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79" r:id="rId7"/>
    <p:sldId id="261" r:id="rId8"/>
    <p:sldId id="262" r:id="rId9"/>
    <p:sldId id="263" r:id="rId10"/>
    <p:sldId id="264" r:id="rId11"/>
    <p:sldId id="265" r:id="rId12"/>
    <p:sldId id="281" r:id="rId13"/>
    <p:sldId id="266" r:id="rId14"/>
    <p:sldId id="267" r:id="rId15"/>
    <p:sldId id="268" r:id="rId16"/>
    <p:sldId id="280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5"/>
    <p:restoredTop sz="74538"/>
  </p:normalViewPr>
  <p:slideViewPr>
    <p:cSldViewPr>
      <p:cViewPr varScale="1">
        <p:scale>
          <a:sx n="127" d="100"/>
          <a:sy n="127" d="100"/>
        </p:scale>
        <p:origin x="13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BD73E-64F2-4CE8-85A3-2F9C6C79DA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B88368-ECD1-427D-A562-ECB88CDAEE57}">
      <dgm:prSet/>
      <dgm:spPr/>
      <dgm:t>
        <a:bodyPr/>
        <a:lstStyle/>
        <a:p>
          <a:r>
            <a:rPr lang="en-US"/>
            <a:t>Yes, I will primarily teach you how to run bioinformatics software </a:t>
          </a:r>
        </a:p>
      </dgm:t>
    </dgm:pt>
    <dgm:pt modelId="{1CD0346B-268F-4733-9630-663FE592F976}" type="parTrans" cxnId="{9AC2096C-D9F2-419F-ACC7-EBFDCDCC38C7}">
      <dgm:prSet/>
      <dgm:spPr/>
      <dgm:t>
        <a:bodyPr/>
        <a:lstStyle/>
        <a:p>
          <a:endParaRPr lang="en-US"/>
        </a:p>
      </dgm:t>
    </dgm:pt>
    <dgm:pt modelId="{F2B4CB99-84CB-49CF-8C27-2493EAE14C86}" type="sibTrans" cxnId="{9AC2096C-D9F2-419F-ACC7-EBFDCDCC38C7}">
      <dgm:prSet/>
      <dgm:spPr/>
      <dgm:t>
        <a:bodyPr/>
        <a:lstStyle/>
        <a:p>
          <a:endParaRPr lang="en-US"/>
        </a:p>
      </dgm:t>
    </dgm:pt>
    <dgm:pt modelId="{528AEFE2-BF27-493B-A627-84DEDF5862B8}">
      <dgm:prSet/>
      <dgm:spPr/>
      <dgm:t>
        <a:bodyPr/>
        <a:lstStyle/>
        <a:p>
          <a:r>
            <a:rPr lang="en-US" dirty="0"/>
            <a:t>With a focus on building bioinformatic skills for the purpose of extracting meaning from complex, large datasets </a:t>
          </a:r>
        </a:p>
      </dgm:t>
    </dgm:pt>
    <dgm:pt modelId="{13FC2F28-A02D-4576-A838-C30DEC94B2FA}" type="parTrans" cxnId="{DB534147-9ED9-4E1B-A779-314427806BA0}">
      <dgm:prSet/>
      <dgm:spPr/>
      <dgm:t>
        <a:bodyPr/>
        <a:lstStyle/>
        <a:p>
          <a:endParaRPr lang="en-US"/>
        </a:p>
      </dgm:t>
    </dgm:pt>
    <dgm:pt modelId="{DCC384C0-F311-4CF0-B737-FBDED76C5AF5}" type="sibTrans" cxnId="{DB534147-9ED9-4E1B-A779-314427806BA0}">
      <dgm:prSet/>
      <dgm:spPr/>
      <dgm:t>
        <a:bodyPr/>
        <a:lstStyle/>
        <a:p>
          <a:endParaRPr lang="en-US"/>
        </a:p>
      </dgm:t>
    </dgm:pt>
    <dgm:pt modelId="{8D6F41D9-4863-45FA-BB37-9E97CEDA166A}">
      <dgm:prSet/>
      <dgm:spPr/>
      <dgm:t>
        <a:bodyPr/>
        <a:lstStyle/>
        <a:p>
          <a:r>
            <a:rPr lang="en-US" dirty="0"/>
            <a:t>Reproducible: to the point where your work can be repeated by other researchers, and they can arrive at the </a:t>
          </a:r>
          <a:r>
            <a:rPr lang="en-US" i="1" dirty="0"/>
            <a:t>same</a:t>
          </a:r>
          <a:r>
            <a:rPr lang="en-US" dirty="0"/>
            <a:t> result</a:t>
          </a:r>
        </a:p>
      </dgm:t>
    </dgm:pt>
    <dgm:pt modelId="{435DDDBC-2713-49CA-8BA7-A886A2BB6972}" type="parTrans" cxnId="{1D7AA262-346C-4ADC-A0F8-27FED3C5A45B}">
      <dgm:prSet/>
      <dgm:spPr/>
      <dgm:t>
        <a:bodyPr/>
        <a:lstStyle/>
        <a:p>
          <a:endParaRPr lang="en-US"/>
        </a:p>
      </dgm:t>
    </dgm:pt>
    <dgm:pt modelId="{D81A62E2-BB2E-4D7B-B08C-8F748184A9D0}" type="sibTrans" cxnId="{1D7AA262-346C-4ADC-A0F8-27FED3C5A45B}">
      <dgm:prSet/>
      <dgm:spPr/>
      <dgm:t>
        <a:bodyPr/>
        <a:lstStyle/>
        <a:p>
          <a:endParaRPr lang="en-US"/>
        </a:p>
      </dgm:t>
    </dgm:pt>
    <dgm:pt modelId="{970B80E5-1B47-3547-9E8E-E553A233F54B}" type="pres">
      <dgm:prSet presAssocID="{C67BD73E-64F2-4CE8-85A3-2F9C6C79DAC2}" presName="vert0" presStyleCnt="0">
        <dgm:presLayoutVars>
          <dgm:dir/>
          <dgm:animOne val="branch"/>
          <dgm:animLvl val="lvl"/>
        </dgm:presLayoutVars>
      </dgm:prSet>
      <dgm:spPr/>
    </dgm:pt>
    <dgm:pt modelId="{7DEC9737-E8B1-2A43-8440-F5FB66F69E67}" type="pres">
      <dgm:prSet presAssocID="{38B88368-ECD1-427D-A562-ECB88CDAEE57}" presName="thickLine" presStyleLbl="alignNode1" presStyleIdx="0" presStyleCnt="3"/>
      <dgm:spPr/>
    </dgm:pt>
    <dgm:pt modelId="{8375AD97-A039-D545-A3B5-FFE7B1CD9128}" type="pres">
      <dgm:prSet presAssocID="{38B88368-ECD1-427D-A562-ECB88CDAEE57}" presName="horz1" presStyleCnt="0"/>
      <dgm:spPr/>
    </dgm:pt>
    <dgm:pt modelId="{E7E6E427-E26A-7F4B-B6A5-833511CA02BD}" type="pres">
      <dgm:prSet presAssocID="{38B88368-ECD1-427D-A562-ECB88CDAEE57}" presName="tx1" presStyleLbl="revTx" presStyleIdx="0" presStyleCnt="3"/>
      <dgm:spPr/>
    </dgm:pt>
    <dgm:pt modelId="{83F6F4B2-BD14-C641-8E0A-66D0E06CC053}" type="pres">
      <dgm:prSet presAssocID="{38B88368-ECD1-427D-A562-ECB88CDAEE57}" presName="vert1" presStyleCnt="0"/>
      <dgm:spPr/>
    </dgm:pt>
    <dgm:pt modelId="{628A32E2-82EB-734F-AE37-CFE83E9816BC}" type="pres">
      <dgm:prSet presAssocID="{528AEFE2-BF27-493B-A627-84DEDF5862B8}" presName="thickLine" presStyleLbl="alignNode1" presStyleIdx="1" presStyleCnt="3"/>
      <dgm:spPr/>
    </dgm:pt>
    <dgm:pt modelId="{3793127F-DBC0-6446-8F9A-39AB57DFC7A7}" type="pres">
      <dgm:prSet presAssocID="{528AEFE2-BF27-493B-A627-84DEDF5862B8}" presName="horz1" presStyleCnt="0"/>
      <dgm:spPr/>
    </dgm:pt>
    <dgm:pt modelId="{9E163ABB-AB0B-484C-8B18-A44FBA701F0F}" type="pres">
      <dgm:prSet presAssocID="{528AEFE2-BF27-493B-A627-84DEDF5862B8}" presName="tx1" presStyleLbl="revTx" presStyleIdx="1" presStyleCnt="3"/>
      <dgm:spPr/>
    </dgm:pt>
    <dgm:pt modelId="{E1F725C4-A2BC-1244-9F83-A61844870527}" type="pres">
      <dgm:prSet presAssocID="{528AEFE2-BF27-493B-A627-84DEDF5862B8}" presName="vert1" presStyleCnt="0"/>
      <dgm:spPr/>
    </dgm:pt>
    <dgm:pt modelId="{11132365-1758-4740-A642-6CD98711919F}" type="pres">
      <dgm:prSet presAssocID="{8D6F41D9-4863-45FA-BB37-9E97CEDA166A}" presName="thickLine" presStyleLbl="alignNode1" presStyleIdx="2" presStyleCnt="3"/>
      <dgm:spPr/>
    </dgm:pt>
    <dgm:pt modelId="{03513637-BB5E-BB48-AA33-7A008380BE9E}" type="pres">
      <dgm:prSet presAssocID="{8D6F41D9-4863-45FA-BB37-9E97CEDA166A}" presName="horz1" presStyleCnt="0"/>
      <dgm:spPr/>
    </dgm:pt>
    <dgm:pt modelId="{58A323D9-9910-894B-BBCD-001053A4C6E9}" type="pres">
      <dgm:prSet presAssocID="{8D6F41D9-4863-45FA-BB37-9E97CEDA166A}" presName="tx1" presStyleLbl="revTx" presStyleIdx="2" presStyleCnt="3"/>
      <dgm:spPr/>
    </dgm:pt>
    <dgm:pt modelId="{016D62AD-9321-F149-BC46-2A56FF46BD74}" type="pres">
      <dgm:prSet presAssocID="{8D6F41D9-4863-45FA-BB37-9E97CEDA166A}" presName="vert1" presStyleCnt="0"/>
      <dgm:spPr/>
    </dgm:pt>
  </dgm:ptLst>
  <dgm:cxnLst>
    <dgm:cxn modelId="{DB534147-9ED9-4E1B-A779-314427806BA0}" srcId="{C67BD73E-64F2-4CE8-85A3-2F9C6C79DAC2}" destId="{528AEFE2-BF27-493B-A627-84DEDF5862B8}" srcOrd="1" destOrd="0" parTransId="{13FC2F28-A02D-4576-A838-C30DEC94B2FA}" sibTransId="{DCC384C0-F311-4CF0-B737-FBDED76C5AF5}"/>
    <dgm:cxn modelId="{2E6CFA59-FEC4-D546-BC52-FCB74D0D7701}" type="presOf" srcId="{C67BD73E-64F2-4CE8-85A3-2F9C6C79DAC2}" destId="{970B80E5-1B47-3547-9E8E-E553A233F54B}" srcOrd="0" destOrd="0" presId="urn:microsoft.com/office/officeart/2008/layout/LinedList"/>
    <dgm:cxn modelId="{1D7AA262-346C-4ADC-A0F8-27FED3C5A45B}" srcId="{C67BD73E-64F2-4CE8-85A3-2F9C6C79DAC2}" destId="{8D6F41D9-4863-45FA-BB37-9E97CEDA166A}" srcOrd="2" destOrd="0" parTransId="{435DDDBC-2713-49CA-8BA7-A886A2BB6972}" sibTransId="{D81A62E2-BB2E-4D7B-B08C-8F748184A9D0}"/>
    <dgm:cxn modelId="{90195C6B-3820-354F-BE02-AF8ADF5C8BD8}" type="presOf" srcId="{38B88368-ECD1-427D-A562-ECB88CDAEE57}" destId="{E7E6E427-E26A-7F4B-B6A5-833511CA02BD}" srcOrd="0" destOrd="0" presId="urn:microsoft.com/office/officeart/2008/layout/LinedList"/>
    <dgm:cxn modelId="{9AC2096C-D9F2-419F-ACC7-EBFDCDCC38C7}" srcId="{C67BD73E-64F2-4CE8-85A3-2F9C6C79DAC2}" destId="{38B88368-ECD1-427D-A562-ECB88CDAEE57}" srcOrd="0" destOrd="0" parTransId="{1CD0346B-268F-4733-9630-663FE592F976}" sibTransId="{F2B4CB99-84CB-49CF-8C27-2493EAE14C86}"/>
    <dgm:cxn modelId="{16A85C93-B3CB-4449-9DB0-BE000711F71E}" type="presOf" srcId="{528AEFE2-BF27-493B-A627-84DEDF5862B8}" destId="{9E163ABB-AB0B-484C-8B18-A44FBA701F0F}" srcOrd="0" destOrd="0" presId="urn:microsoft.com/office/officeart/2008/layout/LinedList"/>
    <dgm:cxn modelId="{0AFB2FBF-FED1-8546-B330-82D0AECA56E2}" type="presOf" srcId="{8D6F41D9-4863-45FA-BB37-9E97CEDA166A}" destId="{58A323D9-9910-894B-BBCD-001053A4C6E9}" srcOrd="0" destOrd="0" presId="urn:microsoft.com/office/officeart/2008/layout/LinedList"/>
    <dgm:cxn modelId="{E76A806F-0FFF-5C48-8432-1A18309F2927}" type="presParOf" srcId="{970B80E5-1B47-3547-9E8E-E553A233F54B}" destId="{7DEC9737-E8B1-2A43-8440-F5FB66F69E67}" srcOrd="0" destOrd="0" presId="urn:microsoft.com/office/officeart/2008/layout/LinedList"/>
    <dgm:cxn modelId="{13757A09-581F-764F-8A95-BBE7C540A2D4}" type="presParOf" srcId="{970B80E5-1B47-3547-9E8E-E553A233F54B}" destId="{8375AD97-A039-D545-A3B5-FFE7B1CD9128}" srcOrd="1" destOrd="0" presId="urn:microsoft.com/office/officeart/2008/layout/LinedList"/>
    <dgm:cxn modelId="{EBB461E7-9DA9-A548-8006-9E620ECD0EDF}" type="presParOf" srcId="{8375AD97-A039-D545-A3B5-FFE7B1CD9128}" destId="{E7E6E427-E26A-7F4B-B6A5-833511CA02BD}" srcOrd="0" destOrd="0" presId="urn:microsoft.com/office/officeart/2008/layout/LinedList"/>
    <dgm:cxn modelId="{207B5587-08A4-2F45-97FA-E7AB2D701A09}" type="presParOf" srcId="{8375AD97-A039-D545-A3B5-FFE7B1CD9128}" destId="{83F6F4B2-BD14-C641-8E0A-66D0E06CC053}" srcOrd="1" destOrd="0" presId="urn:microsoft.com/office/officeart/2008/layout/LinedList"/>
    <dgm:cxn modelId="{B41E4513-8911-124C-BB5E-D011A71ED3DA}" type="presParOf" srcId="{970B80E5-1B47-3547-9E8E-E553A233F54B}" destId="{628A32E2-82EB-734F-AE37-CFE83E9816BC}" srcOrd="2" destOrd="0" presId="urn:microsoft.com/office/officeart/2008/layout/LinedList"/>
    <dgm:cxn modelId="{326EADB0-205D-CE4A-B474-4C202B5FFDE2}" type="presParOf" srcId="{970B80E5-1B47-3547-9E8E-E553A233F54B}" destId="{3793127F-DBC0-6446-8F9A-39AB57DFC7A7}" srcOrd="3" destOrd="0" presId="urn:microsoft.com/office/officeart/2008/layout/LinedList"/>
    <dgm:cxn modelId="{3A609ACC-EB2D-F04B-AFCF-D79D389BFA21}" type="presParOf" srcId="{3793127F-DBC0-6446-8F9A-39AB57DFC7A7}" destId="{9E163ABB-AB0B-484C-8B18-A44FBA701F0F}" srcOrd="0" destOrd="0" presId="urn:microsoft.com/office/officeart/2008/layout/LinedList"/>
    <dgm:cxn modelId="{FA8B6C28-6C5D-034F-874E-323C36712233}" type="presParOf" srcId="{3793127F-DBC0-6446-8F9A-39AB57DFC7A7}" destId="{E1F725C4-A2BC-1244-9F83-A61844870527}" srcOrd="1" destOrd="0" presId="urn:microsoft.com/office/officeart/2008/layout/LinedList"/>
    <dgm:cxn modelId="{EA92DF67-5BB3-F04B-82D2-E11A0011A5F4}" type="presParOf" srcId="{970B80E5-1B47-3547-9E8E-E553A233F54B}" destId="{11132365-1758-4740-A642-6CD98711919F}" srcOrd="4" destOrd="0" presId="urn:microsoft.com/office/officeart/2008/layout/LinedList"/>
    <dgm:cxn modelId="{3E01CEAD-1B1A-9F49-A10F-D8017007BD64}" type="presParOf" srcId="{970B80E5-1B47-3547-9E8E-E553A233F54B}" destId="{03513637-BB5E-BB48-AA33-7A008380BE9E}" srcOrd="5" destOrd="0" presId="urn:microsoft.com/office/officeart/2008/layout/LinedList"/>
    <dgm:cxn modelId="{6F1505DC-2531-B948-9C62-11B653600F6B}" type="presParOf" srcId="{03513637-BB5E-BB48-AA33-7A008380BE9E}" destId="{58A323D9-9910-894B-BBCD-001053A4C6E9}" srcOrd="0" destOrd="0" presId="urn:microsoft.com/office/officeart/2008/layout/LinedList"/>
    <dgm:cxn modelId="{2A1C642B-7156-7540-BFA1-67DFE62B7607}" type="presParOf" srcId="{03513637-BB5E-BB48-AA33-7A008380BE9E}" destId="{016D62AD-9321-F149-BC46-2A56FF46B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507E8-8B70-4941-9CCA-36247BEF77B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CFD112-B6F6-470D-B68C-25B34D6FF962}">
      <dgm:prSet/>
      <dgm:spPr/>
      <dgm:t>
        <a:bodyPr/>
        <a:lstStyle/>
        <a:p>
          <a:r>
            <a:rPr lang="en-US"/>
            <a:t>Sequencing data is </a:t>
          </a:r>
          <a:r>
            <a:rPr lang="en-US" i="1"/>
            <a:t>abundant</a:t>
          </a:r>
          <a:r>
            <a:rPr lang="en-US"/>
            <a:t> and has </a:t>
          </a:r>
          <a:r>
            <a:rPr lang="en-US" i="1"/>
            <a:t>broad</a:t>
          </a:r>
          <a:r>
            <a:rPr lang="en-US"/>
            <a:t> applications</a:t>
          </a:r>
        </a:p>
      </dgm:t>
    </dgm:pt>
    <dgm:pt modelId="{9481C58E-5782-4062-A408-824DCAA4B228}" type="parTrans" cxnId="{13C955E3-BC90-4FE9-8C5B-145320CD6FEE}">
      <dgm:prSet/>
      <dgm:spPr/>
      <dgm:t>
        <a:bodyPr/>
        <a:lstStyle/>
        <a:p>
          <a:endParaRPr lang="en-US"/>
        </a:p>
      </dgm:t>
    </dgm:pt>
    <dgm:pt modelId="{5C36FCFD-35AB-4445-9CA4-35A2A352E410}" type="sibTrans" cxnId="{13C955E3-BC90-4FE9-8C5B-145320CD6FEE}">
      <dgm:prSet/>
      <dgm:spPr/>
      <dgm:t>
        <a:bodyPr/>
        <a:lstStyle/>
        <a:p>
          <a:endParaRPr lang="en-US"/>
        </a:p>
      </dgm:t>
    </dgm:pt>
    <dgm:pt modelId="{9B2814FF-11BE-4CD6-8435-9F533E228AC6}">
      <dgm:prSet/>
      <dgm:spPr/>
      <dgm:t>
        <a:bodyPr/>
        <a:lstStyle/>
        <a:p>
          <a:r>
            <a:rPr lang="en-US"/>
            <a:t>Variant detection</a:t>
          </a:r>
        </a:p>
      </dgm:t>
    </dgm:pt>
    <dgm:pt modelId="{E8CD84BB-78CD-4DB5-B1B9-1B227D7F6BC4}" type="parTrans" cxnId="{B5E602D0-C01D-4854-B838-6E747D3727AD}">
      <dgm:prSet/>
      <dgm:spPr/>
      <dgm:t>
        <a:bodyPr/>
        <a:lstStyle/>
        <a:p>
          <a:endParaRPr lang="en-US"/>
        </a:p>
      </dgm:t>
    </dgm:pt>
    <dgm:pt modelId="{9B4BF09C-FD63-403F-9E4B-5F57FCFDBA99}" type="sibTrans" cxnId="{B5E602D0-C01D-4854-B838-6E747D3727AD}">
      <dgm:prSet/>
      <dgm:spPr/>
      <dgm:t>
        <a:bodyPr/>
        <a:lstStyle/>
        <a:p>
          <a:endParaRPr lang="en-US"/>
        </a:p>
      </dgm:t>
    </dgm:pt>
    <dgm:pt modelId="{BCC6C282-60B8-4E35-8EB7-8B39B91BDAE0}">
      <dgm:prSet/>
      <dgm:spPr/>
      <dgm:t>
        <a:bodyPr/>
        <a:lstStyle/>
        <a:p>
          <a:r>
            <a:rPr lang="en-US"/>
            <a:t>Transcriptome </a:t>
          </a:r>
        </a:p>
      </dgm:t>
    </dgm:pt>
    <dgm:pt modelId="{E35FA959-267D-484B-BE6F-5B8CA142B4DB}" type="parTrans" cxnId="{C02353EA-533A-4374-A1E9-256BE10A7D05}">
      <dgm:prSet/>
      <dgm:spPr/>
      <dgm:t>
        <a:bodyPr/>
        <a:lstStyle/>
        <a:p>
          <a:endParaRPr lang="en-US"/>
        </a:p>
      </dgm:t>
    </dgm:pt>
    <dgm:pt modelId="{49DC22EF-8A71-4177-8E19-37A1DEA29650}" type="sibTrans" cxnId="{C02353EA-533A-4374-A1E9-256BE10A7D05}">
      <dgm:prSet/>
      <dgm:spPr/>
      <dgm:t>
        <a:bodyPr/>
        <a:lstStyle/>
        <a:p>
          <a:endParaRPr lang="en-US"/>
        </a:p>
      </dgm:t>
    </dgm:pt>
    <dgm:pt modelId="{B7873615-81D7-41F3-8D0A-6AB371B3588F}">
      <dgm:prSet/>
      <dgm:spPr/>
      <dgm:t>
        <a:bodyPr/>
        <a:lstStyle/>
        <a:p>
          <a:r>
            <a:rPr lang="en-US"/>
            <a:t>Protein-DNA interactions </a:t>
          </a:r>
        </a:p>
      </dgm:t>
    </dgm:pt>
    <dgm:pt modelId="{5169C94C-E784-4EBF-A161-9A41292007B1}" type="parTrans" cxnId="{778E0C18-936A-44B9-BFD3-A034CE4C5679}">
      <dgm:prSet/>
      <dgm:spPr/>
      <dgm:t>
        <a:bodyPr/>
        <a:lstStyle/>
        <a:p>
          <a:endParaRPr lang="en-US"/>
        </a:p>
      </dgm:t>
    </dgm:pt>
    <dgm:pt modelId="{F5DBD667-C863-4BD2-8A58-4C4E93E37E31}" type="sibTrans" cxnId="{778E0C18-936A-44B9-BFD3-A034CE4C5679}">
      <dgm:prSet/>
      <dgm:spPr/>
      <dgm:t>
        <a:bodyPr/>
        <a:lstStyle/>
        <a:p>
          <a:endParaRPr lang="en-US"/>
        </a:p>
      </dgm:t>
    </dgm:pt>
    <dgm:pt modelId="{B6639C99-4FCA-44D0-9748-BA4B11BA7992}">
      <dgm:prSet/>
      <dgm:spPr/>
      <dgm:t>
        <a:bodyPr/>
        <a:lstStyle/>
        <a:p>
          <a:r>
            <a:rPr lang="en-US"/>
            <a:t>Methylation  </a:t>
          </a:r>
        </a:p>
      </dgm:t>
    </dgm:pt>
    <dgm:pt modelId="{126F094F-AAED-42E0-87E3-859AA2B2D206}" type="parTrans" cxnId="{70307758-63FD-4731-BD96-E3E4E7316C6C}">
      <dgm:prSet/>
      <dgm:spPr/>
      <dgm:t>
        <a:bodyPr/>
        <a:lstStyle/>
        <a:p>
          <a:endParaRPr lang="en-US"/>
        </a:p>
      </dgm:t>
    </dgm:pt>
    <dgm:pt modelId="{3743FAA5-F038-460F-85EE-8025FCB8EDA5}" type="sibTrans" cxnId="{70307758-63FD-4731-BD96-E3E4E7316C6C}">
      <dgm:prSet/>
      <dgm:spPr/>
      <dgm:t>
        <a:bodyPr/>
        <a:lstStyle/>
        <a:p>
          <a:endParaRPr lang="en-US"/>
        </a:p>
      </dgm:t>
    </dgm:pt>
    <dgm:pt modelId="{107162E8-E96C-464B-8F38-DB692C85C925}">
      <dgm:prSet/>
      <dgm:spPr/>
      <dgm:t>
        <a:bodyPr/>
        <a:lstStyle/>
        <a:p>
          <a:r>
            <a:rPr lang="en-US"/>
            <a:t>Used the analysis of these data to hone bioinformatic skills </a:t>
          </a:r>
        </a:p>
      </dgm:t>
    </dgm:pt>
    <dgm:pt modelId="{DC674F64-CAD0-4B2B-AF53-84EE13211648}" type="parTrans" cxnId="{F692AB0B-D586-4A96-A5DD-0B8E351B81B1}">
      <dgm:prSet/>
      <dgm:spPr/>
      <dgm:t>
        <a:bodyPr/>
        <a:lstStyle/>
        <a:p>
          <a:endParaRPr lang="en-US"/>
        </a:p>
      </dgm:t>
    </dgm:pt>
    <dgm:pt modelId="{D78265F1-D35B-4C82-94A3-13E33DD28217}" type="sibTrans" cxnId="{F692AB0B-D586-4A96-A5DD-0B8E351B81B1}">
      <dgm:prSet/>
      <dgm:spPr/>
      <dgm:t>
        <a:bodyPr/>
        <a:lstStyle/>
        <a:p>
          <a:endParaRPr lang="en-US"/>
        </a:p>
      </dgm:t>
    </dgm:pt>
    <dgm:pt modelId="{1F56F56C-FEA5-42CC-A48C-1022177F1796}">
      <dgm:prSet/>
      <dgm:spPr/>
      <dgm:t>
        <a:bodyPr/>
        <a:lstStyle/>
        <a:p>
          <a:r>
            <a:rPr lang="en-US" dirty="0"/>
            <a:t>Data management</a:t>
          </a:r>
        </a:p>
      </dgm:t>
    </dgm:pt>
    <dgm:pt modelId="{1B458CFF-2DEA-4825-9BB9-E071E2F3F7A7}" type="parTrans" cxnId="{330CFA1F-F4E5-4003-8F19-FF5046F68C78}">
      <dgm:prSet/>
      <dgm:spPr/>
      <dgm:t>
        <a:bodyPr/>
        <a:lstStyle/>
        <a:p>
          <a:endParaRPr lang="en-US"/>
        </a:p>
      </dgm:t>
    </dgm:pt>
    <dgm:pt modelId="{9C48AA93-7830-4F7F-9412-8006BED14420}" type="sibTrans" cxnId="{330CFA1F-F4E5-4003-8F19-FF5046F68C78}">
      <dgm:prSet/>
      <dgm:spPr/>
      <dgm:t>
        <a:bodyPr/>
        <a:lstStyle/>
        <a:p>
          <a:endParaRPr lang="en-US"/>
        </a:p>
      </dgm:t>
    </dgm:pt>
    <dgm:pt modelId="{FBE7B6A8-A227-0940-AC9F-9760B6A59F27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CAA97EEB-C615-1149-97AD-3D4C0C91F9DE}" type="parTrans" cxnId="{61681542-78C3-3D4E-BDC3-D0A1B4A5EA8A}">
      <dgm:prSet/>
      <dgm:spPr/>
    </dgm:pt>
    <dgm:pt modelId="{A04575DD-C22A-064C-ADF1-3AC0E3BA9BBF}" type="sibTrans" cxnId="{61681542-78C3-3D4E-BDC3-D0A1B4A5EA8A}">
      <dgm:prSet/>
      <dgm:spPr/>
    </dgm:pt>
    <dgm:pt modelId="{4F58DD6F-E66C-4E44-93A3-99602D673895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7044226A-986E-D241-B6E4-9EE62A566609}" type="parTrans" cxnId="{3CE640EF-987F-E349-A47F-3071EE702BEE}">
      <dgm:prSet/>
      <dgm:spPr/>
    </dgm:pt>
    <dgm:pt modelId="{DCDB507D-08B1-CF42-B558-8E3ABB191C0F}" type="sibTrans" cxnId="{3CE640EF-987F-E349-A47F-3071EE702BEE}">
      <dgm:prSet/>
      <dgm:spPr/>
    </dgm:pt>
    <dgm:pt modelId="{81139B29-2100-E64C-B9A0-D74E7609B457}">
      <dgm:prSet/>
      <dgm:spPr/>
      <dgm:t>
        <a:bodyPr/>
        <a:lstStyle/>
        <a:p>
          <a:endParaRPr lang="en-US" dirty="0"/>
        </a:p>
      </dgm:t>
    </dgm:pt>
    <dgm:pt modelId="{1068DAEC-74D2-4A4C-BF8D-CF50AD76A6AC}" type="parTrans" cxnId="{6EAD58D9-3F8E-8445-BC71-328A503884B6}">
      <dgm:prSet/>
      <dgm:spPr/>
    </dgm:pt>
    <dgm:pt modelId="{4581A746-54CA-5D4F-B02E-4DCC2AA1DA3B}" type="sibTrans" cxnId="{6EAD58D9-3F8E-8445-BC71-328A503884B6}">
      <dgm:prSet/>
      <dgm:spPr/>
    </dgm:pt>
    <dgm:pt modelId="{C7EB6739-764D-7441-BEA8-0A4BE7410C30}" type="pres">
      <dgm:prSet presAssocID="{B4D507E8-8B70-4941-9CCA-36247BEF77BE}" presName="Name0" presStyleCnt="0">
        <dgm:presLayoutVars>
          <dgm:dir/>
          <dgm:animLvl val="lvl"/>
          <dgm:resizeHandles val="exact"/>
        </dgm:presLayoutVars>
      </dgm:prSet>
      <dgm:spPr/>
    </dgm:pt>
    <dgm:pt modelId="{7A676A56-7CB4-8742-A785-15440427186D}" type="pres">
      <dgm:prSet presAssocID="{FFCFD112-B6F6-470D-B68C-25B34D6FF962}" presName="composite" presStyleCnt="0"/>
      <dgm:spPr/>
    </dgm:pt>
    <dgm:pt modelId="{BE7EF231-5931-6F45-AF94-0819AD36D928}" type="pres">
      <dgm:prSet presAssocID="{FFCFD112-B6F6-470D-B68C-25B34D6FF96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C75BCBD-6EC6-9042-B2F7-97E6D65F4697}" type="pres">
      <dgm:prSet presAssocID="{FFCFD112-B6F6-470D-B68C-25B34D6FF962}" presName="desTx" presStyleLbl="alignAccFollowNode1" presStyleIdx="0" presStyleCnt="2">
        <dgm:presLayoutVars>
          <dgm:bulletEnabled val="1"/>
        </dgm:presLayoutVars>
      </dgm:prSet>
      <dgm:spPr/>
    </dgm:pt>
    <dgm:pt modelId="{E65B7AF2-FDE6-6249-9516-A535725899A9}" type="pres">
      <dgm:prSet presAssocID="{5C36FCFD-35AB-4445-9CA4-35A2A352E410}" presName="space" presStyleCnt="0"/>
      <dgm:spPr/>
    </dgm:pt>
    <dgm:pt modelId="{0563DA60-2946-2943-B61F-712D54BD5796}" type="pres">
      <dgm:prSet presAssocID="{107162E8-E96C-464B-8F38-DB692C85C925}" presName="composite" presStyleCnt="0"/>
      <dgm:spPr/>
    </dgm:pt>
    <dgm:pt modelId="{872465E1-4F05-3447-99D2-31ABD55B6066}" type="pres">
      <dgm:prSet presAssocID="{107162E8-E96C-464B-8F38-DB692C85C9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779693-9F9A-044A-8D26-BA235CABDD4E}" type="pres">
      <dgm:prSet presAssocID="{107162E8-E96C-464B-8F38-DB692C85C92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692AB0B-D586-4A96-A5DD-0B8E351B81B1}" srcId="{B4D507E8-8B70-4941-9CCA-36247BEF77BE}" destId="{107162E8-E96C-464B-8F38-DB692C85C925}" srcOrd="1" destOrd="0" parTransId="{DC674F64-CAD0-4B2B-AF53-84EE13211648}" sibTransId="{D78265F1-D35B-4C82-94A3-13E33DD28217}"/>
    <dgm:cxn modelId="{778E0C18-936A-44B9-BFD3-A034CE4C5679}" srcId="{FFCFD112-B6F6-470D-B68C-25B34D6FF962}" destId="{B7873615-81D7-41F3-8D0A-6AB371B3588F}" srcOrd="2" destOrd="0" parTransId="{5169C94C-E784-4EBF-A161-9A41292007B1}" sibTransId="{F5DBD667-C863-4BD2-8A58-4C4E93E37E31}"/>
    <dgm:cxn modelId="{F823721D-DFF4-084B-8B0D-E242329EDC10}" type="presOf" srcId="{FBE7B6A8-A227-0940-AC9F-9760B6A59F27}" destId="{50779693-9F9A-044A-8D26-BA235CABDD4E}" srcOrd="0" destOrd="1" presId="urn:microsoft.com/office/officeart/2005/8/layout/hList1"/>
    <dgm:cxn modelId="{330CFA1F-F4E5-4003-8F19-FF5046F68C78}" srcId="{107162E8-E96C-464B-8F38-DB692C85C925}" destId="{1F56F56C-FEA5-42CC-A48C-1022177F1796}" srcOrd="0" destOrd="0" parTransId="{1B458CFF-2DEA-4825-9BB9-E071E2F3F7A7}" sibTransId="{9C48AA93-7830-4F7F-9412-8006BED14420}"/>
    <dgm:cxn modelId="{C2816C3F-31BB-7B4F-8E29-4751C17D0263}" type="presOf" srcId="{B6639C99-4FCA-44D0-9748-BA4B11BA7992}" destId="{4C75BCBD-6EC6-9042-B2F7-97E6D65F4697}" srcOrd="0" destOrd="3" presId="urn:microsoft.com/office/officeart/2005/8/layout/hList1"/>
    <dgm:cxn modelId="{61681542-78C3-3D4E-BDC3-D0A1B4A5EA8A}" srcId="{107162E8-E96C-464B-8F38-DB692C85C925}" destId="{FBE7B6A8-A227-0940-AC9F-9760B6A59F27}" srcOrd="1" destOrd="0" parTransId="{CAA97EEB-C615-1149-97AD-3D4C0C91F9DE}" sibTransId="{A04575DD-C22A-064C-ADF1-3AC0E3BA9BBF}"/>
    <dgm:cxn modelId="{45F79846-0D51-F946-8442-33EFAEE44991}" type="presOf" srcId="{B7873615-81D7-41F3-8D0A-6AB371B3588F}" destId="{4C75BCBD-6EC6-9042-B2F7-97E6D65F4697}" srcOrd="0" destOrd="2" presId="urn:microsoft.com/office/officeart/2005/8/layout/hList1"/>
    <dgm:cxn modelId="{70307758-63FD-4731-BD96-E3E4E7316C6C}" srcId="{FFCFD112-B6F6-470D-B68C-25B34D6FF962}" destId="{B6639C99-4FCA-44D0-9748-BA4B11BA7992}" srcOrd="3" destOrd="0" parTransId="{126F094F-AAED-42E0-87E3-859AA2B2D206}" sibTransId="{3743FAA5-F038-460F-85EE-8025FCB8EDA5}"/>
    <dgm:cxn modelId="{01EF1F59-D31B-484A-8896-F131E6BA12D6}" type="presOf" srcId="{4F58DD6F-E66C-4E44-93A3-99602D673895}" destId="{50779693-9F9A-044A-8D26-BA235CABDD4E}" srcOrd="0" destOrd="2" presId="urn:microsoft.com/office/officeart/2005/8/layout/hList1"/>
    <dgm:cxn modelId="{D9E1426F-A606-E74C-ACA9-0E477343B1AB}" type="presOf" srcId="{FFCFD112-B6F6-470D-B68C-25B34D6FF962}" destId="{BE7EF231-5931-6F45-AF94-0819AD36D928}" srcOrd="0" destOrd="0" presId="urn:microsoft.com/office/officeart/2005/8/layout/hList1"/>
    <dgm:cxn modelId="{98B1E5A8-B3DC-0A40-908A-4AA18ACC8FD8}" type="presOf" srcId="{1F56F56C-FEA5-42CC-A48C-1022177F1796}" destId="{50779693-9F9A-044A-8D26-BA235CABDD4E}" srcOrd="0" destOrd="0" presId="urn:microsoft.com/office/officeart/2005/8/layout/hList1"/>
    <dgm:cxn modelId="{6EEEB9B9-E580-FD4D-BE07-B3B673DB4D5F}" type="presOf" srcId="{9B2814FF-11BE-4CD6-8435-9F533E228AC6}" destId="{4C75BCBD-6EC6-9042-B2F7-97E6D65F4697}" srcOrd="0" destOrd="0" presId="urn:microsoft.com/office/officeart/2005/8/layout/hList1"/>
    <dgm:cxn modelId="{FE9707BC-21BE-7147-B5F3-D4A55A718A04}" type="presOf" srcId="{107162E8-E96C-464B-8F38-DB692C85C925}" destId="{872465E1-4F05-3447-99D2-31ABD55B6066}" srcOrd="0" destOrd="0" presId="urn:microsoft.com/office/officeart/2005/8/layout/hList1"/>
    <dgm:cxn modelId="{DFDCCDC4-CF46-AF43-861A-97BA27F02422}" type="presOf" srcId="{81139B29-2100-E64C-B9A0-D74E7609B457}" destId="{50779693-9F9A-044A-8D26-BA235CABDD4E}" srcOrd="0" destOrd="3" presId="urn:microsoft.com/office/officeart/2005/8/layout/hList1"/>
    <dgm:cxn modelId="{B5E602D0-C01D-4854-B838-6E747D3727AD}" srcId="{FFCFD112-B6F6-470D-B68C-25B34D6FF962}" destId="{9B2814FF-11BE-4CD6-8435-9F533E228AC6}" srcOrd="0" destOrd="0" parTransId="{E8CD84BB-78CD-4DB5-B1B9-1B227D7F6BC4}" sibTransId="{9B4BF09C-FD63-403F-9E4B-5F57FCFDBA99}"/>
    <dgm:cxn modelId="{6EAD58D9-3F8E-8445-BC71-328A503884B6}" srcId="{107162E8-E96C-464B-8F38-DB692C85C925}" destId="{81139B29-2100-E64C-B9A0-D74E7609B457}" srcOrd="3" destOrd="0" parTransId="{1068DAEC-74D2-4A4C-BF8D-CF50AD76A6AC}" sibTransId="{4581A746-54CA-5D4F-B02E-4DCC2AA1DA3B}"/>
    <dgm:cxn modelId="{DF38F2DB-0C60-3046-9CC7-28A7AFDEB365}" type="presOf" srcId="{B4D507E8-8B70-4941-9CCA-36247BEF77BE}" destId="{C7EB6739-764D-7441-BEA8-0A4BE7410C30}" srcOrd="0" destOrd="0" presId="urn:microsoft.com/office/officeart/2005/8/layout/hList1"/>
    <dgm:cxn modelId="{8AD344DE-8EEC-BF4F-8353-7359BB928B53}" type="presOf" srcId="{BCC6C282-60B8-4E35-8EB7-8B39B91BDAE0}" destId="{4C75BCBD-6EC6-9042-B2F7-97E6D65F4697}" srcOrd="0" destOrd="1" presId="urn:microsoft.com/office/officeart/2005/8/layout/hList1"/>
    <dgm:cxn modelId="{13C955E3-BC90-4FE9-8C5B-145320CD6FEE}" srcId="{B4D507E8-8B70-4941-9CCA-36247BEF77BE}" destId="{FFCFD112-B6F6-470D-B68C-25B34D6FF962}" srcOrd="0" destOrd="0" parTransId="{9481C58E-5782-4062-A408-824DCAA4B228}" sibTransId="{5C36FCFD-35AB-4445-9CA4-35A2A352E410}"/>
    <dgm:cxn modelId="{C02353EA-533A-4374-A1E9-256BE10A7D05}" srcId="{FFCFD112-B6F6-470D-B68C-25B34D6FF962}" destId="{BCC6C282-60B8-4E35-8EB7-8B39B91BDAE0}" srcOrd="1" destOrd="0" parTransId="{E35FA959-267D-484B-BE6F-5B8CA142B4DB}" sibTransId="{49DC22EF-8A71-4177-8E19-37A1DEA29650}"/>
    <dgm:cxn modelId="{3CE640EF-987F-E349-A47F-3071EE702BEE}" srcId="{107162E8-E96C-464B-8F38-DB692C85C925}" destId="{4F58DD6F-E66C-4E44-93A3-99602D673895}" srcOrd="2" destOrd="0" parTransId="{7044226A-986E-D241-B6E4-9EE62A566609}" sibTransId="{DCDB507D-08B1-CF42-B558-8E3ABB191C0F}"/>
    <dgm:cxn modelId="{F94D87BE-35FA-DC4F-B00B-E3F48F0F968A}" type="presParOf" srcId="{C7EB6739-764D-7441-BEA8-0A4BE7410C30}" destId="{7A676A56-7CB4-8742-A785-15440427186D}" srcOrd="0" destOrd="0" presId="urn:microsoft.com/office/officeart/2005/8/layout/hList1"/>
    <dgm:cxn modelId="{A2240931-5E63-FD46-98B1-3AF3CF403D4B}" type="presParOf" srcId="{7A676A56-7CB4-8742-A785-15440427186D}" destId="{BE7EF231-5931-6F45-AF94-0819AD36D928}" srcOrd="0" destOrd="0" presId="urn:microsoft.com/office/officeart/2005/8/layout/hList1"/>
    <dgm:cxn modelId="{8384EB61-4803-994C-9D25-7672232B5260}" type="presParOf" srcId="{7A676A56-7CB4-8742-A785-15440427186D}" destId="{4C75BCBD-6EC6-9042-B2F7-97E6D65F4697}" srcOrd="1" destOrd="0" presId="urn:microsoft.com/office/officeart/2005/8/layout/hList1"/>
    <dgm:cxn modelId="{BBEB48AD-5421-CF48-B1D5-2720507055FC}" type="presParOf" srcId="{C7EB6739-764D-7441-BEA8-0A4BE7410C30}" destId="{E65B7AF2-FDE6-6249-9516-A535725899A9}" srcOrd="1" destOrd="0" presId="urn:microsoft.com/office/officeart/2005/8/layout/hList1"/>
    <dgm:cxn modelId="{75AFDFB5-13E2-EC4C-9C48-51215BA10E10}" type="presParOf" srcId="{C7EB6739-764D-7441-BEA8-0A4BE7410C30}" destId="{0563DA60-2946-2943-B61F-712D54BD5796}" srcOrd="2" destOrd="0" presId="urn:microsoft.com/office/officeart/2005/8/layout/hList1"/>
    <dgm:cxn modelId="{6A0926CF-D8CB-7B40-93F9-2055EA63F040}" type="presParOf" srcId="{0563DA60-2946-2943-B61F-712D54BD5796}" destId="{872465E1-4F05-3447-99D2-31ABD55B6066}" srcOrd="0" destOrd="0" presId="urn:microsoft.com/office/officeart/2005/8/layout/hList1"/>
    <dgm:cxn modelId="{4279E6B3-4B18-2F4E-98EC-EB709C0DD6F1}" type="presParOf" srcId="{0563DA60-2946-2943-B61F-712D54BD5796}" destId="{50779693-9F9A-044A-8D26-BA235CABD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787C8-EB64-48A6-A0C6-111BC66B3D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0D36FA-A845-4B77-9FD3-5661B6504721}">
      <dgm:prSet/>
      <dgm:spPr/>
      <dgm:t>
        <a:bodyPr/>
        <a:lstStyle/>
        <a:p>
          <a:r>
            <a:rPr lang="en-US"/>
            <a:t>Auditory learners, visual learners, while others learn-  by-doing</a:t>
          </a:r>
        </a:p>
      </dgm:t>
    </dgm:pt>
    <dgm:pt modelId="{2B884106-5911-4C52-8F5A-36FA98B28E7F}" type="parTrans" cxnId="{40DA375F-9568-45AC-B00F-E51C73D95737}">
      <dgm:prSet/>
      <dgm:spPr/>
      <dgm:t>
        <a:bodyPr/>
        <a:lstStyle/>
        <a:p>
          <a:endParaRPr lang="en-US"/>
        </a:p>
      </dgm:t>
    </dgm:pt>
    <dgm:pt modelId="{D141C95B-852A-47F1-91F2-1DE21E73AE20}" type="sibTrans" cxnId="{40DA375F-9568-45AC-B00F-E51C73D95737}">
      <dgm:prSet/>
      <dgm:spPr/>
      <dgm:t>
        <a:bodyPr/>
        <a:lstStyle/>
        <a:p>
          <a:endParaRPr lang="en-US"/>
        </a:p>
      </dgm:t>
    </dgm:pt>
    <dgm:pt modelId="{0AEF5211-36D6-4217-ABA7-BB3284EC5A54}">
      <dgm:prSet/>
      <dgm:spPr/>
      <dgm:t>
        <a:bodyPr/>
        <a:lstStyle/>
        <a:p>
          <a:r>
            <a:rPr lang="en-US"/>
            <a:t>There are varying levels of expertise in this room.  </a:t>
          </a:r>
        </a:p>
      </dgm:t>
    </dgm:pt>
    <dgm:pt modelId="{35E4B04C-01E9-40AC-B55C-16C7E204AB29}" type="parTrans" cxnId="{66A28C23-073F-4616-9D70-E1C149143D35}">
      <dgm:prSet/>
      <dgm:spPr/>
      <dgm:t>
        <a:bodyPr/>
        <a:lstStyle/>
        <a:p>
          <a:endParaRPr lang="en-US"/>
        </a:p>
      </dgm:t>
    </dgm:pt>
    <dgm:pt modelId="{A8D0D1B6-0B11-4E88-9B6E-3AAB11EFE1DB}" type="sibTrans" cxnId="{66A28C23-073F-4616-9D70-E1C149143D35}">
      <dgm:prSet/>
      <dgm:spPr/>
      <dgm:t>
        <a:bodyPr/>
        <a:lstStyle/>
        <a:p>
          <a:endParaRPr lang="en-US"/>
        </a:p>
      </dgm:t>
    </dgm:pt>
    <dgm:pt modelId="{FE1E37FB-7C98-2D4B-89DB-DCBF0FA9DB04}" type="pres">
      <dgm:prSet presAssocID="{E68787C8-EB64-48A6-A0C6-111BC66B3D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0815F3-6B31-674B-B061-C57A2776928B}" type="pres">
      <dgm:prSet presAssocID="{750D36FA-A845-4B77-9FD3-5661B6504721}" presName="hierRoot1" presStyleCnt="0"/>
      <dgm:spPr/>
    </dgm:pt>
    <dgm:pt modelId="{FF769106-73C8-CC43-808B-F71C13BB2ABF}" type="pres">
      <dgm:prSet presAssocID="{750D36FA-A845-4B77-9FD3-5661B6504721}" presName="composite" presStyleCnt="0"/>
      <dgm:spPr/>
    </dgm:pt>
    <dgm:pt modelId="{302B95B8-D63B-9641-8F88-193B3E7D7FD6}" type="pres">
      <dgm:prSet presAssocID="{750D36FA-A845-4B77-9FD3-5661B6504721}" presName="background" presStyleLbl="node0" presStyleIdx="0" presStyleCnt="2"/>
      <dgm:spPr/>
    </dgm:pt>
    <dgm:pt modelId="{F6A03530-136C-B943-AE8C-FD446AAB3D0F}" type="pres">
      <dgm:prSet presAssocID="{750D36FA-A845-4B77-9FD3-5661B6504721}" presName="text" presStyleLbl="fgAcc0" presStyleIdx="0" presStyleCnt="2">
        <dgm:presLayoutVars>
          <dgm:chPref val="3"/>
        </dgm:presLayoutVars>
      </dgm:prSet>
      <dgm:spPr/>
    </dgm:pt>
    <dgm:pt modelId="{173D83B9-585A-5A41-B484-244934001555}" type="pres">
      <dgm:prSet presAssocID="{750D36FA-A845-4B77-9FD3-5661B6504721}" presName="hierChild2" presStyleCnt="0"/>
      <dgm:spPr/>
    </dgm:pt>
    <dgm:pt modelId="{667FED5B-0447-F246-BA13-0F8EEB0EDECC}" type="pres">
      <dgm:prSet presAssocID="{0AEF5211-36D6-4217-ABA7-BB3284EC5A54}" presName="hierRoot1" presStyleCnt="0"/>
      <dgm:spPr/>
    </dgm:pt>
    <dgm:pt modelId="{B0812B83-C61B-3745-BCFB-5073764FB9B4}" type="pres">
      <dgm:prSet presAssocID="{0AEF5211-36D6-4217-ABA7-BB3284EC5A54}" presName="composite" presStyleCnt="0"/>
      <dgm:spPr/>
    </dgm:pt>
    <dgm:pt modelId="{82FD5A4A-B67D-5543-BC6E-6005BE8544F2}" type="pres">
      <dgm:prSet presAssocID="{0AEF5211-36D6-4217-ABA7-BB3284EC5A54}" presName="background" presStyleLbl="node0" presStyleIdx="1" presStyleCnt="2"/>
      <dgm:spPr/>
    </dgm:pt>
    <dgm:pt modelId="{6511604F-4FAC-E042-93B1-BE8A674947B9}" type="pres">
      <dgm:prSet presAssocID="{0AEF5211-36D6-4217-ABA7-BB3284EC5A54}" presName="text" presStyleLbl="fgAcc0" presStyleIdx="1" presStyleCnt="2">
        <dgm:presLayoutVars>
          <dgm:chPref val="3"/>
        </dgm:presLayoutVars>
      </dgm:prSet>
      <dgm:spPr/>
    </dgm:pt>
    <dgm:pt modelId="{D18158FC-5106-564A-8FEA-0FCAD68C53FA}" type="pres">
      <dgm:prSet presAssocID="{0AEF5211-36D6-4217-ABA7-BB3284EC5A54}" presName="hierChild2" presStyleCnt="0"/>
      <dgm:spPr/>
    </dgm:pt>
  </dgm:ptLst>
  <dgm:cxnLst>
    <dgm:cxn modelId="{66A28C23-073F-4616-9D70-E1C149143D35}" srcId="{E68787C8-EB64-48A6-A0C6-111BC66B3DA4}" destId="{0AEF5211-36D6-4217-ABA7-BB3284EC5A54}" srcOrd="1" destOrd="0" parTransId="{35E4B04C-01E9-40AC-B55C-16C7E204AB29}" sibTransId="{A8D0D1B6-0B11-4E88-9B6E-3AAB11EFE1DB}"/>
    <dgm:cxn modelId="{40DA375F-9568-45AC-B00F-E51C73D95737}" srcId="{E68787C8-EB64-48A6-A0C6-111BC66B3DA4}" destId="{750D36FA-A845-4B77-9FD3-5661B6504721}" srcOrd="0" destOrd="0" parTransId="{2B884106-5911-4C52-8F5A-36FA98B28E7F}" sibTransId="{D141C95B-852A-47F1-91F2-1DE21E73AE20}"/>
    <dgm:cxn modelId="{96EF20A2-AF79-E541-B121-C4085067ADFB}" type="presOf" srcId="{E68787C8-EB64-48A6-A0C6-111BC66B3DA4}" destId="{FE1E37FB-7C98-2D4B-89DB-DCBF0FA9DB04}" srcOrd="0" destOrd="0" presId="urn:microsoft.com/office/officeart/2005/8/layout/hierarchy1"/>
    <dgm:cxn modelId="{FF856ED1-E69E-A941-BB4D-850B9355D410}" type="presOf" srcId="{0AEF5211-36D6-4217-ABA7-BB3284EC5A54}" destId="{6511604F-4FAC-E042-93B1-BE8A674947B9}" srcOrd="0" destOrd="0" presId="urn:microsoft.com/office/officeart/2005/8/layout/hierarchy1"/>
    <dgm:cxn modelId="{187A16F7-1720-DF49-B2E4-5134A70E9A50}" type="presOf" srcId="{750D36FA-A845-4B77-9FD3-5661B6504721}" destId="{F6A03530-136C-B943-AE8C-FD446AAB3D0F}" srcOrd="0" destOrd="0" presId="urn:microsoft.com/office/officeart/2005/8/layout/hierarchy1"/>
    <dgm:cxn modelId="{BEF94667-C592-3045-9EEC-6D2564312284}" type="presParOf" srcId="{FE1E37FB-7C98-2D4B-89DB-DCBF0FA9DB04}" destId="{650815F3-6B31-674B-B061-C57A2776928B}" srcOrd="0" destOrd="0" presId="urn:microsoft.com/office/officeart/2005/8/layout/hierarchy1"/>
    <dgm:cxn modelId="{B92ECC84-F909-B94D-9BC7-825DD5BB150E}" type="presParOf" srcId="{650815F3-6B31-674B-B061-C57A2776928B}" destId="{FF769106-73C8-CC43-808B-F71C13BB2ABF}" srcOrd="0" destOrd="0" presId="urn:microsoft.com/office/officeart/2005/8/layout/hierarchy1"/>
    <dgm:cxn modelId="{4CB7518A-61C1-F843-9BFF-7FC2694B5F6A}" type="presParOf" srcId="{FF769106-73C8-CC43-808B-F71C13BB2ABF}" destId="{302B95B8-D63B-9641-8F88-193B3E7D7FD6}" srcOrd="0" destOrd="0" presId="urn:microsoft.com/office/officeart/2005/8/layout/hierarchy1"/>
    <dgm:cxn modelId="{55CA0951-1C51-7F42-AF9D-D8CA984582D7}" type="presParOf" srcId="{FF769106-73C8-CC43-808B-F71C13BB2ABF}" destId="{F6A03530-136C-B943-AE8C-FD446AAB3D0F}" srcOrd="1" destOrd="0" presId="urn:microsoft.com/office/officeart/2005/8/layout/hierarchy1"/>
    <dgm:cxn modelId="{D74871D5-2E75-CF45-8F95-0490257F7549}" type="presParOf" srcId="{650815F3-6B31-674B-B061-C57A2776928B}" destId="{173D83B9-585A-5A41-B484-244934001555}" srcOrd="1" destOrd="0" presId="urn:microsoft.com/office/officeart/2005/8/layout/hierarchy1"/>
    <dgm:cxn modelId="{83FD09CC-4737-1847-AA36-39C9AB6D6A6E}" type="presParOf" srcId="{FE1E37FB-7C98-2D4B-89DB-DCBF0FA9DB04}" destId="{667FED5B-0447-F246-BA13-0F8EEB0EDECC}" srcOrd="1" destOrd="0" presId="urn:microsoft.com/office/officeart/2005/8/layout/hierarchy1"/>
    <dgm:cxn modelId="{DE27EE97-B144-834A-88F1-2078F86C198B}" type="presParOf" srcId="{667FED5B-0447-F246-BA13-0F8EEB0EDECC}" destId="{B0812B83-C61B-3745-BCFB-5073764FB9B4}" srcOrd="0" destOrd="0" presId="urn:microsoft.com/office/officeart/2005/8/layout/hierarchy1"/>
    <dgm:cxn modelId="{ED2547B1-D594-B849-BFB9-C167AA752990}" type="presParOf" srcId="{B0812B83-C61B-3745-BCFB-5073764FB9B4}" destId="{82FD5A4A-B67D-5543-BC6E-6005BE8544F2}" srcOrd="0" destOrd="0" presId="urn:microsoft.com/office/officeart/2005/8/layout/hierarchy1"/>
    <dgm:cxn modelId="{2674ADF6-64B8-5546-8767-04BB94737503}" type="presParOf" srcId="{B0812B83-C61B-3745-BCFB-5073764FB9B4}" destId="{6511604F-4FAC-E042-93B1-BE8A674947B9}" srcOrd="1" destOrd="0" presId="urn:microsoft.com/office/officeart/2005/8/layout/hierarchy1"/>
    <dgm:cxn modelId="{D160CA0C-9EE7-C04F-B175-176BAE2D936A}" type="presParOf" srcId="{667FED5B-0447-F246-BA13-0F8EEB0EDECC}" destId="{D18158FC-5106-564A-8FEA-0FCAD68C53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C9737-E8B1-2A43-8440-F5FB66F69E67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6E427-E26A-7F4B-B6A5-833511CA02BD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Yes, I will primarily teach you how to run bioinformatics software </a:t>
          </a:r>
        </a:p>
      </dsp:txBody>
      <dsp:txXfrm>
        <a:off x="0" y="2703"/>
        <a:ext cx="5175384" cy="1843578"/>
      </dsp:txXfrm>
    </dsp:sp>
    <dsp:sp modelId="{628A32E2-82EB-734F-AE37-CFE83E9816BC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3ABB-AB0B-484C-8B18-A44FBA701F0F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With a focus on building bioinformatic skills for the purpose of extracting meaning from complex, large datasets </a:t>
          </a:r>
        </a:p>
      </dsp:txBody>
      <dsp:txXfrm>
        <a:off x="0" y="1846281"/>
        <a:ext cx="5175384" cy="1843578"/>
      </dsp:txXfrm>
    </dsp:sp>
    <dsp:sp modelId="{11132365-1758-4740-A642-6CD98711919F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23D9-9910-894B-BBCD-001053A4C6E9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Reproducible: to the point where your work can be repeated by other researchers, and they can arrive at the </a:t>
          </a:r>
          <a:r>
            <a:rPr lang="en-US" sz="2700" i="1" kern="1200" dirty="0"/>
            <a:t>same</a:t>
          </a:r>
          <a:r>
            <a:rPr lang="en-US" sz="2700" kern="1200" dirty="0"/>
            <a:t> result</a:t>
          </a:r>
        </a:p>
      </dsp:txBody>
      <dsp:txXfrm>
        <a:off x="0" y="3689859"/>
        <a:ext cx="5175384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EF231-5931-6F45-AF94-0819AD36D928}">
      <dsp:nvSpPr>
        <dsp:cNvPr id="0" name=""/>
        <dsp:cNvSpPr/>
      </dsp:nvSpPr>
      <dsp:spPr>
        <a:xfrm>
          <a:off x="38" y="130534"/>
          <a:ext cx="3685337" cy="14550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Sequencing data is </a:t>
          </a:r>
          <a:r>
            <a:rPr lang="en-US" sz="3000" i="1" kern="1200"/>
            <a:t>abundant</a:t>
          </a:r>
          <a:r>
            <a:rPr lang="en-US" sz="3000" kern="1200"/>
            <a:t> and has </a:t>
          </a:r>
          <a:r>
            <a:rPr lang="en-US" sz="3000" i="1" kern="1200"/>
            <a:t>broad</a:t>
          </a:r>
          <a:r>
            <a:rPr lang="en-US" sz="3000" kern="1200"/>
            <a:t> applications</a:t>
          </a:r>
        </a:p>
      </dsp:txBody>
      <dsp:txXfrm>
        <a:off x="38" y="130534"/>
        <a:ext cx="3685337" cy="1455068"/>
      </dsp:txXfrm>
    </dsp:sp>
    <dsp:sp modelId="{4C75BCBD-6EC6-9042-B2F7-97E6D65F4697}">
      <dsp:nvSpPr>
        <dsp:cNvPr id="0" name=""/>
        <dsp:cNvSpPr/>
      </dsp:nvSpPr>
      <dsp:spPr>
        <a:xfrm>
          <a:off x="38" y="1585603"/>
          <a:ext cx="3685337" cy="26352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Variant detection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Transcriptome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Protein-DNA interactions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Methylation  </a:t>
          </a:r>
        </a:p>
      </dsp:txBody>
      <dsp:txXfrm>
        <a:off x="38" y="1585603"/>
        <a:ext cx="3685337" cy="2635200"/>
      </dsp:txXfrm>
    </dsp:sp>
    <dsp:sp modelId="{872465E1-4F05-3447-99D2-31ABD55B6066}">
      <dsp:nvSpPr>
        <dsp:cNvPr id="0" name=""/>
        <dsp:cNvSpPr/>
      </dsp:nvSpPr>
      <dsp:spPr>
        <a:xfrm>
          <a:off x="4201323" y="130534"/>
          <a:ext cx="3685337" cy="145506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Used the analysis of these data to hone bioinformatic skills </a:t>
          </a:r>
        </a:p>
      </dsp:txBody>
      <dsp:txXfrm>
        <a:off x="4201323" y="130534"/>
        <a:ext cx="3685337" cy="1455068"/>
      </dsp:txXfrm>
    </dsp:sp>
    <dsp:sp modelId="{50779693-9F9A-044A-8D26-BA235CABDD4E}">
      <dsp:nvSpPr>
        <dsp:cNvPr id="0" name=""/>
        <dsp:cNvSpPr/>
      </dsp:nvSpPr>
      <dsp:spPr>
        <a:xfrm>
          <a:off x="4201323" y="1585603"/>
          <a:ext cx="3685337" cy="26352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 management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Communication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Visualization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</dsp:txBody>
      <dsp:txXfrm>
        <a:off x="4201323" y="1585603"/>
        <a:ext cx="3685337" cy="263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B95B8-D63B-9641-8F88-193B3E7D7FD6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03530-136C-B943-AE8C-FD446AAB3D0F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Auditory learners, visual learners, while others learn-  by-doing</a:t>
          </a:r>
        </a:p>
      </dsp:txBody>
      <dsp:txXfrm>
        <a:off x="433546" y="784100"/>
        <a:ext cx="3211056" cy="1993740"/>
      </dsp:txXfrm>
    </dsp:sp>
    <dsp:sp modelId="{82FD5A4A-B67D-5543-BC6E-6005BE8544F2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1604F-4FAC-E042-93B1-BE8A674947B9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There are varying levels of expertise in this room.  </a:t>
          </a:r>
        </a:p>
      </dsp:txBody>
      <dsp:txXfrm>
        <a:off x="4509795" y="784100"/>
        <a:ext cx="3211056" cy="19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A4C5B-66F1-8D42-AD08-A07CDC4641A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0135-3BD6-DB40-AD39-6F936FBA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44450" indent="-228600">
              <a:lnSpc>
                <a:spcPct val="903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lang="en-US" sz="2400" spc="-5" dirty="0">
                <a:latin typeface="+mj-lt"/>
                <a:cs typeface="Arial"/>
              </a:rPr>
              <a:t>Some </a:t>
            </a:r>
            <a:r>
              <a:rPr lang="en-US" sz="2400" dirty="0">
                <a:latin typeface="+mj-lt"/>
                <a:cs typeface="Arial"/>
              </a:rPr>
              <a:t>of you are already </a:t>
            </a:r>
            <a:r>
              <a:rPr lang="en-US" sz="2400" spc="-5" dirty="0">
                <a:latin typeface="+mj-lt"/>
                <a:cs typeface="Arial"/>
              </a:rPr>
              <a:t>proficient </a:t>
            </a:r>
            <a:r>
              <a:rPr lang="en-US" sz="2400" dirty="0">
                <a:latin typeface="+mj-lt"/>
                <a:cs typeface="Arial"/>
              </a:rPr>
              <a:t>in R </a:t>
            </a:r>
            <a:r>
              <a:rPr lang="en-US" sz="2400" spc="-5" dirty="0">
                <a:latin typeface="+mj-lt"/>
                <a:cs typeface="Arial"/>
              </a:rPr>
              <a:t>therefore, </a:t>
            </a:r>
            <a:r>
              <a:rPr lang="en-US" sz="2400" dirty="0">
                <a:latin typeface="+mj-lt"/>
                <a:cs typeface="Arial"/>
              </a:rPr>
              <a:t>I do </a:t>
            </a:r>
            <a:r>
              <a:rPr lang="en-US" sz="2400" spc="-5" dirty="0">
                <a:latin typeface="+mj-lt"/>
                <a:cs typeface="Arial"/>
              </a:rPr>
              <a:t>try </a:t>
            </a:r>
            <a:r>
              <a:rPr lang="en-US" sz="2400" dirty="0">
                <a:latin typeface="+mj-lt"/>
                <a:cs typeface="Arial"/>
              </a:rPr>
              <a:t>my best </a:t>
            </a:r>
            <a:r>
              <a:rPr lang="en-US" sz="2400" spc="-5" dirty="0">
                <a:latin typeface="+mj-lt"/>
                <a:cs typeface="Arial"/>
              </a:rPr>
              <a:t>to </a:t>
            </a:r>
            <a:r>
              <a:rPr lang="en-US" sz="2400" dirty="0">
                <a:latin typeface="+mj-lt"/>
                <a:cs typeface="Arial"/>
              </a:rPr>
              <a:t>provide </a:t>
            </a:r>
            <a:r>
              <a:rPr lang="en-US" sz="2400" spc="-5" dirty="0">
                <a:latin typeface="+mj-lt"/>
                <a:cs typeface="Arial"/>
              </a:rPr>
              <a:t>students with the </a:t>
            </a:r>
            <a:r>
              <a:rPr lang="en-US" sz="2400" spc="-655" dirty="0">
                <a:latin typeface="+mj-lt"/>
                <a:cs typeface="Arial"/>
              </a:rPr>
              <a:t> </a:t>
            </a:r>
            <a:r>
              <a:rPr lang="en-US" sz="2400" dirty="0">
                <a:latin typeface="+mj-lt"/>
                <a:cs typeface="Arial"/>
              </a:rPr>
              <a:t>same</a:t>
            </a:r>
            <a:r>
              <a:rPr lang="en-US" sz="2400" spc="-10" dirty="0">
                <a:latin typeface="+mj-lt"/>
                <a:cs typeface="Arial"/>
              </a:rPr>
              <a:t> </a:t>
            </a:r>
            <a:r>
              <a:rPr lang="en-US" sz="2400" spc="-5" dirty="0">
                <a:latin typeface="+mj-lt"/>
                <a:cs typeface="Arial"/>
              </a:rPr>
              <a:t>materials.</a:t>
            </a:r>
            <a:endParaRPr lang="en-US" sz="2400" dirty="0">
              <a:latin typeface="+mj-lt"/>
              <a:cs typeface="Arial"/>
            </a:endParaRPr>
          </a:p>
          <a:p>
            <a:pPr marL="698500" marR="112395" lvl="1" indent="-228600">
              <a:lnSpc>
                <a:spcPct val="91500"/>
              </a:lnSpc>
              <a:spcBef>
                <a:spcPts val="434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US" sz="2000" dirty="0">
                <a:latin typeface="+mj-lt"/>
                <a:cs typeface="Arial"/>
              </a:rPr>
              <a:t>This way you know ahead of </a:t>
            </a:r>
            <a:r>
              <a:rPr lang="en-US" sz="2000" spc="-5" dirty="0">
                <a:latin typeface="+mj-lt"/>
                <a:cs typeface="Arial"/>
              </a:rPr>
              <a:t>time… </a:t>
            </a:r>
            <a:r>
              <a:rPr lang="en-US" sz="2000" dirty="0">
                <a:latin typeface="+mj-lt"/>
                <a:cs typeface="Arial"/>
              </a:rPr>
              <a:t>is </a:t>
            </a:r>
            <a:r>
              <a:rPr lang="en-US" sz="2000" spc="-5" dirty="0">
                <a:latin typeface="+mj-lt"/>
                <a:cs typeface="Arial"/>
              </a:rPr>
              <a:t>this </a:t>
            </a:r>
            <a:r>
              <a:rPr lang="en-US" sz="2000" dirty="0">
                <a:latin typeface="+mj-lt"/>
                <a:cs typeface="Arial"/>
              </a:rPr>
              <a:t>class </a:t>
            </a:r>
            <a:r>
              <a:rPr lang="en-US" sz="2000" spc="-5" dirty="0">
                <a:latin typeface="+mj-lt"/>
                <a:cs typeface="Arial"/>
              </a:rPr>
              <a:t>for me? </a:t>
            </a:r>
            <a:r>
              <a:rPr lang="en-US" sz="2000" dirty="0">
                <a:latin typeface="+mj-lt"/>
                <a:cs typeface="Arial"/>
              </a:rPr>
              <a:t> Should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attend?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Do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know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material</a:t>
            </a:r>
            <a:r>
              <a:rPr lang="en-US" sz="2000" dirty="0">
                <a:latin typeface="+mj-lt"/>
                <a:cs typeface="Arial"/>
              </a:rPr>
              <a:t> enough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to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complete </a:t>
            </a:r>
            <a:r>
              <a:rPr lang="en-US" sz="2000" spc="-54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homework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assignment?</a:t>
            </a:r>
            <a:endParaRPr lang="en-US" sz="20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sz="1600" b="1" dirty="0">
                <a:latin typeface="+mj-lt"/>
                <a:cs typeface="Arial"/>
              </a:rPr>
              <a:t>If</a:t>
            </a:r>
            <a:r>
              <a:rPr lang="en-US" sz="1600" b="1" spc="10" dirty="0">
                <a:latin typeface="+mj-lt"/>
                <a:cs typeface="Arial"/>
              </a:rPr>
              <a:t> </a:t>
            </a:r>
            <a:r>
              <a:rPr lang="en-US" sz="1600" b="1" dirty="0">
                <a:latin typeface="+mj-lt"/>
                <a:cs typeface="Arial"/>
              </a:rPr>
              <a:t>the </a:t>
            </a:r>
            <a:r>
              <a:rPr lang="en-US" sz="1600" b="1" spc="-5" dirty="0">
                <a:latin typeface="+mj-lt"/>
                <a:cs typeface="Arial"/>
              </a:rPr>
              <a:t>answer</a:t>
            </a:r>
            <a:r>
              <a:rPr lang="en-US" sz="1600" b="1" spc="5" dirty="0">
                <a:latin typeface="+mj-lt"/>
                <a:cs typeface="Arial"/>
              </a:rPr>
              <a:t> </a:t>
            </a:r>
            <a:r>
              <a:rPr lang="en-US" sz="1600" b="1" dirty="0">
                <a:latin typeface="+mj-lt"/>
                <a:cs typeface="Arial"/>
              </a:rPr>
              <a:t>is </a:t>
            </a:r>
            <a:r>
              <a:rPr lang="en-US" sz="1600" b="1" spc="-5" dirty="0">
                <a:latin typeface="+mj-lt"/>
                <a:cs typeface="Arial"/>
              </a:rPr>
              <a:t>no,</a:t>
            </a:r>
            <a:r>
              <a:rPr lang="en-US" sz="1600" b="1" spc="10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you</a:t>
            </a:r>
            <a:r>
              <a:rPr lang="en-US" sz="1600" b="1" spc="5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should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probably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attend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class…</a:t>
            </a:r>
            <a:endParaRPr lang="en-US" sz="1600" dirty="0">
              <a:latin typeface="+mj-lt"/>
              <a:cs typeface="Arial"/>
            </a:endParaRPr>
          </a:p>
          <a:p>
            <a:pPr marL="698500" marR="5080" lvl="1" indent="-228600">
              <a:lnSpc>
                <a:spcPct val="89000"/>
              </a:lnSpc>
              <a:spcBef>
                <a:spcPts val="535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US" sz="2000" spc="-5" dirty="0">
                <a:latin typeface="+mj-lt"/>
                <a:cs typeface="Arial"/>
              </a:rPr>
              <a:t>If </a:t>
            </a:r>
            <a:r>
              <a:rPr lang="en-US" sz="2000" dirty="0">
                <a:latin typeface="+mj-lt"/>
                <a:cs typeface="Arial"/>
              </a:rPr>
              <a:t>you do decide </a:t>
            </a:r>
            <a:r>
              <a:rPr lang="en-US" sz="2000" spc="-5" dirty="0">
                <a:latin typeface="+mj-lt"/>
                <a:cs typeface="Arial"/>
              </a:rPr>
              <a:t>to </a:t>
            </a:r>
            <a:r>
              <a:rPr lang="en-US" sz="2000" dirty="0">
                <a:latin typeface="+mj-lt"/>
                <a:cs typeface="Arial"/>
              </a:rPr>
              <a:t>skip class, and I know I </a:t>
            </a:r>
            <a:r>
              <a:rPr lang="en-US" sz="2000" spc="-5" dirty="0">
                <a:latin typeface="+mj-lt"/>
                <a:cs typeface="Arial"/>
              </a:rPr>
              <a:t>covered the </a:t>
            </a:r>
            <a:r>
              <a:rPr lang="en-US" sz="2000" dirty="0">
                <a:latin typeface="+mj-lt"/>
                <a:cs typeface="Arial"/>
              </a:rPr>
              <a:t> </a:t>
            </a:r>
            <a:r>
              <a:rPr lang="en-US" sz="2000" i="1" spc="-5" dirty="0">
                <a:latin typeface="+mj-lt"/>
                <a:cs typeface="Arial"/>
              </a:rPr>
              <a:t>materials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at</a:t>
            </a:r>
            <a:r>
              <a:rPr lang="en-US" sz="2000" i="1" spc="-15" dirty="0">
                <a:latin typeface="+mj-lt"/>
                <a:cs typeface="Arial"/>
              </a:rPr>
              <a:t> </a:t>
            </a:r>
            <a:r>
              <a:rPr lang="en-US" sz="2000" i="1" spc="-5" dirty="0">
                <a:latin typeface="+mj-lt"/>
                <a:cs typeface="Arial"/>
              </a:rPr>
              <a:t>length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during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class,</a:t>
            </a:r>
            <a:r>
              <a:rPr lang="en-US" sz="2000" i="1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now have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option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to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40" dirty="0">
                <a:latin typeface="+mj-lt"/>
                <a:cs typeface="Arial"/>
              </a:rPr>
              <a:t>say, </a:t>
            </a:r>
            <a:r>
              <a:rPr lang="en-US" sz="2000" spc="-540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“Please see </a:t>
            </a:r>
            <a:r>
              <a:rPr lang="en-US" sz="2000" spc="-5" dirty="0">
                <a:latin typeface="+mj-lt"/>
                <a:cs typeface="Arial"/>
              </a:rPr>
              <a:t>the </a:t>
            </a:r>
            <a:r>
              <a:rPr lang="en-US" sz="2000" dirty="0">
                <a:latin typeface="+mj-lt"/>
                <a:cs typeface="Arial"/>
              </a:rPr>
              <a:t>class </a:t>
            </a:r>
            <a:r>
              <a:rPr lang="en-US" sz="2000" spc="-5" dirty="0">
                <a:latin typeface="+mj-lt"/>
                <a:cs typeface="Arial"/>
              </a:rPr>
              <a:t>materials for the </a:t>
            </a:r>
            <a:r>
              <a:rPr lang="en-US" sz="2000" dirty="0">
                <a:latin typeface="+mj-lt"/>
                <a:cs typeface="Arial"/>
              </a:rPr>
              <a:t>day you missed </a:t>
            </a:r>
            <a:r>
              <a:rPr lang="en-US" sz="2000" spc="-5" dirty="0">
                <a:latin typeface="+mj-lt"/>
                <a:cs typeface="Arial"/>
              </a:rPr>
              <a:t>to </a:t>
            </a:r>
            <a:r>
              <a:rPr lang="en-US" sz="200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complete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assignment”</a:t>
            </a:r>
            <a:endParaRPr lang="en-US" sz="2000" dirty="0">
              <a:latin typeface="+mj-lt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80135-3BD6-DB40-AD39-6F936FBA5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005" y="1795847"/>
            <a:ext cx="7748905" cy="448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71" y="5715507"/>
            <a:ext cx="5733415" cy="8496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b="1" spc="-15" dirty="0">
                <a:latin typeface="+mj-lt"/>
                <a:cs typeface="Arial"/>
              </a:rPr>
              <a:t>Week</a:t>
            </a:r>
            <a:r>
              <a:rPr sz="2800" b="1" spc="-25" dirty="0">
                <a:latin typeface="+mj-lt"/>
                <a:cs typeface="Arial"/>
              </a:rPr>
              <a:t> </a:t>
            </a:r>
            <a:r>
              <a:rPr sz="2800" b="1" dirty="0">
                <a:latin typeface="+mj-lt"/>
                <a:cs typeface="Arial"/>
              </a:rPr>
              <a:t>1:</a:t>
            </a:r>
            <a:r>
              <a:rPr sz="2800" b="1" spc="-12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Advanced</a:t>
            </a:r>
            <a:r>
              <a:rPr sz="2800" b="1" spc="-2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Bioinformatics </a:t>
            </a:r>
            <a:r>
              <a:rPr sz="2800" b="1" spc="-765" dirty="0">
                <a:latin typeface="+mj-lt"/>
                <a:cs typeface="Arial"/>
              </a:rPr>
              <a:t> </a:t>
            </a:r>
            <a:r>
              <a:rPr sz="2800" b="1" spc="-55" dirty="0">
                <a:latin typeface="+mj-lt"/>
                <a:cs typeface="Arial"/>
              </a:rPr>
              <a:t>Dr.</a:t>
            </a:r>
            <a:r>
              <a:rPr sz="2800" b="1" spc="-1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Princess</a:t>
            </a:r>
            <a:r>
              <a:rPr sz="2800" b="1" spc="-10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Rodriguez</a:t>
            </a:r>
            <a:endParaRPr sz="28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1" y="5812028"/>
            <a:ext cx="195613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Arial"/>
              </a:rPr>
              <a:t>MMG</a:t>
            </a:r>
            <a:r>
              <a:rPr sz="2400" b="1" spc="-110" dirty="0">
                <a:latin typeface="+mj-lt"/>
                <a:cs typeface="Arial"/>
              </a:rPr>
              <a:t> </a:t>
            </a:r>
            <a:r>
              <a:rPr lang="en-US" sz="2400" b="1" spc="-110" dirty="0">
                <a:latin typeface="+mj-lt"/>
                <a:cs typeface="Arial"/>
              </a:rPr>
              <a:t>3320</a:t>
            </a:r>
            <a:endParaRPr sz="24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+mj-lt"/>
                <a:cs typeface="Arial"/>
              </a:rPr>
              <a:t>Spring</a:t>
            </a:r>
            <a:r>
              <a:rPr sz="2400" b="1" spc="-105" dirty="0">
                <a:latin typeface="+mj-lt"/>
                <a:cs typeface="Arial"/>
              </a:rPr>
              <a:t> </a:t>
            </a:r>
            <a:r>
              <a:rPr sz="2400" b="1" dirty="0">
                <a:latin typeface="+mj-lt"/>
                <a:cs typeface="Arial"/>
              </a:rPr>
              <a:t>202</a:t>
            </a:r>
            <a:r>
              <a:rPr lang="en-US" sz="2400" b="1" dirty="0">
                <a:latin typeface="+mj-lt"/>
                <a:cs typeface="Arial"/>
              </a:rPr>
              <a:t>4</a:t>
            </a:r>
            <a:endParaRPr sz="2400" dirty="0">
              <a:latin typeface="+mj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688"/>
            <a:ext cx="9143997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77" y="2495803"/>
            <a:ext cx="7044055" cy="57515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137410" marR="5080" indent="-2125345">
              <a:lnSpc>
                <a:spcPts val="3890"/>
              </a:lnSpc>
              <a:spcBef>
                <a:spcPts val="585"/>
              </a:spcBef>
            </a:pPr>
            <a:r>
              <a:rPr spc="-30" dirty="0"/>
              <a:t>Let’s </a:t>
            </a:r>
            <a:r>
              <a:rPr dirty="0"/>
              <a:t>go </a:t>
            </a:r>
            <a:r>
              <a:rPr spc="-5" dirty="0"/>
              <a:t>over </a:t>
            </a:r>
            <a:r>
              <a:rPr dirty="0"/>
              <a:t>the </a:t>
            </a:r>
            <a:r>
              <a:rPr spc="-5" dirty="0"/>
              <a:t>class syllabus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5730"/>
            <a:ext cx="9144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Two</a:t>
            </a:r>
            <a:r>
              <a:rPr lang="en-US" spc="-90" dirty="0"/>
              <a:t> major </a:t>
            </a:r>
            <a:r>
              <a:rPr spc="-5" dirty="0"/>
              <a:t>approaches</a:t>
            </a:r>
            <a:r>
              <a:rPr spc="-15" dirty="0"/>
              <a:t> </a:t>
            </a:r>
            <a:br>
              <a:rPr lang="en-US" spc="-15" dirty="0"/>
            </a:b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bioinformatics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571" y="1447800"/>
            <a:ext cx="6296881" cy="48939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871" y="2759455"/>
            <a:ext cx="1126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0070C0"/>
                </a:solidFill>
                <a:latin typeface="Arial"/>
                <a:cs typeface="Arial"/>
              </a:rPr>
              <a:t>Tools</a:t>
            </a:r>
            <a:r>
              <a:rPr sz="15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15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mme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di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ate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ly  accessible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8789" y="2753359"/>
            <a:ext cx="765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Steeper </a:t>
            </a:r>
            <a:r>
              <a:rPr sz="1500" b="1" spc="-40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500" b="1" dirty="0">
                <a:solidFill>
                  <a:srgbClr val="00B050"/>
                </a:solidFill>
                <a:latin typeface="Arial"/>
                <a:cs typeface="Arial"/>
              </a:rPr>
              <a:t>ear</a:t>
            </a: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ning  curve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943" y="731011"/>
            <a:ext cx="573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Cambria" panose="02040503050406030204" pitchFamily="18" charset="0"/>
              </a:rPr>
              <a:t>Wha</a:t>
            </a:r>
            <a:r>
              <a:rPr dirty="0">
                <a:latin typeface="Cambria" panose="02040503050406030204" pitchFamily="18" charset="0"/>
              </a:rPr>
              <a:t>t</a:t>
            </a:r>
            <a:r>
              <a:rPr spc="-185" dirty="0">
                <a:latin typeface="Cambria" panose="02040503050406030204" pitchFamily="18" charset="0"/>
              </a:rPr>
              <a:t> </a:t>
            </a:r>
            <a:r>
              <a:rPr spc="-35" dirty="0">
                <a:latin typeface="Cambria" panose="02040503050406030204" pitchFamily="18" charset="0"/>
              </a:rPr>
              <a:t>i</a:t>
            </a:r>
            <a:r>
              <a:rPr dirty="0">
                <a:latin typeface="Cambria" panose="02040503050406030204" pitchFamily="18" charset="0"/>
              </a:rPr>
              <a:t>s</a:t>
            </a:r>
            <a:r>
              <a:rPr spc="-170" dirty="0">
                <a:latin typeface="Cambria" panose="02040503050406030204" pitchFamily="18" charset="0"/>
              </a:rPr>
              <a:t> </a:t>
            </a:r>
            <a:r>
              <a:rPr spc="-45" dirty="0">
                <a:latin typeface="Cambria" panose="02040503050406030204" pitchFamily="18" charset="0"/>
              </a:rPr>
              <a:t>th</a:t>
            </a:r>
            <a:r>
              <a:rPr dirty="0">
                <a:latin typeface="Cambria" panose="02040503050406030204" pitchFamily="18" charset="0"/>
              </a:rPr>
              <a:t>e</a:t>
            </a:r>
            <a:r>
              <a:rPr spc="-180" dirty="0">
                <a:latin typeface="Cambria" panose="02040503050406030204" pitchFamily="18" charset="0"/>
              </a:rPr>
              <a:t> </a:t>
            </a:r>
            <a:r>
              <a:rPr spc="-60" dirty="0">
                <a:latin typeface="Cambria" panose="02040503050406030204" pitchFamily="18" charset="0"/>
              </a:rPr>
              <a:t>c</a:t>
            </a:r>
            <a:r>
              <a:rPr spc="-55" dirty="0">
                <a:latin typeface="Cambria" panose="02040503050406030204" pitchFamily="18" charset="0"/>
              </a:rPr>
              <a:t>o</a:t>
            </a:r>
            <a:r>
              <a:rPr spc="-60" dirty="0">
                <a:latin typeface="Cambria" panose="02040503050406030204" pitchFamily="18" charset="0"/>
              </a:rPr>
              <a:t>mma</a:t>
            </a:r>
            <a:r>
              <a:rPr spc="-55" dirty="0">
                <a:latin typeface="Cambria" panose="02040503050406030204" pitchFamily="18" charset="0"/>
              </a:rPr>
              <a:t>n</a:t>
            </a:r>
            <a:r>
              <a:rPr dirty="0">
                <a:latin typeface="Cambria" panose="02040503050406030204" pitchFamily="18" charset="0"/>
              </a:rPr>
              <a:t>d</a:t>
            </a:r>
            <a:r>
              <a:rPr spc="-190" dirty="0">
                <a:latin typeface="Cambria" panose="02040503050406030204" pitchFamily="18" charset="0"/>
              </a:rPr>
              <a:t> </a:t>
            </a:r>
            <a:r>
              <a:rPr spc="-70" dirty="0">
                <a:latin typeface="Cambria" panose="02040503050406030204" pitchFamily="18" charset="0"/>
              </a:rPr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15555" cy="321318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13970" indent="-228600">
              <a:lnSpc>
                <a:spcPct val="80000"/>
              </a:lnSpc>
              <a:spcBef>
                <a:spcPts val="720"/>
              </a:spcBef>
              <a:buChar char="•"/>
              <a:tabLst>
                <a:tab pos="241300" algn="l"/>
                <a:tab pos="3420745" algn="l"/>
              </a:tabLst>
            </a:pPr>
            <a:r>
              <a:rPr sz="2600" spc="-5" dirty="0">
                <a:latin typeface="+mj-lt"/>
                <a:cs typeface="Arial"/>
              </a:rPr>
              <a:t>Underneath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Graphical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User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Interface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(GUI)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of 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your </a:t>
            </a:r>
            <a:r>
              <a:rPr sz="2600" spc="-5" dirty="0">
                <a:latin typeface="+mj-lt"/>
                <a:cs typeface="Arial"/>
              </a:rPr>
              <a:t>computer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is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	</a:t>
            </a:r>
            <a:r>
              <a:rPr sz="2600" spc="-5" dirty="0">
                <a:latin typeface="+mj-lt"/>
                <a:cs typeface="Arial"/>
              </a:rPr>
              <a:t>command line </a:t>
            </a:r>
            <a:r>
              <a:rPr sz="2600" dirty="0">
                <a:latin typeface="+mj-lt"/>
                <a:cs typeface="Arial"/>
              </a:rPr>
              <a:t>that </a:t>
            </a:r>
            <a:r>
              <a:rPr sz="2600" spc="-5" dirty="0">
                <a:latin typeface="+mj-lt"/>
                <a:cs typeface="Arial"/>
              </a:rPr>
              <a:t>runs </a:t>
            </a:r>
            <a:r>
              <a:rPr sz="2600" dirty="0">
                <a:latin typeface="+mj-lt"/>
                <a:cs typeface="Arial"/>
              </a:rPr>
              <a:t>your </a:t>
            </a:r>
            <a:r>
              <a:rPr sz="2600" spc="-70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Operating</a:t>
            </a:r>
            <a:r>
              <a:rPr sz="2600" dirty="0">
                <a:latin typeface="+mj-lt"/>
                <a:cs typeface="Arial"/>
              </a:rPr>
              <a:t> System</a:t>
            </a:r>
            <a:r>
              <a:rPr sz="2600" spc="-5" dirty="0">
                <a:latin typeface="+mj-lt"/>
                <a:cs typeface="Arial"/>
              </a:rPr>
              <a:t> (OS)</a:t>
            </a:r>
            <a:endParaRPr sz="26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900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r>
              <a:rPr sz="2600" spc="-10" dirty="0">
                <a:latin typeface="+mj-lt"/>
                <a:cs typeface="Arial"/>
              </a:rPr>
              <a:t>Working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this way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gives </a:t>
            </a:r>
            <a:r>
              <a:rPr sz="2600" dirty="0">
                <a:latin typeface="+mj-lt"/>
                <a:cs typeface="Arial"/>
              </a:rPr>
              <a:t>you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access</a:t>
            </a:r>
            <a:r>
              <a:rPr sz="2600" spc="-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to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internal </a:t>
            </a:r>
            <a:r>
              <a:rPr sz="2600" spc="-7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controls,</a:t>
            </a:r>
            <a:r>
              <a:rPr sz="2600" spc="1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remote</a:t>
            </a:r>
            <a:r>
              <a:rPr sz="2600" spc="2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servers,</a:t>
            </a:r>
            <a:r>
              <a:rPr sz="2600" spc="2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and	the </a:t>
            </a:r>
            <a:r>
              <a:rPr sz="2600" spc="-5" dirty="0">
                <a:latin typeface="+mj-lt"/>
                <a:cs typeface="Arial"/>
              </a:rPr>
              <a:t>ability </a:t>
            </a:r>
            <a:r>
              <a:rPr sz="2600" dirty="0">
                <a:latin typeface="+mj-lt"/>
                <a:cs typeface="Arial"/>
              </a:rPr>
              <a:t>to 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customize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workflows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(scripts)</a:t>
            </a:r>
            <a:endParaRPr sz="26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86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943" y="731011"/>
            <a:ext cx="573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+mj-lt"/>
              </a:rPr>
              <a:t>Wha</a:t>
            </a:r>
            <a:r>
              <a:rPr dirty="0">
                <a:latin typeface="+mj-lt"/>
              </a:rPr>
              <a:t>t</a:t>
            </a:r>
            <a:r>
              <a:rPr spc="-185" dirty="0">
                <a:latin typeface="+mj-lt"/>
              </a:rPr>
              <a:t> </a:t>
            </a:r>
            <a:r>
              <a:rPr spc="-35" dirty="0">
                <a:latin typeface="+mj-lt"/>
              </a:rPr>
              <a:t>i</a:t>
            </a:r>
            <a:r>
              <a:rPr dirty="0">
                <a:latin typeface="+mj-lt"/>
              </a:rPr>
              <a:t>s</a:t>
            </a:r>
            <a:r>
              <a:rPr spc="-170" dirty="0">
                <a:latin typeface="+mj-lt"/>
              </a:rPr>
              <a:t> </a:t>
            </a:r>
            <a:r>
              <a:rPr spc="-45" dirty="0">
                <a:latin typeface="+mj-lt"/>
              </a:rPr>
              <a:t>th</a:t>
            </a:r>
            <a:r>
              <a:rPr dirty="0">
                <a:latin typeface="+mj-lt"/>
              </a:rPr>
              <a:t>e</a:t>
            </a:r>
            <a:r>
              <a:rPr spc="-180" dirty="0">
                <a:latin typeface="+mj-lt"/>
              </a:rPr>
              <a:t> </a:t>
            </a:r>
            <a:r>
              <a:rPr spc="-60" dirty="0">
                <a:latin typeface="+mj-lt"/>
              </a:rPr>
              <a:t>c</a:t>
            </a:r>
            <a:r>
              <a:rPr spc="-55" dirty="0">
                <a:latin typeface="+mj-lt"/>
              </a:rPr>
              <a:t>o</a:t>
            </a:r>
            <a:r>
              <a:rPr spc="-60" dirty="0">
                <a:latin typeface="+mj-lt"/>
              </a:rPr>
              <a:t>mma</a:t>
            </a:r>
            <a:r>
              <a:rPr spc="-55" dirty="0">
                <a:latin typeface="+mj-lt"/>
              </a:rPr>
              <a:t>n</a:t>
            </a:r>
            <a:r>
              <a:rPr dirty="0">
                <a:latin typeface="+mj-lt"/>
              </a:rPr>
              <a:t>d</a:t>
            </a:r>
            <a:r>
              <a:rPr spc="-190" dirty="0">
                <a:latin typeface="+mj-lt"/>
              </a:rPr>
              <a:t> </a:t>
            </a:r>
            <a:r>
              <a:rPr spc="-70" dirty="0">
                <a:latin typeface="+mj-lt"/>
              </a:rPr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15555" cy="105259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9900" marR="5080" indent="-457200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241300" algn="l"/>
                <a:tab pos="4002404" algn="l"/>
              </a:tabLst>
            </a:pPr>
            <a:r>
              <a:rPr sz="2600" spc="-30" dirty="0">
                <a:latin typeface="+mj-lt"/>
                <a:cs typeface="Arial"/>
              </a:rPr>
              <a:t>We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access </a:t>
            </a:r>
            <a:r>
              <a:rPr sz="2600" spc="-5" dirty="0">
                <a:latin typeface="+mj-lt"/>
                <a:cs typeface="Arial"/>
              </a:rPr>
              <a:t>it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with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shell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35" dirty="0">
                <a:latin typeface="+mj-lt"/>
                <a:cs typeface="Arial"/>
              </a:rPr>
              <a:t>(Terminal,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PowerShell) 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which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15" dirty="0">
                <a:latin typeface="+mj-lt"/>
                <a:cs typeface="Arial"/>
              </a:rPr>
              <a:t>let’s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you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give</a:t>
            </a:r>
            <a:r>
              <a:rPr sz="2600" spc="1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your	</a:t>
            </a:r>
            <a:r>
              <a:rPr sz="2600" spc="-5" dirty="0">
                <a:latin typeface="+mj-lt"/>
                <a:cs typeface="Arial"/>
              </a:rPr>
              <a:t>computer commands via </a:t>
            </a:r>
            <a:r>
              <a:rPr sz="2600" spc="-70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keyboard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rather </a:t>
            </a:r>
            <a:r>
              <a:rPr sz="2600" dirty="0">
                <a:latin typeface="+mj-lt"/>
                <a:cs typeface="Arial"/>
              </a:rPr>
              <a:t>than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point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and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click</a:t>
            </a:r>
            <a:endParaRPr sz="26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345" y="527405"/>
            <a:ext cx="6663690" cy="9448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pc="-50" dirty="0">
                <a:latin typeface="+mj-lt"/>
              </a:rPr>
              <a:t>Command</a:t>
            </a:r>
            <a:r>
              <a:rPr spc="-200" dirty="0">
                <a:latin typeface="+mj-lt"/>
              </a:rPr>
              <a:t> </a:t>
            </a:r>
            <a:r>
              <a:rPr spc="-45" dirty="0">
                <a:latin typeface="+mj-lt"/>
              </a:rPr>
              <a:t>line</a:t>
            </a:r>
            <a:r>
              <a:rPr spc="-195" dirty="0">
                <a:latin typeface="+mj-lt"/>
              </a:rPr>
              <a:t> </a:t>
            </a:r>
            <a:r>
              <a:rPr dirty="0">
                <a:latin typeface="+mj-lt"/>
              </a:rPr>
              <a:t>+</a:t>
            </a:r>
            <a:r>
              <a:rPr spc="-150" dirty="0">
                <a:latin typeface="+mj-lt"/>
              </a:rPr>
              <a:t> </a:t>
            </a:r>
            <a:r>
              <a:rPr spc="-65" dirty="0">
                <a:latin typeface="+mj-lt"/>
              </a:rPr>
              <a:t>Bioinformatics</a:t>
            </a:r>
          </a:p>
          <a:p>
            <a:pPr marR="6350" algn="ctr">
              <a:lnSpc>
                <a:spcPct val="100000"/>
              </a:lnSpc>
              <a:spcBef>
                <a:spcPts val="185"/>
              </a:spcBef>
            </a:pPr>
            <a:r>
              <a:rPr sz="2000" spc="30" dirty="0">
                <a:latin typeface="+mj-lt"/>
              </a:rPr>
              <a:t>Why</a:t>
            </a:r>
            <a:r>
              <a:rPr sz="2000" spc="-20" dirty="0">
                <a:latin typeface="+mj-lt"/>
              </a:rPr>
              <a:t> </a:t>
            </a:r>
            <a:r>
              <a:rPr sz="2000" spc="25" dirty="0">
                <a:latin typeface="+mj-lt"/>
              </a:rPr>
              <a:t>bother?</a:t>
            </a:r>
            <a:endParaRPr sz="2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43495" cy="3426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05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cs typeface="Arial"/>
              </a:rPr>
              <a:t>GUI</a:t>
            </a:r>
            <a:r>
              <a:rPr sz="2000" spc="-15" dirty="0">
                <a:cs typeface="Arial"/>
              </a:rPr>
              <a:t> </a:t>
            </a:r>
            <a:r>
              <a:rPr sz="2000" spc="-5" dirty="0">
                <a:cs typeface="Arial"/>
              </a:rPr>
              <a:t>tools require memory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just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to run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the interface,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and</a:t>
            </a:r>
            <a:r>
              <a:rPr sz="2000" spc="-5" dirty="0">
                <a:cs typeface="Arial"/>
              </a:rPr>
              <a:t> most</a:t>
            </a:r>
            <a:endParaRPr sz="2000" dirty="0">
              <a:cs typeface="Arial"/>
            </a:endParaRPr>
          </a:p>
          <a:p>
            <a:pPr marL="241300" marR="57785">
              <a:lnSpc>
                <a:spcPct val="71000"/>
              </a:lnSpc>
              <a:spcBef>
                <a:spcPts val="300"/>
              </a:spcBef>
              <a:tabLst>
                <a:tab pos="1947545" algn="l"/>
                <a:tab pos="3896995" algn="l"/>
              </a:tabLst>
            </a:pPr>
            <a:r>
              <a:rPr sz="2000" spc="-5" dirty="0">
                <a:cs typeface="Arial"/>
              </a:rPr>
              <a:t>bioinformatics	</a:t>
            </a:r>
            <a:r>
              <a:rPr sz="2000" dirty="0">
                <a:cs typeface="Arial"/>
              </a:rPr>
              <a:t>applications</a:t>
            </a:r>
            <a:r>
              <a:rPr sz="2000" spc="-20" dirty="0">
                <a:cs typeface="Arial"/>
              </a:rPr>
              <a:t> </a:t>
            </a:r>
            <a:r>
              <a:rPr sz="2000" spc="-5" dirty="0">
                <a:cs typeface="Arial"/>
              </a:rPr>
              <a:t>are</a:t>
            </a:r>
            <a:r>
              <a:rPr sz="2000" spc="-20" dirty="0">
                <a:cs typeface="Arial"/>
              </a:rPr>
              <a:t> </a:t>
            </a:r>
            <a:r>
              <a:rPr sz="2000" spc="-5" dirty="0">
                <a:cs typeface="Arial"/>
              </a:rPr>
              <a:t>memory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intensive</a:t>
            </a:r>
            <a:r>
              <a:rPr sz="2000" spc="-20" dirty="0">
                <a:cs typeface="Arial"/>
              </a:rPr>
              <a:t> </a:t>
            </a:r>
            <a:r>
              <a:rPr sz="2000" spc="-5" dirty="0">
                <a:cs typeface="Arial"/>
              </a:rPr>
              <a:t>to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begin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with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or </a:t>
            </a:r>
            <a:r>
              <a:rPr sz="2000" spc="-540" dirty="0">
                <a:cs typeface="Arial"/>
              </a:rPr>
              <a:t> </a:t>
            </a:r>
            <a:r>
              <a:rPr sz="2000" dirty="0">
                <a:cs typeface="Arial"/>
              </a:rPr>
              <a:t>have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additional flexibility</a:t>
            </a:r>
            <a:r>
              <a:rPr sz="2000" spc="-5" dirty="0">
                <a:cs typeface="Arial"/>
              </a:rPr>
              <a:t> </a:t>
            </a:r>
            <a:r>
              <a:rPr sz="2000" dirty="0">
                <a:cs typeface="Arial"/>
              </a:rPr>
              <a:t>on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the	command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line</a:t>
            </a:r>
            <a:endParaRPr lang="en-US" sz="2000" dirty="0">
              <a:cs typeface="Arial"/>
            </a:endParaRPr>
          </a:p>
          <a:p>
            <a:pPr marL="241300" marR="57785">
              <a:lnSpc>
                <a:spcPct val="71000"/>
              </a:lnSpc>
              <a:spcBef>
                <a:spcPts val="300"/>
              </a:spcBef>
              <a:tabLst>
                <a:tab pos="1947545" algn="l"/>
                <a:tab pos="3896995" algn="l"/>
              </a:tabLst>
            </a:pPr>
            <a:endParaRPr sz="2500" dirty="0"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cs typeface="Arial"/>
              </a:rPr>
              <a:t>Most</a:t>
            </a:r>
            <a:r>
              <a:rPr sz="2000" spc="-20" dirty="0">
                <a:cs typeface="Arial"/>
              </a:rPr>
              <a:t> </a:t>
            </a:r>
            <a:r>
              <a:rPr sz="2000" dirty="0">
                <a:cs typeface="Arial"/>
              </a:rPr>
              <a:t>of</a:t>
            </a:r>
            <a:r>
              <a:rPr sz="2000" spc="-15" dirty="0">
                <a:cs typeface="Arial"/>
              </a:rPr>
              <a:t> </a:t>
            </a:r>
            <a:r>
              <a:rPr sz="2000" spc="-5" dirty="0">
                <a:cs typeface="Arial"/>
              </a:rPr>
              <a:t>the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time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you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will be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working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on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some</a:t>
            </a:r>
            <a:r>
              <a:rPr sz="2000" spc="-10" dirty="0">
                <a:cs typeface="Arial"/>
              </a:rPr>
              <a:t> </a:t>
            </a:r>
            <a:r>
              <a:rPr sz="2000" spc="-5" dirty="0">
                <a:cs typeface="Arial"/>
              </a:rPr>
              <a:t>sort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of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HPC (High</a:t>
            </a:r>
          </a:p>
          <a:p>
            <a:pPr marL="241300" marR="473075">
              <a:lnSpc>
                <a:spcPct val="71000"/>
              </a:lnSpc>
              <a:spcBef>
                <a:spcPts val="345"/>
              </a:spcBef>
              <a:tabLst>
                <a:tab pos="1833245" algn="l"/>
                <a:tab pos="3566795" algn="l"/>
              </a:tabLst>
            </a:pPr>
            <a:r>
              <a:rPr sz="2000" spc="-5" dirty="0">
                <a:cs typeface="Arial"/>
              </a:rPr>
              <a:t>Performance</a:t>
            </a:r>
            <a:r>
              <a:rPr lang="en-US" sz="2000" spc="-5" dirty="0">
                <a:cs typeface="Arial"/>
              </a:rPr>
              <a:t> </a:t>
            </a:r>
            <a:r>
              <a:rPr sz="2000" spc="-5" dirty="0">
                <a:cs typeface="Arial"/>
              </a:rPr>
              <a:t>Cluster) </a:t>
            </a:r>
            <a:r>
              <a:rPr sz="2000" dirty="0">
                <a:cs typeface="Arial"/>
              </a:rPr>
              <a:t>or </a:t>
            </a:r>
            <a:r>
              <a:rPr sz="2000" spc="-5" dirty="0">
                <a:cs typeface="Arial"/>
              </a:rPr>
              <a:t>remote </a:t>
            </a:r>
            <a:r>
              <a:rPr sz="2000" spc="-20" dirty="0">
                <a:cs typeface="Arial"/>
              </a:rPr>
              <a:t>server, </a:t>
            </a:r>
            <a:r>
              <a:rPr sz="2000" dirty="0">
                <a:cs typeface="Arial"/>
              </a:rPr>
              <a:t>as </a:t>
            </a:r>
            <a:r>
              <a:rPr sz="2000" spc="-5" dirty="0">
                <a:cs typeface="Arial"/>
              </a:rPr>
              <a:t>typical </a:t>
            </a:r>
            <a:r>
              <a:rPr sz="2000" dirty="0">
                <a:cs typeface="Arial"/>
              </a:rPr>
              <a:t>PCs do not </a:t>
            </a:r>
            <a:r>
              <a:rPr sz="2000" spc="-545" dirty="0">
                <a:cs typeface="Arial"/>
              </a:rPr>
              <a:t> </a:t>
            </a:r>
            <a:r>
              <a:rPr sz="2000" dirty="0">
                <a:cs typeface="Arial"/>
              </a:rPr>
              <a:t>have</a:t>
            </a:r>
            <a:r>
              <a:rPr sz="2000" spc="-5" dirty="0">
                <a:cs typeface="Arial"/>
              </a:rPr>
              <a:t> the</a:t>
            </a:r>
            <a:r>
              <a:rPr sz="2000" dirty="0">
                <a:cs typeface="Arial"/>
              </a:rPr>
              <a:t> </a:t>
            </a:r>
            <a:r>
              <a:rPr sz="2000" spc="-5" dirty="0">
                <a:cs typeface="Arial"/>
              </a:rPr>
              <a:t>required</a:t>
            </a:r>
            <a:r>
              <a:rPr sz="2000" dirty="0">
                <a:cs typeface="Arial"/>
              </a:rPr>
              <a:t> </a:t>
            </a:r>
            <a:r>
              <a:rPr sz="2000" spc="-5" dirty="0">
                <a:cs typeface="Arial"/>
              </a:rPr>
              <a:t>storage</a:t>
            </a:r>
            <a:r>
              <a:rPr sz="2000" dirty="0">
                <a:cs typeface="Arial"/>
              </a:rPr>
              <a:t> or	</a:t>
            </a:r>
            <a:r>
              <a:rPr sz="2000" spc="-5" dirty="0">
                <a:cs typeface="Arial"/>
              </a:rPr>
              <a:t>compute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power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Reproducibility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 dirty="0">
              <a:cs typeface="Arial"/>
            </a:endParaRPr>
          </a:p>
          <a:p>
            <a:pPr marL="241300" marR="250825" indent="-228600">
              <a:lnSpc>
                <a:spcPct val="71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Ability</a:t>
            </a:r>
            <a:r>
              <a:rPr sz="2000" spc="-15" dirty="0">
                <a:cs typeface="Arial"/>
              </a:rPr>
              <a:t> </a:t>
            </a:r>
            <a:r>
              <a:rPr sz="2000" spc="-5" dirty="0">
                <a:cs typeface="Arial"/>
              </a:rPr>
              <a:t>to</a:t>
            </a:r>
            <a:r>
              <a:rPr sz="2000" spc="-15" dirty="0">
                <a:cs typeface="Arial"/>
              </a:rPr>
              <a:t> </a:t>
            </a:r>
            <a:r>
              <a:rPr sz="2000" spc="-5" dirty="0">
                <a:cs typeface="Arial"/>
              </a:rPr>
              <a:t>automate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+</a:t>
            </a:r>
            <a:r>
              <a:rPr sz="2000" spc="-20" dirty="0">
                <a:cs typeface="Arial"/>
              </a:rPr>
              <a:t> </a:t>
            </a:r>
            <a:r>
              <a:rPr sz="2000" spc="-5" dirty="0">
                <a:cs typeface="Arial"/>
              </a:rPr>
              <a:t>create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pipelines,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or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work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with</a:t>
            </a:r>
            <a:r>
              <a:rPr sz="2000" spc="-15" dirty="0">
                <a:cs typeface="Arial"/>
              </a:rPr>
              <a:t> </a:t>
            </a:r>
            <a:r>
              <a:rPr sz="2000" spc="-5" dirty="0">
                <a:cs typeface="Arial"/>
              </a:rPr>
              <a:t>many</a:t>
            </a:r>
            <a:r>
              <a:rPr sz="2000" spc="-15" dirty="0">
                <a:cs typeface="Arial"/>
              </a:rPr>
              <a:t> </a:t>
            </a:r>
            <a:r>
              <a:rPr sz="2000" dirty="0">
                <a:cs typeface="Arial"/>
              </a:rPr>
              <a:t>files</a:t>
            </a:r>
            <a:r>
              <a:rPr sz="2000" spc="-10" dirty="0">
                <a:cs typeface="Arial"/>
              </a:rPr>
              <a:t> </a:t>
            </a:r>
            <a:r>
              <a:rPr sz="2000" dirty="0">
                <a:cs typeface="Arial"/>
              </a:rPr>
              <a:t>at </a:t>
            </a:r>
            <a:r>
              <a:rPr sz="2000" spc="-540" dirty="0">
                <a:cs typeface="Arial"/>
              </a:rPr>
              <a:t> </a:t>
            </a:r>
            <a:r>
              <a:rPr sz="2000" dirty="0">
                <a:cs typeface="Arial"/>
              </a:rPr>
              <a:t>once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3227" y="731011"/>
            <a:ext cx="322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latin typeface="+mj-lt"/>
              </a:rPr>
              <a:t>Reproducibility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56155"/>
            <a:ext cx="7391400" cy="3828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cs typeface="Arial"/>
              </a:rPr>
              <a:t>Human</a:t>
            </a:r>
            <a:r>
              <a:rPr sz="2200" spc="-45" dirty="0">
                <a:cs typeface="Arial"/>
              </a:rPr>
              <a:t> </a:t>
            </a:r>
            <a:r>
              <a:rPr sz="2200" dirty="0">
                <a:cs typeface="Arial"/>
              </a:rPr>
              <a:t>error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 dirty="0">
              <a:cs typeface="Arial"/>
            </a:endParaRPr>
          </a:p>
          <a:p>
            <a:pPr marL="241300" marR="487680" indent="-228600">
              <a:lnSpc>
                <a:spcPct val="682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cs typeface="Arial"/>
              </a:rPr>
              <a:t>When we </a:t>
            </a:r>
            <a:r>
              <a:rPr sz="2200" dirty="0">
                <a:cs typeface="Arial"/>
              </a:rPr>
              <a:t>try to do the same </a:t>
            </a:r>
            <a:r>
              <a:rPr sz="2200" spc="-5" dirty="0">
                <a:cs typeface="Arial"/>
              </a:rPr>
              <a:t>thing </a:t>
            </a:r>
            <a:r>
              <a:rPr sz="2200" dirty="0">
                <a:cs typeface="Arial"/>
              </a:rPr>
              <a:t>100 </a:t>
            </a:r>
            <a:r>
              <a:rPr sz="2200" spc="-5" dirty="0">
                <a:cs typeface="Arial"/>
              </a:rPr>
              <a:t>times we </a:t>
            </a:r>
            <a:r>
              <a:rPr sz="2200" dirty="0">
                <a:cs typeface="Arial"/>
              </a:rPr>
              <a:t>make </a:t>
            </a:r>
            <a:r>
              <a:rPr sz="2200" spc="-600" dirty="0">
                <a:cs typeface="Arial"/>
              </a:rPr>
              <a:t> </a:t>
            </a:r>
            <a:r>
              <a:rPr sz="2200" spc="-5" dirty="0">
                <a:cs typeface="Arial"/>
              </a:rPr>
              <a:t>mistakes</a:t>
            </a:r>
            <a:endParaRPr sz="22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cs typeface="Arial"/>
            </a:endParaRPr>
          </a:p>
          <a:p>
            <a:pPr marL="241300" marR="5080" indent="-228600">
              <a:lnSpc>
                <a:spcPct val="71800"/>
              </a:lnSpc>
              <a:buChar char="•"/>
              <a:tabLst>
                <a:tab pos="240665" algn="l"/>
                <a:tab pos="241300" algn="l"/>
                <a:tab pos="1828164" algn="l"/>
              </a:tabLst>
            </a:pPr>
            <a:r>
              <a:rPr sz="2200" spc="-5" dirty="0">
                <a:cs typeface="Arial"/>
              </a:rPr>
              <a:t>As long</a:t>
            </a:r>
            <a:r>
              <a:rPr sz="2200" dirty="0">
                <a:cs typeface="Arial"/>
              </a:rPr>
              <a:t> as you </a:t>
            </a:r>
            <a:r>
              <a:rPr sz="2200" spc="-5" dirty="0">
                <a:cs typeface="Arial"/>
              </a:rPr>
              <a:t>told it</a:t>
            </a:r>
            <a:r>
              <a:rPr sz="2200" dirty="0">
                <a:cs typeface="Arial"/>
              </a:rPr>
              <a:t> to do the</a:t>
            </a:r>
            <a:r>
              <a:rPr sz="2200" spc="-5" dirty="0">
                <a:cs typeface="Arial"/>
              </a:rPr>
              <a:t> right</a:t>
            </a:r>
            <a:r>
              <a:rPr sz="2200" dirty="0">
                <a:cs typeface="Arial"/>
              </a:rPr>
              <a:t> </a:t>
            </a:r>
            <a:r>
              <a:rPr sz="2200" spc="-5" dirty="0">
                <a:cs typeface="Arial"/>
              </a:rPr>
              <a:t>thing,</a:t>
            </a:r>
            <a:r>
              <a:rPr sz="2200" dirty="0">
                <a:cs typeface="Arial"/>
              </a:rPr>
              <a:t> a computer</a:t>
            </a:r>
            <a:r>
              <a:rPr sz="2200" spc="5" dirty="0">
                <a:cs typeface="Arial"/>
              </a:rPr>
              <a:t> </a:t>
            </a:r>
            <a:r>
              <a:rPr sz="2200" dirty="0">
                <a:cs typeface="Arial"/>
              </a:rPr>
              <a:t>can </a:t>
            </a:r>
            <a:r>
              <a:rPr sz="2200" spc="-600" dirty="0">
                <a:cs typeface="Arial"/>
              </a:rPr>
              <a:t> </a:t>
            </a:r>
            <a:r>
              <a:rPr sz="2200" dirty="0">
                <a:cs typeface="Arial"/>
              </a:rPr>
              <a:t>perform</a:t>
            </a:r>
            <a:r>
              <a:rPr sz="2200" spc="5" dirty="0">
                <a:cs typeface="Arial"/>
              </a:rPr>
              <a:t> </a:t>
            </a:r>
            <a:r>
              <a:rPr sz="2200" dirty="0">
                <a:cs typeface="Arial"/>
              </a:rPr>
              <a:t>the	same</a:t>
            </a:r>
            <a:r>
              <a:rPr sz="2200" spc="-10" dirty="0">
                <a:cs typeface="Arial"/>
              </a:rPr>
              <a:t> </a:t>
            </a:r>
            <a:r>
              <a:rPr sz="2200" dirty="0">
                <a:cs typeface="Arial"/>
              </a:rPr>
              <a:t>task</a:t>
            </a:r>
            <a:r>
              <a:rPr sz="2200" spc="-5" dirty="0">
                <a:cs typeface="Arial"/>
              </a:rPr>
              <a:t> </a:t>
            </a:r>
            <a:r>
              <a:rPr sz="2200" dirty="0">
                <a:cs typeface="Arial"/>
              </a:rPr>
              <a:t>thousands</a:t>
            </a:r>
            <a:r>
              <a:rPr sz="2200" spc="-5" dirty="0">
                <a:cs typeface="Arial"/>
              </a:rPr>
              <a:t> </a:t>
            </a:r>
            <a:r>
              <a:rPr sz="2200" dirty="0">
                <a:cs typeface="Arial"/>
              </a:rPr>
              <a:t>of</a:t>
            </a:r>
            <a:r>
              <a:rPr sz="2200" spc="-5" dirty="0">
                <a:cs typeface="Arial"/>
              </a:rPr>
              <a:t> times</a:t>
            </a:r>
            <a:r>
              <a:rPr sz="2200" spc="-10" dirty="0">
                <a:cs typeface="Arial"/>
              </a:rPr>
              <a:t> </a:t>
            </a:r>
            <a:r>
              <a:rPr sz="2200" spc="-5" dirty="0">
                <a:cs typeface="Arial"/>
              </a:rPr>
              <a:t>without </a:t>
            </a:r>
            <a:r>
              <a:rPr sz="2200" dirty="0">
                <a:cs typeface="Arial"/>
              </a:rPr>
              <a:t>error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65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cs typeface="Arial"/>
              </a:rPr>
              <a:t>Unambiguous</a:t>
            </a:r>
            <a:r>
              <a:rPr sz="2200" dirty="0">
                <a:cs typeface="Arial"/>
              </a:rPr>
              <a:t> record </a:t>
            </a:r>
            <a:r>
              <a:rPr sz="2200" spc="-5" dirty="0">
                <a:cs typeface="Arial"/>
              </a:rPr>
              <a:t>via</a:t>
            </a:r>
            <a:r>
              <a:rPr sz="2200" dirty="0">
                <a:cs typeface="Arial"/>
              </a:rPr>
              <a:t> </a:t>
            </a:r>
            <a:r>
              <a:rPr sz="2200" spc="-5" dirty="0">
                <a:cs typeface="Arial"/>
              </a:rPr>
              <a:t>history</a:t>
            </a:r>
            <a:r>
              <a:rPr sz="2200" dirty="0">
                <a:cs typeface="Arial"/>
              </a:rPr>
              <a:t> and </a:t>
            </a:r>
            <a:r>
              <a:rPr sz="2200" spc="-5" dirty="0">
                <a:cs typeface="Arial"/>
              </a:rPr>
              <a:t>logs</a:t>
            </a:r>
            <a:endParaRPr sz="2200" dirty="0"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5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cs typeface="Arial"/>
              </a:rPr>
              <a:t>Easier</a:t>
            </a:r>
            <a:r>
              <a:rPr sz="2200" spc="5" dirty="0">
                <a:cs typeface="Arial"/>
              </a:rPr>
              <a:t> </a:t>
            </a:r>
            <a:r>
              <a:rPr sz="2200" dirty="0">
                <a:cs typeface="Arial"/>
              </a:rPr>
              <a:t>to</a:t>
            </a:r>
            <a:r>
              <a:rPr sz="2200" spc="5" dirty="0">
                <a:cs typeface="Arial"/>
              </a:rPr>
              <a:t> </a:t>
            </a:r>
            <a:r>
              <a:rPr sz="2200" spc="-5" dirty="0">
                <a:cs typeface="Arial"/>
              </a:rPr>
              <a:t>communicate</a:t>
            </a:r>
            <a:r>
              <a:rPr sz="2200" dirty="0">
                <a:cs typeface="Arial"/>
              </a:rPr>
              <a:t> steps</a:t>
            </a:r>
            <a:r>
              <a:rPr sz="2200" spc="5" dirty="0">
                <a:cs typeface="Arial"/>
              </a:rPr>
              <a:t> </a:t>
            </a:r>
            <a:r>
              <a:rPr sz="2200" dirty="0">
                <a:cs typeface="Arial"/>
              </a:rPr>
              <a:t>to</a:t>
            </a:r>
            <a:r>
              <a:rPr sz="2200" spc="5" dirty="0">
                <a:cs typeface="Arial"/>
              </a:rPr>
              <a:t> </a:t>
            </a:r>
            <a:r>
              <a:rPr sz="2200" dirty="0">
                <a:cs typeface="Arial"/>
              </a:rPr>
              <a:t>others for</a:t>
            </a:r>
            <a:r>
              <a:rPr sz="2200" spc="10" dirty="0">
                <a:cs typeface="Arial"/>
              </a:rPr>
              <a:t> </a:t>
            </a:r>
            <a:r>
              <a:rPr sz="2200" spc="-5" dirty="0">
                <a:cs typeface="Arial"/>
              </a:rPr>
              <a:t>reproducibility</a:t>
            </a:r>
            <a:endParaRPr sz="2200" dirty="0"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F91CC96-B5EE-7240-89CB-683736FF74A2}"/>
              </a:ext>
            </a:extLst>
          </p:cNvPr>
          <p:cNvSpPr txBox="1"/>
          <p:nvPr/>
        </p:nvSpPr>
        <p:spPr>
          <a:xfrm>
            <a:off x="707390" y="1878583"/>
            <a:ext cx="4000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40" dirty="0">
                <a:latin typeface="+mj-lt"/>
                <a:cs typeface="Arial"/>
              </a:rPr>
              <a:t>Ho</a:t>
            </a:r>
            <a:r>
              <a:rPr sz="2800" dirty="0">
                <a:latin typeface="+mj-lt"/>
                <a:cs typeface="Arial"/>
              </a:rPr>
              <a:t>w</a:t>
            </a:r>
            <a:r>
              <a:rPr sz="2800" spc="-180" dirty="0">
                <a:latin typeface="+mj-lt"/>
                <a:cs typeface="Arial"/>
              </a:rPr>
              <a:t> </a:t>
            </a:r>
            <a:r>
              <a:rPr sz="2800" spc="-35" dirty="0">
                <a:latin typeface="+mj-lt"/>
                <a:cs typeface="Arial"/>
              </a:rPr>
              <a:t>t</a:t>
            </a:r>
            <a:r>
              <a:rPr sz="2800" dirty="0">
                <a:latin typeface="+mj-lt"/>
                <a:cs typeface="Arial"/>
              </a:rPr>
              <a:t>o</a:t>
            </a:r>
            <a:r>
              <a:rPr sz="2800" spc="-165" dirty="0">
                <a:latin typeface="+mj-lt"/>
                <a:cs typeface="Arial"/>
              </a:rPr>
              <a:t> </a:t>
            </a:r>
            <a:r>
              <a:rPr sz="2800" spc="-50" dirty="0">
                <a:latin typeface="+mj-lt"/>
                <a:cs typeface="Arial"/>
              </a:rPr>
              <a:t>a</a:t>
            </a:r>
            <a:r>
              <a:rPr sz="2800" spc="-60" dirty="0">
                <a:latin typeface="+mj-lt"/>
                <a:cs typeface="Arial"/>
              </a:rPr>
              <a:t>c</a:t>
            </a:r>
            <a:r>
              <a:rPr sz="2800" spc="-55" dirty="0">
                <a:latin typeface="+mj-lt"/>
                <a:cs typeface="Arial"/>
              </a:rPr>
              <a:t>c</a:t>
            </a:r>
            <a:r>
              <a:rPr sz="2800" spc="-50" dirty="0">
                <a:latin typeface="+mj-lt"/>
                <a:cs typeface="Arial"/>
              </a:rPr>
              <a:t>e</a:t>
            </a:r>
            <a:r>
              <a:rPr sz="2800" spc="-60" dirty="0">
                <a:latin typeface="+mj-lt"/>
                <a:cs typeface="Arial"/>
              </a:rPr>
              <a:t>s</a:t>
            </a:r>
            <a:r>
              <a:rPr sz="2800" dirty="0">
                <a:latin typeface="+mj-lt"/>
                <a:cs typeface="Arial"/>
              </a:rPr>
              <a:t>s</a:t>
            </a:r>
            <a:r>
              <a:rPr sz="2800" spc="-190" dirty="0">
                <a:latin typeface="+mj-lt"/>
                <a:cs typeface="Arial"/>
              </a:rPr>
              <a:t> </a:t>
            </a:r>
            <a:r>
              <a:rPr sz="2800" spc="-50" dirty="0">
                <a:latin typeface="+mj-lt"/>
                <a:cs typeface="Arial"/>
              </a:rPr>
              <a:t>y</a:t>
            </a:r>
            <a:r>
              <a:rPr sz="2800" spc="-45" dirty="0">
                <a:latin typeface="+mj-lt"/>
                <a:cs typeface="Arial"/>
              </a:rPr>
              <a:t>ou</a:t>
            </a:r>
            <a:r>
              <a:rPr sz="2800" dirty="0">
                <a:latin typeface="+mj-lt"/>
                <a:cs typeface="Arial"/>
              </a:rPr>
              <a:t>r</a:t>
            </a:r>
            <a:r>
              <a:rPr sz="2800" spc="-180" dirty="0">
                <a:latin typeface="+mj-lt"/>
                <a:cs typeface="Arial"/>
              </a:rPr>
              <a:t> </a:t>
            </a:r>
            <a:r>
              <a:rPr sz="2800" spc="-70" dirty="0">
                <a:latin typeface="+mj-lt"/>
                <a:cs typeface="Arial"/>
              </a:rPr>
              <a:t>s</a:t>
            </a:r>
            <a:r>
              <a:rPr sz="2800" spc="-65" dirty="0">
                <a:latin typeface="+mj-lt"/>
                <a:cs typeface="Arial"/>
              </a:rPr>
              <a:t>hel</a:t>
            </a:r>
            <a:r>
              <a:rPr sz="2800" dirty="0">
                <a:latin typeface="+mj-lt"/>
                <a:cs typeface="Arial"/>
              </a:rPr>
              <a:t>l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D651C4-D279-FA4D-A62B-D32C482F8DEB}"/>
              </a:ext>
            </a:extLst>
          </p:cNvPr>
          <p:cNvSpPr txBox="1"/>
          <p:nvPr/>
        </p:nvSpPr>
        <p:spPr>
          <a:xfrm>
            <a:off x="707390" y="4938775"/>
            <a:ext cx="4344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55" dirty="0">
                <a:latin typeface="+mj-lt"/>
                <a:cs typeface="Arial"/>
              </a:rPr>
              <a:t>R</a:t>
            </a:r>
            <a:r>
              <a:rPr sz="2800" spc="-50" dirty="0">
                <a:latin typeface="+mj-lt"/>
                <a:cs typeface="Arial"/>
              </a:rPr>
              <a:t>emo</a:t>
            </a:r>
            <a:r>
              <a:rPr sz="2800" spc="-60" dirty="0">
                <a:latin typeface="+mj-lt"/>
                <a:cs typeface="Arial"/>
              </a:rPr>
              <a:t>t</a:t>
            </a:r>
            <a:r>
              <a:rPr sz="2800" dirty="0">
                <a:latin typeface="+mj-lt"/>
                <a:cs typeface="Arial"/>
              </a:rPr>
              <a:t>e</a:t>
            </a:r>
            <a:r>
              <a:rPr sz="2800" spc="-204" dirty="0">
                <a:latin typeface="+mj-lt"/>
                <a:cs typeface="Arial"/>
              </a:rPr>
              <a:t> </a:t>
            </a:r>
            <a:r>
              <a:rPr sz="2800" spc="-75" dirty="0">
                <a:latin typeface="+mj-lt"/>
                <a:cs typeface="Arial"/>
              </a:rPr>
              <a:t>S</a:t>
            </a:r>
            <a:r>
              <a:rPr sz="2800" spc="-60" dirty="0">
                <a:latin typeface="+mj-lt"/>
                <a:cs typeface="Arial"/>
              </a:rPr>
              <a:t>er</a:t>
            </a:r>
            <a:r>
              <a:rPr sz="2800" spc="-70" dirty="0">
                <a:latin typeface="+mj-lt"/>
                <a:cs typeface="Arial"/>
              </a:rPr>
              <a:t>v</a:t>
            </a:r>
            <a:r>
              <a:rPr sz="2800" spc="-65" dirty="0">
                <a:latin typeface="+mj-lt"/>
                <a:cs typeface="Arial"/>
              </a:rPr>
              <a:t>e</a:t>
            </a:r>
            <a:r>
              <a:rPr sz="2800" spc="-60" dirty="0">
                <a:latin typeface="+mj-lt"/>
                <a:cs typeface="Arial"/>
              </a:rPr>
              <a:t>r</a:t>
            </a:r>
            <a:r>
              <a:rPr sz="2800" dirty="0">
                <a:latin typeface="+mj-lt"/>
                <a:cs typeface="Arial"/>
              </a:rPr>
              <a:t>s</a:t>
            </a:r>
            <a:r>
              <a:rPr sz="2800" spc="-135" dirty="0">
                <a:latin typeface="+mj-lt"/>
                <a:cs typeface="Arial"/>
              </a:rPr>
              <a:t> </a:t>
            </a:r>
            <a:r>
              <a:rPr sz="2800" dirty="0">
                <a:latin typeface="+mj-lt"/>
                <a:cs typeface="Arial"/>
              </a:rPr>
              <a:t>&amp;</a:t>
            </a:r>
            <a:r>
              <a:rPr sz="2800" spc="-140" dirty="0">
                <a:latin typeface="+mj-lt"/>
                <a:cs typeface="Arial"/>
              </a:rPr>
              <a:t> </a:t>
            </a:r>
            <a:r>
              <a:rPr sz="2800" spc="-75" dirty="0">
                <a:latin typeface="+mj-lt"/>
                <a:cs typeface="Arial"/>
              </a:rPr>
              <a:t>B</a:t>
            </a:r>
            <a:r>
              <a:rPr sz="2800" spc="-60" dirty="0">
                <a:latin typeface="+mj-lt"/>
                <a:cs typeface="Arial"/>
              </a:rPr>
              <a:t>e</a:t>
            </a:r>
            <a:r>
              <a:rPr sz="2800" spc="-65" dirty="0">
                <a:latin typeface="+mj-lt"/>
                <a:cs typeface="Arial"/>
              </a:rPr>
              <a:t>ne</a:t>
            </a:r>
            <a:r>
              <a:rPr sz="2800" spc="-70" dirty="0">
                <a:latin typeface="+mj-lt"/>
                <a:cs typeface="Arial"/>
              </a:rPr>
              <a:t>f</a:t>
            </a:r>
            <a:r>
              <a:rPr sz="2800" spc="-65" dirty="0">
                <a:latin typeface="+mj-lt"/>
                <a:cs typeface="Arial"/>
              </a:rPr>
              <a:t>i</a:t>
            </a:r>
            <a:r>
              <a:rPr sz="2800" spc="-70" dirty="0">
                <a:latin typeface="+mj-lt"/>
                <a:cs typeface="Arial"/>
              </a:rPr>
              <a:t>t</a:t>
            </a:r>
            <a:r>
              <a:rPr sz="2800" dirty="0">
                <a:latin typeface="+mj-lt"/>
                <a:cs typeface="Arial"/>
              </a:rPr>
              <a:t>s</a:t>
            </a:r>
            <a:endParaRPr sz="2800">
              <a:latin typeface="+mj-lt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FC7FE22-38E0-2F4B-A415-9E50D2C628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7890" y="2226736"/>
            <a:ext cx="4171949" cy="2247503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E5FCDC3E-6ABD-424C-8F2E-EB191B77395C}"/>
              </a:ext>
            </a:extLst>
          </p:cNvPr>
          <p:cNvSpPr txBox="1">
            <a:spLocks/>
          </p:cNvSpPr>
          <p:nvPr/>
        </p:nvSpPr>
        <p:spPr>
          <a:xfrm>
            <a:off x="1769554" y="703579"/>
            <a:ext cx="5606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kern="0" spc="-50">
                <a:latin typeface="+mj-lt"/>
              </a:rPr>
              <a:t>Topics</a:t>
            </a:r>
            <a:r>
              <a:rPr lang="en-US" kern="0" spc="-25">
                <a:latin typeface="+mj-lt"/>
              </a:rPr>
              <a:t> </a:t>
            </a:r>
            <a:r>
              <a:rPr lang="en-US" kern="0">
                <a:latin typeface="+mj-lt"/>
              </a:rPr>
              <a:t>we</a:t>
            </a:r>
            <a:r>
              <a:rPr lang="en-US" kern="0" spc="-20">
                <a:latin typeface="+mj-lt"/>
              </a:rPr>
              <a:t> </a:t>
            </a:r>
            <a:r>
              <a:rPr lang="en-US" kern="0">
                <a:latin typeface="+mj-lt"/>
              </a:rPr>
              <a:t>will</a:t>
            </a:r>
            <a:r>
              <a:rPr lang="en-US" kern="0" spc="-15">
                <a:latin typeface="+mj-lt"/>
              </a:rPr>
              <a:t> </a:t>
            </a:r>
            <a:r>
              <a:rPr lang="en-US" kern="0" spc="-5">
                <a:latin typeface="+mj-lt"/>
              </a:rPr>
              <a:t>cover</a:t>
            </a:r>
            <a:r>
              <a:rPr lang="en-US" kern="0">
                <a:latin typeface="+mj-lt"/>
              </a:rPr>
              <a:t>:</a:t>
            </a: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0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554" y="703579"/>
            <a:ext cx="5606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+mj-lt"/>
              </a:rPr>
              <a:t>Topics</a:t>
            </a:r>
            <a:r>
              <a:rPr spc="-25" dirty="0">
                <a:latin typeface="+mj-lt"/>
              </a:rPr>
              <a:t> </a:t>
            </a:r>
            <a:r>
              <a:rPr dirty="0">
                <a:latin typeface="+mj-lt"/>
              </a:rPr>
              <a:t>we</a:t>
            </a:r>
            <a:r>
              <a:rPr spc="-20" dirty="0">
                <a:latin typeface="+mj-lt"/>
              </a:rPr>
              <a:t> </a:t>
            </a:r>
            <a:r>
              <a:rPr dirty="0">
                <a:latin typeface="+mj-lt"/>
              </a:rPr>
              <a:t>will</a:t>
            </a:r>
            <a:r>
              <a:rPr spc="-15" dirty="0">
                <a:latin typeface="+mj-lt"/>
              </a:rPr>
              <a:t> </a:t>
            </a:r>
            <a:r>
              <a:rPr spc="-5" dirty="0">
                <a:latin typeface="+mj-lt"/>
              </a:rPr>
              <a:t>cover</a:t>
            </a:r>
            <a:r>
              <a:rPr dirty="0">
                <a:latin typeface="+mj-lt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6942455" cy="22415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8600">
              <a:lnSpc>
                <a:spcPct val="90700"/>
              </a:lnSpc>
              <a:spcBef>
                <a:spcPts val="409"/>
              </a:spcBef>
              <a:buChar char="•"/>
              <a:tabLst>
                <a:tab pos="241300" algn="l"/>
              </a:tabLst>
            </a:pPr>
            <a:r>
              <a:rPr sz="2800" spc="-40" dirty="0">
                <a:latin typeface="+mj-lt"/>
                <a:cs typeface="Arial"/>
              </a:rPr>
              <a:t>Syntax</a:t>
            </a:r>
            <a:r>
              <a:rPr sz="2800" spc="-95" dirty="0">
                <a:latin typeface="+mj-lt"/>
                <a:cs typeface="Arial"/>
              </a:rPr>
              <a:t> </a:t>
            </a:r>
            <a:r>
              <a:rPr sz="2800" dirty="0">
                <a:latin typeface="+mj-lt"/>
                <a:cs typeface="Arial"/>
              </a:rPr>
              <a:t>=</a:t>
            </a:r>
            <a:r>
              <a:rPr sz="2800" spc="-100" dirty="0">
                <a:latin typeface="+mj-lt"/>
                <a:cs typeface="Arial"/>
              </a:rPr>
              <a:t> </a:t>
            </a:r>
            <a:r>
              <a:rPr sz="2800" dirty="0">
                <a:latin typeface="+mj-lt"/>
                <a:cs typeface="Helvetica Neue"/>
              </a:rPr>
              <a:t>the</a:t>
            </a:r>
            <a:r>
              <a:rPr sz="2800" spc="-15" dirty="0">
                <a:latin typeface="+mj-lt"/>
                <a:cs typeface="Helvetica Neue"/>
              </a:rPr>
              <a:t> </a:t>
            </a:r>
            <a:r>
              <a:rPr sz="2800" spc="-5" dirty="0">
                <a:latin typeface="+mj-lt"/>
                <a:cs typeface="Helvetica Neue"/>
              </a:rPr>
              <a:t>“grammar”</a:t>
            </a:r>
            <a:r>
              <a:rPr sz="2800" spc="-20" dirty="0">
                <a:latin typeface="+mj-lt"/>
                <a:cs typeface="Helvetica Neue"/>
              </a:rPr>
              <a:t> </a:t>
            </a:r>
            <a:r>
              <a:rPr sz="2800" dirty="0">
                <a:latin typeface="+mj-lt"/>
                <a:cs typeface="Helvetica Neue"/>
              </a:rPr>
              <a:t>of</a:t>
            </a:r>
            <a:r>
              <a:rPr sz="2800" spc="-20" dirty="0">
                <a:latin typeface="+mj-lt"/>
                <a:cs typeface="Helvetica Neue"/>
              </a:rPr>
              <a:t> </a:t>
            </a:r>
            <a:r>
              <a:rPr sz="2800" dirty="0">
                <a:latin typeface="+mj-lt"/>
                <a:cs typeface="Helvetica Neue"/>
              </a:rPr>
              <a:t>a</a:t>
            </a:r>
            <a:r>
              <a:rPr sz="2800" spc="-15" dirty="0">
                <a:latin typeface="+mj-lt"/>
                <a:cs typeface="Helvetica Neue"/>
              </a:rPr>
              <a:t> programming </a:t>
            </a:r>
            <a:r>
              <a:rPr sz="2800" spc="-765" dirty="0">
                <a:latin typeface="+mj-lt"/>
                <a:cs typeface="Helvetica Neue"/>
              </a:rPr>
              <a:t> </a:t>
            </a:r>
            <a:r>
              <a:rPr sz="2800" spc="-5" dirty="0">
                <a:latin typeface="+mj-lt"/>
                <a:cs typeface="Helvetica Neue"/>
              </a:rPr>
              <a:t>languages, needs </a:t>
            </a:r>
            <a:r>
              <a:rPr sz="2800" dirty="0">
                <a:latin typeface="+mj-lt"/>
                <a:cs typeface="Helvetica Neue"/>
              </a:rPr>
              <a:t>to </a:t>
            </a:r>
            <a:r>
              <a:rPr sz="2800" spc="-5" dirty="0">
                <a:latin typeface="+mj-lt"/>
                <a:cs typeface="Helvetica Neue"/>
              </a:rPr>
              <a:t>be </a:t>
            </a:r>
            <a:r>
              <a:rPr sz="2800" b="1" spc="-5" dirty="0">
                <a:latin typeface="+mj-lt"/>
                <a:cs typeface="Helvetica Neue"/>
              </a:rPr>
              <a:t>exact </a:t>
            </a:r>
            <a:r>
              <a:rPr sz="2800" spc="-5" dirty="0">
                <a:latin typeface="+mj-lt"/>
                <a:cs typeface="Helvetica Neue"/>
              </a:rPr>
              <a:t>for </a:t>
            </a:r>
            <a:r>
              <a:rPr sz="2800" dirty="0">
                <a:latin typeface="+mj-lt"/>
                <a:cs typeface="Helvetica Neue"/>
              </a:rPr>
              <a:t>the </a:t>
            </a:r>
            <a:r>
              <a:rPr sz="2800" spc="5" dirty="0">
                <a:latin typeface="+mj-lt"/>
                <a:cs typeface="Helvetica Neue"/>
              </a:rPr>
              <a:t> </a:t>
            </a:r>
            <a:r>
              <a:rPr sz="2800" spc="-5" dirty="0">
                <a:latin typeface="+mj-lt"/>
                <a:cs typeface="Helvetica Neue"/>
              </a:rPr>
              <a:t>computer</a:t>
            </a:r>
            <a:r>
              <a:rPr sz="2800" spc="-15" dirty="0">
                <a:latin typeface="+mj-lt"/>
                <a:cs typeface="Helvetica Neue"/>
              </a:rPr>
              <a:t> </a:t>
            </a:r>
            <a:r>
              <a:rPr sz="2800" dirty="0">
                <a:latin typeface="+mj-lt"/>
                <a:cs typeface="Helvetica Neue"/>
              </a:rPr>
              <a:t>to</a:t>
            </a:r>
            <a:r>
              <a:rPr sz="2800" spc="-5" dirty="0">
                <a:latin typeface="+mj-lt"/>
                <a:cs typeface="Helvetica Neue"/>
              </a:rPr>
              <a:t> understand</a:t>
            </a:r>
            <a:endParaRPr sz="2800" dirty="0">
              <a:latin typeface="+mj-lt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50" dirty="0">
              <a:latin typeface="+mj-lt"/>
              <a:cs typeface="Helvetica Neue"/>
            </a:endParaRPr>
          </a:p>
          <a:p>
            <a:pPr marL="334010" indent="-321945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2800" spc="-40" dirty="0">
                <a:latin typeface="+mj-lt"/>
                <a:cs typeface="Arial"/>
              </a:rPr>
              <a:t>Directories</a:t>
            </a:r>
            <a:endParaRPr sz="2800" dirty="0">
              <a:latin typeface="+mj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879" y="3732916"/>
            <a:ext cx="4955790" cy="2444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26" y="1898598"/>
            <a:ext cx="4067175" cy="300466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b="1" spc="-254" dirty="0">
                <a:latin typeface="+mj-lt"/>
                <a:cs typeface="Arial"/>
              </a:rPr>
              <a:t>PATH</a:t>
            </a:r>
            <a:endParaRPr sz="32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20" dirty="0">
                <a:latin typeface="+mj-lt"/>
                <a:cs typeface="Arial"/>
              </a:rPr>
              <a:t>Where </a:t>
            </a:r>
            <a:r>
              <a:rPr sz="2000" b="1" spc="15" dirty="0">
                <a:latin typeface="+mj-lt"/>
                <a:cs typeface="Arial"/>
              </a:rPr>
              <a:t>am</a:t>
            </a:r>
            <a:r>
              <a:rPr sz="2000" b="1" spc="55" dirty="0">
                <a:latin typeface="+mj-lt"/>
                <a:cs typeface="Arial"/>
              </a:rPr>
              <a:t> </a:t>
            </a:r>
            <a:r>
              <a:rPr sz="2000" b="1" spc="5" dirty="0">
                <a:latin typeface="+mj-lt"/>
                <a:cs typeface="Arial"/>
              </a:rPr>
              <a:t>I?</a:t>
            </a:r>
            <a:r>
              <a:rPr sz="2000" b="1" spc="30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Where</a:t>
            </a:r>
            <a:r>
              <a:rPr sz="2000" b="1" spc="25" dirty="0">
                <a:latin typeface="+mj-lt"/>
                <a:cs typeface="Arial"/>
              </a:rPr>
              <a:t> </a:t>
            </a:r>
            <a:r>
              <a:rPr sz="2000" b="1" spc="5" dirty="0">
                <a:latin typeface="+mj-lt"/>
                <a:cs typeface="Arial"/>
              </a:rPr>
              <a:t>is</a:t>
            </a:r>
            <a:r>
              <a:rPr sz="2000" b="1" spc="25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that</a:t>
            </a:r>
            <a:r>
              <a:rPr sz="2000" b="1" spc="30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file?</a:t>
            </a:r>
            <a:endParaRPr sz="2000" dirty="0">
              <a:latin typeface="+mj-lt"/>
              <a:cs typeface="Arial"/>
            </a:endParaRPr>
          </a:p>
          <a:p>
            <a:pPr marL="187960" marR="312420" indent="-154940">
              <a:lnSpc>
                <a:spcPts val="1300"/>
              </a:lnSpc>
              <a:spcBef>
                <a:spcPts val="550"/>
              </a:spcBef>
              <a:buSzPct val="145454"/>
              <a:buChar char="•"/>
              <a:tabLst>
                <a:tab pos="188595" algn="l"/>
              </a:tabLst>
            </a:pPr>
            <a:r>
              <a:rPr sz="1100" dirty="0">
                <a:latin typeface="+mj-lt"/>
                <a:cs typeface="Helvetica Neue"/>
              </a:rPr>
              <a:t>Can’t</a:t>
            </a:r>
            <a:r>
              <a:rPr sz="1100" spc="-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click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or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drag and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drop,</a:t>
            </a:r>
            <a:r>
              <a:rPr sz="1100" spc="5" dirty="0">
                <a:latin typeface="+mj-lt"/>
                <a:cs typeface="Helvetica Neue"/>
              </a:rPr>
              <a:t> and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computer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can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only </a:t>
            </a:r>
            <a:r>
              <a:rPr sz="1100" spc="-29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find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things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if</a:t>
            </a:r>
            <a:r>
              <a:rPr sz="1100" spc="5" dirty="0">
                <a:latin typeface="+mj-lt"/>
                <a:cs typeface="Helvetica Neue"/>
              </a:rPr>
              <a:t> you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tell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it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where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they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are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100" dirty="0">
              <a:latin typeface="+mj-lt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sz="1100" spc="-40" dirty="0">
                <a:latin typeface="+mj-lt"/>
                <a:cs typeface="Helvetica Neue"/>
              </a:rPr>
              <a:t>PA</a:t>
            </a:r>
            <a:r>
              <a:rPr sz="1100" spc="-45" dirty="0">
                <a:latin typeface="+mj-lt"/>
                <a:cs typeface="Helvetica Neue"/>
              </a:rPr>
              <a:t>T</a:t>
            </a:r>
            <a:r>
              <a:rPr sz="1100" dirty="0">
                <a:latin typeface="+mj-lt"/>
                <a:cs typeface="Helvetica Neue"/>
              </a:rPr>
              <a:t>H</a:t>
            </a:r>
            <a:r>
              <a:rPr sz="1100" spc="-45" dirty="0">
                <a:latin typeface="+mj-lt"/>
                <a:cs typeface="Helvetica Neue"/>
              </a:rPr>
              <a:t> </a:t>
            </a:r>
            <a:r>
              <a:rPr sz="1100" spc="10" dirty="0">
                <a:latin typeface="+mj-lt"/>
                <a:cs typeface="Helvetica Neue"/>
              </a:rPr>
              <a:t>v</a:t>
            </a:r>
            <a:r>
              <a:rPr sz="1100" dirty="0">
                <a:latin typeface="+mj-lt"/>
                <a:cs typeface="Helvetica Neue"/>
              </a:rPr>
              <a:t>s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-30" dirty="0">
                <a:latin typeface="+mj-lt"/>
                <a:cs typeface="Helvetica Neue"/>
              </a:rPr>
              <a:t>$PA</a:t>
            </a:r>
            <a:r>
              <a:rPr sz="1100" spc="-35" dirty="0">
                <a:latin typeface="+mj-lt"/>
                <a:cs typeface="Helvetica Neue"/>
              </a:rPr>
              <a:t>T</a:t>
            </a:r>
            <a:r>
              <a:rPr sz="1100" dirty="0">
                <a:latin typeface="+mj-lt"/>
                <a:cs typeface="Helvetica Neue"/>
              </a:rPr>
              <a:t>H</a:t>
            </a:r>
          </a:p>
          <a:p>
            <a:pPr marL="188595" indent="-155575">
              <a:lnSpc>
                <a:spcPct val="100000"/>
              </a:lnSpc>
              <a:spcBef>
                <a:spcPts val="1395"/>
              </a:spcBef>
              <a:buSzPct val="145454"/>
              <a:buChar char="•"/>
              <a:tabLst>
                <a:tab pos="188595" algn="l"/>
              </a:tabLst>
            </a:pPr>
            <a:r>
              <a:rPr sz="1100" spc="5" dirty="0">
                <a:latin typeface="+mj-lt"/>
                <a:cs typeface="Helvetica Neue"/>
              </a:rPr>
              <a:t>Absolute</a:t>
            </a:r>
            <a:r>
              <a:rPr sz="1100" spc="-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vs</a:t>
            </a:r>
            <a:r>
              <a:rPr sz="1100" spc="-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relative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200" dirty="0">
              <a:latin typeface="+mj-lt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sz="1100" dirty="0">
                <a:latin typeface="+mj-lt"/>
                <a:cs typeface="Helvetica Neue"/>
              </a:rPr>
              <a:t>There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are</a:t>
            </a:r>
            <a:r>
              <a:rPr sz="1100" spc="5" dirty="0">
                <a:latin typeface="+mj-lt"/>
                <a:cs typeface="Helvetica Neue"/>
              </a:rPr>
              <a:t> two </a:t>
            </a:r>
            <a:r>
              <a:rPr sz="1100" dirty="0">
                <a:latin typeface="+mj-lt"/>
                <a:cs typeface="Helvetica Neue"/>
              </a:rPr>
              <a:t>locations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all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Unix-based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systems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share:</a:t>
            </a:r>
          </a:p>
          <a:p>
            <a:pPr marL="354965" lvl="1" indent="-155575">
              <a:lnSpc>
                <a:spcPct val="100000"/>
              </a:lnSpc>
              <a:spcBef>
                <a:spcPts val="1370"/>
              </a:spcBef>
              <a:buSzPct val="145454"/>
              <a:buChar char="•"/>
              <a:tabLst>
                <a:tab pos="354965" algn="l"/>
              </a:tabLst>
            </a:pPr>
            <a:r>
              <a:rPr sz="1100" dirty="0">
                <a:latin typeface="+mj-lt"/>
                <a:cs typeface="Helvetica Neue"/>
              </a:rPr>
              <a:t>“Root”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=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where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address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system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of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computer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starts</a:t>
            </a:r>
          </a:p>
          <a:p>
            <a:pPr marL="354965" lvl="1" indent="-155575">
              <a:lnSpc>
                <a:spcPct val="100000"/>
              </a:lnSpc>
              <a:spcBef>
                <a:spcPts val="1390"/>
              </a:spcBef>
              <a:buSzPct val="145454"/>
              <a:buChar char="•"/>
              <a:tabLst>
                <a:tab pos="354965" algn="l"/>
              </a:tabLst>
            </a:pPr>
            <a:r>
              <a:rPr sz="1100" spc="5" dirty="0">
                <a:latin typeface="+mj-lt"/>
                <a:cs typeface="Helvetica Neue"/>
              </a:rPr>
              <a:t>“Home”</a:t>
            </a:r>
            <a:r>
              <a:rPr sz="1100" dirty="0">
                <a:latin typeface="+mj-lt"/>
                <a:cs typeface="Helvetica Neue"/>
              </a:rPr>
              <a:t> = where 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-5" dirty="0">
                <a:latin typeface="+mj-lt"/>
                <a:cs typeface="Helvetica Neue"/>
              </a:rPr>
              <a:t>user’s </a:t>
            </a:r>
            <a:r>
              <a:rPr sz="1100" dirty="0">
                <a:latin typeface="+mj-lt"/>
                <a:cs typeface="Helvetica Neue"/>
              </a:rPr>
              <a:t>location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starts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389" y="2090568"/>
            <a:ext cx="3600005" cy="41699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692" y="6343903"/>
            <a:ext cx="1062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Unix</a:t>
            </a:r>
            <a:r>
              <a:rPr sz="900" u="sng" spc="-4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Getting</a:t>
            </a:r>
            <a:r>
              <a:rPr sz="900" u="sng" spc="-3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Started</a:t>
            </a:r>
            <a:endParaRPr sz="9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5638800"/>
            <a:ext cx="4379776" cy="451484"/>
          </a:xfrm>
          <a:custGeom>
            <a:avLst/>
            <a:gdLst/>
            <a:ahLst/>
            <a:cxnLst/>
            <a:rect l="l" t="t" r="r" b="b"/>
            <a:pathLst>
              <a:path w="3425190" h="451485">
                <a:moveTo>
                  <a:pt x="3253530" y="0"/>
                </a:moveTo>
                <a:lnTo>
                  <a:pt x="171107" y="0"/>
                </a:lnTo>
                <a:lnTo>
                  <a:pt x="137057" y="130"/>
                </a:lnTo>
                <a:lnTo>
                  <a:pt x="87787" y="3536"/>
                </a:lnTo>
                <a:lnTo>
                  <a:pt x="50219" y="18492"/>
                </a:lnTo>
                <a:lnTo>
                  <a:pt x="18496" y="50215"/>
                </a:lnTo>
                <a:lnTo>
                  <a:pt x="3538" y="87784"/>
                </a:lnTo>
                <a:lnTo>
                  <a:pt x="130" y="137053"/>
                </a:lnTo>
                <a:lnTo>
                  <a:pt x="0" y="280240"/>
                </a:lnTo>
                <a:lnTo>
                  <a:pt x="130" y="314289"/>
                </a:lnTo>
                <a:lnTo>
                  <a:pt x="3538" y="363557"/>
                </a:lnTo>
                <a:lnTo>
                  <a:pt x="18496" y="401126"/>
                </a:lnTo>
                <a:lnTo>
                  <a:pt x="50219" y="432850"/>
                </a:lnTo>
                <a:lnTo>
                  <a:pt x="87787" y="447807"/>
                </a:lnTo>
                <a:lnTo>
                  <a:pt x="137057" y="451213"/>
                </a:lnTo>
                <a:lnTo>
                  <a:pt x="171107" y="451344"/>
                </a:lnTo>
                <a:lnTo>
                  <a:pt x="3253530" y="451344"/>
                </a:lnTo>
                <a:lnTo>
                  <a:pt x="3315035" y="450296"/>
                </a:lnTo>
                <a:lnTo>
                  <a:pt x="3353946" y="442959"/>
                </a:lnTo>
                <a:lnTo>
                  <a:pt x="3392002" y="418715"/>
                </a:lnTo>
                <a:lnTo>
                  <a:pt x="3416245" y="380660"/>
                </a:lnTo>
                <a:lnTo>
                  <a:pt x="3423583" y="341748"/>
                </a:lnTo>
                <a:lnTo>
                  <a:pt x="3424632" y="171103"/>
                </a:lnTo>
                <a:lnTo>
                  <a:pt x="3424501" y="137053"/>
                </a:lnTo>
                <a:lnTo>
                  <a:pt x="3421094" y="87784"/>
                </a:lnTo>
                <a:lnTo>
                  <a:pt x="3406137" y="50215"/>
                </a:lnTo>
                <a:lnTo>
                  <a:pt x="3374415" y="18492"/>
                </a:lnTo>
                <a:lnTo>
                  <a:pt x="3336844" y="3536"/>
                </a:lnTo>
                <a:lnTo>
                  <a:pt x="3287576" y="130"/>
                </a:lnTo>
                <a:lnTo>
                  <a:pt x="3253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3" name="object 3"/>
          <p:cNvSpPr txBox="1"/>
          <p:nvPr/>
        </p:nvSpPr>
        <p:spPr>
          <a:xfrm>
            <a:off x="287428" y="1862835"/>
            <a:ext cx="4284572" cy="24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+mj-lt"/>
                <a:cs typeface="Helvetica Neue"/>
              </a:rPr>
              <a:t>Naming</a:t>
            </a:r>
            <a:r>
              <a:rPr sz="2800" b="1" spc="-150" dirty="0">
                <a:latin typeface="+mj-lt"/>
                <a:cs typeface="Helvetica Neue"/>
              </a:rPr>
              <a:t> </a:t>
            </a:r>
            <a:r>
              <a:rPr sz="2800" b="1" spc="-45" dirty="0">
                <a:latin typeface="+mj-lt"/>
                <a:cs typeface="Helvetica Neue"/>
              </a:rPr>
              <a:t>Files</a:t>
            </a:r>
            <a:endParaRPr sz="2800"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2175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Case</a:t>
            </a:r>
            <a:r>
              <a:rPr spc="-6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sensitive</a:t>
            </a:r>
            <a:endParaRPr dirty="0">
              <a:latin typeface="+mj-lt"/>
              <a:cs typeface="Helvetica Neue"/>
            </a:endParaRPr>
          </a:p>
          <a:p>
            <a:pPr marL="361950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62585" algn="l"/>
              </a:tabLst>
            </a:pPr>
            <a:r>
              <a:rPr spc="-5" dirty="0">
                <a:latin typeface="+mj-lt"/>
                <a:cs typeface="Helvetica Neue"/>
              </a:rPr>
              <a:t>File.txt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≠</a:t>
            </a:r>
            <a:r>
              <a:rPr spc="-3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file.txt</a:t>
            </a:r>
            <a:endParaRPr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Spaces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without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“”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spc="-10" dirty="0">
                <a:latin typeface="+mj-lt"/>
                <a:cs typeface="Helvetica Neue"/>
              </a:rPr>
              <a:t>won’t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be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10" dirty="0">
                <a:latin typeface="+mj-lt"/>
                <a:cs typeface="Helvetica Neue"/>
              </a:rPr>
              <a:t>read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correctly</a:t>
            </a:r>
            <a:endParaRPr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Adding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dates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can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help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with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versions</a:t>
            </a:r>
            <a:endParaRPr dirty="0">
              <a:latin typeface="+mj-lt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6300" y="5765797"/>
            <a:ext cx="43797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/OneDrive\</a:t>
            </a:r>
            <a:r>
              <a:rPr sz="1400" b="1" spc="26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Helvetica Neue"/>
                <a:cs typeface="Helvetica Neue"/>
              </a:rPr>
              <a:t>-\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Helvetica Neue"/>
                <a:cs typeface="Helvetica Neue"/>
              </a:rPr>
              <a:t>UVM\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Larner\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College\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Helvetica Neue"/>
                <a:cs typeface="Helvetica Neue"/>
              </a:rPr>
              <a:t>of\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Medicine/</a:t>
            </a:r>
            <a:endParaRPr sz="1400" b="1" dirty="0">
              <a:latin typeface="Helvetica Neue"/>
              <a:cs typeface="Helvetica Neue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96" y="5659292"/>
            <a:ext cx="3742101" cy="45148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57200" y="5339307"/>
            <a:ext cx="8382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Helvetica Neue"/>
                <a:cs typeface="Helvetica Neue"/>
              </a:rPr>
              <a:t>G</a:t>
            </a:r>
            <a:r>
              <a:rPr sz="1600" spc="-10" dirty="0">
                <a:latin typeface="Helvetica Neue"/>
                <a:cs typeface="Helvetica Neue"/>
              </a:rPr>
              <a:t>U</a:t>
            </a:r>
            <a:r>
              <a:rPr sz="1600" spc="-5" dirty="0">
                <a:latin typeface="Helvetica Neue"/>
                <a:cs typeface="Helvetica Neue"/>
              </a:rPr>
              <a:t>I:</a:t>
            </a:r>
            <a:endParaRPr sz="1600" dirty="0">
              <a:latin typeface="Helvetica Neue"/>
              <a:cs typeface="Helvetica Neu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6352" y="5222963"/>
            <a:ext cx="137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Helvetica Neue"/>
                <a:cs typeface="Helvetica Neue"/>
              </a:rPr>
              <a:t>b</a:t>
            </a:r>
            <a:r>
              <a:rPr sz="1600" dirty="0">
                <a:latin typeface="Helvetica Neue"/>
                <a:cs typeface="Helvetica Neue"/>
              </a:rPr>
              <a:t>ec</a:t>
            </a:r>
            <a:r>
              <a:rPr sz="1600" spc="-5" dirty="0">
                <a:latin typeface="Helvetica Neue"/>
                <a:cs typeface="Helvetica Neue"/>
              </a:rPr>
              <a:t>om</a:t>
            </a:r>
            <a:r>
              <a:rPr sz="1600" dirty="0">
                <a:latin typeface="Helvetica Neue"/>
                <a:cs typeface="Helvetica Neue"/>
              </a:rPr>
              <a:t>e</a:t>
            </a:r>
            <a:r>
              <a:rPr sz="1600" spc="-5" dirty="0">
                <a:latin typeface="Helvetica Neue"/>
                <a:cs typeface="Helvetica Neue"/>
              </a:rPr>
              <a:t>s…</a:t>
            </a:r>
            <a:r>
              <a:rPr sz="1600" dirty="0">
                <a:latin typeface="Helvetica Neue"/>
                <a:cs typeface="Helvetica Neue"/>
              </a:rPr>
              <a:t>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/>
              <a:t>Topics </a:t>
            </a:r>
            <a:r>
              <a:rPr dirty="0"/>
              <a:t>we will </a:t>
            </a:r>
            <a:r>
              <a:rPr spc="-5" dirty="0"/>
              <a:t>cover: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065" y="1639316"/>
            <a:ext cx="382968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1100"/>
              </a:lnSpc>
              <a:spcBef>
                <a:spcPts val="100"/>
              </a:spcBef>
            </a:pPr>
            <a:r>
              <a:rPr sz="5400" spc="-254" dirty="0">
                <a:latin typeface="+mj-lt"/>
                <a:cs typeface="Arial"/>
              </a:rPr>
              <a:t>D</a:t>
            </a:r>
            <a:r>
              <a:rPr sz="5400" spc="-550" dirty="0">
                <a:latin typeface="+mj-lt"/>
                <a:cs typeface="Arial"/>
              </a:rPr>
              <a:t>r</a:t>
            </a:r>
            <a:r>
              <a:rPr sz="5400" dirty="0">
                <a:latin typeface="+mj-lt"/>
                <a:cs typeface="Arial"/>
              </a:rPr>
              <a:t>.</a:t>
            </a:r>
            <a:r>
              <a:rPr sz="5400" spc="-515" dirty="0">
                <a:latin typeface="+mj-lt"/>
                <a:cs typeface="Arial"/>
              </a:rPr>
              <a:t> </a:t>
            </a:r>
            <a:r>
              <a:rPr sz="5400" spc="-254" dirty="0">
                <a:latin typeface="+mj-lt"/>
                <a:cs typeface="Arial"/>
              </a:rPr>
              <a:t>R</a:t>
            </a:r>
            <a:r>
              <a:rPr sz="5400" spc="-260" dirty="0">
                <a:latin typeface="+mj-lt"/>
                <a:cs typeface="Arial"/>
              </a:rPr>
              <a:t>od</a:t>
            </a:r>
            <a:r>
              <a:rPr sz="5400" spc="-254" dirty="0">
                <a:latin typeface="+mj-lt"/>
                <a:cs typeface="Arial"/>
              </a:rPr>
              <a:t>ri</a:t>
            </a:r>
            <a:r>
              <a:rPr sz="5400" spc="-260" dirty="0">
                <a:latin typeface="+mj-lt"/>
                <a:cs typeface="Arial"/>
              </a:rPr>
              <a:t>gue</a:t>
            </a:r>
            <a:r>
              <a:rPr sz="5400" dirty="0">
                <a:latin typeface="+mj-lt"/>
                <a:cs typeface="Arial"/>
              </a:rPr>
              <a:t>z  </a:t>
            </a:r>
            <a:r>
              <a:rPr sz="5400" spc="-254" dirty="0">
                <a:latin typeface="+mj-lt"/>
                <a:cs typeface="Arial"/>
              </a:rPr>
              <a:t>OR</a:t>
            </a:r>
            <a:endParaRPr sz="5400">
              <a:latin typeface="+mj-lt"/>
              <a:cs typeface="Arial"/>
            </a:endParaRPr>
          </a:p>
          <a:p>
            <a:pPr marR="136525" algn="ctr">
              <a:lnSpc>
                <a:spcPct val="100000"/>
              </a:lnSpc>
              <a:spcBef>
                <a:spcPts val="1585"/>
              </a:spcBef>
            </a:pPr>
            <a:r>
              <a:rPr sz="5400" spc="-260" dirty="0">
                <a:latin typeface="+mj-lt"/>
                <a:cs typeface="Arial"/>
              </a:rPr>
              <a:t>Princess</a:t>
            </a:r>
            <a:endParaRPr sz="5400">
              <a:latin typeface="+mj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81" y="172212"/>
            <a:ext cx="3004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1" spc="-60" dirty="0">
                <a:latin typeface="+mj-lt"/>
                <a:cs typeface="Arial"/>
              </a:rPr>
              <a:t>You</a:t>
            </a:r>
            <a:r>
              <a:rPr sz="3200" b="0" i="1" spc="-35" dirty="0">
                <a:latin typeface="+mj-lt"/>
                <a:cs typeface="Arial"/>
              </a:rPr>
              <a:t> </a:t>
            </a:r>
            <a:r>
              <a:rPr sz="3200" b="0" i="1" spc="-5" dirty="0">
                <a:latin typeface="+mj-lt"/>
                <a:cs typeface="Arial"/>
              </a:rPr>
              <a:t>can</a:t>
            </a:r>
            <a:r>
              <a:rPr sz="3200" b="0" i="1" spc="-30" dirty="0">
                <a:latin typeface="+mj-lt"/>
                <a:cs typeface="Arial"/>
              </a:rPr>
              <a:t> </a:t>
            </a:r>
            <a:r>
              <a:rPr sz="3200" b="0" i="1" spc="-5" dirty="0">
                <a:latin typeface="+mj-lt"/>
                <a:cs typeface="Arial"/>
              </a:rPr>
              <a:t>call</a:t>
            </a:r>
            <a:r>
              <a:rPr sz="3200" b="0" i="1" spc="-25" dirty="0">
                <a:latin typeface="+mj-lt"/>
                <a:cs typeface="Arial"/>
              </a:rPr>
              <a:t> </a:t>
            </a:r>
            <a:r>
              <a:rPr sz="3200" b="0" i="1" spc="-5" dirty="0">
                <a:latin typeface="+mj-lt"/>
                <a:cs typeface="Arial"/>
              </a:rPr>
              <a:t>me:</a:t>
            </a:r>
            <a:endParaRPr sz="32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47800"/>
            <a:ext cx="4629150" cy="459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latin typeface="Cambria" panose="02040503050406030204" pitchFamily="18" charset="0"/>
                <a:cs typeface="Arial"/>
              </a:rPr>
              <a:t>Organization</a:t>
            </a:r>
            <a:endParaRPr sz="2800" dirty="0">
              <a:latin typeface="Cambria" panose="02040503050406030204" pitchFamily="18" charset="0"/>
              <a:cs typeface="Arial"/>
            </a:endParaRPr>
          </a:p>
          <a:p>
            <a:pPr marL="179070" marR="124460" indent="-167005">
              <a:lnSpc>
                <a:spcPts val="1420"/>
              </a:lnSpc>
              <a:spcBef>
                <a:spcPts val="2145"/>
              </a:spcBef>
              <a:buSzPct val="141666"/>
              <a:buChar char="•"/>
              <a:tabLst>
                <a:tab pos="17970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Many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pipelines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don’t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just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generate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the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final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results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file,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but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all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of </a:t>
            </a:r>
            <a:r>
              <a:rPr sz="1600" spc="-32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the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intermediate steps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took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to</a:t>
            </a:r>
            <a:r>
              <a:rPr sz="1600" spc="-2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get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there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Helvetica Neue"/>
              <a:buChar char="•"/>
            </a:pP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070" marR="5080" indent="-167005">
              <a:lnSpc>
                <a:spcPts val="1390"/>
              </a:lnSpc>
              <a:buSzPct val="141666"/>
              <a:buChar char="•"/>
              <a:tabLst>
                <a:tab pos="17970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Having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everything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directory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not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only be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overwhelming, </a:t>
            </a:r>
            <a:r>
              <a:rPr sz="1600" spc="-3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but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make automation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that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much harder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705" indent="-167005">
              <a:lnSpc>
                <a:spcPct val="100000"/>
              </a:lnSpc>
              <a:buSzPct val="141666"/>
              <a:buChar char="•"/>
              <a:tabLst>
                <a:tab pos="179705" algn="l"/>
              </a:tabLst>
            </a:pPr>
            <a:r>
              <a:rPr sz="1600" spc="-10" dirty="0">
                <a:latin typeface="Cambria" panose="02040503050406030204" pitchFamily="18" charset="0"/>
                <a:cs typeface="Helvetica Neue"/>
              </a:rPr>
              <a:t>Good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organization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save you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many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headaches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later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on!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705" indent="-167005">
              <a:lnSpc>
                <a:spcPct val="100000"/>
              </a:lnSpc>
              <a:spcBef>
                <a:spcPts val="1655"/>
              </a:spcBef>
              <a:buSzPct val="141666"/>
              <a:buChar char="•"/>
              <a:tabLst>
                <a:tab pos="179705" algn="l"/>
              </a:tabLst>
            </a:pPr>
            <a:r>
              <a:rPr sz="1600" spc="-55" dirty="0">
                <a:latin typeface="Cambria" panose="02040503050406030204" pitchFamily="18" charset="0"/>
                <a:cs typeface="Helvetica Neue"/>
              </a:rPr>
              <a:t>Y</a:t>
            </a:r>
            <a:r>
              <a:rPr sz="1600" spc="-50" dirty="0">
                <a:latin typeface="Cambria" panose="02040503050406030204" pitchFamily="18" charset="0"/>
                <a:cs typeface="Helvetica Neue"/>
              </a:rPr>
              <a:t>o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u</a:t>
            </a:r>
            <a:r>
              <a:rPr sz="1600" spc="-5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g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ht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d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o</a:t>
            </a:r>
            <a:r>
              <a:rPr sz="1600" spc="-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som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e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hing</a:t>
            </a:r>
            <a:r>
              <a:rPr sz="1600" spc="-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li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ke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:</a:t>
            </a: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RawReads/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15" dirty="0">
                <a:latin typeface="Cambria" panose="02040503050406030204" pitchFamily="18" charset="0"/>
                <a:cs typeface="Helvetica Neue"/>
              </a:rPr>
              <a:t>TrimmedReads/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Scripts/</a:t>
            </a:r>
            <a:endParaRPr sz="1600" dirty="0">
              <a:latin typeface="Cambria" panose="02040503050406030204" pitchFamily="18" charset="0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559" y="2209694"/>
            <a:ext cx="3572060" cy="3547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Cambria" panose="02040503050406030204" pitchFamily="18" charset="0"/>
              </a:rPr>
              <a:t>Topics </a:t>
            </a:r>
            <a:r>
              <a:rPr dirty="0">
                <a:latin typeface="Cambria" panose="02040503050406030204" pitchFamily="18" charset="0"/>
              </a:rPr>
              <a:t>we will </a:t>
            </a:r>
            <a:r>
              <a:rPr spc="-5" dirty="0">
                <a:latin typeface="Cambria" panose="02040503050406030204" pitchFamily="18" charset="0"/>
              </a:rPr>
              <a:t>cover:</a:t>
            </a:r>
            <a:endParaRPr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255" y="1370685"/>
            <a:ext cx="3906520" cy="409727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800" b="1" spc="-75" dirty="0">
                <a:latin typeface="+mj-lt"/>
                <a:cs typeface="Arial"/>
              </a:rPr>
              <a:t>O</a:t>
            </a:r>
            <a:r>
              <a:rPr sz="2800" b="1" spc="-70" dirty="0">
                <a:latin typeface="+mj-lt"/>
                <a:cs typeface="Arial"/>
              </a:rPr>
              <a:t>rg</a:t>
            </a:r>
            <a:r>
              <a:rPr sz="2800" b="1" spc="-65" dirty="0">
                <a:latin typeface="+mj-lt"/>
                <a:cs typeface="Arial"/>
              </a:rPr>
              <a:t>a</a:t>
            </a:r>
            <a:r>
              <a:rPr sz="2800" b="1" spc="-70" dirty="0">
                <a:latin typeface="+mj-lt"/>
                <a:cs typeface="Arial"/>
              </a:rPr>
              <a:t>n</a:t>
            </a:r>
            <a:r>
              <a:rPr sz="2800" b="1" spc="-75" dirty="0">
                <a:latin typeface="+mj-lt"/>
                <a:cs typeface="Arial"/>
              </a:rPr>
              <a:t>i</a:t>
            </a:r>
            <a:r>
              <a:rPr sz="2800" b="1" spc="-70" dirty="0">
                <a:latin typeface="+mj-lt"/>
                <a:cs typeface="Arial"/>
              </a:rPr>
              <a:t>z</a:t>
            </a:r>
            <a:r>
              <a:rPr sz="2800" b="1" spc="-65" dirty="0">
                <a:latin typeface="+mj-lt"/>
                <a:cs typeface="Arial"/>
              </a:rPr>
              <a:t>at</a:t>
            </a:r>
            <a:r>
              <a:rPr sz="2800" b="1" spc="-75" dirty="0">
                <a:latin typeface="+mj-lt"/>
                <a:cs typeface="Arial"/>
              </a:rPr>
              <a:t>i</a:t>
            </a:r>
            <a:r>
              <a:rPr sz="2800" b="1" spc="-70" dirty="0">
                <a:latin typeface="+mj-lt"/>
                <a:cs typeface="Arial"/>
              </a:rPr>
              <a:t>o</a:t>
            </a:r>
            <a:r>
              <a:rPr sz="2800" b="1" dirty="0">
                <a:latin typeface="+mj-lt"/>
                <a:cs typeface="Arial"/>
              </a:rPr>
              <a:t>n</a:t>
            </a:r>
            <a:r>
              <a:rPr sz="2800" b="1" spc="-204" dirty="0">
                <a:latin typeface="+mj-lt"/>
                <a:cs typeface="Arial"/>
              </a:rPr>
              <a:t> </a:t>
            </a:r>
            <a:r>
              <a:rPr sz="2800" b="1" spc="-45" dirty="0">
                <a:latin typeface="+mj-lt"/>
                <a:cs typeface="Arial"/>
              </a:rPr>
              <a:t>Use</a:t>
            </a:r>
            <a:r>
              <a:rPr sz="2800" b="1" dirty="0">
                <a:latin typeface="+mj-lt"/>
                <a:cs typeface="Arial"/>
              </a:rPr>
              <a:t>r</a:t>
            </a:r>
            <a:r>
              <a:rPr sz="2800" b="1" spc="-190" dirty="0">
                <a:latin typeface="+mj-lt"/>
                <a:cs typeface="Arial"/>
              </a:rPr>
              <a:t> </a:t>
            </a:r>
            <a:r>
              <a:rPr sz="2800" b="1" spc="-65" dirty="0">
                <a:latin typeface="+mj-lt"/>
                <a:cs typeface="Arial"/>
              </a:rPr>
              <a:t>L</a:t>
            </a:r>
            <a:r>
              <a:rPr sz="2800" b="1" spc="-60" dirty="0">
                <a:latin typeface="+mj-lt"/>
                <a:cs typeface="Arial"/>
              </a:rPr>
              <a:t>eve</a:t>
            </a:r>
            <a:r>
              <a:rPr sz="2800" b="1" dirty="0">
                <a:latin typeface="+mj-lt"/>
                <a:cs typeface="Arial"/>
              </a:rPr>
              <a:t>l</a:t>
            </a:r>
            <a:endParaRPr sz="2800" dirty="0">
              <a:latin typeface="+mj-lt"/>
              <a:cs typeface="Arial"/>
            </a:endParaRPr>
          </a:p>
          <a:p>
            <a:pPr marL="218440" marR="1142365" indent="-205740">
              <a:lnSpc>
                <a:spcPts val="1700"/>
              </a:lnSpc>
              <a:spcBef>
                <a:spcPts val="1850"/>
              </a:spcBef>
              <a:buSzPct val="125000"/>
              <a:buChar char="•"/>
              <a:tabLst>
                <a:tab pos="218440" algn="l"/>
              </a:tabLst>
            </a:pPr>
            <a:r>
              <a:rPr spc="-5" dirty="0">
                <a:latin typeface="+mj-lt"/>
                <a:cs typeface="Helvetica Neue"/>
              </a:rPr>
              <a:t>If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30" dirty="0">
                <a:latin typeface="+mj-lt"/>
                <a:cs typeface="Helvetica Neue"/>
              </a:rPr>
              <a:t>that’s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for an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individual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project,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your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spc="-25" dirty="0">
                <a:latin typeface="+mj-lt"/>
                <a:cs typeface="Helvetica Neue"/>
              </a:rPr>
              <a:t>VACC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account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might end</a:t>
            </a:r>
            <a:r>
              <a:rPr spc="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up</a:t>
            </a:r>
            <a:r>
              <a:rPr spc="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looking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something </a:t>
            </a:r>
            <a:r>
              <a:rPr dirty="0">
                <a:latin typeface="+mj-lt"/>
                <a:cs typeface="Helvetica Neue"/>
              </a:rPr>
              <a:t>like </a:t>
            </a:r>
            <a:r>
              <a:rPr spc="5" dirty="0">
                <a:latin typeface="+mj-lt"/>
                <a:cs typeface="Helvetica Neue"/>
              </a:rPr>
              <a:t>this</a:t>
            </a:r>
            <a:endParaRPr dirty="0">
              <a:latin typeface="+mj-lt"/>
              <a:cs typeface="Helvetica Neue"/>
            </a:endParaRPr>
          </a:p>
          <a:p>
            <a:pPr marL="218440" marR="1478280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spc="5" dirty="0">
                <a:latin typeface="+mj-lt"/>
                <a:cs typeface="Helvetica Neue"/>
              </a:rPr>
              <a:t>Each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new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project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gets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a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directory</a:t>
            </a:r>
            <a:endParaRPr dirty="0">
              <a:latin typeface="+mj-lt"/>
              <a:cs typeface="Helvetica Neue"/>
            </a:endParaRPr>
          </a:p>
          <a:p>
            <a:pPr marL="218440" marR="1249045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spc="-15" dirty="0">
                <a:latin typeface="+mj-lt"/>
                <a:cs typeface="Helvetica Neue"/>
              </a:rPr>
              <a:t>Versions</a:t>
            </a:r>
            <a:r>
              <a:rPr spc="-3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or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samples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within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these</a:t>
            </a:r>
            <a:endParaRPr dirty="0">
              <a:latin typeface="+mj-lt"/>
              <a:cs typeface="Helvetica Neue"/>
            </a:endParaRPr>
          </a:p>
          <a:p>
            <a:pPr marL="218440" marR="1159510" indent="-205740">
              <a:lnSpc>
                <a:spcPts val="1700"/>
              </a:lnSpc>
              <a:spcBef>
                <a:spcPts val="1495"/>
              </a:spcBef>
              <a:buSzPct val="125000"/>
              <a:buChar char="•"/>
              <a:tabLst>
                <a:tab pos="218440" algn="l"/>
              </a:tabLst>
            </a:pPr>
            <a:r>
              <a:rPr spc="-60" dirty="0">
                <a:latin typeface="+mj-lt"/>
                <a:cs typeface="Helvetica Neue"/>
              </a:rPr>
              <a:t>Tools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or </a:t>
            </a:r>
            <a:r>
              <a:rPr spc="-5" dirty="0">
                <a:latin typeface="+mj-lt"/>
                <a:cs typeface="Helvetica Neue"/>
              </a:rPr>
              <a:t>programs</a:t>
            </a:r>
            <a:r>
              <a:rPr spc="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in</a:t>
            </a:r>
            <a:r>
              <a:rPr spc="5" dirty="0">
                <a:latin typeface="+mj-lt"/>
                <a:cs typeface="Helvetica Neue"/>
              </a:rPr>
              <a:t> one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place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that</a:t>
            </a:r>
            <a:r>
              <a:rPr spc="-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can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be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accessed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-15" dirty="0">
                <a:latin typeface="+mj-lt"/>
                <a:cs typeface="Helvetica Neue"/>
              </a:rPr>
              <a:t>from</a:t>
            </a:r>
            <a:r>
              <a:rPr dirty="0">
                <a:latin typeface="+mj-lt"/>
                <a:cs typeface="Helvetica Neue"/>
              </a:rPr>
              <a:t> anywhere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614" y="2203588"/>
            <a:ext cx="4794959" cy="26594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44731" y="5137403"/>
            <a:ext cx="19691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Noble,</a:t>
            </a:r>
            <a:r>
              <a:rPr sz="8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PLoS Computational</a:t>
            </a:r>
            <a:r>
              <a:rPr sz="800" u="sng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Biology </a:t>
            </a: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2019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10" y="1344675"/>
            <a:ext cx="4068090" cy="931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latin typeface="+mj-lt"/>
                <a:cs typeface="Arial"/>
              </a:rPr>
              <a:t>S</a:t>
            </a:r>
            <a:r>
              <a:rPr sz="2800" b="1" spc="-60" dirty="0">
                <a:latin typeface="+mj-lt"/>
                <a:cs typeface="Arial"/>
              </a:rPr>
              <a:t>ub</a:t>
            </a:r>
            <a:r>
              <a:rPr sz="2800" b="1" spc="-65" dirty="0">
                <a:latin typeface="+mj-lt"/>
                <a:cs typeface="Arial"/>
              </a:rPr>
              <a:t>mi</a:t>
            </a:r>
            <a:r>
              <a:rPr sz="2800" b="1" spc="-55" dirty="0">
                <a:latin typeface="+mj-lt"/>
                <a:cs typeface="Arial"/>
              </a:rPr>
              <a:t>tt</a:t>
            </a:r>
            <a:r>
              <a:rPr sz="2800" b="1" spc="-65" dirty="0">
                <a:latin typeface="+mj-lt"/>
                <a:cs typeface="Arial"/>
              </a:rPr>
              <a:t>i</a:t>
            </a:r>
            <a:r>
              <a:rPr sz="2800" b="1" spc="-60" dirty="0">
                <a:latin typeface="+mj-lt"/>
                <a:cs typeface="Arial"/>
              </a:rPr>
              <a:t>n</a:t>
            </a:r>
            <a:r>
              <a:rPr sz="2800" b="1" dirty="0">
                <a:latin typeface="+mj-lt"/>
                <a:cs typeface="Arial"/>
              </a:rPr>
              <a:t>g</a:t>
            </a:r>
            <a:r>
              <a:rPr sz="2800" b="1" spc="-210" dirty="0">
                <a:latin typeface="+mj-lt"/>
                <a:cs typeface="Arial"/>
              </a:rPr>
              <a:t> </a:t>
            </a:r>
            <a:r>
              <a:rPr sz="2800" b="1" spc="-65" dirty="0">
                <a:latin typeface="+mj-lt"/>
                <a:cs typeface="Arial"/>
              </a:rPr>
              <a:t>J</a:t>
            </a:r>
            <a:r>
              <a:rPr sz="2800" b="1" spc="-70" dirty="0">
                <a:latin typeface="+mj-lt"/>
                <a:cs typeface="Arial"/>
              </a:rPr>
              <a:t>ob</a:t>
            </a:r>
            <a:r>
              <a:rPr sz="2800" b="1" dirty="0">
                <a:latin typeface="+mj-lt"/>
                <a:cs typeface="Arial"/>
              </a:rPr>
              <a:t>s</a:t>
            </a:r>
            <a:endParaRPr sz="28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b="1" spc="20" dirty="0" err="1">
                <a:latin typeface="+mj-lt"/>
                <a:cs typeface="Helvetica Neue"/>
              </a:rPr>
              <a:t>Slurm</a:t>
            </a:r>
            <a:r>
              <a:rPr sz="2000" b="1" spc="15" dirty="0">
                <a:latin typeface="+mj-lt"/>
                <a:cs typeface="Helvetica Neue"/>
              </a:rPr>
              <a:t> </a:t>
            </a:r>
            <a:r>
              <a:rPr sz="2000" b="1" spc="25" dirty="0">
                <a:latin typeface="+mj-lt"/>
                <a:cs typeface="Helvetica Neue"/>
              </a:rPr>
              <a:t>scheduler</a:t>
            </a:r>
            <a:endParaRPr sz="2000" dirty="0">
              <a:latin typeface="+mj-lt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088" y="1972902"/>
            <a:ext cx="4612994" cy="36357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816121"/>
          </a:xfrm>
          <a:prstGeom prst="rect">
            <a:avLst/>
          </a:prstGeom>
        </p:spPr>
        <p:txBody>
          <a:bodyPr vert="horz" wrap="square" lIns="0" tIns="25958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+mj-lt"/>
              </a:rPr>
              <a:t>Topics</a:t>
            </a:r>
            <a:r>
              <a:rPr spc="-30" dirty="0">
                <a:latin typeface="+mj-lt"/>
              </a:rPr>
              <a:t> </a:t>
            </a:r>
            <a:r>
              <a:rPr dirty="0">
                <a:latin typeface="+mj-lt"/>
              </a:rPr>
              <a:t>we</a:t>
            </a:r>
            <a:r>
              <a:rPr spc="-25" dirty="0">
                <a:latin typeface="+mj-lt"/>
              </a:rPr>
              <a:t> </a:t>
            </a:r>
            <a:r>
              <a:rPr dirty="0">
                <a:latin typeface="+mj-lt"/>
              </a:rPr>
              <a:t>will</a:t>
            </a:r>
            <a:r>
              <a:rPr spc="-20" dirty="0">
                <a:latin typeface="+mj-lt"/>
              </a:rPr>
              <a:t> </a:t>
            </a:r>
            <a:r>
              <a:rPr spc="-5" dirty="0">
                <a:latin typeface="+mj-lt"/>
              </a:rPr>
              <a:t>cover: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0CD76-DD3F-B746-9502-132A70494EA0}"/>
              </a:ext>
            </a:extLst>
          </p:cNvPr>
          <p:cNvSpPr txBox="1"/>
          <p:nvPr/>
        </p:nvSpPr>
        <p:spPr>
          <a:xfrm>
            <a:off x="191918" y="2390111"/>
            <a:ext cx="406809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marR="81915" indent="-210820">
              <a:lnSpc>
                <a:spcPts val="1800"/>
              </a:lnSpc>
              <a:spcBef>
                <a:spcPts val="1160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10" dirty="0">
                <a:latin typeface="+mj-lt"/>
                <a:cs typeface="Helvetica Neue"/>
              </a:rPr>
              <a:t>If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everyone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tried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0" dirty="0">
                <a:latin typeface="+mj-lt"/>
                <a:cs typeface="Helvetica Neue"/>
              </a:rPr>
              <a:t>to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run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their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scripts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at the </a:t>
            </a:r>
            <a:r>
              <a:rPr lang="en-US" sz="1700" spc="-30" dirty="0">
                <a:latin typeface="+mj-lt"/>
                <a:cs typeface="Helvetica Neue"/>
              </a:rPr>
              <a:t>same </a:t>
            </a:r>
            <a:r>
              <a:rPr lang="en-US" sz="1700" spc="-25" dirty="0">
                <a:latin typeface="+mj-lt"/>
                <a:cs typeface="Helvetica Neue"/>
              </a:rPr>
              <a:t>time, nodes would </a:t>
            </a:r>
            <a:r>
              <a:rPr lang="en-US" sz="1700" spc="-20" dirty="0">
                <a:latin typeface="+mj-lt"/>
                <a:cs typeface="Helvetica Neue"/>
              </a:rPr>
              <a:t>get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mixed </a:t>
            </a:r>
            <a:r>
              <a:rPr lang="en-US" sz="1700" spc="-20" dirty="0">
                <a:latin typeface="+mj-lt"/>
                <a:cs typeface="Helvetica Neue"/>
              </a:rPr>
              <a:t>up, </a:t>
            </a:r>
            <a:r>
              <a:rPr lang="en-US" sz="1700" spc="-40" dirty="0">
                <a:latin typeface="+mj-lt"/>
                <a:cs typeface="Helvetica Neue"/>
              </a:rPr>
              <a:t>large </a:t>
            </a:r>
            <a:r>
              <a:rPr lang="en-US" sz="1700" spc="-20" dirty="0">
                <a:latin typeface="+mj-lt"/>
                <a:cs typeface="Helvetica Neue"/>
              </a:rPr>
              <a:t>jobs </a:t>
            </a:r>
            <a:r>
              <a:rPr lang="en-US" sz="1700" spc="-25" dirty="0">
                <a:latin typeface="+mj-lt"/>
                <a:cs typeface="Helvetica Neue"/>
              </a:rPr>
              <a:t>would </a:t>
            </a:r>
            <a:r>
              <a:rPr lang="en-US" sz="1700" spc="-20" dirty="0">
                <a:latin typeface="+mj-lt"/>
                <a:cs typeface="Helvetica Neue"/>
              </a:rPr>
              <a:t>take </a:t>
            </a:r>
            <a:r>
              <a:rPr lang="en-US" sz="1700" spc="-25" dirty="0">
                <a:latin typeface="+mj-lt"/>
                <a:cs typeface="Helvetica Neue"/>
              </a:rPr>
              <a:t>all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the </a:t>
            </a:r>
            <a:r>
              <a:rPr lang="en-US" sz="1700" spc="-40" dirty="0">
                <a:latin typeface="+mj-lt"/>
                <a:cs typeface="Helvetica Neue"/>
              </a:rPr>
              <a:t>resources, </a:t>
            </a:r>
            <a:r>
              <a:rPr lang="en-US" sz="1700" spc="-25" dirty="0">
                <a:latin typeface="+mj-lt"/>
                <a:cs typeface="Helvetica Neue"/>
              </a:rPr>
              <a:t>and ineﬃciencies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would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be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40" dirty="0">
                <a:latin typeface="+mj-lt"/>
                <a:cs typeface="Helvetica Neue"/>
              </a:rPr>
              <a:t>created</a:t>
            </a:r>
            <a:endParaRPr lang="en-US" sz="1700" dirty="0">
              <a:latin typeface="+mj-lt"/>
              <a:cs typeface="Helvetica Neue"/>
            </a:endParaRPr>
          </a:p>
          <a:p>
            <a:pPr marL="304800" marR="207645" indent="-210820">
              <a:lnSpc>
                <a:spcPts val="1800"/>
              </a:lnSpc>
              <a:spcBef>
                <a:spcPts val="1485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310" dirty="0">
                <a:latin typeface="+mj-lt"/>
                <a:cs typeface="Helvetica Neue"/>
              </a:rPr>
              <a:t>T o </a:t>
            </a:r>
            <a:r>
              <a:rPr lang="en-US" sz="1700" spc="-30" dirty="0">
                <a:latin typeface="+mj-lt"/>
                <a:cs typeface="Helvetica Neue"/>
              </a:rPr>
              <a:t>p</a:t>
            </a:r>
            <a:r>
              <a:rPr lang="en-US" sz="1700" spc="-55" dirty="0">
                <a:latin typeface="+mj-lt"/>
                <a:cs typeface="Helvetica Neue"/>
              </a:rPr>
              <a:t>r</a:t>
            </a:r>
            <a:r>
              <a:rPr lang="en-US" sz="1700" spc="-35" dirty="0">
                <a:latin typeface="+mj-lt"/>
                <a:cs typeface="Helvetica Neue"/>
              </a:rPr>
              <a:t>eve</a:t>
            </a:r>
            <a:r>
              <a:rPr lang="en-US" sz="1700" spc="-30" dirty="0">
                <a:latin typeface="+mj-lt"/>
                <a:cs typeface="Helvetica Neue"/>
              </a:rPr>
              <a:t>n</a:t>
            </a:r>
            <a:r>
              <a:rPr lang="en-US" sz="1700" dirty="0">
                <a:latin typeface="+mj-lt"/>
                <a:cs typeface="Helvetica Neue"/>
              </a:rPr>
              <a:t>t</a:t>
            </a:r>
            <a:r>
              <a:rPr lang="en-US" sz="1700" spc="-3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</a:t>
            </a:r>
            <a:r>
              <a:rPr lang="en-US" sz="1700" spc="-25" dirty="0">
                <a:latin typeface="+mj-lt"/>
                <a:cs typeface="Helvetica Neue"/>
              </a:rPr>
              <a:t>h</a:t>
            </a:r>
            <a:r>
              <a:rPr lang="en-US" sz="1700" spc="-20" dirty="0">
                <a:latin typeface="+mj-lt"/>
                <a:cs typeface="Helvetica Neue"/>
              </a:rPr>
              <a:t>i</a:t>
            </a:r>
            <a:r>
              <a:rPr lang="en-US" sz="1700" spc="-30" dirty="0">
                <a:latin typeface="+mj-lt"/>
                <a:cs typeface="Helvetica Neue"/>
              </a:rPr>
              <a:t>s</a:t>
            </a:r>
            <a:r>
              <a:rPr lang="en-US" sz="1700" dirty="0">
                <a:latin typeface="+mj-lt"/>
                <a:cs typeface="Helvetica Neue"/>
              </a:rPr>
              <a:t>,</a:t>
            </a:r>
            <a:r>
              <a:rPr lang="en-US" sz="1700" spc="-30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HPC</a:t>
            </a:r>
            <a:r>
              <a:rPr lang="en-US" sz="1700" dirty="0">
                <a:latin typeface="+mj-lt"/>
                <a:cs typeface="Helvetica Neue"/>
              </a:rPr>
              <a:t>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r</a:t>
            </a:r>
            <a:r>
              <a:rPr lang="en-US" sz="1700" spc="-25" dirty="0">
                <a:latin typeface="+mj-lt"/>
                <a:cs typeface="Helvetica Neue"/>
              </a:rPr>
              <a:t>u</a:t>
            </a:r>
            <a:r>
              <a:rPr lang="en-US" sz="1700" dirty="0">
                <a:latin typeface="+mj-lt"/>
                <a:cs typeface="Helvetica Neue"/>
              </a:rPr>
              <a:t>n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u</a:t>
            </a:r>
            <a:r>
              <a:rPr lang="en-US" sz="1700" spc="-30" dirty="0">
                <a:latin typeface="+mj-lt"/>
                <a:cs typeface="Helvetica Neue"/>
              </a:rPr>
              <a:t>s</a:t>
            </a:r>
            <a:r>
              <a:rPr lang="en-US" sz="1700" spc="-20" dirty="0">
                <a:latin typeface="+mj-lt"/>
                <a:cs typeface="Helvetica Neue"/>
              </a:rPr>
              <a:t>i</a:t>
            </a:r>
            <a:r>
              <a:rPr lang="en-US" sz="1700" spc="-25" dirty="0">
                <a:latin typeface="+mj-lt"/>
                <a:cs typeface="Helvetica Neue"/>
              </a:rPr>
              <a:t>ng  </a:t>
            </a:r>
            <a:r>
              <a:rPr lang="en-US" sz="1700" spc="-20" dirty="0">
                <a:latin typeface="+mj-lt"/>
                <a:cs typeface="Helvetica Neue"/>
              </a:rPr>
              <a:t>“batch </a:t>
            </a:r>
            <a:r>
              <a:rPr lang="en-US" sz="1700" spc="-25" dirty="0">
                <a:latin typeface="+mj-lt"/>
                <a:cs typeface="Helvetica Neue"/>
              </a:rPr>
              <a:t>systems”, which allows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users </a:t>
            </a:r>
            <a:r>
              <a:rPr lang="en-US" sz="1700" spc="-10" dirty="0">
                <a:latin typeface="+mj-lt"/>
                <a:cs typeface="Helvetica Neue"/>
              </a:rPr>
              <a:t>to </a:t>
            </a:r>
            <a:r>
              <a:rPr lang="en-US" sz="1700" spc="-25" dirty="0">
                <a:latin typeface="+mj-lt"/>
                <a:cs typeface="Helvetica Neue"/>
              </a:rPr>
              <a:t>submit </a:t>
            </a:r>
            <a:r>
              <a:rPr lang="en-US" sz="1700" spc="-20" dirty="0">
                <a:latin typeface="+mj-lt"/>
                <a:cs typeface="Helvetica Neue"/>
              </a:rPr>
              <a:t>jobs </a:t>
            </a:r>
            <a:r>
              <a:rPr lang="en-US" sz="1700" spc="-30" dirty="0">
                <a:latin typeface="+mj-lt"/>
                <a:cs typeface="Helvetica Neue"/>
              </a:rPr>
              <a:t>requesting </a:t>
            </a:r>
            <a:r>
              <a:rPr lang="en-US" sz="1700" spc="-25" dirty="0">
                <a:latin typeface="+mj-lt"/>
                <a:cs typeface="Helvetica Neue"/>
              </a:rPr>
              <a:t> specific </a:t>
            </a:r>
            <a:r>
              <a:rPr lang="en-US" sz="1700" spc="-40" dirty="0">
                <a:latin typeface="+mj-lt"/>
                <a:cs typeface="Helvetica Neue"/>
              </a:rPr>
              <a:t>resources </a:t>
            </a:r>
            <a:r>
              <a:rPr lang="en-US" sz="1700" dirty="0">
                <a:latin typeface="+mj-lt"/>
                <a:cs typeface="Helvetica Neue"/>
              </a:rPr>
              <a:t>+ </a:t>
            </a:r>
            <a:r>
              <a:rPr lang="en-US" sz="1700" spc="-20" dirty="0">
                <a:latin typeface="+mj-lt"/>
                <a:cs typeface="Helvetica Neue"/>
              </a:rPr>
              <a:t>with </a:t>
            </a:r>
            <a:r>
              <a:rPr lang="en-US" sz="1700" spc="-25" dirty="0">
                <a:latin typeface="+mj-lt"/>
                <a:cs typeface="Helvetica Neue"/>
              </a:rPr>
              <a:t>specific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instructions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10" dirty="0">
                <a:latin typeface="+mj-lt"/>
                <a:cs typeface="Helvetica Neue"/>
              </a:rPr>
              <a:t>in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the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form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of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script</a:t>
            </a:r>
            <a:endParaRPr lang="en-US" sz="1700" dirty="0">
              <a:latin typeface="+mj-lt"/>
              <a:cs typeface="Helvetica Neue"/>
            </a:endParaRPr>
          </a:p>
          <a:p>
            <a:pPr marL="533400" marR="5080" lvl="1" indent="-210820">
              <a:lnSpc>
                <a:spcPts val="1800"/>
              </a:lnSpc>
              <a:spcBef>
                <a:spcPts val="1610"/>
              </a:spcBef>
              <a:buSzPct val="117647"/>
              <a:buChar char="•"/>
              <a:tabLst>
                <a:tab pos="533400" algn="l"/>
              </a:tabLst>
            </a:pPr>
            <a:r>
              <a:rPr lang="en-US" sz="1700" spc="-25" dirty="0">
                <a:latin typeface="+mj-lt"/>
                <a:cs typeface="Helvetica Neue"/>
              </a:rPr>
              <a:t>Instead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of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single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command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at</a:t>
            </a:r>
            <a:r>
              <a:rPr lang="en-US" sz="1700" spc="-35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time, </a:t>
            </a:r>
            <a:r>
              <a:rPr lang="en-US" sz="1700" spc="-20" dirty="0">
                <a:latin typeface="+mj-lt"/>
                <a:cs typeface="Helvetica Neue"/>
              </a:rPr>
              <a:t>you can </a:t>
            </a:r>
            <a:r>
              <a:rPr lang="en-US" sz="1700" spc="-25" dirty="0">
                <a:latin typeface="+mj-lt"/>
                <a:cs typeface="Helvetica Neue"/>
              </a:rPr>
              <a:t>submit whole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workflows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this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way</a:t>
            </a:r>
            <a:endParaRPr lang="en-US" sz="1700" dirty="0">
              <a:latin typeface="+mj-lt"/>
              <a:cs typeface="Helvetica Neue"/>
            </a:endParaRPr>
          </a:p>
          <a:p>
            <a:pPr marL="304800" indent="-211454">
              <a:lnSpc>
                <a:spcPct val="100000"/>
              </a:lnSpc>
              <a:spcBef>
                <a:spcPts val="1250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30" dirty="0">
                <a:latin typeface="+mj-lt"/>
                <a:cs typeface="Helvetica Neue"/>
              </a:rPr>
              <a:t>Knowledge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Base: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u="sng" spc="-25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Run</a:t>
            </a:r>
            <a:r>
              <a:rPr lang="en-US" sz="1700" u="sng" spc="-55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 </a:t>
            </a:r>
            <a:r>
              <a:rPr lang="en-US" sz="1700" u="sng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a</a:t>
            </a:r>
            <a:r>
              <a:rPr lang="en-US" sz="1700" u="sng" spc="-50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 </a:t>
            </a:r>
            <a:r>
              <a:rPr lang="en-US" sz="1700" u="sng" spc="-20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job</a:t>
            </a:r>
            <a:endParaRPr lang="en-US" sz="1700" dirty="0">
              <a:latin typeface="+mj-lt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477" y="3172460"/>
            <a:ext cx="353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Let’s</a:t>
            </a:r>
            <a:r>
              <a:rPr spc="-40" dirty="0"/>
              <a:t> </a:t>
            </a:r>
            <a:r>
              <a:rPr spc="-5" dirty="0"/>
              <a:t>get</a:t>
            </a:r>
            <a:r>
              <a:rPr spc="-35" dirty="0"/>
              <a:t> </a:t>
            </a:r>
            <a:r>
              <a:rPr spc="-5" dirty="0"/>
              <a:t>started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86" y="365125"/>
            <a:ext cx="5239511" cy="1776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latin typeface="+mj-lt"/>
                <a:cs typeface="+mj-cs"/>
              </a:rPr>
              <a:t>My</a:t>
            </a:r>
            <a:r>
              <a:rPr lang="en-US" sz="4700" kern="1200" spc="-65" dirty="0">
                <a:latin typeface="+mj-lt"/>
                <a:cs typeface="+mj-cs"/>
              </a:rPr>
              <a:t> </a:t>
            </a:r>
            <a:r>
              <a:rPr lang="en-US" sz="4700" kern="1200" spc="-5" dirty="0">
                <a:latin typeface="+mj-lt"/>
                <a:cs typeface="+mj-cs"/>
              </a:rPr>
              <a:t>Background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4556" y="993086"/>
            <a:ext cx="2649027" cy="428029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31569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172718 w 3257550"/>
              <a:gd name="connsiteY2" fmla="*/ 0 h 18288"/>
              <a:gd name="connsiteX3" fmla="*/ 1889379 w 3257550"/>
              <a:gd name="connsiteY3" fmla="*/ 0 h 18288"/>
              <a:gd name="connsiteX4" fmla="*/ 2508314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606040 w 3257550"/>
              <a:gd name="connsiteY7" fmla="*/ 18288 h 18288"/>
              <a:gd name="connsiteX8" fmla="*/ 1889379 w 3257550"/>
              <a:gd name="connsiteY8" fmla="*/ 18288 h 18288"/>
              <a:gd name="connsiteX9" fmla="*/ 1335595 w 3257550"/>
              <a:gd name="connsiteY9" fmla="*/ 18288 h 18288"/>
              <a:gd name="connsiteX10" fmla="*/ 684085 w 3257550"/>
              <a:gd name="connsiteY10" fmla="*/ 18288 h 18288"/>
              <a:gd name="connsiteX11" fmla="*/ 0 w 3257550"/>
              <a:gd name="connsiteY11" fmla="*/ 18288 h 18288"/>
              <a:gd name="connsiteX12" fmla="*/ 0 w 325755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38055" y="-23803"/>
                  <a:pt x="355510" y="-36061"/>
                  <a:pt x="618935" y="0"/>
                </a:cubicBezTo>
                <a:cubicBezTo>
                  <a:pt x="824013" y="-24241"/>
                  <a:pt x="1052378" y="-12230"/>
                  <a:pt x="1270445" y="0"/>
                </a:cubicBezTo>
                <a:cubicBezTo>
                  <a:pt x="1438732" y="12040"/>
                  <a:pt x="1770315" y="33841"/>
                  <a:pt x="1954530" y="0"/>
                </a:cubicBezTo>
                <a:cubicBezTo>
                  <a:pt x="2217655" y="9999"/>
                  <a:pt x="2448868" y="34235"/>
                  <a:pt x="2638616" y="0"/>
                </a:cubicBezTo>
                <a:cubicBezTo>
                  <a:pt x="2852657" y="-7225"/>
                  <a:pt x="3041821" y="26281"/>
                  <a:pt x="3257550" y="0"/>
                </a:cubicBezTo>
                <a:cubicBezTo>
                  <a:pt x="3257297" y="7886"/>
                  <a:pt x="3256790" y="12675"/>
                  <a:pt x="3257550" y="18288"/>
                </a:cubicBezTo>
                <a:cubicBezTo>
                  <a:pt x="2931967" y="31173"/>
                  <a:pt x="2704369" y="55830"/>
                  <a:pt x="2540889" y="18288"/>
                </a:cubicBezTo>
                <a:cubicBezTo>
                  <a:pt x="2357101" y="9323"/>
                  <a:pt x="2120732" y="-29185"/>
                  <a:pt x="1824228" y="18288"/>
                </a:cubicBezTo>
                <a:cubicBezTo>
                  <a:pt x="1528480" y="30037"/>
                  <a:pt x="1473939" y="33928"/>
                  <a:pt x="1172718" y="18288"/>
                </a:cubicBezTo>
                <a:cubicBezTo>
                  <a:pt x="874496" y="38178"/>
                  <a:pt x="461132" y="103798"/>
                  <a:pt x="0" y="18288"/>
                </a:cubicBezTo>
                <a:cubicBezTo>
                  <a:pt x="-935" y="11303"/>
                  <a:pt x="1149" y="6915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7703" y="1668"/>
                  <a:pt x="451855" y="-17860"/>
                  <a:pt x="618935" y="0"/>
                </a:cubicBezTo>
                <a:cubicBezTo>
                  <a:pt x="791286" y="25748"/>
                  <a:pt x="979821" y="22209"/>
                  <a:pt x="1172718" y="0"/>
                </a:cubicBezTo>
                <a:cubicBezTo>
                  <a:pt x="1355430" y="-21075"/>
                  <a:pt x="1706226" y="-126"/>
                  <a:pt x="1889379" y="0"/>
                </a:cubicBezTo>
                <a:cubicBezTo>
                  <a:pt x="2118559" y="-40586"/>
                  <a:pt x="2357830" y="5386"/>
                  <a:pt x="2508314" y="0"/>
                </a:cubicBezTo>
                <a:cubicBezTo>
                  <a:pt x="2671404" y="-45581"/>
                  <a:pt x="2885384" y="-11314"/>
                  <a:pt x="3257550" y="0"/>
                </a:cubicBezTo>
                <a:cubicBezTo>
                  <a:pt x="3257580" y="5290"/>
                  <a:pt x="3259067" y="9247"/>
                  <a:pt x="3257550" y="18288"/>
                </a:cubicBezTo>
                <a:cubicBezTo>
                  <a:pt x="2997361" y="34545"/>
                  <a:pt x="2795683" y="25174"/>
                  <a:pt x="2606040" y="18288"/>
                </a:cubicBezTo>
                <a:cubicBezTo>
                  <a:pt x="2407763" y="-34167"/>
                  <a:pt x="2223219" y="18997"/>
                  <a:pt x="1889379" y="18288"/>
                </a:cubicBezTo>
                <a:cubicBezTo>
                  <a:pt x="1628024" y="31014"/>
                  <a:pt x="1465696" y="36931"/>
                  <a:pt x="1335595" y="18288"/>
                </a:cubicBezTo>
                <a:cubicBezTo>
                  <a:pt x="1230392" y="47482"/>
                  <a:pt x="908325" y="57942"/>
                  <a:pt x="684085" y="18288"/>
                </a:cubicBezTo>
                <a:cubicBezTo>
                  <a:pt x="472226" y="-15941"/>
                  <a:pt x="192171" y="24166"/>
                  <a:pt x="0" y="18288"/>
                </a:cubicBezTo>
                <a:cubicBezTo>
                  <a:pt x="1342" y="9689"/>
                  <a:pt x="453" y="6812"/>
                  <a:pt x="0" y="0"/>
                </a:cubicBezTo>
                <a:close/>
              </a:path>
              <a:path w="3257550" h="18288" fill="none" stroke="0" extrusionOk="0">
                <a:moveTo>
                  <a:pt x="0" y="0"/>
                </a:moveTo>
                <a:cubicBezTo>
                  <a:pt x="217632" y="-7628"/>
                  <a:pt x="374307" y="-12308"/>
                  <a:pt x="618935" y="0"/>
                </a:cubicBezTo>
                <a:cubicBezTo>
                  <a:pt x="891975" y="30966"/>
                  <a:pt x="1043951" y="167"/>
                  <a:pt x="1270445" y="0"/>
                </a:cubicBezTo>
                <a:cubicBezTo>
                  <a:pt x="1543425" y="17587"/>
                  <a:pt x="1660915" y="28016"/>
                  <a:pt x="1954530" y="0"/>
                </a:cubicBezTo>
                <a:cubicBezTo>
                  <a:pt x="2235868" y="27323"/>
                  <a:pt x="2443402" y="-1099"/>
                  <a:pt x="2638616" y="0"/>
                </a:cubicBezTo>
                <a:cubicBezTo>
                  <a:pt x="2834174" y="-62503"/>
                  <a:pt x="3032409" y="-30138"/>
                  <a:pt x="3257550" y="0"/>
                </a:cubicBezTo>
                <a:cubicBezTo>
                  <a:pt x="3256950" y="7980"/>
                  <a:pt x="3256574" y="12620"/>
                  <a:pt x="3257550" y="18288"/>
                </a:cubicBezTo>
                <a:cubicBezTo>
                  <a:pt x="2973462" y="33119"/>
                  <a:pt x="2681333" y="68039"/>
                  <a:pt x="2540889" y="18288"/>
                </a:cubicBezTo>
                <a:cubicBezTo>
                  <a:pt x="2362098" y="-31168"/>
                  <a:pt x="2123314" y="66958"/>
                  <a:pt x="1824228" y="18288"/>
                </a:cubicBezTo>
                <a:cubicBezTo>
                  <a:pt x="1517972" y="29433"/>
                  <a:pt x="1466904" y="11824"/>
                  <a:pt x="1172718" y="18288"/>
                </a:cubicBezTo>
                <a:cubicBezTo>
                  <a:pt x="886213" y="22563"/>
                  <a:pt x="526598" y="-1162"/>
                  <a:pt x="0" y="18288"/>
                </a:cubicBezTo>
                <a:cubicBezTo>
                  <a:pt x="493" y="12135"/>
                  <a:pt x="-1491" y="616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7550"/>
                      <a:gd name="connsiteY0" fmla="*/ 0 h 18288"/>
                      <a:gd name="connsiteX1" fmla="*/ 618935 w 3257550"/>
                      <a:gd name="connsiteY1" fmla="*/ 0 h 18288"/>
                      <a:gd name="connsiteX2" fmla="*/ 1270445 w 3257550"/>
                      <a:gd name="connsiteY2" fmla="*/ 0 h 18288"/>
                      <a:gd name="connsiteX3" fmla="*/ 1954530 w 3257550"/>
                      <a:gd name="connsiteY3" fmla="*/ 0 h 18288"/>
                      <a:gd name="connsiteX4" fmla="*/ 2638616 w 3257550"/>
                      <a:gd name="connsiteY4" fmla="*/ 0 h 18288"/>
                      <a:gd name="connsiteX5" fmla="*/ 3257550 w 3257550"/>
                      <a:gd name="connsiteY5" fmla="*/ 0 h 18288"/>
                      <a:gd name="connsiteX6" fmla="*/ 3257550 w 3257550"/>
                      <a:gd name="connsiteY6" fmla="*/ 18288 h 18288"/>
                      <a:gd name="connsiteX7" fmla="*/ 2540889 w 3257550"/>
                      <a:gd name="connsiteY7" fmla="*/ 18288 h 18288"/>
                      <a:gd name="connsiteX8" fmla="*/ 1824228 w 3257550"/>
                      <a:gd name="connsiteY8" fmla="*/ 18288 h 18288"/>
                      <a:gd name="connsiteX9" fmla="*/ 1172718 w 3257550"/>
                      <a:gd name="connsiteY9" fmla="*/ 18288 h 18288"/>
                      <a:gd name="connsiteX10" fmla="*/ 0 w 3257550"/>
                      <a:gd name="connsiteY10" fmla="*/ 18288 h 18288"/>
                      <a:gd name="connsiteX11" fmla="*/ 0 w 3257550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7550" h="18288" fill="none" extrusionOk="0">
                        <a:moveTo>
                          <a:pt x="0" y="0"/>
                        </a:moveTo>
                        <a:cubicBezTo>
                          <a:pt x="222571" y="-4581"/>
                          <a:pt x="395946" y="-20429"/>
                          <a:pt x="618935" y="0"/>
                        </a:cubicBezTo>
                        <a:cubicBezTo>
                          <a:pt x="841925" y="20429"/>
                          <a:pt x="1064831" y="-497"/>
                          <a:pt x="1270445" y="0"/>
                        </a:cubicBezTo>
                        <a:cubicBezTo>
                          <a:pt x="1476059" y="497"/>
                          <a:pt x="1673547" y="428"/>
                          <a:pt x="1954530" y="0"/>
                        </a:cubicBezTo>
                        <a:cubicBezTo>
                          <a:pt x="2235513" y="-428"/>
                          <a:pt x="2452407" y="27906"/>
                          <a:pt x="2638616" y="0"/>
                        </a:cubicBezTo>
                        <a:cubicBezTo>
                          <a:pt x="2824825" y="-27906"/>
                          <a:pt x="3043878" y="-22618"/>
                          <a:pt x="3257550" y="0"/>
                        </a:cubicBezTo>
                        <a:cubicBezTo>
                          <a:pt x="3256841" y="8157"/>
                          <a:pt x="3257137" y="12125"/>
                          <a:pt x="3257550" y="18288"/>
                        </a:cubicBezTo>
                        <a:cubicBezTo>
                          <a:pt x="2955505" y="29918"/>
                          <a:pt x="2697243" y="41720"/>
                          <a:pt x="2540889" y="18288"/>
                        </a:cubicBezTo>
                        <a:cubicBezTo>
                          <a:pt x="2384535" y="-5144"/>
                          <a:pt x="2114539" y="6231"/>
                          <a:pt x="1824228" y="18288"/>
                        </a:cubicBezTo>
                        <a:cubicBezTo>
                          <a:pt x="1533917" y="30345"/>
                          <a:pt x="1462450" y="24037"/>
                          <a:pt x="1172718" y="18288"/>
                        </a:cubicBezTo>
                        <a:cubicBezTo>
                          <a:pt x="882986" y="12540"/>
                          <a:pt x="500637" y="24492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7550" h="18288" stroke="0" extrusionOk="0">
                        <a:moveTo>
                          <a:pt x="0" y="0"/>
                        </a:moveTo>
                        <a:cubicBezTo>
                          <a:pt x="278434" y="16845"/>
                          <a:pt x="441207" y="-24568"/>
                          <a:pt x="618935" y="0"/>
                        </a:cubicBezTo>
                        <a:cubicBezTo>
                          <a:pt x="796663" y="24568"/>
                          <a:pt x="985120" y="5689"/>
                          <a:pt x="1172718" y="0"/>
                        </a:cubicBezTo>
                        <a:cubicBezTo>
                          <a:pt x="1360316" y="-5689"/>
                          <a:pt x="1666432" y="29765"/>
                          <a:pt x="1889379" y="0"/>
                        </a:cubicBezTo>
                        <a:cubicBezTo>
                          <a:pt x="2112326" y="-29765"/>
                          <a:pt x="2378171" y="13184"/>
                          <a:pt x="2508314" y="0"/>
                        </a:cubicBezTo>
                        <a:cubicBezTo>
                          <a:pt x="2638457" y="-13184"/>
                          <a:pt x="2897393" y="-18048"/>
                          <a:pt x="3257550" y="0"/>
                        </a:cubicBezTo>
                        <a:cubicBezTo>
                          <a:pt x="3257286" y="4493"/>
                          <a:pt x="3257934" y="9472"/>
                          <a:pt x="3257550" y="18288"/>
                        </a:cubicBezTo>
                        <a:cubicBezTo>
                          <a:pt x="3005417" y="4399"/>
                          <a:pt x="2789824" y="23493"/>
                          <a:pt x="2606040" y="18288"/>
                        </a:cubicBezTo>
                        <a:cubicBezTo>
                          <a:pt x="2422256" y="13084"/>
                          <a:pt x="2161816" y="17045"/>
                          <a:pt x="1889379" y="18288"/>
                        </a:cubicBezTo>
                        <a:cubicBezTo>
                          <a:pt x="1616942" y="19531"/>
                          <a:pt x="1456938" y="28545"/>
                          <a:pt x="1335595" y="18288"/>
                        </a:cubicBezTo>
                        <a:cubicBezTo>
                          <a:pt x="1214252" y="8031"/>
                          <a:pt x="876335" y="26295"/>
                          <a:pt x="684085" y="18288"/>
                        </a:cubicBezTo>
                        <a:cubicBezTo>
                          <a:pt x="491835" y="10282"/>
                          <a:pt x="213058" y="3432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9486" y="2504819"/>
            <a:ext cx="5239512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Bachelors</a:t>
            </a:r>
            <a:r>
              <a:rPr lang="en-US" sz="1900" spc="-20" dirty="0"/>
              <a:t> </a:t>
            </a:r>
            <a:r>
              <a:rPr lang="en-US" sz="1900" dirty="0"/>
              <a:t>in</a:t>
            </a:r>
            <a:r>
              <a:rPr lang="en-US" sz="1900" spc="-20" dirty="0"/>
              <a:t> </a:t>
            </a:r>
            <a:r>
              <a:rPr lang="en-US" sz="1900" spc="-5" dirty="0"/>
              <a:t>Biology</a:t>
            </a:r>
            <a:endParaRPr lang="en-US" sz="1900" dirty="0"/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0665" marR="50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Masters </a:t>
            </a:r>
            <a:r>
              <a:rPr lang="en-US" sz="1900" dirty="0"/>
              <a:t>in </a:t>
            </a:r>
            <a:r>
              <a:rPr lang="en-US" sz="1900" spc="-5" dirty="0"/>
              <a:t>Immunology </a:t>
            </a:r>
            <a:r>
              <a:rPr lang="en-US" sz="1900" dirty="0"/>
              <a:t>and </a:t>
            </a:r>
            <a:r>
              <a:rPr lang="en-US" sz="1900" spc="-655" dirty="0"/>
              <a:t> </a:t>
            </a:r>
            <a:r>
              <a:rPr lang="en-US" sz="1900" dirty="0"/>
              <a:t>Microbial</a:t>
            </a:r>
            <a:r>
              <a:rPr lang="en-US" sz="1900" spc="-10" dirty="0"/>
              <a:t> </a:t>
            </a:r>
            <a:r>
              <a:rPr lang="en-US" sz="1900" dirty="0"/>
              <a:t>Disease</a:t>
            </a:r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0665" marR="220345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Doctor </a:t>
            </a:r>
            <a:r>
              <a:rPr lang="en-US" sz="1900" dirty="0"/>
              <a:t>of </a:t>
            </a:r>
            <a:r>
              <a:rPr lang="en-US" sz="1900" spc="-5" dirty="0"/>
              <a:t>Philosophy </a:t>
            </a:r>
            <a:r>
              <a:rPr lang="en-US" sz="1900" dirty="0"/>
              <a:t>in </a:t>
            </a:r>
            <a:r>
              <a:rPr lang="en-US" sz="1900" spc="5" dirty="0"/>
              <a:t> </a:t>
            </a:r>
            <a:r>
              <a:rPr lang="en-US" sz="1900" dirty="0"/>
              <a:t>Cellular</a:t>
            </a:r>
            <a:r>
              <a:rPr lang="en-US" sz="1900" spc="-40" dirty="0"/>
              <a:t> </a:t>
            </a:r>
            <a:r>
              <a:rPr lang="en-US" sz="1900" dirty="0"/>
              <a:t>Molecular</a:t>
            </a:r>
            <a:r>
              <a:rPr lang="en-US" sz="1900" spc="-40" dirty="0"/>
              <a:t> </a:t>
            </a:r>
            <a:r>
              <a:rPr lang="en-US" sz="1900" spc="-5" dirty="0"/>
              <a:t>Biology</a:t>
            </a:r>
            <a:endParaRPr lang="en-US" sz="1900" dirty="0"/>
          </a:p>
          <a:p>
            <a:pPr marL="698500" lvl="1" indent="-228600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Epigenetics</a:t>
            </a:r>
          </a:p>
          <a:p>
            <a:pPr marL="698500" lvl="1" indent="-22860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Next</a:t>
            </a:r>
            <a:r>
              <a:rPr lang="en-US" sz="1900" spc="-40" dirty="0"/>
              <a:t> </a:t>
            </a:r>
            <a:r>
              <a:rPr lang="en-US" sz="1900" spc="-5" dirty="0"/>
              <a:t>Generation</a:t>
            </a:r>
            <a:r>
              <a:rPr lang="en-US" sz="1900" spc="-35" dirty="0"/>
              <a:t> </a:t>
            </a:r>
            <a:r>
              <a:rPr lang="en-US" sz="1900" dirty="0"/>
              <a:t>Sequencing</a:t>
            </a:r>
          </a:p>
          <a:p>
            <a:pPr marL="698500" lvl="1" indent="-228600">
              <a:lnSpc>
                <a:spcPct val="9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B</a:t>
            </a:r>
            <a:r>
              <a:rPr lang="en-US" sz="1900" spc="-35" dirty="0"/>
              <a:t> </a:t>
            </a:r>
            <a:r>
              <a:rPr lang="en-US" sz="1900" dirty="0"/>
              <a:t>cell</a:t>
            </a:r>
            <a:r>
              <a:rPr lang="en-US" sz="1900" spc="-25" dirty="0"/>
              <a:t> </a:t>
            </a:r>
            <a:r>
              <a:rPr lang="en-US" sz="1900" dirty="0"/>
              <a:t>biology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852" y="2987775"/>
            <a:ext cx="2647731" cy="5348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5852" y="5044976"/>
            <a:ext cx="2647731" cy="516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ld computer monitors">
            <a:extLst>
              <a:ext uri="{FF2B5EF4-FFF2-40B4-BE49-F238E27FC236}">
                <a16:creationId xmlns:a16="http://schemas.microsoft.com/office/drawing/2014/main" id="{3AA34959-3318-B63A-4314-D4A962AAD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3" r="31377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5" dirty="0">
                <a:latin typeface="+mj-lt"/>
                <a:cs typeface="+mj-cs"/>
              </a:rPr>
              <a:t>Course</a:t>
            </a:r>
            <a:r>
              <a:rPr lang="en-US" sz="3500" kern="1200" spc="-45" dirty="0">
                <a:latin typeface="+mj-lt"/>
                <a:cs typeface="+mj-cs"/>
              </a:rPr>
              <a:t> </a:t>
            </a:r>
            <a:r>
              <a:rPr lang="en-US" sz="3500" kern="1200" spc="-5" dirty="0">
                <a:latin typeface="+mj-lt"/>
                <a:cs typeface="+mj-cs"/>
              </a:rPr>
              <a:t>Audience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350" y="2514600"/>
            <a:ext cx="3494817" cy="396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746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5" dirty="0"/>
              <a:t>This</a:t>
            </a:r>
            <a:r>
              <a:rPr lang="en-US" sz="2000" spc="-20" dirty="0"/>
              <a:t> </a:t>
            </a:r>
            <a:r>
              <a:rPr lang="en-US" sz="2000" spc="-5" dirty="0"/>
              <a:t>course</a:t>
            </a:r>
            <a:r>
              <a:rPr lang="en-US" sz="2000" spc="-10" dirty="0"/>
              <a:t> </a:t>
            </a:r>
            <a:r>
              <a:rPr lang="en-US" sz="2000" dirty="0"/>
              <a:t>was</a:t>
            </a:r>
            <a:r>
              <a:rPr lang="en-US" sz="2000" spc="-20" dirty="0"/>
              <a:t> </a:t>
            </a:r>
            <a:r>
              <a:rPr lang="en-US" sz="2000" spc="-5" dirty="0"/>
              <a:t>designed for</a:t>
            </a:r>
            <a:r>
              <a:rPr lang="en-US" sz="2000" spc="-15" dirty="0"/>
              <a:t> </a:t>
            </a:r>
            <a:r>
              <a:rPr lang="en-US" sz="2000" dirty="0"/>
              <a:t>primarily</a:t>
            </a:r>
            <a:r>
              <a:rPr lang="en-US" sz="2000" spc="-20" dirty="0"/>
              <a:t> </a:t>
            </a:r>
            <a:r>
              <a:rPr lang="en-US" sz="2000" dirty="0"/>
              <a:t>an </a:t>
            </a:r>
            <a:r>
              <a:rPr lang="en-US" sz="2000" b="1" spc="-5" dirty="0"/>
              <a:t>undergraduate</a:t>
            </a:r>
            <a:r>
              <a:rPr lang="en-US" sz="2000" b="1" spc="-40" dirty="0"/>
              <a:t> </a:t>
            </a:r>
            <a:r>
              <a:rPr lang="en-US" sz="2000" spc="-5" dirty="0"/>
              <a:t>audience with training in the biological sciences 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74650" marR="28956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35" dirty="0"/>
              <a:t>Students</a:t>
            </a:r>
            <a:r>
              <a:rPr lang="en-US" sz="2000" spc="-85" dirty="0"/>
              <a:t> </a:t>
            </a:r>
            <a:r>
              <a:rPr lang="en-US" sz="2000" spc="-25" dirty="0"/>
              <a:t>who</a:t>
            </a:r>
            <a:r>
              <a:rPr lang="en-US" sz="2000" spc="-75" dirty="0"/>
              <a:t> </a:t>
            </a:r>
            <a:r>
              <a:rPr lang="en-US" sz="2000" spc="-30" dirty="0"/>
              <a:t>have</a:t>
            </a:r>
            <a:r>
              <a:rPr lang="en-US" sz="2000" spc="-75" dirty="0"/>
              <a:t> </a:t>
            </a:r>
            <a:r>
              <a:rPr lang="en-US" sz="2000" b="1" u="sng" spc="-20" dirty="0"/>
              <a:t>no</a:t>
            </a:r>
            <a:r>
              <a:rPr lang="en-US" sz="2000" spc="-75" dirty="0"/>
              <a:t> </a:t>
            </a:r>
            <a:r>
              <a:rPr lang="en-US" sz="2000" spc="-30" dirty="0"/>
              <a:t>formal</a:t>
            </a:r>
            <a:r>
              <a:rPr lang="en-US" sz="2000" spc="-80" dirty="0"/>
              <a:t> </a:t>
            </a:r>
            <a:r>
              <a:rPr lang="en-US" sz="2000" spc="-35" dirty="0"/>
              <a:t>training</a:t>
            </a:r>
            <a:r>
              <a:rPr lang="en-US" sz="2000" spc="-75" dirty="0"/>
              <a:t> </a:t>
            </a:r>
            <a:r>
              <a:rPr lang="en-US" sz="2000" spc="-20" dirty="0"/>
              <a:t>in</a:t>
            </a:r>
            <a:r>
              <a:rPr lang="en-US" sz="2000" spc="-70" dirty="0"/>
              <a:t> </a:t>
            </a:r>
            <a:r>
              <a:rPr lang="en-US" sz="2000" spc="-25" dirty="0"/>
              <a:t>the </a:t>
            </a:r>
            <a:r>
              <a:rPr lang="en-US" sz="2000" spc="-765" dirty="0"/>
              <a:t> </a:t>
            </a:r>
            <a:r>
              <a:rPr lang="en-US" sz="2000" spc="-30" dirty="0"/>
              <a:t>data</a:t>
            </a:r>
            <a:r>
              <a:rPr lang="en-US" sz="2000" spc="-80" dirty="0"/>
              <a:t> </a:t>
            </a:r>
            <a:r>
              <a:rPr lang="en-US" sz="2000" spc="-20" dirty="0"/>
              <a:t>or</a:t>
            </a:r>
            <a:r>
              <a:rPr lang="en-US" sz="2000" spc="-75" dirty="0"/>
              <a:t> </a:t>
            </a:r>
            <a:r>
              <a:rPr lang="en-US" sz="2000" spc="-35" dirty="0"/>
              <a:t>computer</a:t>
            </a:r>
            <a:r>
              <a:rPr lang="en-US" sz="2000" spc="-75" dirty="0"/>
              <a:t> </a:t>
            </a:r>
            <a:r>
              <a:rPr lang="en-US" sz="2000" spc="-40" dirty="0"/>
              <a:t>sciences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74650" marR="508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35" dirty="0"/>
              <a:t>Computer/data background </a:t>
            </a:r>
            <a:r>
              <a:rPr lang="en-US" sz="2000" spc="-20" dirty="0"/>
              <a:t>be</a:t>
            </a:r>
            <a:r>
              <a:rPr lang="en-US" sz="2000" spc="-80" dirty="0"/>
              <a:t> </a:t>
            </a:r>
            <a:r>
              <a:rPr lang="en-US" sz="2000" spc="-30" dirty="0"/>
              <a:t>warned</a:t>
            </a:r>
            <a:r>
              <a:rPr lang="en-US" sz="2000" spc="-80" dirty="0"/>
              <a:t> </a:t>
            </a:r>
            <a:r>
              <a:rPr lang="en-US" sz="2000" spc="-30" dirty="0"/>
              <a:t>that</a:t>
            </a:r>
            <a:r>
              <a:rPr lang="en-US" sz="2000" spc="-90" dirty="0"/>
              <a:t> </a:t>
            </a:r>
            <a:r>
              <a:rPr lang="en-US" sz="2000" spc="-25" dirty="0"/>
              <a:t>you</a:t>
            </a:r>
            <a:r>
              <a:rPr lang="en-US" sz="2000" spc="-85" dirty="0"/>
              <a:t> </a:t>
            </a:r>
            <a:r>
              <a:rPr lang="en-US" sz="2000" spc="-25" dirty="0"/>
              <a:t>may</a:t>
            </a:r>
            <a:r>
              <a:rPr lang="en-US" sz="2000" spc="-85" dirty="0"/>
              <a:t> </a:t>
            </a:r>
            <a:r>
              <a:rPr lang="en-US" sz="2000" spc="-30" dirty="0"/>
              <a:t>find</a:t>
            </a:r>
            <a:r>
              <a:rPr lang="en-US" sz="2000" spc="-80" dirty="0"/>
              <a:t> </a:t>
            </a:r>
            <a:r>
              <a:rPr lang="en-US" sz="2000" spc="-25" dirty="0"/>
              <a:t>the</a:t>
            </a:r>
            <a:r>
              <a:rPr lang="en-US" sz="2000" spc="-80" dirty="0"/>
              <a:t> </a:t>
            </a:r>
            <a:r>
              <a:rPr lang="en-US" sz="2000" spc="-35" dirty="0"/>
              <a:t>class </a:t>
            </a:r>
            <a:r>
              <a:rPr lang="en-US" sz="2000" spc="-765" dirty="0"/>
              <a:t> </a:t>
            </a:r>
            <a:r>
              <a:rPr lang="en-US" sz="2000" spc="-30" dirty="0"/>
              <a:t>pace</a:t>
            </a:r>
            <a:r>
              <a:rPr lang="en-US" sz="2000" spc="-80" dirty="0"/>
              <a:t> </a:t>
            </a:r>
            <a:r>
              <a:rPr lang="en-US" sz="2000" spc="-35" dirty="0"/>
              <a:t>slow…</a:t>
            </a:r>
            <a:r>
              <a:rPr lang="en-US" sz="2000" i="1" spc="-35" dirty="0"/>
              <a:t>still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Approach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19521BD-B60E-26BB-A65A-7387C5EDA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49654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7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07AAD9-B925-CBFC-F361-75E0E1EF6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5">
                <a:latin typeface="+mj-lt"/>
                <a:cs typeface="+mj-cs"/>
              </a:rPr>
              <a:t>The decision to focus on sequencing data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5ADDE28-85B3-0D89-78B2-0A023B52F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4186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35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800100" algn="l" rtl="0">
              <a:lnSpc>
                <a:spcPct val="90000"/>
              </a:lnSpc>
              <a:spcBef>
                <a:spcPct val="0"/>
              </a:spcBef>
            </a:pPr>
            <a:r>
              <a:rPr lang="en-US" sz="3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</a:t>
            </a:r>
            <a:r>
              <a:rPr lang="en-US" sz="3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 keeping </a:t>
            </a:r>
            <a:r>
              <a:rPr lang="en-US" sz="3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last </a:t>
            </a:r>
            <a:r>
              <a:rPr lang="en-US" sz="3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semester</a:t>
            </a:r>
            <a:r>
              <a:rPr lang="en-US" sz="3800" i="1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(i.e.</a:t>
            </a:r>
            <a:r>
              <a:rPr lang="en-US" sz="3800" i="1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</a:t>
            </a:r>
            <a:r>
              <a:rPr lang="en-US" sz="3800" i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expect)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65027"/>
              </p:ext>
            </p:extLst>
          </p:nvPr>
        </p:nvGraphicFramePr>
        <p:xfrm>
          <a:off x="1008430" y="1845426"/>
          <a:ext cx="7124851" cy="4450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0138">
                <a:tc>
                  <a:txBody>
                    <a:bodyPr/>
                    <a:lstStyle/>
                    <a:p>
                      <a:pPr marL="91440" marR="213360">
                        <a:lnSpc>
                          <a:spcPts val="2110"/>
                        </a:lnSpc>
                        <a:spcBef>
                          <a:spcPts val="470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"I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think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homework</a:t>
                      </a:r>
                      <a:r>
                        <a:rPr sz="2000" b="1" i="1" spc="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assignments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and</a:t>
                      </a:r>
                      <a:r>
                        <a:rPr sz="2000" b="1" i="1" spc="1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projects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were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a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really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great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way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for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me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to be able to apply what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was learning.”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2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“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During</a:t>
                      </a:r>
                      <a:r>
                        <a:rPr sz="2000" b="1" i="1" spc="-2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in–class</a:t>
                      </a:r>
                      <a:r>
                        <a:rPr sz="2000" b="1" i="1" spc="-2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activities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9036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“The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final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project</a:t>
                      </a:r>
                      <a:r>
                        <a:rPr sz="2000" b="1" i="1" spc="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was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my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favorite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part of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course. It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helped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us to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engage with the coding, troubleshoot, and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learn for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ourselves!”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87376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 spc="-20">
                          <a:latin typeface="Arial"/>
                          <a:cs typeface="Arial"/>
                        </a:rPr>
                        <a:t>“Dr.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Rodriguez also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made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ample time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for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students who were having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difficulty with their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code or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had questions about it.”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7639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>
                          <a:latin typeface="Arial"/>
                          <a:cs typeface="Arial"/>
                        </a:rPr>
                        <a:t>“…it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seems as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if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you could get the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same amount 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of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knowledge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i="1" spc="-49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reading 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powerpoints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in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your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own time than attending lectures.”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</a:t>
            </a:r>
            <a:r>
              <a:rPr lang="en-US" sz="42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42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expertise</a:t>
            </a:r>
            <a:r>
              <a:rPr lang="en-US" sz="42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B92C693-6DD6-A8AA-5217-E7631C4F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43140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456691"/>
            <a:ext cx="7060565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419100" algn="ctr">
              <a:lnSpc>
                <a:spcPts val="3910"/>
              </a:lnSpc>
              <a:spcBef>
                <a:spcPts val="570"/>
              </a:spcBef>
            </a:pPr>
            <a:r>
              <a:rPr spc="-5" dirty="0"/>
              <a:t>How </a:t>
            </a:r>
            <a:r>
              <a:rPr dirty="0"/>
              <a:t>I </a:t>
            </a:r>
            <a:r>
              <a:rPr spc="-5" dirty="0"/>
              <a:t>am </a:t>
            </a:r>
            <a:r>
              <a:rPr i="1" spc="-5" dirty="0">
                <a:latin typeface="Arial-BoldItalicMT"/>
                <a:cs typeface="Arial-BoldItalicMT"/>
              </a:rPr>
              <a:t>trying </a:t>
            </a:r>
            <a:r>
              <a:rPr dirty="0"/>
              <a:t>to </a:t>
            </a:r>
            <a:r>
              <a:rPr lang="en-US" spc="-5" dirty="0"/>
              <a:t>improve this </a:t>
            </a:r>
            <a:r>
              <a:rPr spc="-5" dirty="0"/>
              <a:t>course</a:t>
            </a:r>
            <a:endParaRPr i="1" spc="-5" dirty="0">
              <a:latin typeface="Arial-BoldItalicMT"/>
              <a:cs typeface="Arial-BoldItalic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0127"/>
              </p:ext>
            </p:extLst>
          </p:nvPr>
        </p:nvGraphicFramePr>
        <p:xfrm>
          <a:off x="701005" y="1795847"/>
          <a:ext cx="7729220" cy="3599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553">
                <a:tc>
                  <a:txBody>
                    <a:bodyPr/>
                    <a:lstStyle/>
                    <a:p>
                      <a:pPr marL="91440" marR="466725" algn="just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just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wish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there was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more time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to go over the coding parts because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got messed up then you were left behind.”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wish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had moved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little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slower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during the coding sections.”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88925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Include homework or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small assignments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are able to apply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learn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class..”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(coding)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64160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“The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studio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felt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like way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too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much</a:t>
                      </a:r>
                      <a:r>
                        <a:rPr sz="1800" b="1" i="1" spc="10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individuals without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prior </a:t>
                      </a:r>
                      <a:r>
                        <a:rPr sz="1800" i="1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knowledge”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428625">
                        <a:lnSpc>
                          <a:spcPct val="99400"/>
                        </a:lnSpc>
                        <a:spcBef>
                          <a:spcPts val="3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would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have appreciated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class to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actually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work through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writing 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our own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code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could work through issues and better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understand what each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line does and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working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script.”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1195</Words>
  <Application>Microsoft Macintosh PowerPoint</Application>
  <PresentationFormat>On-screen Show (4:3)</PresentationFormat>
  <Paragraphs>141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Arial-BoldItalicMT</vt:lpstr>
      <vt:lpstr>Calibri</vt:lpstr>
      <vt:lpstr>Calibri Light</vt:lpstr>
      <vt:lpstr>Cambria</vt:lpstr>
      <vt:lpstr>Helvetica Neue</vt:lpstr>
      <vt:lpstr>Times New Roman</vt:lpstr>
      <vt:lpstr>Office Theme</vt:lpstr>
      <vt:lpstr>PowerPoint Presentation</vt:lpstr>
      <vt:lpstr>You can call me:</vt:lpstr>
      <vt:lpstr>My Background</vt:lpstr>
      <vt:lpstr>Course Audience</vt:lpstr>
      <vt:lpstr>My Approach</vt:lpstr>
      <vt:lpstr>The decision to focus on sequencing data</vt:lpstr>
      <vt:lpstr>What I am keeping from last  semester (i.e. what you can expect)</vt:lpstr>
      <vt:lpstr>Learning and expertise varies</vt:lpstr>
      <vt:lpstr>How I am trying to improve this course</vt:lpstr>
      <vt:lpstr>Let’s go over the class syllabus</vt:lpstr>
      <vt:lpstr>Two major approaches  to bioinformatics</vt:lpstr>
      <vt:lpstr>What is the command line?</vt:lpstr>
      <vt:lpstr>What is the command line?</vt:lpstr>
      <vt:lpstr>Command line + Bioinformatics Why bother?</vt:lpstr>
      <vt:lpstr>Reproducibility</vt:lpstr>
      <vt:lpstr>PowerPoint Presentation</vt:lpstr>
      <vt:lpstr>Topics we will cover:</vt:lpstr>
      <vt:lpstr>Topics we will cover:</vt:lpstr>
      <vt:lpstr>Topics we will cover:</vt:lpstr>
      <vt:lpstr>Topics we will cover:</vt:lpstr>
      <vt:lpstr>Topics we will cover:</vt:lpstr>
      <vt:lpstr>Topics we will cover:</vt:lpstr>
      <vt:lpstr>Let’s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3</cp:revision>
  <dcterms:created xsi:type="dcterms:W3CDTF">2024-01-15T18:54:32Z</dcterms:created>
  <dcterms:modified xsi:type="dcterms:W3CDTF">2024-01-15T19:13:58Z</dcterms:modified>
</cp:coreProperties>
</file>