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8730" y="234188"/>
            <a:ext cx="456653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8730" y="234188"/>
            <a:ext cx="456653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1005" y="1795847"/>
            <a:ext cx="7748905" cy="448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71" y="5715507"/>
            <a:ext cx="5733415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dirty="0" sz="2800" spc="-15" b="1">
                <a:latin typeface="Arial"/>
                <a:cs typeface="Arial"/>
              </a:rPr>
              <a:t>Week</a:t>
            </a:r>
            <a:r>
              <a:rPr dirty="0" sz="2800" spc="-2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1: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Advanced</a:t>
            </a:r>
            <a:r>
              <a:rPr dirty="0" sz="2800" spc="-2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Bioinformatics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55" b="1">
                <a:latin typeface="Arial"/>
                <a:cs typeface="Arial"/>
              </a:rPr>
              <a:t>Dr.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Princess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Rodriguez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3297" y="5812028"/>
            <a:ext cx="175323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132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MMG</a:t>
            </a:r>
            <a:r>
              <a:rPr dirty="0" sz="2400" spc="-1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232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Arial"/>
                <a:cs typeface="Arial"/>
              </a:rPr>
              <a:t>Spring</a:t>
            </a:r>
            <a:r>
              <a:rPr dirty="0" sz="2400" spc="-10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2023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8688"/>
            <a:ext cx="9143997" cy="4952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154" y="484123"/>
            <a:ext cx="74339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Two</a:t>
            </a:r>
            <a:r>
              <a:rPr dirty="0" spc="-10"/>
              <a:t> </a:t>
            </a:r>
            <a:r>
              <a:rPr dirty="0" spc="-5"/>
              <a:t>approaches</a:t>
            </a:r>
            <a:r>
              <a:rPr dirty="0" spc="-15"/>
              <a:t> </a:t>
            </a:r>
            <a:r>
              <a:rPr dirty="0" spc="-5"/>
              <a:t>to</a:t>
            </a:r>
            <a:r>
              <a:rPr dirty="0" spc="-10"/>
              <a:t> </a:t>
            </a:r>
            <a:r>
              <a:rPr dirty="0" spc="-5"/>
              <a:t>bioinformatics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573" y="1287889"/>
            <a:ext cx="6296881" cy="48939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871" y="2759455"/>
            <a:ext cx="112649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30" b="1">
                <a:solidFill>
                  <a:srgbClr val="0070C0"/>
                </a:solidFill>
                <a:latin typeface="Arial"/>
                <a:cs typeface="Arial"/>
              </a:rPr>
              <a:t>Tools</a:t>
            </a:r>
            <a:r>
              <a:rPr dirty="0" sz="1500" spc="-20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dirty="0" sz="1500" spc="5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dirty="0" sz="1500" b="1">
                <a:solidFill>
                  <a:srgbClr val="0070C0"/>
                </a:solidFill>
                <a:latin typeface="Arial"/>
                <a:cs typeface="Arial"/>
              </a:rPr>
              <a:t>mme</a:t>
            </a:r>
            <a:r>
              <a:rPr dirty="0" sz="1500" spc="-5" b="1">
                <a:solidFill>
                  <a:srgbClr val="0070C0"/>
                </a:solidFill>
                <a:latin typeface="Arial"/>
                <a:cs typeface="Arial"/>
              </a:rPr>
              <a:t>di</a:t>
            </a:r>
            <a:r>
              <a:rPr dirty="0" sz="1500" b="1">
                <a:solidFill>
                  <a:srgbClr val="0070C0"/>
                </a:solidFill>
                <a:latin typeface="Arial"/>
                <a:cs typeface="Arial"/>
              </a:rPr>
              <a:t>ate</a:t>
            </a:r>
            <a:r>
              <a:rPr dirty="0" sz="1500" spc="-5" b="1">
                <a:solidFill>
                  <a:srgbClr val="0070C0"/>
                </a:solidFill>
                <a:latin typeface="Arial"/>
                <a:cs typeface="Arial"/>
              </a:rPr>
              <a:t>ly  accessible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8789" y="2753359"/>
            <a:ext cx="76517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B050"/>
                </a:solidFill>
                <a:latin typeface="Arial"/>
                <a:cs typeface="Arial"/>
              </a:rPr>
              <a:t>Steeper </a:t>
            </a:r>
            <a:r>
              <a:rPr dirty="0" sz="1500" spc="-405" b="1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dirty="0" sz="1500" b="1">
                <a:solidFill>
                  <a:srgbClr val="00B050"/>
                </a:solidFill>
                <a:latin typeface="Arial"/>
                <a:cs typeface="Arial"/>
              </a:rPr>
              <a:t>ear</a:t>
            </a:r>
            <a:r>
              <a:rPr dirty="0" sz="1500" spc="-5" b="1">
                <a:solidFill>
                  <a:srgbClr val="00B050"/>
                </a:solidFill>
                <a:latin typeface="Arial"/>
                <a:cs typeface="Arial"/>
              </a:rPr>
              <a:t>ning  curve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6943" y="731011"/>
            <a:ext cx="57359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Wha</a:t>
            </a:r>
            <a:r>
              <a:rPr dirty="0"/>
              <a:t>t</a:t>
            </a:r>
            <a:r>
              <a:rPr dirty="0" spc="-185"/>
              <a:t> </a:t>
            </a:r>
            <a:r>
              <a:rPr dirty="0" spc="-35"/>
              <a:t>i</a:t>
            </a:r>
            <a:r>
              <a:rPr dirty="0"/>
              <a:t>s</a:t>
            </a:r>
            <a:r>
              <a:rPr dirty="0" spc="-170"/>
              <a:t> </a:t>
            </a:r>
            <a:r>
              <a:rPr dirty="0" spc="-45"/>
              <a:t>th</a:t>
            </a:r>
            <a:r>
              <a:rPr dirty="0"/>
              <a:t>e</a:t>
            </a:r>
            <a:r>
              <a:rPr dirty="0" spc="-180"/>
              <a:t> </a:t>
            </a:r>
            <a:r>
              <a:rPr dirty="0" spc="-60"/>
              <a:t>c</a:t>
            </a:r>
            <a:r>
              <a:rPr dirty="0" spc="-55"/>
              <a:t>o</a:t>
            </a:r>
            <a:r>
              <a:rPr dirty="0" spc="-60"/>
              <a:t>mma</a:t>
            </a:r>
            <a:r>
              <a:rPr dirty="0" spc="-55"/>
              <a:t>n</a:t>
            </a:r>
            <a:r>
              <a:rPr dirty="0"/>
              <a:t>d</a:t>
            </a:r>
            <a:r>
              <a:rPr dirty="0" spc="-190"/>
              <a:t> </a:t>
            </a:r>
            <a:r>
              <a:rPr dirty="0" spc="-70"/>
              <a:t>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7615555" cy="4104004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marR="13970" indent="-228600">
              <a:lnSpc>
                <a:spcPct val="80000"/>
              </a:lnSpc>
              <a:spcBef>
                <a:spcPts val="720"/>
              </a:spcBef>
              <a:buChar char="•"/>
              <a:tabLst>
                <a:tab pos="241300" algn="l"/>
                <a:tab pos="3420745" algn="l"/>
              </a:tabLst>
            </a:pPr>
            <a:r>
              <a:rPr dirty="0" sz="2600" spc="-5">
                <a:latin typeface="Arial"/>
                <a:cs typeface="Arial"/>
              </a:rPr>
              <a:t>Underneath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Graphical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User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Interface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(GUI)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 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your </a:t>
            </a:r>
            <a:r>
              <a:rPr dirty="0" sz="2600" spc="-5">
                <a:latin typeface="Arial"/>
                <a:cs typeface="Arial"/>
              </a:rPr>
              <a:t>computer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is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the	</a:t>
            </a:r>
            <a:r>
              <a:rPr dirty="0" sz="2600" spc="-5">
                <a:latin typeface="Arial"/>
                <a:cs typeface="Arial"/>
              </a:rPr>
              <a:t>command line </a:t>
            </a:r>
            <a:r>
              <a:rPr dirty="0" sz="2600">
                <a:latin typeface="Arial"/>
                <a:cs typeface="Arial"/>
              </a:rPr>
              <a:t>that </a:t>
            </a:r>
            <a:r>
              <a:rPr dirty="0" sz="2600" spc="-5">
                <a:latin typeface="Arial"/>
                <a:cs typeface="Arial"/>
              </a:rPr>
              <a:t>runs </a:t>
            </a:r>
            <a:r>
              <a:rPr dirty="0" sz="2600">
                <a:latin typeface="Arial"/>
                <a:cs typeface="Arial"/>
              </a:rPr>
              <a:t>your </a:t>
            </a:r>
            <a:r>
              <a:rPr dirty="0" sz="2600" spc="-70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Operating</a:t>
            </a:r>
            <a:r>
              <a:rPr dirty="0" sz="2600">
                <a:latin typeface="Arial"/>
                <a:cs typeface="Arial"/>
              </a:rPr>
              <a:t> System</a:t>
            </a:r>
            <a:r>
              <a:rPr dirty="0" sz="2600" spc="-5">
                <a:latin typeface="Arial"/>
                <a:cs typeface="Arial"/>
              </a:rPr>
              <a:t> (OS)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900">
              <a:latin typeface="Arial"/>
              <a:cs typeface="Arial"/>
            </a:endParaRPr>
          </a:p>
          <a:p>
            <a:pPr marL="241300" marR="720090" indent="-228600">
              <a:lnSpc>
                <a:spcPct val="80000"/>
              </a:lnSpc>
              <a:buChar char="•"/>
              <a:tabLst>
                <a:tab pos="241300" algn="l"/>
                <a:tab pos="4706620" algn="l"/>
              </a:tabLst>
            </a:pPr>
            <a:r>
              <a:rPr dirty="0" sz="2600" spc="-10">
                <a:latin typeface="Arial"/>
                <a:cs typeface="Arial"/>
              </a:rPr>
              <a:t>Working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this way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gives </a:t>
            </a:r>
            <a:r>
              <a:rPr dirty="0" sz="2600">
                <a:latin typeface="Arial"/>
                <a:cs typeface="Arial"/>
              </a:rPr>
              <a:t>you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access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to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internal </a:t>
            </a:r>
            <a:r>
              <a:rPr dirty="0" sz="2600" spc="-7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controls,</a:t>
            </a:r>
            <a:r>
              <a:rPr dirty="0" sz="2600" spc="1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remote</a:t>
            </a:r>
            <a:r>
              <a:rPr dirty="0" sz="2600" spc="2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servers,</a:t>
            </a:r>
            <a:r>
              <a:rPr dirty="0" sz="2600" spc="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	the </a:t>
            </a:r>
            <a:r>
              <a:rPr dirty="0" sz="2600" spc="-5">
                <a:latin typeface="Arial"/>
                <a:cs typeface="Arial"/>
              </a:rPr>
              <a:t>ability </a:t>
            </a:r>
            <a:r>
              <a:rPr dirty="0" sz="2600">
                <a:latin typeface="Arial"/>
                <a:cs typeface="Arial"/>
              </a:rPr>
              <a:t>to 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customize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workflows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(scripts)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buChar char="•"/>
              <a:tabLst>
                <a:tab pos="241300" algn="l"/>
                <a:tab pos="4002404" algn="l"/>
              </a:tabLst>
            </a:pPr>
            <a:r>
              <a:rPr dirty="0" sz="2600" spc="-30">
                <a:latin typeface="Arial"/>
                <a:cs typeface="Arial"/>
              </a:rPr>
              <a:t>We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access </a:t>
            </a:r>
            <a:r>
              <a:rPr dirty="0" sz="2600" spc="-5">
                <a:latin typeface="Arial"/>
                <a:cs typeface="Arial"/>
              </a:rPr>
              <a:t>it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with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shell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35">
                <a:latin typeface="Arial"/>
                <a:cs typeface="Arial"/>
              </a:rPr>
              <a:t>(Terminal,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PowerShell) 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which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 spc="-15">
                <a:latin typeface="Arial"/>
                <a:cs typeface="Arial"/>
              </a:rPr>
              <a:t>let’s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you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give</a:t>
            </a:r>
            <a:r>
              <a:rPr dirty="0" sz="2600" spc="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your	</a:t>
            </a:r>
            <a:r>
              <a:rPr dirty="0" sz="2600" spc="-5">
                <a:latin typeface="Arial"/>
                <a:cs typeface="Arial"/>
              </a:rPr>
              <a:t>computer commands via </a:t>
            </a:r>
            <a:r>
              <a:rPr dirty="0" sz="2600" spc="-70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keyboard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rather </a:t>
            </a:r>
            <a:r>
              <a:rPr dirty="0" sz="2600">
                <a:latin typeface="Arial"/>
                <a:cs typeface="Arial"/>
              </a:rPr>
              <a:t>than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point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and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click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345" y="527405"/>
            <a:ext cx="6663690" cy="944880"/>
          </a:xfrm>
          <a:prstGeom prst="rect"/>
        </p:spPr>
        <p:txBody>
          <a:bodyPr wrap="square" lIns="0" tIns="546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dirty="0" spc="-50"/>
              <a:t>Command</a:t>
            </a:r>
            <a:r>
              <a:rPr dirty="0" spc="-200"/>
              <a:t> </a:t>
            </a:r>
            <a:r>
              <a:rPr dirty="0" spc="-45"/>
              <a:t>line</a:t>
            </a:r>
            <a:r>
              <a:rPr dirty="0" spc="-195"/>
              <a:t> </a:t>
            </a:r>
            <a:r>
              <a:rPr dirty="0"/>
              <a:t>+</a:t>
            </a:r>
            <a:r>
              <a:rPr dirty="0" spc="-150"/>
              <a:t> </a:t>
            </a:r>
            <a:r>
              <a:rPr dirty="0" spc="-65"/>
              <a:t>Bioinformatics</a:t>
            </a:r>
          </a:p>
          <a:p>
            <a:pPr algn="ctr" marR="6350">
              <a:lnSpc>
                <a:spcPct val="100000"/>
              </a:lnSpc>
              <a:spcBef>
                <a:spcPts val="185"/>
              </a:spcBef>
            </a:pPr>
            <a:r>
              <a:rPr dirty="0" sz="2000" spc="30"/>
              <a:t>Why</a:t>
            </a:r>
            <a:r>
              <a:rPr dirty="0" sz="2000" spc="-20"/>
              <a:t> </a:t>
            </a:r>
            <a:r>
              <a:rPr dirty="0" sz="2000" spc="25"/>
              <a:t>bother?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7643495" cy="433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005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Arial"/>
                <a:cs typeface="Arial"/>
              </a:rPr>
              <a:t>GUI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tools require memory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just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 run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 interface,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">
                <a:latin typeface="Arial"/>
                <a:cs typeface="Arial"/>
              </a:rPr>
              <a:t> most</a:t>
            </a:r>
            <a:endParaRPr sz="2000">
              <a:latin typeface="Arial"/>
              <a:cs typeface="Arial"/>
            </a:endParaRPr>
          </a:p>
          <a:p>
            <a:pPr marL="241300" marR="57785">
              <a:lnSpc>
                <a:spcPct val="71000"/>
              </a:lnSpc>
              <a:spcBef>
                <a:spcPts val="300"/>
              </a:spcBef>
              <a:tabLst>
                <a:tab pos="1947545" algn="l"/>
                <a:tab pos="3896995" algn="l"/>
              </a:tabLst>
            </a:pPr>
            <a:r>
              <a:rPr dirty="0" sz="2000" spc="-5">
                <a:latin typeface="Arial"/>
                <a:cs typeface="Arial"/>
              </a:rPr>
              <a:t>bioinformatics	</a:t>
            </a:r>
            <a:r>
              <a:rPr dirty="0" sz="2000">
                <a:latin typeface="Arial"/>
                <a:cs typeface="Arial"/>
              </a:rPr>
              <a:t>applications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memory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intensive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begin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additional flexibility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	command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ct val="70000"/>
              </a:lnSpc>
              <a:buChar char="•"/>
              <a:tabLst>
                <a:tab pos="240665" algn="l"/>
                <a:tab pos="241300" algn="l"/>
                <a:tab pos="1963420" algn="l"/>
              </a:tabLst>
            </a:pPr>
            <a:r>
              <a:rPr dirty="0" sz="2000">
                <a:latin typeface="Arial"/>
                <a:cs typeface="Arial"/>
              </a:rPr>
              <a:t>Ex.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BLAST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NCBI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website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quite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limited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compared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what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	</a:t>
            </a:r>
            <a:r>
              <a:rPr dirty="0" sz="2000" spc="-5">
                <a:latin typeface="Arial"/>
                <a:cs typeface="Arial"/>
              </a:rPr>
              <a:t>this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Arial"/>
                <a:cs typeface="Arial"/>
              </a:rPr>
              <a:t>Most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 be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working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some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sort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HPC (High</a:t>
            </a:r>
            <a:endParaRPr sz="2000">
              <a:latin typeface="Arial"/>
              <a:cs typeface="Arial"/>
            </a:endParaRPr>
          </a:p>
          <a:p>
            <a:pPr marL="241300" marR="473075">
              <a:lnSpc>
                <a:spcPct val="71000"/>
              </a:lnSpc>
              <a:spcBef>
                <a:spcPts val="345"/>
              </a:spcBef>
              <a:tabLst>
                <a:tab pos="1833245" algn="l"/>
                <a:tab pos="3566795" algn="l"/>
              </a:tabLst>
            </a:pPr>
            <a:r>
              <a:rPr dirty="0" sz="2000" spc="-5">
                <a:latin typeface="Arial"/>
                <a:cs typeface="Arial"/>
              </a:rPr>
              <a:t>Performance	Cluster) </a:t>
            </a:r>
            <a:r>
              <a:rPr dirty="0" sz="2000">
                <a:latin typeface="Arial"/>
                <a:cs typeface="Arial"/>
              </a:rPr>
              <a:t>or </a:t>
            </a:r>
            <a:r>
              <a:rPr dirty="0" sz="2000" spc="-5">
                <a:latin typeface="Arial"/>
                <a:cs typeface="Arial"/>
              </a:rPr>
              <a:t>remote </a:t>
            </a:r>
            <a:r>
              <a:rPr dirty="0" sz="2000" spc="-20">
                <a:latin typeface="Arial"/>
                <a:cs typeface="Arial"/>
              </a:rPr>
              <a:t>server, </a:t>
            </a:r>
            <a:r>
              <a:rPr dirty="0" sz="2000">
                <a:latin typeface="Arial"/>
                <a:cs typeface="Arial"/>
              </a:rPr>
              <a:t>as </a:t>
            </a:r>
            <a:r>
              <a:rPr dirty="0" sz="2000" spc="-5">
                <a:latin typeface="Arial"/>
                <a:cs typeface="Arial"/>
              </a:rPr>
              <a:t>typical </a:t>
            </a:r>
            <a:r>
              <a:rPr dirty="0" sz="2000">
                <a:latin typeface="Arial"/>
                <a:cs typeface="Arial"/>
              </a:rPr>
              <a:t>PCs do not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-5">
                <a:latin typeface="Arial"/>
                <a:cs typeface="Arial"/>
              </a:rPr>
              <a:t> the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required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storage</a:t>
            </a:r>
            <a:r>
              <a:rPr dirty="0" sz="2000">
                <a:latin typeface="Arial"/>
                <a:cs typeface="Arial"/>
              </a:rPr>
              <a:t> or	</a:t>
            </a:r>
            <a:r>
              <a:rPr dirty="0" sz="2000" spc="-5">
                <a:latin typeface="Arial"/>
                <a:cs typeface="Arial"/>
              </a:rPr>
              <a:t>compute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power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Reproducibility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Arial"/>
              <a:cs typeface="Arial"/>
            </a:endParaRPr>
          </a:p>
          <a:p>
            <a:pPr marL="241300" marR="250825" indent="-228600">
              <a:lnSpc>
                <a:spcPct val="71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Arial"/>
                <a:cs typeface="Arial"/>
              </a:rPr>
              <a:t>Ability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automate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create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pipelines,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work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many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files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3227" y="731011"/>
            <a:ext cx="3225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Reproducibility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56155"/>
            <a:ext cx="7391400" cy="3726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Arial"/>
                <a:cs typeface="Arial"/>
              </a:rPr>
              <a:t>Human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error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241300" marR="487680" indent="-228600">
              <a:lnSpc>
                <a:spcPct val="682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Arial"/>
                <a:cs typeface="Arial"/>
              </a:rPr>
              <a:t>When we </a:t>
            </a:r>
            <a:r>
              <a:rPr dirty="0" sz="2200">
                <a:latin typeface="Arial"/>
                <a:cs typeface="Arial"/>
              </a:rPr>
              <a:t>try to do the same </a:t>
            </a:r>
            <a:r>
              <a:rPr dirty="0" sz="2200" spc="-5">
                <a:latin typeface="Arial"/>
                <a:cs typeface="Arial"/>
              </a:rPr>
              <a:t>thing </a:t>
            </a:r>
            <a:r>
              <a:rPr dirty="0" sz="2200">
                <a:latin typeface="Arial"/>
                <a:cs typeface="Arial"/>
              </a:rPr>
              <a:t>100 </a:t>
            </a:r>
            <a:r>
              <a:rPr dirty="0" sz="2200" spc="-5">
                <a:latin typeface="Arial"/>
                <a:cs typeface="Arial"/>
              </a:rPr>
              <a:t>times we </a:t>
            </a:r>
            <a:r>
              <a:rPr dirty="0" sz="2200">
                <a:latin typeface="Arial"/>
                <a:cs typeface="Arial"/>
              </a:rPr>
              <a:t>make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mistakes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>
              <a:latin typeface="Arial"/>
              <a:cs typeface="Arial"/>
            </a:endParaRPr>
          </a:p>
          <a:p>
            <a:pPr marL="241300" marR="5080" indent="-228600">
              <a:lnSpc>
                <a:spcPct val="71800"/>
              </a:lnSpc>
              <a:buChar char="•"/>
              <a:tabLst>
                <a:tab pos="240665" algn="l"/>
                <a:tab pos="241300" algn="l"/>
                <a:tab pos="1828164" algn="l"/>
              </a:tabLst>
            </a:pPr>
            <a:r>
              <a:rPr dirty="0" sz="2200" spc="-5">
                <a:latin typeface="Arial"/>
                <a:cs typeface="Arial"/>
              </a:rPr>
              <a:t>As long</a:t>
            </a:r>
            <a:r>
              <a:rPr dirty="0" sz="2200">
                <a:latin typeface="Arial"/>
                <a:cs typeface="Arial"/>
              </a:rPr>
              <a:t> as you </a:t>
            </a:r>
            <a:r>
              <a:rPr dirty="0" sz="2200" spc="-5">
                <a:latin typeface="Arial"/>
                <a:cs typeface="Arial"/>
              </a:rPr>
              <a:t>told it</a:t>
            </a:r>
            <a:r>
              <a:rPr dirty="0" sz="2200">
                <a:latin typeface="Arial"/>
                <a:cs typeface="Arial"/>
              </a:rPr>
              <a:t> to do the</a:t>
            </a:r>
            <a:r>
              <a:rPr dirty="0" sz="2200" spc="-5">
                <a:latin typeface="Arial"/>
                <a:cs typeface="Arial"/>
              </a:rPr>
              <a:t> right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thing,</a:t>
            </a:r>
            <a:r>
              <a:rPr dirty="0" sz="2200">
                <a:latin typeface="Arial"/>
                <a:cs typeface="Arial"/>
              </a:rPr>
              <a:t> a computer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can </a:t>
            </a:r>
            <a:r>
              <a:rPr dirty="0" sz="2200" spc="-6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perform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	same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task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thousands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5">
                <a:latin typeface="Arial"/>
                <a:cs typeface="Arial"/>
              </a:rPr>
              <a:t> times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without </a:t>
            </a:r>
            <a:r>
              <a:rPr dirty="0" sz="2200">
                <a:latin typeface="Arial"/>
                <a:cs typeface="Arial"/>
              </a:rPr>
              <a:t>error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Arial"/>
                <a:cs typeface="Arial"/>
              </a:rPr>
              <a:t>Unambiguous</a:t>
            </a:r>
            <a:r>
              <a:rPr dirty="0" sz="2200">
                <a:latin typeface="Arial"/>
                <a:cs typeface="Arial"/>
              </a:rPr>
              <a:t> record </a:t>
            </a:r>
            <a:r>
              <a:rPr dirty="0" sz="2200" spc="-5">
                <a:latin typeface="Arial"/>
                <a:cs typeface="Arial"/>
              </a:rPr>
              <a:t>via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history</a:t>
            </a:r>
            <a:r>
              <a:rPr dirty="0" sz="2200">
                <a:latin typeface="Arial"/>
                <a:cs typeface="Arial"/>
              </a:rPr>
              <a:t> and </a:t>
            </a:r>
            <a:r>
              <a:rPr dirty="0" sz="2200" spc="-5">
                <a:latin typeface="Arial"/>
                <a:cs typeface="Arial"/>
              </a:rPr>
              <a:t>logs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Arial"/>
                <a:cs typeface="Arial"/>
              </a:rPr>
              <a:t>Easier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communicate</a:t>
            </a:r>
            <a:r>
              <a:rPr dirty="0" sz="2200">
                <a:latin typeface="Arial"/>
                <a:cs typeface="Arial"/>
              </a:rPr>
              <a:t> steps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others for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reproducibility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554" y="703579"/>
            <a:ext cx="56064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Topics</a:t>
            </a:r>
            <a:r>
              <a:rPr dirty="0" spc="-25"/>
              <a:t> </a:t>
            </a:r>
            <a:r>
              <a:rPr dirty="0"/>
              <a:t>we</a:t>
            </a:r>
            <a:r>
              <a:rPr dirty="0" spc="-20"/>
              <a:t> </a:t>
            </a:r>
            <a:r>
              <a:rPr dirty="0"/>
              <a:t>will</a:t>
            </a:r>
            <a:r>
              <a:rPr dirty="0" spc="-15"/>
              <a:t> </a:t>
            </a:r>
            <a:r>
              <a:rPr dirty="0" spc="-5"/>
              <a:t>cover</a:t>
            </a:r>
            <a:r>
              <a:rPr dirty="0" spc="-20"/>
              <a:t> </a:t>
            </a:r>
            <a:r>
              <a:rPr dirty="0"/>
              <a:t>now: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40005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800" spc="-40">
                <a:latin typeface="Arial"/>
                <a:cs typeface="Arial"/>
              </a:rPr>
              <a:t>Ho</a:t>
            </a:r>
            <a:r>
              <a:rPr dirty="0" sz="2800">
                <a:latin typeface="Arial"/>
                <a:cs typeface="Arial"/>
              </a:rPr>
              <a:t>w</a:t>
            </a:r>
            <a:r>
              <a:rPr dirty="0" sz="2800" spc="-18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o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a</a:t>
            </a:r>
            <a:r>
              <a:rPr dirty="0" sz="2800" spc="-60">
                <a:latin typeface="Arial"/>
                <a:cs typeface="Arial"/>
              </a:rPr>
              <a:t>c</a:t>
            </a:r>
            <a:r>
              <a:rPr dirty="0" sz="2800" spc="-55">
                <a:latin typeface="Arial"/>
                <a:cs typeface="Arial"/>
              </a:rPr>
              <a:t>c</a:t>
            </a:r>
            <a:r>
              <a:rPr dirty="0" sz="2800" spc="-50">
                <a:latin typeface="Arial"/>
                <a:cs typeface="Arial"/>
              </a:rPr>
              <a:t>e</a:t>
            </a:r>
            <a:r>
              <a:rPr dirty="0" sz="2800" spc="-60">
                <a:latin typeface="Arial"/>
                <a:cs typeface="Arial"/>
              </a:rPr>
              <a:t>s</a:t>
            </a:r>
            <a:r>
              <a:rPr dirty="0" sz="2800">
                <a:latin typeface="Arial"/>
                <a:cs typeface="Arial"/>
              </a:rPr>
              <a:t>s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y</a:t>
            </a:r>
            <a:r>
              <a:rPr dirty="0" sz="2800" spc="-45">
                <a:latin typeface="Arial"/>
                <a:cs typeface="Arial"/>
              </a:rPr>
              <a:t>ou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sz="2800" spc="-180">
                <a:latin typeface="Arial"/>
                <a:cs typeface="Arial"/>
              </a:rPr>
              <a:t> </a:t>
            </a:r>
            <a:r>
              <a:rPr dirty="0" sz="2800" spc="-70">
                <a:latin typeface="Arial"/>
                <a:cs typeface="Arial"/>
              </a:rPr>
              <a:t>s</a:t>
            </a:r>
            <a:r>
              <a:rPr dirty="0" sz="2800" spc="-65">
                <a:latin typeface="Arial"/>
                <a:cs typeface="Arial"/>
              </a:rPr>
              <a:t>hel</a:t>
            </a:r>
            <a:r>
              <a:rPr dirty="0" sz="280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4868163"/>
            <a:ext cx="43446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800" spc="-55">
                <a:latin typeface="Arial"/>
                <a:cs typeface="Arial"/>
              </a:rPr>
              <a:t>R</a:t>
            </a:r>
            <a:r>
              <a:rPr dirty="0" sz="2800" spc="-50">
                <a:latin typeface="Arial"/>
                <a:cs typeface="Arial"/>
              </a:rPr>
              <a:t>emo</a:t>
            </a:r>
            <a:r>
              <a:rPr dirty="0" sz="2800" spc="-60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e</a:t>
            </a:r>
            <a:r>
              <a:rPr dirty="0" sz="2800" spc="-204">
                <a:latin typeface="Arial"/>
                <a:cs typeface="Arial"/>
              </a:rPr>
              <a:t> </a:t>
            </a:r>
            <a:r>
              <a:rPr dirty="0" sz="2800" spc="-75">
                <a:latin typeface="Arial"/>
                <a:cs typeface="Arial"/>
              </a:rPr>
              <a:t>S</a:t>
            </a:r>
            <a:r>
              <a:rPr dirty="0" sz="2800" spc="-60">
                <a:latin typeface="Arial"/>
                <a:cs typeface="Arial"/>
              </a:rPr>
              <a:t>er</a:t>
            </a:r>
            <a:r>
              <a:rPr dirty="0" sz="2800" spc="-70">
                <a:latin typeface="Arial"/>
                <a:cs typeface="Arial"/>
              </a:rPr>
              <a:t>v</a:t>
            </a:r>
            <a:r>
              <a:rPr dirty="0" sz="2800" spc="-65">
                <a:latin typeface="Arial"/>
                <a:cs typeface="Arial"/>
              </a:rPr>
              <a:t>e</a:t>
            </a:r>
            <a:r>
              <a:rPr dirty="0" sz="2800" spc="-60">
                <a:latin typeface="Arial"/>
                <a:cs typeface="Arial"/>
              </a:rPr>
              <a:t>r</a:t>
            </a:r>
            <a:r>
              <a:rPr dirty="0" sz="2800">
                <a:latin typeface="Arial"/>
                <a:cs typeface="Arial"/>
              </a:rPr>
              <a:t>s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&amp;</a:t>
            </a:r>
            <a:r>
              <a:rPr dirty="0" sz="2800" spc="-140">
                <a:latin typeface="Arial"/>
                <a:cs typeface="Arial"/>
              </a:rPr>
              <a:t> </a:t>
            </a:r>
            <a:r>
              <a:rPr dirty="0" sz="2800" spc="-75">
                <a:latin typeface="Arial"/>
                <a:cs typeface="Arial"/>
              </a:rPr>
              <a:t>B</a:t>
            </a:r>
            <a:r>
              <a:rPr dirty="0" sz="2800" spc="-60">
                <a:latin typeface="Arial"/>
                <a:cs typeface="Arial"/>
              </a:rPr>
              <a:t>e</a:t>
            </a:r>
            <a:r>
              <a:rPr dirty="0" sz="2800" spc="-65">
                <a:latin typeface="Arial"/>
                <a:cs typeface="Arial"/>
              </a:rPr>
              <a:t>ne</a:t>
            </a:r>
            <a:r>
              <a:rPr dirty="0" sz="2800" spc="-70">
                <a:latin typeface="Arial"/>
                <a:cs typeface="Arial"/>
              </a:rPr>
              <a:t>f</a:t>
            </a:r>
            <a:r>
              <a:rPr dirty="0" sz="2800" spc="-65">
                <a:latin typeface="Arial"/>
                <a:cs typeface="Arial"/>
              </a:rPr>
              <a:t>i</a:t>
            </a:r>
            <a:r>
              <a:rPr dirty="0" sz="2800" spc="-70">
                <a:latin typeface="Arial"/>
                <a:cs typeface="Arial"/>
              </a:rPr>
              <a:t>t</a:t>
            </a:r>
            <a:r>
              <a:rPr dirty="0" sz="280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587" y="2019697"/>
            <a:ext cx="3433762" cy="15668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81517" y="1820671"/>
            <a:ext cx="450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0">
                <a:solidFill>
                  <a:srgbClr val="5E5E5E"/>
                </a:solidFill>
                <a:latin typeface="Helvetica Neue"/>
                <a:cs typeface="Helvetica Neue"/>
              </a:rPr>
              <a:t>T</a:t>
            </a:r>
            <a:r>
              <a:rPr dirty="0" sz="900" spc="-5">
                <a:solidFill>
                  <a:srgbClr val="5E5E5E"/>
                </a:solidFill>
                <a:latin typeface="Helvetica Neue"/>
                <a:cs typeface="Helvetica Neue"/>
              </a:rPr>
              <a:t>e</a:t>
            </a:r>
            <a:r>
              <a:rPr dirty="0" sz="900" spc="5">
                <a:solidFill>
                  <a:srgbClr val="5E5E5E"/>
                </a:solidFill>
                <a:latin typeface="Helvetica Neue"/>
                <a:cs typeface="Helvetica Neue"/>
              </a:rPr>
              <a:t>r</a:t>
            </a:r>
            <a:r>
              <a:rPr dirty="0" sz="900">
                <a:solidFill>
                  <a:srgbClr val="5E5E5E"/>
                </a:solidFill>
                <a:latin typeface="Helvetica Neue"/>
                <a:cs typeface="Helvetica Neue"/>
              </a:rPr>
              <a:t>m</a:t>
            </a:r>
            <a:r>
              <a:rPr dirty="0" sz="900" spc="5">
                <a:solidFill>
                  <a:srgbClr val="5E5E5E"/>
                </a:solidFill>
                <a:latin typeface="Helvetica Neue"/>
                <a:cs typeface="Helvetica Neue"/>
              </a:rPr>
              <a:t>i</a:t>
            </a:r>
            <a:r>
              <a:rPr dirty="0" sz="900" spc="-10">
                <a:solidFill>
                  <a:srgbClr val="5E5E5E"/>
                </a:solidFill>
                <a:latin typeface="Helvetica Neue"/>
                <a:cs typeface="Helvetica Neue"/>
              </a:rPr>
              <a:t>n</a:t>
            </a:r>
            <a:r>
              <a:rPr dirty="0" sz="900" spc="-5">
                <a:solidFill>
                  <a:srgbClr val="5E5E5E"/>
                </a:solidFill>
                <a:latin typeface="Helvetica Neue"/>
                <a:cs typeface="Helvetica Neue"/>
              </a:rPr>
              <a:t>al</a:t>
            </a:r>
            <a:endParaRPr sz="9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554" y="703579"/>
            <a:ext cx="56064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Topics</a:t>
            </a:r>
            <a:r>
              <a:rPr dirty="0" spc="-25"/>
              <a:t> </a:t>
            </a:r>
            <a:r>
              <a:rPr dirty="0"/>
              <a:t>we</a:t>
            </a:r>
            <a:r>
              <a:rPr dirty="0" spc="-20"/>
              <a:t> </a:t>
            </a:r>
            <a:r>
              <a:rPr dirty="0"/>
              <a:t>will</a:t>
            </a:r>
            <a:r>
              <a:rPr dirty="0" spc="-15"/>
              <a:t> </a:t>
            </a:r>
            <a:r>
              <a:rPr dirty="0" spc="-5"/>
              <a:t>cover</a:t>
            </a:r>
            <a:r>
              <a:rPr dirty="0" spc="-20"/>
              <a:t> </a:t>
            </a:r>
            <a:r>
              <a:rPr dirty="0"/>
              <a:t>now: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6942455" cy="22415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41300" marR="5080" indent="-228600">
              <a:lnSpc>
                <a:spcPct val="90700"/>
              </a:lnSpc>
              <a:spcBef>
                <a:spcPts val="409"/>
              </a:spcBef>
              <a:buChar char="•"/>
              <a:tabLst>
                <a:tab pos="241300" algn="l"/>
              </a:tabLst>
            </a:pPr>
            <a:r>
              <a:rPr dirty="0" sz="2800" spc="-40">
                <a:latin typeface="Arial"/>
                <a:cs typeface="Arial"/>
              </a:rPr>
              <a:t>Syntax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=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Helvetica Neue"/>
                <a:cs typeface="Helvetica Neue"/>
              </a:rPr>
              <a:t>the</a:t>
            </a:r>
            <a:r>
              <a:rPr dirty="0" sz="2800" spc="-15">
                <a:latin typeface="Helvetica Neue"/>
                <a:cs typeface="Helvetica Neue"/>
              </a:rPr>
              <a:t> </a:t>
            </a:r>
            <a:r>
              <a:rPr dirty="0" sz="2800" spc="-5">
                <a:latin typeface="Helvetica Neue"/>
                <a:cs typeface="Helvetica Neue"/>
              </a:rPr>
              <a:t>“grammar”</a:t>
            </a:r>
            <a:r>
              <a:rPr dirty="0" sz="2800" spc="-20">
                <a:latin typeface="Helvetica Neue"/>
                <a:cs typeface="Helvetica Neue"/>
              </a:rPr>
              <a:t> </a:t>
            </a:r>
            <a:r>
              <a:rPr dirty="0" sz="2800">
                <a:latin typeface="Helvetica Neue"/>
                <a:cs typeface="Helvetica Neue"/>
              </a:rPr>
              <a:t>of</a:t>
            </a:r>
            <a:r>
              <a:rPr dirty="0" sz="2800" spc="-20">
                <a:latin typeface="Helvetica Neue"/>
                <a:cs typeface="Helvetica Neue"/>
              </a:rPr>
              <a:t> </a:t>
            </a:r>
            <a:r>
              <a:rPr dirty="0" sz="2800">
                <a:latin typeface="Helvetica Neue"/>
                <a:cs typeface="Helvetica Neue"/>
              </a:rPr>
              <a:t>a</a:t>
            </a:r>
            <a:r>
              <a:rPr dirty="0" sz="2800" spc="-15">
                <a:latin typeface="Helvetica Neue"/>
                <a:cs typeface="Helvetica Neue"/>
              </a:rPr>
              <a:t> programming </a:t>
            </a:r>
            <a:r>
              <a:rPr dirty="0" sz="2800" spc="-765">
                <a:latin typeface="Helvetica Neue"/>
                <a:cs typeface="Helvetica Neue"/>
              </a:rPr>
              <a:t> </a:t>
            </a:r>
            <a:r>
              <a:rPr dirty="0" sz="2800" spc="-5">
                <a:latin typeface="Helvetica Neue"/>
                <a:cs typeface="Helvetica Neue"/>
              </a:rPr>
              <a:t>languages, needs </a:t>
            </a:r>
            <a:r>
              <a:rPr dirty="0" sz="2800">
                <a:latin typeface="Helvetica Neue"/>
                <a:cs typeface="Helvetica Neue"/>
              </a:rPr>
              <a:t>to </a:t>
            </a:r>
            <a:r>
              <a:rPr dirty="0" sz="2800" spc="-5">
                <a:latin typeface="Helvetica Neue"/>
                <a:cs typeface="Helvetica Neue"/>
              </a:rPr>
              <a:t>be </a:t>
            </a:r>
            <a:r>
              <a:rPr dirty="0" sz="2800" spc="-5" b="1">
                <a:latin typeface="Helvetica Neue"/>
                <a:cs typeface="Helvetica Neue"/>
              </a:rPr>
              <a:t>exact </a:t>
            </a:r>
            <a:r>
              <a:rPr dirty="0" sz="2800" spc="-5">
                <a:latin typeface="Helvetica Neue"/>
                <a:cs typeface="Helvetica Neue"/>
              </a:rPr>
              <a:t>for </a:t>
            </a:r>
            <a:r>
              <a:rPr dirty="0" sz="2800">
                <a:latin typeface="Helvetica Neue"/>
                <a:cs typeface="Helvetica Neue"/>
              </a:rPr>
              <a:t>the </a:t>
            </a:r>
            <a:r>
              <a:rPr dirty="0" sz="2800" spc="5">
                <a:latin typeface="Helvetica Neue"/>
                <a:cs typeface="Helvetica Neue"/>
              </a:rPr>
              <a:t> </a:t>
            </a:r>
            <a:r>
              <a:rPr dirty="0" sz="2800" spc="-5">
                <a:latin typeface="Helvetica Neue"/>
                <a:cs typeface="Helvetica Neue"/>
              </a:rPr>
              <a:t>computer</a:t>
            </a:r>
            <a:r>
              <a:rPr dirty="0" sz="2800" spc="-15">
                <a:latin typeface="Helvetica Neue"/>
                <a:cs typeface="Helvetica Neue"/>
              </a:rPr>
              <a:t> </a:t>
            </a:r>
            <a:r>
              <a:rPr dirty="0" sz="2800">
                <a:latin typeface="Helvetica Neue"/>
                <a:cs typeface="Helvetica Neue"/>
              </a:rPr>
              <a:t>to</a:t>
            </a:r>
            <a:r>
              <a:rPr dirty="0" sz="2800" spc="-5">
                <a:latin typeface="Helvetica Neue"/>
                <a:cs typeface="Helvetica Neue"/>
              </a:rPr>
              <a:t> understand</a:t>
            </a:r>
            <a:endParaRPr sz="28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850">
              <a:latin typeface="Helvetica Neue"/>
              <a:cs typeface="Helvetica Neue"/>
            </a:endParaRPr>
          </a:p>
          <a:p>
            <a:pPr marL="334010" indent="-321945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dirty="0" sz="2800" spc="-40">
                <a:latin typeface="Arial"/>
                <a:cs typeface="Arial"/>
              </a:rPr>
              <a:t>Directories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879" y="3732916"/>
            <a:ext cx="4955790" cy="24440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526" y="1898598"/>
            <a:ext cx="4067175" cy="36874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3200" spc="-254" b="1">
                <a:latin typeface="Arial"/>
                <a:cs typeface="Arial"/>
              </a:rPr>
              <a:t>PATH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spc="20" b="1">
                <a:latin typeface="Arial"/>
                <a:cs typeface="Arial"/>
              </a:rPr>
              <a:t>Where </a:t>
            </a:r>
            <a:r>
              <a:rPr dirty="0" sz="2000" spc="15" b="1">
                <a:latin typeface="Arial"/>
                <a:cs typeface="Arial"/>
              </a:rPr>
              <a:t>am</a:t>
            </a:r>
            <a:r>
              <a:rPr dirty="0" sz="2000" spc="55" b="1">
                <a:latin typeface="Arial"/>
                <a:cs typeface="Arial"/>
              </a:rPr>
              <a:t> </a:t>
            </a:r>
            <a:r>
              <a:rPr dirty="0" sz="2000" spc="5" b="1">
                <a:latin typeface="Arial"/>
                <a:cs typeface="Arial"/>
              </a:rPr>
              <a:t>I?</a:t>
            </a:r>
            <a:r>
              <a:rPr dirty="0" sz="2000" spc="30" b="1">
                <a:latin typeface="Arial"/>
                <a:cs typeface="Arial"/>
              </a:rPr>
              <a:t> </a:t>
            </a:r>
            <a:r>
              <a:rPr dirty="0" sz="2000" spc="20" b="1">
                <a:latin typeface="Arial"/>
                <a:cs typeface="Arial"/>
              </a:rPr>
              <a:t>Where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5" b="1">
                <a:latin typeface="Arial"/>
                <a:cs typeface="Arial"/>
              </a:rPr>
              <a:t>is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20" b="1">
                <a:latin typeface="Arial"/>
                <a:cs typeface="Arial"/>
              </a:rPr>
              <a:t>that</a:t>
            </a:r>
            <a:r>
              <a:rPr dirty="0" sz="2000" spc="30" b="1">
                <a:latin typeface="Arial"/>
                <a:cs typeface="Arial"/>
              </a:rPr>
              <a:t> </a:t>
            </a:r>
            <a:r>
              <a:rPr dirty="0" sz="2000" spc="20" b="1">
                <a:latin typeface="Arial"/>
                <a:cs typeface="Arial"/>
              </a:rPr>
              <a:t>file?</a:t>
            </a:r>
            <a:endParaRPr sz="2000">
              <a:latin typeface="Arial"/>
              <a:cs typeface="Arial"/>
            </a:endParaRPr>
          </a:p>
          <a:p>
            <a:pPr marL="187960" marR="312420" indent="-154940">
              <a:lnSpc>
                <a:spcPts val="1300"/>
              </a:lnSpc>
              <a:spcBef>
                <a:spcPts val="550"/>
              </a:spcBef>
              <a:buSzPct val="145454"/>
              <a:buChar char="•"/>
              <a:tabLst>
                <a:tab pos="188595" algn="l"/>
              </a:tabLst>
            </a:pPr>
            <a:r>
              <a:rPr dirty="0" sz="1100">
                <a:latin typeface="Helvetica Neue"/>
                <a:cs typeface="Helvetica Neue"/>
              </a:rPr>
              <a:t>Can’t</a:t>
            </a:r>
            <a:r>
              <a:rPr dirty="0" sz="1100" spc="-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click</a:t>
            </a:r>
            <a:r>
              <a:rPr dirty="0" sz="1100" spc="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or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drag and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drop,</a:t>
            </a:r>
            <a:r>
              <a:rPr dirty="0" sz="1100" spc="5">
                <a:latin typeface="Helvetica Neue"/>
                <a:cs typeface="Helvetica Neue"/>
              </a:rPr>
              <a:t> and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the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computer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can</a:t>
            </a:r>
            <a:r>
              <a:rPr dirty="0" sz="1100" spc="2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only </a:t>
            </a:r>
            <a:r>
              <a:rPr dirty="0" sz="1100" spc="-29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find</a:t>
            </a:r>
            <a:r>
              <a:rPr dirty="0" sz="1100" spc="2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things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if</a:t>
            </a:r>
            <a:r>
              <a:rPr dirty="0" sz="1100" spc="5">
                <a:latin typeface="Helvetica Neue"/>
                <a:cs typeface="Helvetica Neue"/>
              </a:rPr>
              <a:t> you</a:t>
            </a:r>
            <a:r>
              <a:rPr dirty="0" sz="1100" spc="2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tell</a:t>
            </a:r>
            <a:r>
              <a:rPr dirty="0" sz="1100" spc="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it</a:t>
            </a:r>
            <a:r>
              <a:rPr dirty="0" sz="1100" spc="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where</a:t>
            </a:r>
            <a:r>
              <a:rPr dirty="0" sz="1100" spc="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they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are</a:t>
            </a:r>
            <a:endParaRPr sz="11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Helvetica Neue"/>
              <a:buChar char="•"/>
            </a:pPr>
            <a:endParaRPr sz="1100">
              <a:latin typeface="Helvetica Neue"/>
              <a:cs typeface="Helvetica Neue"/>
            </a:endParaRPr>
          </a:p>
          <a:p>
            <a:pPr marL="188595" indent="-155575">
              <a:lnSpc>
                <a:spcPct val="100000"/>
              </a:lnSpc>
              <a:buSzPct val="145454"/>
              <a:buChar char="•"/>
              <a:tabLst>
                <a:tab pos="188595" algn="l"/>
              </a:tabLst>
            </a:pPr>
            <a:r>
              <a:rPr dirty="0" sz="1100" spc="-40">
                <a:latin typeface="Helvetica Neue"/>
                <a:cs typeface="Helvetica Neue"/>
              </a:rPr>
              <a:t>PA</a:t>
            </a:r>
            <a:r>
              <a:rPr dirty="0" sz="1100" spc="-45">
                <a:latin typeface="Helvetica Neue"/>
                <a:cs typeface="Helvetica Neue"/>
              </a:rPr>
              <a:t>T</a:t>
            </a:r>
            <a:r>
              <a:rPr dirty="0" sz="1100">
                <a:latin typeface="Helvetica Neue"/>
                <a:cs typeface="Helvetica Neue"/>
              </a:rPr>
              <a:t>H</a:t>
            </a:r>
            <a:r>
              <a:rPr dirty="0" sz="1100" spc="-45">
                <a:latin typeface="Helvetica Neue"/>
                <a:cs typeface="Helvetica Neue"/>
              </a:rPr>
              <a:t> </a:t>
            </a:r>
            <a:r>
              <a:rPr dirty="0" sz="1100" spc="10">
                <a:latin typeface="Helvetica Neue"/>
                <a:cs typeface="Helvetica Neue"/>
              </a:rPr>
              <a:t>v</a:t>
            </a:r>
            <a:r>
              <a:rPr dirty="0" sz="1100">
                <a:latin typeface="Helvetica Neue"/>
                <a:cs typeface="Helvetica Neue"/>
              </a:rPr>
              <a:t>s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-30">
                <a:latin typeface="Helvetica Neue"/>
                <a:cs typeface="Helvetica Neue"/>
              </a:rPr>
              <a:t>$PA</a:t>
            </a:r>
            <a:r>
              <a:rPr dirty="0" sz="1100" spc="-35">
                <a:latin typeface="Helvetica Neue"/>
                <a:cs typeface="Helvetica Neue"/>
              </a:rPr>
              <a:t>T</a:t>
            </a:r>
            <a:r>
              <a:rPr dirty="0" sz="1100">
                <a:latin typeface="Helvetica Neue"/>
                <a:cs typeface="Helvetica Neue"/>
              </a:rPr>
              <a:t>H</a:t>
            </a:r>
            <a:endParaRPr sz="1100">
              <a:latin typeface="Helvetica Neue"/>
              <a:cs typeface="Helvetica Neue"/>
            </a:endParaRPr>
          </a:p>
          <a:p>
            <a:pPr marL="188595" indent="-155575">
              <a:lnSpc>
                <a:spcPct val="100000"/>
              </a:lnSpc>
              <a:spcBef>
                <a:spcPts val="1395"/>
              </a:spcBef>
              <a:buSzPct val="145454"/>
              <a:buChar char="•"/>
              <a:tabLst>
                <a:tab pos="188595" algn="l"/>
              </a:tabLst>
            </a:pPr>
            <a:r>
              <a:rPr dirty="0" sz="1100" spc="5">
                <a:latin typeface="Helvetica Neue"/>
                <a:cs typeface="Helvetica Neue"/>
              </a:rPr>
              <a:t>Absolute</a:t>
            </a:r>
            <a:r>
              <a:rPr dirty="0" sz="1100" spc="-2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vs</a:t>
            </a:r>
            <a:r>
              <a:rPr dirty="0" sz="1100" spc="-1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relative</a:t>
            </a:r>
            <a:endParaRPr sz="1100">
              <a:latin typeface="Helvetica Neue"/>
              <a:cs typeface="Helvetica Neue"/>
            </a:endParaRPr>
          </a:p>
          <a:p>
            <a:pPr marL="187960" marR="252729" indent="-154940">
              <a:lnSpc>
                <a:spcPts val="1300"/>
              </a:lnSpc>
              <a:spcBef>
                <a:spcPts val="1545"/>
              </a:spcBef>
              <a:buSzPct val="145454"/>
              <a:buChar char="•"/>
              <a:tabLst>
                <a:tab pos="188595" algn="l"/>
              </a:tabLst>
            </a:pPr>
            <a:r>
              <a:rPr dirty="0" sz="1100" spc="5">
                <a:latin typeface="Helvetica Neue"/>
                <a:cs typeface="Helvetica Neue"/>
              </a:rPr>
              <a:t>This would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get </a:t>
            </a:r>
            <a:r>
              <a:rPr dirty="0" sz="1100" spc="5">
                <a:latin typeface="Helvetica Neue"/>
                <a:cs typeface="Helvetica Neue"/>
              </a:rPr>
              <a:t>annoying, so </a:t>
            </a:r>
            <a:r>
              <a:rPr dirty="0" sz="1100">
                <a:latin typeface="Helvetica Neue"/>
                <a:cs typeface="Helvetica Neue"/>
              </a:rPr>
              <a:t>there are </a:t>
            </a:r>
            <a:r>
              <a:rPr dirty="0" sz="1100" spc="5">
                <a:latin typeface="Helvetica Neue"/>
                <a:cs typeface="Helvetica Neue"/>
              </a:rPr>
              <a:t>ways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to</a:t>
            </a:r>
            <a:r>
              <a:rPr dirty="0" sz="1100" spc="5">
                <a:latin typeface="Helvetica Neue"/>
                <a:cs typeface="Helvetica Neue"/>
              </a:rPr>
              <a:t> add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things </a:t>
            </a:r>
            <a:r>
              <a:rPr dirty="0" sz="1100" spc="-29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you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use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a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lot</a:t>
            </a:r>
            <a:r>
              <a:rPr dirty="0" sz="1100" spc="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to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your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user </a:t>
            </a:r>
            <a:r>
              <a:rPr dirty="0" sz="1100">
                <a:latin typeface="Helvetica Neue"/>
                <a:cs typeface="Helvetica Neue"/>
              </a:rPr>
              <a:t>profile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so </a:t>
            </a:r>
            <a:r>
              <a:rPr dirty="0" sz="1100">
                <a:latin typeface="Helvetica Neue"/>
                <a:cs typeface="Helvetica Neue"/>
              </a:rPr>
              <a:t>that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you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don’t</a:t>
            </a:r>
            <a:r>
              <a:rPr dirty="0" sz="1100" spc="-5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need 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the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 spc="-35">
                <a:latin typeface="Helvetica Neue"/>
                <a:cs typeface="Helvetica Neue"/>
              </a:rPr>
              <a:t>PATH</a:t>
            </a:r>
            <a:r>
              <a:rPr dirty="0" sz="1100" spc="-4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every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time</a:t>
            </a:r>
            <a:endParaRPr sz="11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Helvetica Neue"/>
              <a:buChar char="•"/>
            </a:pPr>
            <a:endParaRPr sz="1200">
              <a:latin typeface="Helvetica Neue"/>
              <a:cs typeface="Helvetica Neue"/>
            </a:endParaRPr>
          </a:p>
          <a:p>
            <a:pPr marL="188595" indent="-155575">
              <a:lnSpc>
                <a:spcPct val="100000"/>
              </a:lnSpc>
              <a:buSzPct val="145454"/>
              <a:buChar char="•"/>
              <a:tabLst>
                <a:tab pos="188595" algn="l"/>
              </a:tabLst>
            </a:pPr>
            <a:r>
              <a:rPr dirty="0" sz="1100">
                <a:latin typeface="Helvetica Neue"/>
                <a:cs typeface="Helvetica Neue"/>
              </a:rPr>
              <a:t>There</a:t>
            </a:r>
            <a:r>
              <a:rPr dirty="0" sz="1100" spc="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are</a:t>
            </a:r>
            <a:r>
              <a:rPr dirty="0" sz="1100" spc="5">
                <a:latin typeface="Helvetica Neue"/>
                <a:cs typeface="Helvetica Neue"/>
              </a:rPr>
              <a:t> two </a:t>
            </a:r>
            <a:r>
              <a:rPr dirty="0" sz="1100">
                <a:latin typeface="Helvetica Neue"/>
                <a:cs typeface="Helvetica Neue"/>
              </a:rPr>
              <a:t>locations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all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Unix-based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systems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share:</a:t>
            </a:r>
            <a:endParaRPr sz="1100">
              <a:latin typeface="Helvetica Neue"/>
              <a:cs typeface="Helvetica Neue"/>
            </a:endParaRPr>
          </a:p>
          <a:p>
            <a:pPr lvl="1" marL="354965" indent="-155575">
              <a:lnSpc>
                <a:spcPct val="100000"/>
              </a:lnSpc>
              <a:spcBef>
                <a:spcPts val="1370"/>
              </a:spcBef>
              <a:buSzPct val="145454"/>
              <a:buChar char="•"/>
              <a:tabLst>
                <a:tab pos="354965" algn="l"/>
              </a:tabLst>
            </a:pPr>
            <a:r>
              <a:rPr dirty="0" sz="1100">
                <a:latin typeface="Helvetica Neue"/>
                <a:cs typeface="Helvetica Neue"/>
              </a:rPr>
              <a:t>“Root”</a:t>
            </a:r>
            <a:r>
              <a:rPr dirty="0" sz="1100" spc="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=</a:t>
            </a:r>
            <a:r>
              <a:rPr dirty="0" sz="1100" spc="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where</a:t>
            </a:r>
            <a:r>
              <a:rPr dirty="0" sz="1100" spc="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the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address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system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of</a:t>
            </a:r>
            <a:r>
              <a:rPr dirty="0" sz="1100" spc="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the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5">
                <a:latin typeface="Helvetica Neue"/>
                <a:cs typeface="Helvetica Neue"/>
              </a:rPr>
              <a:t>computer</a:t>
            </a:r>
            <a:r>
              <a:rPr dirty="0" sz="1100" spc="15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starts</a:t>
            </a:r>
            <a:endParaRPr sz="1100">
              <a:latin typeface="Helvetica Neue"/>
              <a:cs typeface="Helvetica Neue"/>
            </a:endParaRPr>
          </a:p>
          <a:p>
            <a:pPr lvl="1" marL="354965" indent="-155575">
              <a:lnSpc>
                <a:spcPct val="100000"/>
              </a:lnSpc>
              <a:spcBef>
                <a:spcPts val="1390"/>
              </a:spcBef>
              <a:buSzPct val="145454"/>
              <a:buChar char="•"/>
              <a:tabLst>
                <a:tab pos="354965" algn="l"/>
              </a:tabLst>
            </a:pPr>
            <a:r>
              <a:rPr dirty="0" sz="1100" spc="5">
                <a:latin typeface="Helvetica Neue"/>
                <a:cs typeface="Helvetica Neue"/>
              </a:rPr>
              <a:t>“Home”</a:t>
            </a:r>
            <a:r>
              <a:rPr dirty="0" sz="1100">
                <a:latin typeface="Helvetica Neue"/>
                <a:cs typeface="Helvetica Neue"/>
              </a:rPr>
              <a:t> = where the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 spc="-5">
                <a:latin typeface="Helvetica Neue"/>
                <a:cs typeface="Helvetica Neue"/>
              </a:rPr>
              <a:t>user’s </a:t>
            </a:r>
            <a:r>
              <a:rPr dirty="0" sz="1100">
                <a:latin typeface="Helvetica Neue"/>
                <a:cs typeface="Helvetica Neue"/>
              </a:rPr>
              <a:t>location</a:t>
            </a:r>
            <a:r>
              <a:rPr dirty="0" sz="1100" spc="10">
                <a:latin typeface="Helvetica Neue"/>
                <a:cs typeface="Helvetica Neue"/>
              </a:rPr>
              <a:t> </a:t>
            </a:r>
            <a:r>
              <a:rPr dirty="0" sz="1100">
                <a:latin typeface="Helvetica Neue"/>
                <a:cs typeface="Helvetica Neue"/>
              </a:rPr>
              <a:t>starts</a:t>
            </a:r>
            <a:endParaRPr sz="1100">
              <a:latin typeface="Helvetica Neue"/>
              <a:cs typeface="Helvetica Neu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1389" y="2090568"/>
            <a:ext cx="3600005" cy="41699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0692" y="6343903"/>
            <a:ext cx="10629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5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Unix</a:t>
            </a:r>
            <a:r>
              <a:rPr dirty="0" u="sng" sz="900" spc="-4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dirty="0" u="sng" sz="900" spc="-5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Getting</a:t>
            </a:r>
            <a:r>
              <a:rPr dirty="0" u="sng" sz="900" spc="-35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dirty="0" u="sng" sz="900" spc="-5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Started</a:t>
            </a:r>
            <a:endParaRPr sz="9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dirty="0" spc="-50"/>
              <a:t>Topics </a:t>
            </a:r>
            <a:r>
              <a:rPr dirty="0"/>
              <a:t>we will </a:t>
            </a:r>
            <a:r>
              <a:rPr dirty="0" spc="-5"/>
              <a:t>cover: </a:t>
            </a:r>
            <a:r>
              <a:rPr dirty="0" spc="-990"/>
              <a:t> </a:t>
            </a:r>
            <a:r>
              <a:rPr dirty="0" spc="-5"/>
              <a:t>3-week</a:t>
            </a:r>
            <a:r>
              <a:rPr dirty="0" spc="-20"/>
              <a:t> </a:t>
            </a:r>
            <a:r>
              <a:rPr dirty="0"/>
              <a:t>overview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2269" y="4625147"/>
            <a:ext cx="3425190" cy="451484"/>
          </a:xfrm>
          <a:custGeom>
            <a:avLst/>
            <a:gdLst/>
            <a:ahLst/>
            <a:cxnLst/>
            <a:rect l="l" t="t" r="r" b="b"/>
            <a:pathLst>
              <a:path w="3425190" h="451485">
                <a:moveTo>
                  <a:pt x="3253530" y="0"/>
                </a:moveTo>
                <a:lnTo>
                  <a:pt x="171107" y="0"/>
                </a:lnTo>
                <a:lnTo>
                  <a:pt x="137057" y="130"/>
                </a:lnTo>
                <a:lnTo>
                  <a:pt x="87787" y="3536"/>
                </a:lnTo>
                <a:lnTo>
                  <a:pt x="50219" y="18492"/>
                </a:lnTo>
                <a:lnTo>
                  <a:pt x="18496" y="50215"/>
                </a:lnTo>
                <a:lnTo>
                  <a:pt x="3538" y="87784"/>
                </a:lnTo>
                <a:lnTo>
                  <a:pt x="130" y="137053"/>
                </a:lnTo>
                <a:lnTo>
                  <a:pt x="0" y="280240"/>
                </a:lnTo>
                <a:lnTo>
                  <a:pt x="130" y="314289"/>
                </a:lnTo>
                <a:lnTo>
                  <a:pt x="3538" y="363557"/>
                </a:lnTo>
                <a:lnTo>
                  <a:pt x="18496" y="401126"/>
                </a:lnTo>
                <a:lnTo>
                  <a:pt x="50219" y="432850"/>
                </a:lnTo>
                <a:lnTo>
                  <a:pt x="87787" y="447807"/>
                </a:lnTo>
                <a:lnTo>
                  <a:pt x="137057" y="451213"/>
                </a:lnTo>
                <a:lnTo>
                  <a:pt x="171107" y="451344"/>
                </a:lnTo>
                <a:lnTo>
                  <a:pt x="3253530" y="451344"/>
                </a:lnTo>
                <a:lnTo>
                  <a:pt x="3315035" y="450296"/>
                </a:lnTo>
                <a:lnTo>
                  <a:pt x="3353946" y="442959"/>
                </a:lnTo>
                <a:lnTo>
                  <a:pt x="3392002" y="418715"/>
                </a:lnTo>
                <a:lnTo>
                  <a:pt x="3416245" y="380660"/>
                </a:lnTo>
                <a:lnTo>
                  <a:pt x="3423583" y="341748"/>
                </a:lnTo>
                <a:lnTo>
                  <a:pt x="3424632" y="171103"/>
                </a:lnTo>
                <a:lnTo>
                  <a:pt x="3424501" y="137053"/>
                </a:lnTo>
                <a:lnTo>
                  <a:pt x="3421094" y="87784"/>
                </a:lnTo>
                <a:lnTo>
                  <a:pt x="3406137" y="50215"/>
                </a:lnTo>
                <a:lnTo>
                  <a:pt x="3374415" y="18492"/>
                </a:lnTo>
                <a:lnTo>
                  <a:pt x="3336844" y="3536"/>
                </a:lnTo>
                <a:lnTo>
                  <a:pt x="3287576" y="130"/>
                </a:lnTo>
                <a:lnTo>
                  <a:pt x="3253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7428" y="1862835"/>
            <a:ext cx="3037205" cy="2067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5" b="1">
                <a:latin typeface="Helvetica Neue"/>
                <a:cs typeface="Helvetica Neue"/>
              </a:rPr>
              <a:t>Naming</a:t>
            </a:r>
            <a:r>
              <a:rPr dirty="0" sz="2800" spc="-150" b="1">
                <a:latin typeface="Helvetica Neue"/>
                <a:cs typeface="Helvetica Neue"/>
              </a:rPr>
              <a:t> </a:t>
            </a:r>
            <a:r>
              <a:rPr dirty="0" sz="2800" spc="-45" b="1">
                <a:latin typeface="Helvetica Neue"/>
                <a:cs typeface="Helvetica Neue"/>
              </a:rPr>
              <a:t>Files</a:t>
            </a:r>
            <a:endParaRPr sz="2800">
              <a:latin typeface="Helvetica Neue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2175"/>
              </a:spcBef>
              <a:buSzPct val="141666"/>
              <a:buChar char="•"/>
              <a:tabLst>
                <a:tab pos="196215" algn="l"/>
              </a:tabLst>
            </a:pPr>
            <a:r>
              <a:rPr dirty="0" sz="1200" spc="-5">
                <a:latin typeface="Helvetica Neue"/>
                <a:cs typeface="Helvetica Neue"/>
              </a:rPr>
              <a:t>Case</a:t>
            </a:r>
            <a:r>
              <a:rPr dirty="0" sz="1200" spc="-6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sensitive</a:t>
            </a:r>
            <a:endParaRPr sz="1200">
              <a:latin typeface="Helvetica Neue"/>
              <a:cs typeface="Helvetica Neue"/>
            </a:endParaRPr>
          </a:p>
          <a:p>
            <a:pPr lvl="1" marL="361950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62585" algn="l"/>
              </a:tabLst>
            </a:pPr>
            <a:r>
              <a:rPr dirty="0" sz="1200" spc="-5">
                <a:latin typeface="Helvetica Neue"/>
                <a:cs typeface="Helvetica Neue"/>
              </a:rPr>
              <a:t>File.txt</a:t>
            </a:r>
            <a:r>
              <a:rPr dirty="0" sz="1200" spc="-35">
                <a:latin typeface="Helvetica Neue"/>
                <a:cs typeface="Helvetica Neue"/>
              </a:rPr>
              <a:t> </a:t>
            </a:r>
            <a:r>
              <a:rPr dirty="0" sz="1200">
                <a:latin typeface="Helvetica Neue"/>
                <a:cs typeface="Helvetica Neue"/>
              </a:rPr>
              <a:t>≠</a:t>
            </a:r>
            <a:r>
              <a:rPr dirty="0" sz="1200" spc="-3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file.txt</a:t>
            </a:r>
            <a:endParaRPr sz="1200">
              <a:latin typeface="Helvetica Neue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196215" algn="l"/>
              </a:tabLst>
            </a:pPr>
            <a:r>
              <a:rPr dirty="0" sz="1200" spc="-5">
                <a:latin typeface="Helvetica Neue"/>
                <a:cs typeface="Helvetica Neue"/>
              </a:rPr>
              <a:t>Spaces</a:t>
            </a:r>
            <a:r>
              <a:rPr dirty="0" sz="1200" spc="-2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without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“”</a:t>
            </a:r>
            <a:r>
              <a:rPr dirty="0" sz="1200" spc="-20">
                <a:latin typeface="Helvetica Neue"/>
                <a:cs typeface="Helvetica Neue"/>
              </a:rPr>
              <a:t> </a:t>
            </a:r>
            <a:r>
              <a:rPr dirty="0" sz="1200" spc="-10">
                <a:latin typeface="Helvetica Neue"/>
                <a:cs typeface="Helvetica Neue"/>
              </a:rPr>
              <a:t>won’t</a:t>
            </a:r>
            <a:r>
              <a:rPr dirty="0" sz="1200" spc="-1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be</a:t>
            </a:r>
            <a:r>
              <a:rPr dirty="0" sz="1200" spc="-15">
                <a:latin typeface="Helvetica Neue"/>
                <a:cs typeface="Helvetica Neue"/>
              </a:rPr>
              <a:t> </a:t>
            </a:r>
            <a:r>
              <a:rPr dirty="0" sz="1200" spc="-10">
                <a:latin typeface="Helvetica Neue"/>
                <a:cs typeface="Helvetica Neue"/>
              </a:rPr>
              <a:t>read</a:t>
            </a:r>
            <a:r>
              <a:rPr dirty="0" sz="1200" spc="-2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correctly</a:t>
            </a:r>
            <a:endParaRPr sz="1200">
              <a:latin typeface="Helvetica Neue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196215" algn="l"/>
              </a:tabLst>
            </a:pPr>
            <a:r>
              <a:rPr dirty="0" sz="1200" spc="-5">
                <a:latin typeface="Helvetica Neue"/>
                <a:cs typeface="Helvetica Neue"/>
              </a:rPr>
              <a:t>Adding</a:t>
            </a:r>
            <a:r>
              <a:rPr dirty="0" sz="1200" spc="-2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dates</a:t>
            </a:r>
            <a:r>
              <a:rPr dirty="0" sz="1200" spc="-20">
                <a:latin typeface="Helvetica Neue"/>
                <a:cs typeface="Helvetica Neue"/>
              </a:rPr>
              <a:t> </a:t>
            </a:r>
            <a:r>
              <a:rPr dirty="0" sz="1200">
                <a:latin typeface="Helvetica Neue"/>
                <a:cs typeface="Helvetica Neue"/>
              </a:rPr>
              <a:t>can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help</a:t>
            </a:r>
            <a:r>
              <a:rPr dirty="0" sz="1200" spc="-2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with</a:t>
            </a:r>
            <a:r>
              <a:rPr dirty="0" sz="1200" spc="-1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versions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20" y="4089907"/>
            <a:ext cx="1303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100"/>
              </a:spcBef>
              <a:buSzPct val="141666"/>
              <a:buChar char="•"/>
              <a:tabLst>
                <a:tab pos="179705" algn="l"/>
              </a:tabLst>
            </a:pPr>
            <a:r>
              <a:rPr dirty="0" sz="1200" spc="-5">
                <a:latin typeface="Helvetica Neue"/>
                <a:cs typeface="Helvetica Neue"/>
              </a:rPr>
              <a:t>File</a:t>
            </a:r>
            <a:r>
              <a:rPr dirty="0" sz="1200" spc="-55">
                <a:latin typeface="Helvetica Neue"/>
                <a:cs typeface="Helvetica Neue"/>
              </a:rPr>
              <a:t> </a:t>
            </a:r>
            <a:r>
              <a:rPr dirty="0" sz="1200">
                <a:latin typeface="Helvetica Neue"/>
                <a:cs typeface="Helvetica Neue"/>
              </a:rPr>
              <a:t>naming</a:t>
            </a:r>
            <a:r>
              <a:rPr dirty="0" sz="1200" spc="-5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tips: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517" y="4240783"/>
            <a:ext cx="927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2E2D29"/>
                </a:solidFill>
                <a:latin typeface="Arial Unicode MS"/>
                <a:cs typeface="Arial Unicode MS"/>
              </a:rPr>
              <a:t>•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341" y="4289971"/>
            <a:ext cx="1833880" cy="318135"/>
          </a:xfrm>
          <a:custGeom>
            <a:avLst/>
            <a:gdLst/>
            <a:ahLst/>
            <a:cxnLst/>
            <a:rect l="l" t="t" r="r" b="b"/>
            <a:pathLst>
              <a:path w="1833880" h="318135">
                <a:moveTo>
                  <a:pt x="1833421" y="0"/>
                </a:moveTo>
                <a:lnTo>
                  <a:pt x="0" y="0"/>
                </a:lnTo>
                <a:lnTo>
                  <a:pt x="0" y="317656"/>
                </a:lnTo>
                <a:lnTo>
                  <a:pt x="1833421" y="317656"/>
                </a:lnTo>
                <a:lnTo>
                  <a:pt x="1833421" y="0"/>
                </a:lnTo>
                <a:close/>
              </a:path>
            </a:pathLst>
          </a:custGeom>
          <a:solidFill>
            <a:srgbClr val="FBFB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0341" y="4289971"/>
            <a:ext cx="1839595" cy="171450"/>
          </a:xfrm>
          <a:prstGeom prst="rect">
            <a:avLst/>
          </a:prstGeom>
          <a:solidFill>
            <a:srgbClr val="FBFBF9"/>
          </a:solidFill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dirty="0" sz="1000" spc="5">
                <a:latin typeface="Arial Unicode MS"/>
                <a:cs typeface="Arial Unicode MS"/>
              </a:rPr>
              <a:t>Underscores,</a:t>
            </a:r>
            <a:r>
              <a:rPr dirty="0" sz="1000" spc="-40">
                <a:latin typeface="Arial Unicode MS"/>
                <a:cs typeface="Arial Unicode MS"/>
              </a:rPr>
              <a:t> </a:t>
            </a:r>
            <a:r>
              <a:rPr dirty="0" sz="1000">
                <a:latin typeface="Arial Unicode MS"/>
                <a:cs typeface="Arial Unicode MS"/>
              </a:rPr>
              <a:t>e.g.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341" y="4442352"/>
            <a:ext cx="781685" cy="17018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dirty="0" sz="1000">
                <a:latin typeface="Arial Unicode MS"/>
                <a:cs typeface="Arial Unicode MS"/>
              </a:rPr>
              <a:t>f</a:t>
            </a:r>
            <a:r>
              <a:rPr dirty="0" sz="1000" spc="5">
                <a:latin typeface="Arial Unicode MS"/>
                <a:cs typeface="Arial Unicode MS"/>
              </a:rPr>
              <a:t>il</a:t>
            </a:r>
            <a:r>
              <a:rPr dirty="0" sz="1000" spc="10">
                <a:latin typeface="Arial Unicode MS"/>
                <a:cs typeface="Arial Unicode MS"/>
              </a:rPr>
              <a:t>e</a:t>
            </a:r>
            <a:r>
              <a:rPr dirty="0" sz="1000" spc="5">
                <a:latin typeface="Arial Unicode MS"/>
                <a:cs typeface="Arial Unicode MS"/>
              </a:rPr>
              <a:t>_</a:t>
            </a:r>
            <a:r>
              <a:rPr dirty="0" sz="1000" spc="10">
                <a:latin typeface="Arial Unicode MS"/>
                <a:cs typeface="Arial Unicode MS"/>
              </a:rPr>
              <a:t>name</a:t>
            </a:r>
            <a:r>
              <a:rPr dirty="0" sz="1000">
                <a:latin typeface="Arial Unicode MS"/>
                <a:cs typeface="Arial Unicode MS"/>
              </a:rPr>
              <a:t>.</a:t>
            </a:r>
            <a:r>
              <a:rPr dirty="0" sz="1000" spc="5">
                <a:latin typeface="Arial Unicode MS"/>
                <a:cs typeface="Arial Unicode MS"/>
              </a:rPr>
              <a:t>xx</a:t>
            </a:r>
            <a:r>
              <a:rPr dirty="0" sz="1000">
                <a:latin typeface="Arial Unicode MS"/>
                <a:cs typeface="Arial Unicode MS"/>
              </a:rPr>
              <a:t>x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517" y="4411471"/>
            <a:ext cx="927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2E2D29"/>
                </a:solidFill>
                <a:latin typeface="Arial Unicode MS"/>
                <a:cs typeface="Arial Unicode MS"/>
              </a:rPr>
              <a:t>•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341" y="4461420"/>
            <a:ext cx="1521460" cy="146685"/>
          </a:xfrm>
          <a:prstGeom prst="rect">
            <a:avLst/>
          </a:prstGeom>
          <a:solidFill>
            <a:srgbClr val="FBFBF9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ts val="1065"/>
              </a:lnSpc>
              <a:spcBef>
                <a:spcPts val="85"/>
              </a:spcBef>
            </a:pPr>
            <a:r>
              <a:rPr dirty="0" sz="1000" spc="5">
                <a:latin typeface="Arial Unicode MS"/>
                <a:cs typeface="Arial Unicode MS"/>
              </a:rPr>
              <a:t>Dashes,</a:t>
            </a:r>
            <a:r>
              <a:rPr dirty="0" sz="1000" spc="-25">
                <a:latin typeface="Arial Unicode MS"/>
                <a:cs typeface="Arial Unicode MS"/>
              </a:rPr>
              <a:t> </a:t>
            </a:r>
            <a:r>
              <a:rPr dirty="0" sz="1000">
                <a:latin typeface="Arial Unicode MS"/>
                <a:cs typeface="Arial Unicode MS"/>
              </a:rPr>
              <a:t>e.g.</a:t>
            </a:r>
            <a:r>
              <a:rPr dirty="0" sz="1000" spc="-20">
                <a:latin typeface="Arial Unicode MS"/>
                <a:cs typeface="Arial Unicode MS"/>
              </a:rPr>
              <a:t> </a:t>
            </a:r>
            <a:r>
              <a:rPr dirty="0" sz="1000">
                <a:latin typeface="Arial Unicode MS"/>
                <a:cs typeface="Arial Unicode MS"/>
              </a:rPr>
              <a:t>file-name.xxx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517" y="4585207"/>
            <a:ext cx="927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2E2D29"/>
                </a:solidFill>
                <a:latin typeface="Arial Unicode MS"/>
                <a:cs typeface="Arial Unicode MS"/>
              </a:rPr>
              <a:t>•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341" y="4632871"/>
            <a:ext cx="1839595" cy="318135"/>
          </a:xfrm>
          <a:custGeom>
            <a:avLst/>
            <a:gdLst/>
            <a:ahLst/>
            <a:cxnLst/>
            <a:rect l="l" t="t" r="r" b="b"/>
            <a:pathLst>
              <a:path w="1839595" h="318135">
                <a:moveTo>
                  <a:pt x="1839197" y="0"/>
                </a:moveTo>
                <a:lnTo>
                  <a:pt x="0" y="0"/>
                </a:lnTo>
                <a:lnTo>
                  <a:pt x="0" y="317656"/>
                </a:lnTo>
                <a:lnTo>
                  <a:pt x="1839197" y="317656"/>
                </a:lnTo>
                <a:lnTo>
                  <a:pt x="1839197" y="0"/>
                </a:lnTo>
                <a:close/>
              </a:path>
            </a:pathLst>
          </a:custGeom>
          <a:solidFill>
            <a:srgbClr val="FBFB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40341" y="4632871"/>
            <a:ext cx="1839595" cy="171450"/>
          </a:xfrm>
          <a:prstGeom prst="rect">
            <a:avLst/>
          </a:prstGeom>
          <a:solidFill>
            <a:srgbClr val="FBFBF9"/>
          </a:solidFill>
        </p:spPr>
        <p:txBody>
          <a:bodyPr wrap="square" lIns="0" tIns="101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dirty="0" sz="1000">
                <a:latin typeface="Arial Unicode MS"/>
                <a:cs typeface="Arial Unicode MS"/>
              </a:rPr>
              <a:t>No</a:t>
            </a:r>
            <a:r>
              <a:rPr dirty="0" sz="1000" spc="-1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separation,</a:t>
            </a:r>
            <a:r>
              <a:rPr dirty="0" sz="1000" spc="-25">
                <a:latin typeface="Arial Unicode MS"/>
                <a:cs typeface="Arial Unicode MS"/>
              </a:rPr>
              <a:t> </a:t>
            </a:r>
            <a:r>
              <a:rPr dirty="0" sz="1000">
                <a:latin typeface="Arial Unicode MS"/>
                <a:cs typeface="Arial Unicode MS"/>
              </a:rPr>
              <a:t>e.g.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341" y="4786776"/>
            <a:ext cx="717550" cy="17018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dirty="0" sz="1000">
                <a:latin typeface="Arial Unicode MS"/>
                <a:cs typeface="Arial Unicode MS"/>
              </a:rPr>
              <a:t>f</a:t>
            </a:r>
            <a:r>
              <a:rPr dirty="0" sz="1000" spc="5">
                <a:latin typeface="Arial Unicode MS"/>
                <a:cs typeface="Arial Unicode MS"/>
              </a:rPr>
              <a:t>il</a:t>
            </a:r>
            <a:r>
              <a:rPr dirty="0" sz="1000" spc="10">
                <a:latin typeface="Arial Unicode MS"/>
                <a:cs typeface="Arial Unicode MS"/>
              </a:rPr>
              <a:t>ename</a:t>
            </a:r>
            <a:r>
              <a:rPr dirty="0" sz="1000">
                <a:latin typeface="Arial Unicode MS"/>
                <a:cs typeface="Arial Unicode MS"/>
              </a:rPr>
              <a:t>.</a:t>
            </a:r>
            <a:r>
              <a:rPr dirty="0" sz="1000" spc="5">
                <a:latin typeface="Arial Unicode MS"/>
                <a:cs typeface="Arial Unicode MS"/>
              </a:rPr>
              <a:t>xx</a:t>
            </a:r>
            <a:r>
              <a:rPr dirty="0" sz="1000">
                <a:latin typeface="Arial Unicode MS"/>
                <a:cs typeface="Arial Unicode MS"/>
              </a:rPr>
              <a:t>x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517" y="4755895"/>
            <a:ext cx="927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2E2D29"/>
                </a:solidFill>
                <a:latin typeface="Arial Unicode MS"/>
                <a:cs typeface="Arial Unicode MS"/>
              </a:rPr>
              <a:t>•</a:t>
            </a:r>
            <a:endParaRPr sz="15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0341" y="4804322"/>
            <a:ext cx="4260215" cy="163830"/>
          </a:xfrm>
          <a:custGeom>
            <a:avLst/>
            <a:gdLst/>
            <a:ahLst/>
            <a:cxnLst/>
            <a:rect l="l" t="t" r="r" b="b"/>
            <a:pathLst>
              <a:path w="4260215" h="163829">
                <a:moveTo>
                  <a:pt x="4259787" y="0"/>
                </a:moveTo>
                <a:lnTo>
                  <a:pt x="0" y="0"/>
                </a:lnTo>
                <a:lnTo>
                  <a:pt x="0" y="163641"/>
                </a:lnTo>
                <a:lnTo>
                  <a:pt x="4259787" y="163641"/>
                </a:lnTo>
                <a:lnTo>
                  <a:pt x="4259787" y="0"/>
                </a:lnTo>
                <a:close/>
              </a:path>
            </a:pathLst>
          </a:custGeom>
          <a:solidFill>
            <a:srgbClr val="FBFB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0341" y="4801108"/>
            <a:ext cx="42602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latin typeface="Arial Unicode MS"/>
                <a:cs typeface="Arial Unicode MS"/>
              </a:rPr>
              <a:t>Camel</a:t>
            </a:r>
            <a:r>
              <a:rPr dirty="0" sz="100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case,</a:t>
            </a:r>
            <a:r>
              <a:rPr dirty="0" sz="100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where</a:t>
            </a:r>
            <a:r>
              <a:rPr dirty="0" sz="1000">
                <a:latin typeface="Arial Unicode MS"/>
                <a:cs typeface="Arial Unicode MS"/>
              </a:rPr>
              <a:t> the</a:t>
            </a:r>
            <a:r>
              <a:rPr dirty="0" sz="1000" spc="10">
                <a:latin typeface="Arial Unicode MS"/>
                <a:cs typeface="Arial Unicode MS"/>
              </a:rPr>
              <a:t> </a:t>
            </a:r>
            <a:r>
              <a:rPr dirty="0" sz="1000">
                <a:latin typeface="Arial Unicode MS"/>
                <a:cs typeface="Arial Unicode MS"/>
              </a:rPr>
              <a:t>first</a:t>
            </a:r>
            <a:r>
              <a:rPr dirty="0" sz="1000" spc="-5">
                <a:latin typeface="Arial Unicode MS"/>
                <a:cs typeface="Arial Unicode MS"/>
              </a:rPr>
              <a:t> </a:t>
            </a:r>
            <a:r>
              <a:rPr dirty="0" sz="1000">
                <a:latin typeface="Arial Unicode MS"/>
                <a:cs typeface="Arial Unicode MS"/>
              </a:rPr>
              <a:t>letter </a:t>
            </a:r>
            <a:r>
              <a:rPr dirty="0" sz="1000" spc="5">
                <a:latin typeface="Arial Unicode MS"/>
                <a:cs typeface="Arial Unicode MS"/>
              </a:rPr>
              <a:t>of</a:t>
            </a:r>
            <a:r>
              <a:rPr dirty="0" sz="1000" spc="-5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each</a:t>
            </a:r>
            <a:r>
              <a:rPr dirty="0" sz="1000" spc="1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section of</a:t>
            </a:r>
            <a:r>
              <a:rPr dirty="0" sz="1000">
                <a:latin typeface="Arial Unicode MS"/>
                <a:cs typeface="Arial Unicode MS"/>
              </a:rPr>
              <a:t> text</a:t>
            </a:r>
            <a:r>
              <a:rPr dirty="0" sz="1000" spc="-10">
                <a:latin typeface="Arial Unicode MS"/>
                <a:cs typeface="Arial Unicode MS"/>
              </a:rPr>
              <a:t> </a:t>
            </a:r>
            <a:r>
              <a:rPr dirty="0" sz="1000">
                <a:latin typeface="Arial Unicode MS"/>
                <a:cs typeface="Arial Unicode MS"/>
              </a:rPr>
              <a:t>is </a:t>
            </a:r>
            <a:r>
              <a:rPr dirty="0" sz="1000" spc="5">
                <a:latin typeface="Arial Unicode MS"/>
                <a:cs typeface="Arial Unicode MS"/>
              </a:rPr>
              <a:t>capitalized,</a:t>
            </a:r>
            <a:r>
              <a:rPr dirty="0" sz="1000" spc="-10">
                <a:latin typeface="Arial Unicode MS"/>
                <a:cs typeface="Arial Unicode MS"/>
              </a:rPr>
              <a:t> </a:t>
            </a:r>
            <a:r>
              <a:rPr dirty="0" sz="1000">
                <a:latin typeface="Arial Unicode MS"/>
                <a:cs typeface="Arial Unicode MS"/>
              </a:rPr>
              <a:t>e.g.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341" y="4975770"/>
            <a:ext cx="784860" cy="163830"/>
          </a:xfrm>
          <a:prstGeom prst="rect">
            <a:avLst/>
          </a:prstGeom>
          <a:solidFill>
            <a:srgbClr val="FBFBF9"/>
          </a:solidFill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dirty="0" sz="1000" spc="5">
                <a:latin typeface="Arial Unicode MS"/>
                <a:cs typeface="Arial Unicode MS"/>
              </a:rPr>
              <a:t>Fil</a:t>
            </a:r>
            <a:r>
              <a:rPr dirty="0" sz="1000" spc="10">
                <a:latin typeface="Arial Unicode MS"/>
                <a:cs typeface="Arial Unicode MS"/>
              </a:rPr>
              <a:t>e</a:t>
            </a:r>
            <a:r>
              <a:rPr dirty="0" sz="1000" spc="5">
                <a:latin typeface="Arial Unicode MS"/>
                <a:cs typeface="Arial Unicode MS"/>
              </a:rPr>
              <a:t>N</a:t>
            </a:r>
            <a:r>
              <a:rPr dirty="0" sz="1000" spc="10">
                <a:latin typeface="Arial Unicode MS"/>
                <a:cs typeface="Arial Unicode MS"/>
              </a:rPr>
              <a:t>a</a:t>
            </a:r>
            <a:r>
              <a:rPr dirty="0" sz="1000" spc="5">
                <a:latin typeface="Arial Unicode MS"/>
                <a:cs typeface="Arial Unicode MS"/>
              </a:rPr>
              <a:t>me</a:t>
            </a:r>
            <a:r>
              <a:rPr dirty="0" sz="1000" spc="-5">
                <a:latin typeface="Arial Unicode MS"/>
                <a:cs typeface="Arial Unicode MS"/>
              </a:rPr>
              <a:t>.</a:t>
            </a:r>
            <a:r>
              <a:rPr dirty="0" sz="1000" spc="5">
                <a:latin typeface="Arial Unicode MS"/>
                <a:cs typeface="Arial Unicode MS"/>
              </a:rPr>
              <a:t>xxx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7953" y="5318671"/>
            <a:ext cx="3501390" cy="318135"/>
          </a:xfrm>
          <a:custGeom>
            <a:avLst/>
            <a:gdLst/>
            <a:ahLst/>
            <a:cxnLst/>
            <a:rect l="l" t="t" r="r" b="b"/>
            <a:pathLst>
              <a:path w="3501390" h="318135">
                <a:moveTo>
                  <a:pt x="3501059" y="0"/>
                </a:moveTo>
                <a:lnTo>
                  <a:pt x="0" y="0"/>
                </a:lnTo>
                <a:lnTo>
                  <a:pt x="0" y="317656"/>
                </a:lnTo>
                <a:lnTo>
                  <a:pt x="3501059" y="317656"/>
                </a:lnTo>
                <a:lnTo>
                  <a:pt x="3501059" y="0"/>
                </a:lnTo>
                <a:close/>
              </a:path>
            </a:pathLst>
          </a:custGeom>
          <a:solidFill>
            <a:srgbClr val="FBFB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2004" y="5472576"/>
            <a:ext cx="164465" cy="17018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dirty="0" sz="1000">
                <a:latin typeface="Arial Unicode MS"/>
                <a:cs typeface="Arial Unicode MS"/>
              </a:rPr>
              <a:t>l</a:t>
            </a:r>
            <a:r>
              <a:rPr dirty="0" sz="1000" spc="5">
                <a:latin typeface="Arial Unicode MS"/>
                <a:cs typeface="Arial Unicode MS"/>
              </a:rPr>
              <a:t>e</a:t>
            </a:r>
            <a:r>
              <a:rPr dirty="0" sz="1000">
                <a:latin typeface="Arial Unicode MS"/>
                <a:cs typeface="Arial Unicode MS"/>
              </a:rPr>
              <a:t>s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0334" y="5490121"/>
            <a:ext cx="2708910" cy="506730"/>
          </a:xfrm>
          <a:custGeom>
            <a:avLst/>
            <a:gdLst/>
            <a:ahLst/>
            <a:cxnLst/>
            <a:rect l="l" t="t" r="r" b="b"/>
            <a:pathLst>
              <a:path w="2708910" h="506729">
                <a:moveTo>
                  <a:pt x="2222754" y="0"/>
                </a:moveTo>
                <a:lnTo>
                  <a:pt x="0" y="0"/>
                </a:lnTo>
                <a:lnTo>
                  <a:pt x="0" y="163652"/>
                </a:lnTo>
                <a:lnTo>
                  <a:pt x="2222754" y="163652"/>
                </a:lnTo>
                <a:lnTo>
                  <a:pt x="2222754" y="0"/>
                </a:lnTo>
                <a:close/>
              </a:path>
              <a:path w="2708910" h="506729">
                <a:moveTo>
                  <a:pt x="2407018" y="171450"/>
                </a:moveTo>
                <a:lnTo>
                  <a:pt x="0" y="171450"/>
                </a:lnTo>
                <a:lnTo>
                  <a:pt x="0" y="335102"/>
                </a:lnTo>
                <a:lnTo>
                  <a:pt x="2407018" y="335102"/>
                </a:lnTo>
                <a:lnTo>
                  <a:pt x="2407018" y="171450"/>
                </a:lnTo>
                <a:close/>
              </a:path>
              <a:path w="2708910" h="506729">
                <a:moveTo>
                  <a:pt x="2708833" y="342900"/>
                </a:moveTo>
                <a:lnTo>
                  <a:pt x="0" y="342900"/>
                </a:lnTo>
                <a:lnTo>
                  <a:pt x="0" y="506552"/>
                </a:lnTo>
                <a:lnTo>
                  <a:pt x="2708833" y="506552"/>
                </a:lnTo>
                <a:lnTo>
                  <a:pt x="2708833" y="342900"/>
                </a:lnTo>
                <a:close/>
              </a:path>
            </a:pathLst>
          </a:custGeom>
          <a:solidFill>
            <a:srgbClr val="FBFB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18029" y="5316220"/>
            <a:ext cx="3460750" cy="70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545" indent="-119380">
              <a:lnSpc>
                <a:spcPts val="1019"/>
              </a:lnSpc>
              <a:spcBef>
                <a:spcPts val="100"/>
              </a:spcBef>
              <a:buClr>
                <a:srgbClr val="2E2D29"/>
              </a:buClr>
              <a:buSzPct val="150000"/>
              <a:buChar char="•"/>
              <a:tabLst>
                <a:tab pos="170180" algn="l"/>
              </a:tabLst>
            </a:pPr>
            <a:r>
              <a:rPr dirty="0" sz="1000" spc="5">
                <a:latin typeface="Arial Unicode MS"/>
                <a:cs typeface="Arial Unicode MS"/>
              </a:rPr>
              <a:t>Can store</a:t>
            </a:r>
            <a:r>
              <a:rPr dirty="0" sz="1000">
                <a:latin typeface="Arial Unicode MS"/>
                <a:cs typeface="Arial Unicode MS"/>
              </a:rPr>
              <a:t> a lot</a:t>
            </a:r>
            <a:r>
              <a:rPr dirty="0" sz="1000" spc="-5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of</a:t>
            </a:r>
            <a:r>
              <a:rPr dirty="0" sz="1000" spc="-1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useful</a:t>
            </a:r>
            <a:r>
              <a:rPr dirty="0" sz="100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information</a:t>
            </a:r>
            <a:r>
              <a:rPr dirty="0" sz="1000">
                <a:latin typeface="Arial Unicode MS"/>
                <a:cs typeface="Arial Unicode MS"/>
              </a:rPr>
              <a:t> in</a:t>
            </a:r>
            <a:r>
              <a:rPr dirty="0" sz="1000" spc="10">
                <a:latin typeface="Arial Unicode MS"/>
                <a:cs typeface="Arial Unicode MS"/>
              </a:rPr>
              <a:t> </a:t>
            </a:r>
            <a:r>
              <a:rPr dirty="0" sz="1000">
                <a:latin typeface="Arial Unicode MS"/>
                <a:cs typeface="Arial Unicode MS"/>
              </a:rPr>
              <a:t>the </a:t>
            </a:r>
            <a:r>
              <a:rPr dirty="0" sz="1000" spc="5">
                <a:latin typeface="Arial Unicode MS"/>
                <a:cs typeface="Arial Unicode MS"/>
              </a:rPr>
              <a:t>names</a:t>
            </a:r>
            <a:r>
              <a:rPr dirty="0" sz="100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of</a:t>
            </a:r>
            <a:r>
              <a:rPr dirty="0" sz="1000" spc="-5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your</a:t>
            </a:r>
            <a:endParaRPr sz="1000">
              <a:latin typeface="Arial Unicode MS"/>
              <a:cs typeface="Arial Unicode MS"/>
            </a:endParaRPr>
          </a:p>
          <a:p>
            <a:pPr lvl="1" marL="170180" indent="-67945">
              <a:lnSpc>
                <a:spcPts val="1620"/>
              </a:lnSpc>
              <a:buClr>
                <a:srgbClr val="2E2D29"/>
              </a:buClr>
              <a:buSzPct val="140000"/>
              <a:buChar char="•"/>
              <a:tabLst>
                <a:tab pos="170815" algn="l"/>
              </a:tabLst>
            </a:pPr>
            <a:r>
              <a:rPr dirty="0" baseline="8333" sz="1500" spc="-30">
                <a:latin typeface="Arial Unicode MS"/>
                <a:cs typeface="Arial Unicode MS"/>
              </a:rPr>
              <a:t>fi</a:t>
            </a:r>
            <a:r>
              <a:rPr dirty="0" sz="1000" spc="-20">
                <a:latin typeface="Arial Unicode MS"/>
                <a:cs typeface="Arial Unicode MS"/>
              </a:rPr>
              <a:t>Not</a:t>
            </a:r>
            <a:r>
              <a:rPr dirty="0" sz="100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just</a:t>
            </a:r>
            <a:r>
              <a:rPr dirty="0" sz="1000">
                <a:latin typeface="Arial Unicode MS"/>
                <a:cs typeface="Arial Unicode MS"/>
              </a:rPr>
              <a:t> “DifferentialExpression.R”,</a:t>
            </a:r>
            <a:r>
              <a:rPr dirty="0" sz="1000" spc="10">
                <a:latin typeface="Arial Unicode MS"/>
                <a:cs typeface="Arial Unicode MS"/>
              </a:rPr>
              <a:t> but</a:t>
            </a:r>
            <a:endParaRPr sz="1000">
              <a:latin typeface="Arial Unicode MS"/>
              <a:cs typeface="Arial Unicode MS"/>
            </a:endParaRPr>
          </a:p>
          <a:p>
            <a:pPr marL="222250">
              <a:lnSpc>
                <a:spcPct val="100000"/>
              </a:lnSpc>
              <a:spcBef>
                <a:spcPts val="45"/>
              </a:spcBef>
            </a:pPr>
            <a:r>
              <a:rPr dirty="0" sz="1000">
                <a:latin typeface="Arial Unicode MS"/>
                <a:cs typeface="Arial Unicode MS"/>
              </a:rPr>
              <a:t>“Eckstrom_DESeq2_COVID_20210204.R”</a:t>
            </a:r>
            <a:endParaRPr sz="1000">
              <a:latin typeface="Arial Unicode MS"/>
              <a:cs typeface="Arial Unicode MS"/>
            </a:endParaRPr>
          </a:p>
          <a:p>
            <a:pPr lvl="1" marL="222250" indent="-120014">
              <a:lnSpc>
                <a:spcPct val="100000"/>
              </a:lnSpc>
              <a:spcBef>
                <a:spcPts val="165"/>
              </a:spcBef>
              <a:buClr>
                <a:srgbClr val="2E2D29"/>
              </a:buClr>
              <a:buSzPct val="140000"/>
              <a:buChar char="•"/>
              <a:tabLst>
                <a:tab pos="222885" algn="l"/>
              </a:tabLst>
            </a:pPr>
            <a:r>
              <a:rPr dirty="0" sz="1000" spc="5">
                <a:latin typeface="Arial Unicode MS"/>
                <a:cs typeface="Arial Unicode MS"/>
              </a:rPr>
              <a:t>Dates,</a:t>
            </a:r>
            <a:r>
              <a:rPr dirty="0" sz="1000" spc="-2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analysis</a:t>
            </a:r>
            <a:r>
              <a:rPr dirty="0" sz="1000" spc="-1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type,</a:t>
            </a:r>
            <a:r>
              <a:rPr dirty="0" sz="1000" spc="-2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investigator,</a:t>
            </a:r>
            <a:r>
              <a:rPr dirty="0" sz="1000" spc="-20">
                <a:latin typeface="Arial Unicode MS"/>
                <a:cs typeface="Arial Unicode MS"/>
              </a:rPr>
              <a:t> </a:t>
            </a:r>
            <a:r>
              <a:rPr dirty="0" sz="1000" spc="5">
                <a:latin typeface="Arial Unicode MS"/>
                <a:cs typeface="Arial Unicode MS"/>
              </a:rPr>
              <a:t>location,</a:t>
            </a:r>
            <a:r>
              <a:rPr dirty="0" sz="1000" spc="-20">
                <a:latin typeface="Arial Unicode MS"/>
                <a:cs typeface="Arial Unicode MS"/>
              </a:rPr>
              <a:t> </a:t>
            </a:r>
            <a:r>
              <a:rPr dirty="0" sz="1000">
                <a:latin typeface="Arial Unicode MS"/>
                <a:cs typeface="Arial Unicode MS"/>
              </a:rPr>
              <a:t>etc.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82576" y="4768088"/>
            <a:ext cx="2604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FFFFFF"/>
                </a:solidFill>
                <a:latin typeface="Helvetica Neue"/>
                <a:cs typeface="Helvetica Neue"/>
              </a:rPr>
              <a:t>/OneDrive\</a:t>
            </a:r>
            <a:r>
              <a:rPr dirty="0" sz="900" spc="26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900">
                <a:solidFill>
                  <a:srgbClr val="FFFFFF"/>
                </a:solidFill>
                <a:latin typeface="Helvetica Neue"/>
                <a:cs typeface="Helvetica Neue"/>
              </a:rPr>
              <a:t>-\</a:t>
            </a:r>
            <a:r>
              <a:rPr dirty="0" sz="900" spc="5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Helvetica Neue"/>
                <a:cs typeface="Helvetica Neue"/>
              </a:rPr>
              <a:t>UVM\</a:t>
            </a:r>
            <a:r>
              <a:rPr dirty="0" sz="900" spc="5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Helvetica Neue"/>
                <a:cs typeface="Helvetica Neue"/>
              </a:rPr>
              <a:t>Larner\</a:t>
            </a:r>
            <a:r>
              <a:rPr dirty="0" sz="900" spc="5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Helvetica Neue"/>
                <a:cs typeface="Helvetica Neue"/>
              </a:rPr>
              <a:t>College\</a:t>
            </a:r>
            <a:r>
              <a:rPr dirty="0" sz="900" spc="5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900">
                <a:solidFill>
                  <a:srgbClr val="FFFFFF"/>
                </a:solidFill>
                <a:latin typeface="Helvetica Neue"/>
                <a:cs typeface="Helvetica Neue"/>
              </a:rPr>
              <a:t>of\</a:t>
            </a:r>
            <a:r>
              <a:rPr dirty="0" sz="900" spc="5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Helvetica Neue"/>
                <a:cs typeface="Helvetica Neue"/>
              </a:rPr>
              <a:t>Medicine/</a:t>
            </a:r>
            <a:endParaRPr sz="900">
              <a:latin typeface="Helvetica Neue"/>
              <a:cs typeface="Helvetica Neue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5748" y="3762393"/>
            <a:ext cx="3397675" cy="24651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498503" y="3529076"/>
            <a:ext cx="330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Helvetica Neue"/>
                <a:cs typeface="Helvetica Neue"/>
              </a:rPr>
              <a:t>G</a:t>
            </a:r>
            <a:r>
              <a:rPr dirty="0" sz="1200" spc="-10">
                <a:latin typeface="Helvetica Neue"/>
                <a:cs typeface="Helvetica Neue"/>
              </a:rPr>
              <a:t>U</a:t>
            </a:r>
            <a:r>
              <a:rPr dirty="0" sz="1200" spc="-5">
                <a:latin typeface="Helvetica Neue"/>
                <a:cs typeface="Helvetica Neue"/>
              </a:rPr>
              <a:t>I: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3501" y="4208779"/>
            <a:ext cx="848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Helvetica Neue"/>
                <a:cs typeface="Helvetica Neue"/>
              </a:rPr>
              <a:t>b</a:t>
            </a:r>
            <a:r>
              <a:rPr dirty="0" sz="1200">
                <a:latin typeface="Helvetica Neue"/>
                <a:cs typeface="Helvetica Neue"/>
              </a:rPr>
              <a:t>ec</a:t>
            </a:r>
            <a:r>
              <a:rPr dirty="0" sz="1200" spc="-5">
                <a:latin typeface="Helvetica Neue"/>
                <a:cs typeface="Helvetica Neue"/>
              </a:rPr>
              <a:t>om</a:t>
            </a:r>
            <a:r>
              <a:rPr dirty="0" sz="1200">
                <a:latin typeface="Helvetica Neue"/>
                <a:cs typeface="Helvetica Neue"/>
              </a:rPr>
              <a:t>e</a:t>
            </a:r>
            <a:r>
              <a:rPr dirty="0" sz="1200" spc="-5">
                <a:latin typeface="Helvetica Neue"/>
                <a:cs typeface="Helvetica Neue"/>
              </a:rPr>
              <a:t>s…</a:t>
            </a:r>
            <a:r>
              <a:rPr dirty="0" sz="1200">
                <a:latin typeface="Helvetica Neue"/>
                <a:cs typeface="Helvetica Neue"/>
              </a:rPr>
              <a:t>.</a:t>
            </a:r>
            <a:endParaRPr sz="1200">
              <a:latin typeface="Helvetica Neue"/>
              <a:cs typeface="Helvetica Neue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dirty="0" spc="-50"/>
              <a:t>Topics </a:t>
            </a:r>
            <a:r>
              <a:rPr dirty="0"/>
              <a:t>we will </a:t>
            </a:r>
            <a:r>
              <a:rPr dirty="0" spc="-5"/>
              <a:t>cover: </a:t>
            </a:r>
            <a:r>
              <a:rPr dirty="0" spc="-990"/>
              <a:t> </a:t>
            </a:r>
            <a:r>
              <a:rPr dirty="0" spc="-5"/>
              <a:t>3-week</a:t>
            </a:r>
            <a:r>
              <a:rPr dirty="0" spc="-20"/>
              <a:t> </a:t>
            </a:r>
            <a:r>
              <a:rPr dirty="0"/>
              <a:t>overview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914" y="1829307"/>
            <a:ext cx="27247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latin typeface="Arial"/>
                <a:cs typeface="Arial"/>
              </a:rPr>
              <a:t>F</a:t>
            </a:r>
            <a:r>
              <a:rPr dirty="0" sz="2800" spc="-55" b="1">
                <a:latin typeface="Arial"/>
                <a:cs typeface="Arial"/>
              </a:rPr>
              <a:t>il</a:t>
            </a:r>
            <a:r>
              <a:rPr dirty="0" sz="2800" b="1">
                <a:latin typeface="Arial"/>
                <a:cs typeface="Arial"/>
              </a:rPr>
              <a:t>e</a:t>
            </a:r>
            <a:r>
              <a:rPr dirty="0" sz="2800" spc="-190" b="1">
                <a:latin typeface="Arial"/>
                <a:cs typeface="Arial"/>
              </a:rPr>
              <a:t> </a:t>
            </a:r>
            <a:r>
              <a:rPr dirty="0" sz="2800" spc="-75" b="1">
                <a:latin typeface="Arial"/>
                <a:cs typeface="Arial"/>
              </a:rPr>
              <a:t>P</a:t>
            </a:r>
            <a:r>
              <a:rPr dirty="0" sz="2800" spc="-60" b="1">
                <a:latin typeface="Arial"/>
                <a:cs typeface="Arial"/>
              </a:rPr>
              <a:t>e</a:t>
            </a:r>
            <a:r>
              <a:rPr dirty="0" sz="2800" spc="-70" b="1">
                <a:latin typeface="Arial"/>
                <a:cs typeface="Arial"/>
              </a:rPr>
              <a:t>rmi</a:t>
            </a:r>
            <a:r>
              <a:rPr dirty="0" sz="2800" spc="-65" b="1">
                <a:latin typeface="Arial"/>
                <a:cs typeface="Arial"/>
              </a:rPr>
              <a:t>ss</a:t>
            </a:r>
            <a:r>
              <a:rPr dirty="0" sz="2800" spc="-70" b="1">
                <a:latin typeface="Arial"/>
                <a:cs typeface="Arial"/>
              </a:rPr>
              <a:t>ion</a:t>
            </a:r>
            <a:r>
              <a:rPr dirty="0" sz="2800" b="1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286" y="2661697"/>
            <a:ext cx="6125180" cy="26377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dirty="0" spc="-50"/>
              <a:t>Topics </a:t>
            </a:r>
            <a:r>
              <a:rPr dirty="0"/>
              <a:t>we will </a:t>
            </a:r>
            <a:r>
              <a:rPr dirty="0" spc="-5"/>
              <a:t>cover: </a:t>
            </a:r>
            <a:r>
              <a:rPr dirty="0" spc="-990"/>
              <a:t> </a:t>
            </a:r>
            <a:r>
              <a:rPr dirty="0" spc="-5"/>
              <a:t>3-week</a:t>
            </a:r>
            <a:r>
              <a:rPr dirty="0" spc="-20"/>
              <a:t> </a:t>
            </a:r>
            <a:r>
              <a:rPr dirty="0"/>
              <a:t>overview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542" y="1512315"/>
            <a:ext cx="4629150" cy="4304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dirty="0" sz="2800" spc="-70" b="1">
                <a:latin typeface="Arial"/>
                <a:cs typeface="Arial"/>
              </a:rPr>
              <a:t>Organization</a:t>
            </a:r>
            <a:endParaRPr sz="2800">
              <a:latin typeface="Arial"/>
              <a:cs typeface="Arial"/>
            </a:endParaRPr>
          </a:p>
          <a:p>
            <a:pPr marL="179070" marR="124460" indent="-167005">
              <a:lnSpc>
                <a:spcPts val="1420"/>
              </a:lnSpc>
              <a:spcBef>
                <a:spcPts val="2145"/>
              </a:spcBef>
              <a:buSzPct val="141666"/>
              <a:buChar char="•"/>
              <a:tabLst>
                <a:tab pos="179705" algn="l"/>
              </a:tabLst>
            </a:pPr>
            <a:r>
              <a:rPr dirty="0" sz="1200" spc="-5">
                <a:latin typeface="Helvetica Neue"/>
                <a:cs typeface="Helvetica Neue"/>
              </a:rPr>
              <a:t>Many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pipelines </a:t>
            </a:r>
            <a:r>
              <a:rPr dirty="0" sz="1200" spc="-10">
                <a:latin typeface="Helvetica Neue"/>
                <a:cs typeface="Helvetica Neue"/>
              </a:rPr>
              <a:t>don’t</a:t>
            </a:r>
            <a:r>
              <a:rPr dirty="0" sz="1200" spc="-5">
                <a:latin typeface="Helvetica Neue"/>
                <a:cs typeface="Helvetica Neue"/>
              </a:rPr>
              <a:t> just</a:t>
            </a:r>
            <a:r>
              <a:rPr dirty="0" sz="1200" spc="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generate</a:t>
            </a:r>
            <a:r>
              <a:rPr dirty="0" sz="1200">
                <a:latin typeface="Helvetica Neue"/>
                <a:cs typeface="Helvetica Neue"/>
              </a:rPr>
              <a:t> the </a:t>
            </a:r>
            <a:r>
              <a:rPr dirty="0" sz="1200" spc="-5">
                <a:latin typeface="Helvetica Neue"/>
                <a:cs typeface="Helvetica Neue"/>
              </a:rPr>
              <a:t>final </a:t>
            </a:r>
            <a:r>
              <a:rPr dirty="0" sz="1200" spc="-10">
                <a:latin typeface="Helvetica Neue"/>
                <a:cs typeface="Helvetica Neue"/>
              </a:rPr>
              <a:t>results </a:t>
            </a:r>
            <a:r>
              <a:rPr dirty="0" sz="1200" spc="-5">
                <a:latin typeface="Helvetica Neue"/>
                <a:cs typeface="Helvetica Neue"/>
              </a:rPr>
              <a:t>file,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but</a:t>
            </a:r>
            <a:r>
              <a:rPr dirty="0" sz="1200" spc="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all </a:t>
            </a:r>
            <a:r>
              <a:rPr dirty="0" sz="1200" spc="-10">
                <a:latin typeface="Helvetica Neue"/>
                <a:cs typeface="Helvetica Neue"/>
              </a:rPr>
              <a:t>of </a:t>
            </a:r>
            <a:r>
              <a:rPr dirty="0" sz="1200" spc="-320">
                <a:latin typeface="Helvetica Neue"/>
                <a:cs typeface="Helvetica Neue"/>
              </a:rPr>
              <a:t> </a:t>
            </a:r>
            <a:r>
              <a:rPr dirty="0" sz="1200">
                <a:latin typeface="Helvetica Neue"/>
                <a:cs typeface="Helvetica Neue"/>
              </a:rPr>
              <a:t>the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intermediate steps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>
                <a:latin typeface="Helvetica Neue"/>
                <a:cs typeface="Helvetica Neue"/>
              </a:rPr>
              <a:t>it</a:t>
            </a:r>
            <a:r>
              <a:rPr dirty="0" sz="1200" spc="-5">
                <a:latin typeface="Helvetica Neue"/>
                <a:cs typeface="Helvetica Neue"/>
              </a:rPr>
              <a:t> took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>
                <a:latin typeface="Helvetica Neue"/>
                <a:cs typeface="Helvetica Neue"/>
              </a:rPr>
              <a:t>to</a:t>
            </a:r>
            <a:r>
              <a:rPr dirty="0" sz="1200" spc="-2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get</a:t>
            </a:r>
            <a:r>
              <a:rPr dirty="0" sz="1200">
                <a:latin typeface="Helvetica Neue"/>
                <a:cs typeface="Helvetica Neue"/>
              </a:rPr>
              <a:t> </a:t>
            </a:r>
            <a:r>
              <a:rPr dirty="0" sz="1200" spc="-10">
                <a:latin typeface="Helvetica Neue"/>
                <a:cs typeface="Helvetica Neue"/>
              </a:rPr>
              <a:t>there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Helvetica Neue"/>
              <a:buChar char="•"/>
            </a:pPr>
            <a:endParaRPr sz="1300">
              <a:latin typeface="Helvetica Neue"/>
              <a:cs typeface="Helvetica Neue"/>
            </a:endParaRPr>
          </a:p>
          <a:p>
            <a:pPr marL="179070" marR="5080" indent="-167005">
              <a:lnSpc>
                <a:spcPts val="1390"/>
              </a:lnSpc>
              <a:buSzPct val="141666"/>
              <a:buChar char="•"/>
              <a:tabLst>
                <a:tab pos="179705" algn="l"/>
              </a:tabLst>
            </a:pPr>
            <a:r>
              <a:rPr dirty="0" sz="1200" spc="-5">
                <a:latin typeface="Helvetica Neue"/>
                <a:cs typeface="Helvetica Neue"/>
              </a:rPr>
              <a:t>Having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everything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>
                <a:latin typeface="Helvetica Neue"/>
                <a:cs typeface="Helvetica Neue"/>
              </a:rPr>
              <a:t>in </a:t>
            </a:r>
            <a:r>
              <a:rPr dirty="0" sz="1200" spc="-5">
                <a:latin typeface="Helvetica Neue"/>
                <a:cs typeface="Helvetica Neue"/>
              </a:rPr>
              <a:t>one</a:t>
            </a:r>
            <a:r>
              <a:rPr dirty="0" sz="1200">
                <a:latin typeface="Helvetica Neue"/>
                <a:cs typeface="Helvetica Neue"/>
              </a:rPr>
              <a:t> </a:t>
            </a:r>
            <a:r>
              <a:rPr dirty="0" sz="1200" spc="-10">
                <a:latin typeface="Helvetica Neue"/>
                <a:cs typeface="Helvetica Neue"/>
              </a:rPr>
              <a:t>directory</a:t>
            </a:r>
            <a:r>
              <a:rPr dirty="0" sz="1200" spc="-5">
                <a:latin typeface="Helvetica Neue"/>
                <a:cs typeface="Helvetica Neue"/>
              </a:rPr>
              <a:t> </a:t>
            </a:r>
            <a:r>
              <a:rPr dirty="0" sz="1200">
                <a:latin typeface="Helvetica Neue"/>
                <a:cs typeface="Helvetica Neue"/>
              </a:rPr>
              <a:t>can </a:t>
            </a:r>
            <a:r>
              <a:rPr dirty="0" sz="1200" spc="-5">
                <a:latin typeface="Helvetica Neue"/>
                <a:cs typeface="Helvetica Neue"/>
              </a:rPr>
              <a:t>not</a:t>
            </a:r>
            <a:r>
              <a:rPr dirty="0" sz="120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only be</a:t>
            </a:r>
            <a:r>
              <a:rPr dirty="0" sz="120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overwhelming, </a:t>
            </a:r>
            <a:r>
              <a:rPr dirty="0" sz="1200" spc="-31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but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>
                <a:latin typeface="Helvetica Neue"/>
                <a:cs typeface="Helvetica Neue"/>
              </a:rPr>
              <a:t>can </a:t>
            </a:r>
            <a:r>
              <a:rPr dirty="0" sz="1200" spc="-5">
                <a:latin typeface="Helvetica Neue"/>
                <a:cs typeface="Helvetica Neue"/>
              </a:rPr>
              <a:t>make automation </a:t>
            </a:r>
            <a:r>
              <a:rPr dirty="0" sz="1200">
                <a:latin typeface="Helvetica Neue"/>
                <a:cs typeface="Helvetica Neue"/>
              </a:rPr>
              <a:t>that</a:t>
            </a:r>
            <a:r>
              <a:rPr dirty="0" sz="1200" spc="-5">
                <a:latin typeface="Helvetica Neue"/>
                <a:cs typeface="Helvetica Neue"/>
              </a:rPr>
              <a:t> much harder</a:t>
            </a:r>
            <a:endParaRPr sz="120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Helvetica Neue"/>
              <a:buChar char="•"/>
            </a:pPr>
            <a:endParaRPr sz="1300">
              <a:latin typeface="Helvetica Neue"/>
              <a:cs typeface="Helvetica Neue"/>
            </a:endParaRPr>
          </a:p>
          <a:p>
            <a:pPr algn="just" lvl="1" marL="346075" marR="43180" indent="-167005">
              <a:lnSpc>
                <a:spcPct val="97500"/>
              </a:lnSpc>
              <a:buSzPct val="141666"/>
              <a:buChar char="•"/>
              <a:tabLst>
                <a:tab pos="346075" algn="l"/>
              </a:tabLst>
            </a:pPr>
            <a:r>
              <a:rPr dirty="0" sz="1200" spc="-35">
                <a:latin typeface="Helvetica Neue"/>
                <a:cs typeface="Helvetica Neue"/>
              </a:rPr>
              <a:t>You </a:t>
            </a:r>
            <a:r>
              <a:rPr dirty="0" sz="1200" spc="-5">
                <a:latin typeface="Helvetica Neue"/>
                <a:cs typeface="Helvetica Neue"/>
              </a:rPr>
              <a:t>want </a:t>
            </a:r>
            <a:r>
              <a:rPr dirty="0" sz="1200">
                <a:latin typeface="Helvetica Neue"/>
                <a:cs typeface="Helvetica Neue"/>
              </a:rPr>
              <a:t>to </a:t>
            </a:r>
            <a:r>
              <a:rPr dirty="0" sz="1200" spc="-5">
                <a:latin typeface="Helvetica Neue"/>
                <a:cs typeface="Helvetica Neue"/>
              </a:rPr>
              <a:t>assemble </a:t>
            </a:r>
            <a:r>
              <a:rPr dirty="0" sz="1200">
                <a:latin typeface="Helvetica Neue"/>
                <a:cs typeface="Helvetica Neue"/>
              </a:rPr>
              <a:t>a </a:t>
            </a:r>
            <a:r>
              <a:rPr dirty="0" sz="1200" spc="-5">
                <a:latin typeface="Helvetica Neue"/>
                <a:cs typeface="Helvetica Neue"/>
              </a:rPr>
              <a:t>bunch of genomes </a:t>
            </a:r>
            <a:r>
              <a:rPr dirty="0" sz="1200" spc="-10">
                <a:latin typeface="Helvetica Neue"/>
                <a:cs typeface="Helvetica Neue"/>
              </a:rPr>
              <a:t>from </a:t>
            </a:r>
            <a:r>
              <a:rPr dirty="0" sz="1200" spc="-5">
                <a:latin typeface="Helvetica Neue"/>
                <a:cs typeface="Helvetica Neue"/>
              </a:rPr>
              <a:t>your trimmed </a:t>
            </a:r>
            <a:r>
              <a:rPr dirty="0" sz="1200" spc="-32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fastq files, but your raw data </a:t>
            </a:r>
            <a:r>
              <a:rPr dirty="0" sz="1200">
                <a:latin typeface="Helvetica Neue"/>
                <a:cs typeface="Helvetica Neue"/>
              </a:rPr>
              <a:t>is in the </a:t>
            </a:r>
            <a:r>
              <a:rPr dirty="0" sz="1200" spc="-5">
                <a:latin typeface="Helvetica Neue"/>
                <a:cs typeface="Helvetica Neue"/>
              </a:rPr>
              <a:t>same </a:t>
            </a:r>
            <a:r>
              <a:rPr dirty="0" sz="1200" spc="-10">
                <a:latin typeface="Helvetica Neue"/>
                <a:cs typeface="Helvetica Neue"/>
              </a:rPr>
              <a:t>directory </a:t>
            </a:r>
            <a:r>
              <a:rPr dirty="0" sz="1200">
                <a:latin typeface="Helvetica Neue"/>
                <a:cs typeface="Helvetica Neue"/>
              </a:rPr>
              <a:t>and they </a:t>
            </a:r>
            <a:r>
              <a:rPr dirty="0" sz="1200" spc="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all</a:t>
            </a:r>
            <a:r>
              <a:rPr dirty="0" sz="1200" spc="-1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have </a:t>
            </a:r>
            <a:r>
              <a:rPr dirty="0" sz="1200">
                <a:latin typeface="Helvetica Neue"/>
                <a:cs typeface="Helvetica Neue"/>
              </a:rPr>
              <a:t>the</a:t>
            </a:r>
            <a:r>
              <a:rPr dirty="0" sz="1200" spc="-5">
                <a:latin typeface="Helvetica Neue"/>
                <a:cs typeface="Helvetica Neue"/>
              </a:rPr>
              <a:t> same name</a:t>
            </a:r>
            <a:endParaRPr sz="1200">
              <a:latin typeface="Helvetica Neue"/>
              <a:cs typeface="Helvetica Neue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Helvetica Neue"/>
              <a:buChar char="•"/>
            </a:pPr>
            <a:endParaRPr sz="1300">
              <a:latin typeface="Helvetica Neue"/>
              <a:cs typeface="Helvetica Neue"/>
            </a:endParaRPr>
          </a:p>
          <a:p>
            <a:pPr marL="179705" indent="-167005">
              <a:lnSpc>
                <a:spcPct val="100000"/>
              </a:lnSpc>
              <a:buSzPct val="141666"/>
              <a:buChar char="•"/>
              <a:tabLst>
                <a:tab pos="179705" algn="l"/>
              </a:tabLst>
            </a:pPr>
            <a:r>
              <a:rPr dirty="0" sz="1200" spc="-10">
                <a:latin typeface="Helvetica Neue"/>
                <a:cs typeface="Helvetica Neue"/>
              </a:rPr>
              <a:t>Good </a:t>
            </a:r>
            <a:r>
              <a:rPr dirty="0" sz="1200" spc="-5">
                <a:latin typeface="Helvetica Neue"/>
                <a:cs typeface="Helvetica Neue"/>
              </a:rPr>
              <a:t>organization </a:t>
            </a:r>
            <a:r>
              <a:rPr dirty="0" sz="1200">
                <a:latin typeface="Helvetica Neue"/>
                <a:cs typeface="Helvetica Neue"/>
              </a:rPr>
              <a:t>can </a:t>
            </a:r>
            <a:r>
              <a:rPr dirty="0" sz="1200" spc="-5">
                <a:latin typeface="Helvetica Neue"/>
                <a:cs typeface="Helvetica Neue"/>
              </a:rPr>
              <a:t>save you</a:t>
            </a:r>
            <a:r>
              <a:rPr dirty="0" sz="120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many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headaches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later</a:t>
            </a:r>
            <a:r>
              <a:rPr dirty="0" sz="1200" spc="-1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on!</a:t>
            </a:r>
            <a:endParaRPr sz="1200">
              <a:latin typeface="Helvetica Neue"/>
              <a:cs typeface="Helvetica Neue"/>
            </a:endParaRPr>
          </a:p>
          <a:p>
            <a:pPr marL="179705" indent="-167005">
              <a:lnSpc>
                <a:spcPct val="100000"/>
              </a:lnSpc>
              <a:spcBef>
                <a:spcPts val="1655"/>
              </a:spcBef>
              <a:buSzPct val="141666"/>
              <a:buChar char="•"/>
              <a:tabLst>
                <a:tab pos="179705" algn="l"/>
              </a:tabLst>
            </a:pPr>
            <a:r>
              <a:rPr dirty="0" sz="1200" spc="-55">
                <a:latin typeface="Helvetica Neue"/>
                <a:cs typeface="Helvetica Neue"/>
              </a:rPr>
              <a:t>Y</a:t>
            </a:r>
            <a:r>
              <a:rPr dirty="0" sz="1200" spc="-50">
                <a:latin typeface="Helvetica Neue"/>
                <a:cs typeface="Helvetica Neue"/>
              </a:rPr>
              <a:t>o</a:t>
            </a:r>
            <a:r>
              <a:rPr dirty="0" sz="1200">
                <a:latin typeface="Helvetica Neue"/>
                <a:cs typeface="Helvetica Neue"/>
              </a:rPr>
              <a:t>u</a:t>
            </a:r>
            <a:r>
              <a:rPr dirty="0" sz="1200" spc="-50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m</a:t>
            </a:r>
            <a:r>
              <a:rPr dirty="0" sz="1200">
                <a:latin typeface="Helvetica Neue"/>
                <a:cs typeface="Helvetica Neue"/>
              </a:rPr>
              <a:t>i</a:t>
            </a:r>
            <a:r>
              <a:rPr dirty="0" sz="1200" spc="-10">
                <a:latin typeface="Helvetica Neue"/>
                <a:cs typeface="Helvetica Neue"/>
              </a:rPr>
              <a:t>g</a:t>
            </a:r>
            <a:r>
              <a:rPr dirty="0" sz="1200">
                <a:latin typeface="Helvetica Neue"/>
                <a:cs typeface="Helvetica Neue"/>
              </a:rPr>
              <a:t>ht</a:t>
            </a:r>
            <a:r>
              <a:rPr dirty="0" sz="1200" spc="-5">
                <a:latin typeface="Helvetica Neue"/>
                <a:cs typeface="Helvetica Neue"/>
              </a:rPr>
              <a:t> d</a:t>
            </a:r>
            <a:r>
              <a:rPr dirty="0" sz="1200">
                <a:latin typeface="Helvetica Neue"/>
                <a:cs typeface="Helvetica Neue"/>
              </a:rPr>
              <a:t>o</a:t>
            </a:r>
            <a:r>
              <a:rPr dirty="0" sz="1200" spc="-15">
                <a:latin typeface="Helvetica Neue"/>
                <a:cs typeface="Helvetica Neue"/>
              </a:rPr>
              <a:t> </a:t>
            </a:r>
            <a:r>
              <a:rPr dirty="0" sz="1200" spc="-5">
                <a:latin typeface="Helvetica Neue"/>
                <a:cs typeface="Helvetica Neue"/>
              </a:rPr>
              <a:t>som</a:t>
            </a:r>
            <a:r>
              <a:rPr dirty="0" sz="1200">
                <a:latin typeface="Helvetica Neue"/>
                <a:cs typeface="Helvetica Neue"/>
              </a:rPr>
              <a:t>e</a:t>
            </a:r>
            <a:r>
              <a:rPr dirty="0" sz="1200" spc="5">
                <a:latin typeface="Helvetica Neue"/>
                <a:cs typeface="Helvetica Neue"/>
              </a:rPr>
              <a:t>t</a:t>
            </a:r>
            <a:r>
              <a:rPr dirty="0" sz="1200">
                <a:latin typeface="Helvetica Neue"/>
                <a:cs typeface="Helvetica Neue"/>
              </a:rPr>
              <a:t>hing</a:t>
            </a:r>
            <a:r>
              <a:rPr dirty="0" sz="1200" spc="-15">
                <a:latin typeface="Helvetica Neue"/>
                <a:cs typeface="Helvetica Neue"/>
              </a:rPr>
              <a:t> </a:t>
            </a:r>
            <a:r>
              <a:rPr dirty="0" sz="1200">
                <a:latin typeface="Helvetica Neue"/>
                <a:cs typeface="Helvetica Neue"/>
              </a:rPr>
              <a:t>li</a:t>
            </a:r>
            <a:r>
              <a:rPr dirty="0" sz="1200" spc="-5">
                <a:latin typeface="Helvetica Neue"/>
                <a:cs typeface="Helvetica Neue"/>
              </a:rPr>
              <a:t>ke</a:t>
            </a:r>
            <a:r>
              <a:rPr dirty="0" sz="1200">
                <a:latin typeface="Helvetica Neue"/>
                <a:cs typeface="Helvetica Neue"/>
              </a:rPr>
              <a:t>:</a:t>
            </a:r>
            <a:endParaRPr sz="1200">
              <a:latin typeface="Helvetica Neue"/>
              <a:cs typeface="Helvetica Neue"/>
            </a:endParaRPr>
          </a:p>
          <a:p>
            <a:pPr lvl="1" marL="346075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dirty="0" sz="1200" spc="-5">
                <a:latin typeface="Helvetica Neue"/>
                <a:cs typeface="Helvetica Neue"/>
              </a:rPr>
              <a:t>RawReads/</a:t>
            </a:r>
            <a:endParaRPr sz="1200">
              <a:latin typeface="Helvetica Neue"/>
              <a:cs typeface="Helvetica Neue"/>
            </a:endParaRPr>
          </a:p>
          <a:p>
            <a:pPr lvl="1" marL="346075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dirty="0" sz="1200" spc="-15">
                <a:latin typeface="Helvetica Neue"/>
                <a:cs typeface="Helvetica Neue"/>
              </a:rPr>
              <a:t>TrimmedReads/</a:t>
            </a:r>
            <a:endParaRPr sz="1200">
              <a:latin typeface="Helvetica Neue"/>
              <a:cs typeface="Helvetica Neue"/>
            </a:endParaRPr>
          </a:p>
          <a:p>
            <a:pPr lvl="1" marL="346075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dirty="0" sz="1200" spc="-5">
                <a:latin typeface="Helvetica Neue"/>
                <a:cs typeface="Helvetica Neue"/>
              </a:rPr>
              <a:t>Scripts/</a:t>
            </a:r>
            <a:endParaRPr sz="1200">
              <a:latin typeface="Helvetica Neue"/>
              <a:cs typeface="Helvetica Neu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7559" y="2209694"/>
            <a:ext cx="3572060" cy="35477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dirty="0" spc="-50"/>
              <a:t>Topics </a:t>
            </a:r>
            <a:r>
              <a:rPr dirty="0"/>
              <a:t>we will </a:t>
            </a:r>
            <a:r>
              <a:rPr dirty="0" spc="-5"/>
              <a:t>cover: </a:t>
            </a:r>
            <a:r>
              <a:rPr dirty="0" spc="-990"/>
              <a:t> </a:t>
            </a:r>
            <a:r>
              <a:rPr dirty="0" spc="-5"/>
              <a:t>3-week</a:t>
            </a:r>
            <a:r>
              <a:rPr dirty="0" spc="-20"/>
              <a:t> </a:t>
            </a:r>
            <a:r>
              <a:rPr dirty="0"/>
              <a:t>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1065" y="1639316"/>
            <a:ext cx="382968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1100"/>
              </a:lnSpc>
              <a:spcBef>
                <a:spcPts val="100"/>
              </a:spcBef>
            </a:pPr>
            <a:r>
              <a:rPr dirty="0" sz="5400" spc="-254">
                <a:latin typeface="Arial"/>
                <a:cs typeface="Arial"/>
              </a:rPr>
              <a:t>D</a:t>
            </a:r>
            <a:r>
              <a:rPr dirty="0" sz="5400" spc="-550">
                <a:latin typeface="Arial"/>
                <a:cs typeface="Arial"/>
              </a:rPr>
              <a:t>r</a:t>
            </a:r>
            <a:r>
              <a:rPr dirty="0" sz="5400">
                <a:latin typeface="Arial"/>
                <a:cs typeface="Arial"/>
              </a:rPr>
              <a:t>.</a:t>
            </a:r>
            <a:r>
              <a:rPr dirty="0" sz="5400" spc="-515">
                <a:latin typeface="Arial"/>
                <a:cs typeface="Arial"/>
              </a:rPr>
              <a:t> </a:t>
            </a:r>
            <a:r>
              <a:rPr dirty="0" sz="5400" spc="-254">
                <a:latin typeface="Arial"/>
                <a:cs typeface="Arial"/>
              </a:rPr>
              <a:t>R</a:t>
            </a:r>
            <a:r>
              <a:rPr dirty="0" sz="5400" spc="-260">
                <a:latin typeface="Arial"/>
                <a:cs typeface="Arial"/>
              </a:rPr>
              <a:t>od</a:t>
            </a:r>
            <a:r>
              <a:rPr dirty="0" sz="5400" spc="-254">
                <a:latin typeface="Arial"/>
                <a:cs typeface="Arial"/>
              </a:rPr>
              <a:t>ri</a:t>
            </a:r>
            <a:r>
              <a:rPr dirty="0" sz="5400" spc="-260">
                <a:latin typeface="Arial"/>
                <a:cs typeface="Arial"/>
              </a:rPr>
              <a:t>gue</a:t>
            </a:r>
            <a:r>
              <a:rPr dirty="0" sz="5400">
                <a:latin typeface="Arial"/>
                <a:cs typeface="Arial"/>
              </a:rPr>
              <a:t>z  </a:t>
            </a:r>
            <a:r>
              <a:rPr dirty="0" sz="5400" spc="-254">
                <a:latin typeface="Arial"/>
                <a:cs typeface="Arial"/>
              </a:rPr>
              <a:t>OR</a:t>
            </a:r>
            <a:endParaRPr sz="5400">
              <a:latin typeface="Arial"/>
              <a:cs typeface="Arial"/>
            </a:endParaRPr>
          </a:p>
          <a:p>
            <a:pPr algn="ctr" marR="136525">
              <a:lnSpc>
                <a:spcPct val="100000"/>
              </a:lnSpc>
              <a:spcBef>
                <a:spcPts val="1585"/>
              </a:spcBef>
            </a:pPr>
            <a:r>
              <a:rPr dirty="0" sz="5400" spc="-260">
                <a:latin typeface="Arial"/>
                <a:cs typeface="Arial"/>
              </a:rPr>
              <a:t>Princess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81" y="172212"/>
            <a:ext cx="30041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60" b="0" i="1">
                <a:latin typeface="Arial"/>
                <a:cs typeface="Arial"/>
              </a:rPr>
              <a:t>You</a:t>
            </a:r>
            <a:r>
              <a:rPr dirty="0" sz="3200" spc="-35" b="0" i="1">
                <a:latin typeface="Arial"/>
                <a:cs typeface="Arial"/>
              </a:rPr>
              <a:t> </a:t>
            </a:r>
            <a:r>
              <a:rPr dirty="0" sz="3200" spc="-5" b="0" i="1">
                <a:latin typeface="Arial"/>
                <a:cs typeface="Arial"/>
              </a:rPr>
              <a:t>can</a:t>
            </a:r>
            <a:r>
              <a:rPr dirty="0" sz="3200" spc="-30" b="0" i="1">
                <a:latin typeface="Arial"/>
                <a:cs typeface="Arial"/>
              </a:rPr>
              <a:t> </a:t>
            </a:r>
            <a:r>
              <a:rPr dirty="0" sz="3200" spc="-5" b="0" i="1">
                <a:latin typeface="Arial"/>
                <a:cs typeface="Arial"/>
              </a:rPr>
              <a:t>call</a:t>
            </a:r>
            <a:r>
              <a:rPr dirty="0" sz="3200" spc="-25" b="0" i="1">
                <a:latin typeface="Arial"/>
                <a:cs typeface="Arial"/>
              </a:rPr>
              <a:t> </a:t>
            </a:r>
            <a:r>
              <a:rPr dirty="0" sz="3200" spc="-5" b="0" i="1">
                <a:latin typeface="Arial"/>
                <a:cs typeface="Arial"/>
              </a:rPr>
              <a:t>me: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255" y="1370685"/>
            <a:ext cx="3906520" cy="3846195"/>
          </a:xfrm>
          <a:prstGeom prst="rect">
            <a:avLst/>
          </a:prstGeom>
        </p:spPr>
        <p:txBody>
          <a:bodyPr wrap="square" lIns="0" tIns="2273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800" spc="-75" b="1">
                <a:latin typeface="Arial"/>
                <a:cs typeface="Arial"/>
              </a:rPr>
              <a:t>O</a:t>
            </a:r>
            <a:r>
              <a:rPr dirty="0" sz="2800" spc="-70" b="1">
                <a:latin typeface="Arial"/>
                <a:cs typeface="Arial"/>
              </a:rPr>
              <a:t>rg</a:t>
            </a:r>
            <a:r>
              <a:rPr dirty="0" sz="2800" spc="-65" b="1">
                <a:latin typeface="Arial"/>
                <a:cs typeface="Arial"/>
              </a:rPr>
              <a:t>a</a:t>
            </a:r>
            <a:r>
              <a:rPr dirty="0" sz="2800" spc="-70" b="1">
                <a:latin typeface="Arial"/>
                <a:cs typeface="Arial"/>
              </a:rPr>
              <a:t>n</a:t>
            </a:r>
            <a:r>
              <a:rPr dirty="0" sz="2800" spc="-75" b="1">
                <a:latin typeface="Arial"/>
                <a:cs typeface="Arial"/>
              </a:rPr>
              <a:t>i</a:t>
            </a:r>
            <a:r>
              <a:rPr dirty="0" sz="2800" spc="-70" b="1">
                <a:latin typeface="Arial"/>
                <a:cs typeface="Arial"/>
              </a:rPr>
              <a:t>z</a:t>
            </a:r>
            <a:r>
              <a:rPr dirty="0" sz="2800" spc="-65" b="1">
                <a:latin typeface="Arial"/>
                <a:cs typeface="Arial"/>
              </a:rPr>
              <a:t>at</a:t>
            </a:r>
            <a:r>
              <a:rPr dirty="0" sz="2800" spc="-75" b="1">
                <a:latin typeface="Arial"/>
                <a:cs typeface="Arial"/>
              </a:rPr>
              <a:t>i</a:t>
            </a:r>
            <a:r>
              <a:rPr dirty="0" sz="2800" spc="-70" b="1">
                <a:latin typeface="Arial"/>
                <a:cs typeface="Arial"/>
              </a:rPr>
              <a:t>o</a:t>
            </a:r>
            <a:r>
              <a:rPr dirty="0" sz="2800" b="1">
                <a:latin typeface="Arial"/>
                <a:cs typeface="Arial"/>
              </a:rPr>
              <a:t>n</a:t>
            </a:r>
            <a:r>
              <a:rPr dirty="0" sz="2800" spc="-204" b="1">
                <a:latin typeface="Arial"/>
                <a:cs typeface="Arial"/>
              </a:rPr>
              <a:t> </a:t>
            </a:r>
            <a:r>
              <a:rPr dirty="0" sz="2800" spc="-45" b="1">
                <a:latin typeface="Arial"/>
                <a:cs typeface="Arial"/>
              </a:rPr>
              <a:t>Use</a:t>
            </a:r>
            <a:r>
              <a:rPr dirty="0" sz="2800" b="1">
                <a:latin typeface="Arial"/>
                <a:cs typeface="Arial"/>
              </a:rPr>
              <a:t>r</a:t>
            </a:r>
            <a:r>
              <a:rPr dirty="0" sz="2800" spc="-190" b="1">
                <a:latin typeface="Arial"/>
                <a:cs typeface="Arial"/>
              </a:rPr>
              <a:t> </a:t>
            </a:r>
            <a:r>
              <a:rPr dirty="0" sz="2800" spc="-65" b="1">
                <a:latin typeface="Arial"/>
                <a:cs typeface="Arial"/>
              </a:rPr>
              <a:t>L</a:t>
            </a:r>
            <a:r>
              <a:rPr dirty="0" sz="2800" spc="-60" b="1">
                <a:latin typeface="Arial"/>
                <a:cs typeface="Arial"/>
              </a:rPr>
              <a:t>eve</a:t>
            </a:r>
            <a:r>
              <a:rPr dirty="0" sz="2800" b="1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  <a:p>
            <a:pPr marL="218440" marR="1142365" indent="-205740">
              <a:lnSpc>
                <a:spcPts val="1700"/>
              </a:lnSpc>
              <a:spcBef>
                <a:spcPts val="1850"/>
              </a:spcBef>
              <a:buSzPct val="125000"/>
              <a:buChar char="•"/>
              <a:tabLst>
                <a:tab pos="218440" algn="l"/>
              </a:tabLst>
            </a:pPr>
            <a:r>
              <a:rPr dirty="0" sz="1600" spc="-5">
                <a:latin typeface="Helvetica Neue"/>
                <a:cs typeface="Helvetica Neue"/>
              </a:rPr>
              <a:t>If</a:t>
            </a:r>
            <a:r>
              <a:rPr dirty="0" sz="1600" spc="-10">
                <a:latin typeface="Helvetica Neue"/>
                <a:cs typeface="Helvetica Neue"/>
              </a:rPr>
              <a:t> </a:t>
            </a:r>
            <a:r>
              <a:rPr dirty="0" sz="1600" spc="-30">
                <a:latin typeface="Helvetica Neue"/>
                <a:cs typeface="Helvetica Neue"/>
              </a:rPr>
              <a:t>that’s</a:t>
            </a:r>
            <a:r>
              <a:rPr dirty="0" sz="1600" spc="-10">
                <a:latin typeface="Helvetica Neue"/>
                <a:cs typeface="Helvetica Neue"/>
              </a:rPr>
              <a:t> </a:t>
            </a:r>
            <a:r>
              <a:rPr dirty="0" sz="1600">
                <a:latin typeface="Helvetica Neue"/>
                <a:cs typeface="Helvetica Neue"/>
              </a:rPr>
              <a:t>for an</a:t>
            </a:r>
            <a:r>
              <a:rPr dirty="0" sz="1600" spc="10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individual </a:t>
            </a:r>
            <a:r>
              <a:rPr dirty="0" sz="1600" spc="10">
                <a:latin typeface="Helvetica Neue"/>
                <a:cs typeface="Helvetica Neue"/>
              </a:rPr>
              <a:t> </a:t>
            </a:r>
            <a:r>
              <a:rPr dirty="0" sz="1600" spc="-5">
                <a:latin typeface="Helvetica Neue"/>
                <a:cs typeface="Helvetica Neue"/>
              </a:rPr>
              <a:t>project,</a:t>
            </a:r>
            <a:r>
              <a:rPr dirty="0" sz="1600" spc="-25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your</a:t>
            </a:r>
            <a:r>
              <a:rPr dirty="0" sz="1600" spc="-20">
                <a:latin typeface="Helvetica Neue"/>
                <a:cs typeface="Helvetica Neue"/>
              </a:rPr>
              <a:t> </a:t>
            </a:r>
            <a:r>
              <a:rPr dirty="0" sz="1600" spc="-25">
                <a:latin typeface="Helvetica Neue"/>
                <a:cs typeface="Helvetica Neue"/>
              </a:rPr>
              <a:t>VACC</a:t>
            </a:r>
            <a:r>
              <a:rPr dirty="0" sz="1600" spc="-35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account </a:t>
            </a:r>
            <a:r>
              <a:rPr dirty="0" sz="1600" spc="-430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might end</a:t>
            </a:r>
            <a:r>
              <a:rPr dirty="0" sz="1600" spc="15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up</a:t>
            </a:r>
            <a:r>
              <a:rPr dirty="0" sz="1600" spc="15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looking </a:t>
            </a:r>
            <a:r>
              <a:rPr dirty="0" sz="1600" spc="10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something </a:t>
            </a:r>
            <a:r>
              <a:rPr dirty="0" sz="1600">
                <a:latin typeface="Helvetica Neue"/>
                <a:cs typeface="Helvetica Neue"/>
              </a:rPr>
              <a:t>like </a:t>
            </a:r>
            <a:r>
              <a:rPr dirty="0" sz="1600" spc="5">
                <a:latin typeface="Helvetica Neue"/>
                <a:cs typeface="Helvetica Neue"/>
              </a:rPr>
              <a:t>this</a:t>
            </a:r>
            <a:endParaRPr sz="1600">
              <a:latin typeface="Helvetica Neue"/>
              <a:cs typeface="Helvetica Neue"/>
            </a:endParaRPr>
          </a:p>
          <a:p>
            <a:pPr marL="218440" marR="1478280" indent="-205740">
              <a:lnSpc>
                <a:spcPts val="1700"/>
              </a:lnSpc>
              <a:spcBef>
                <a:spcPts val="1500"/>
              </a:spcBef>
              <a:buSzPct val="125000"/>
              <a:buChar char="•"/>
              <a:tabLst>
                <a:tab pos="218440" algn="l"/>
              </a:tabLst>
            </a:pPr>
            <a:r>
              <a:rPr dirty="0" sz="1600" spc="5">
                <a:latin typeface="Helvetica Neue"/>
                <a:cs typeface="Helvetica Neue"/>
              </a:rPr>
              <a:t>Each</a:t>
            </a:r>
            <a:r>
              <a:rPr dirty="0" sz="1600" spc="-15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new</a:t>
            </a:r>
            <a:r>
              <a:rPr dirty="0" sz="1600" spc="-15">
                <a:latin typeface="Helvetica Neue"/>
                <a:cs typeface="Helvetica Neue"/>
              </a:rPr>
              <a:t> </a:t>
            </a:r>
            <a:r>
              <a:rPr dirty="0" sz="1600" spc="-5">
                <a:latin typeface="Helvetica Neue"/>
                <a:cs typeface="Helvetica Neue"/>
              </a:rPr>
              <a:t>project</a:t>
            </a:r>
            <a:r>
              <a:rPr dirty="0" sz="1600" spc="-15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gets</a:t>
            </a:r>
            <a:r>
              <a:rPr dirty="0" sz="1600" spc="-10">
                <a:latin typeface="Helvetica Neue"/>
                <a:cs typeface="Helvetica Neue"/>
              </a:rPr>
              <a:t> </a:t>
            </a:r>
            <a:r>
              <a:rPr dirty="0" sz="1600">
                <a:latin typeface="Helvetica Neue"/>
                <a:cs typeface="Helvetica Neue"/>
              </a:rPr>
              <a:t>a </a:t>
            </a:r>
            <a:r>
              <a:rPr dirty="0" sz="1600" spc="-430">
                <a:latin typeface="Helvetica Neue"/>
                <a:cs typeface="Helvetica Neue"/>
              </a:rPr>
              <a:t> </a:t>
            </a:r>
            <a:r>
              <a:rPr dirty="0" sz="1600" spc="-5">
                <a:latin typeface="Helvetica Neue"/>
                <a:cs typeface="Helvetica Neue"/>
              </a:rPr>
              <a:t>directory</a:t>
            </a:r>
            <a:endParaRPr sz="1600">
              <a:latin typeface="Helvetica Neue"/>
              <a:cs typeface="Helvetica Neue"/>
            </a:endParaRPr>
          </a:p>
          <a:p>
            <a:pPr marL="218440" marR="1249045" indent="-205740">
              <a:lnSpc>
                <a:spcPts val="1700"/>
              </a:lnSpc>
              <a:spcBef>
                <a:spcPts val="1500"/>
              </a:spcBef>
              <a:buSzPct val="125000"/>
              <a:buChar char="•"/>
              <a:tabLst>
                <a:tab pos="218440" algn="l"/>
              </a:tabLst>
            </a:pPr>
            <a:r>
              <a:rPr dirty="0" sz="1600" spc="-15">
                <a:latin typeface="Helvetica Neue"/>
                <a:cs typeface="Helvetica Neue"/>
              </a:rPr>
              <a:t>Versions</a:t>
            </a:r>
            <a:r>
              <a:rPr dirty="0" sz="1600" spc="-30">
                <a:latin typeface="Helvetica Neue"/>
                <a:cs typeface="Helvetica Neue"/>
              </a:rPr>
              <a:t> </a:t>
            </a:r>
            <a:r>
              <a:rPr dirty="0" sz="1600">
                <a:latin typeface="Helvetica Neue"/>
                <a:cs typeface="Helvetica Neue"/>
              </a:rPr>
              <a:t>or</a:t>
            </a:r>
            <a:r>
              <a:rPr dirty="0" sz="1600" spc="-25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samples</a:t>
            </a:r>
            <a:r>
              <a:rPr dirty="0" sz="1600" spc="-15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within </a:t>
            </a:r>
            <a:r>
              <a:rPr dirty="0" sz="1600" spc="-430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these</a:t>
            </a:r>
            <a:endParaRPr sz="1600">
              <a:latin typeface="Helvetica Neue"/>
              <a:cs typeface="Helvetica Neue"/>
            </a:endParaRPr>
          </a:p>
          <a:p>
            <a:pPr marL="218440" marR="1159510" indent="-205740">
              <a:lnSpc>
                <a:spcPts val="1700"/>
              </a:lnSpc>
              <a:spcBef>
                <a:spcPts val="1495"/>
              </a:spcBef>
              <a:buSzPct val="125000"/>
              <a:buChar char="•"/>
              <a:tabLst>
                <a:tab pos="218440" algn="l"/>
              </a:tabLst>
            </a:pPr>
            <a:r>
              <a:rPr dirty="0" sz="1600" spc="-60">
                <a:latin typeface="Helvetica Neue"/>
                <a:cs typeface="Helvetica Neue"/>
              </a:rPr>
              <a:t>Tools</a:t>
            </a:r>
            <a:r>
              <a:rPr dirty="0" sz="1600" spc="-35">
                <a:latin typeface="Helvetica Neue"/>
                <a:cs typeface="Helvetica Neue"/>
              </a:rPr>
              <a:t> </a:t>
            </a:r>
            <a:r>
              <a:rPr dirty="0" sz="1600">
                <a:latin typeface="Helvetica Neue"/>
                <a:cs typeface="Helvetica Neue"/>
              </a:rPr>
              <a:t>or </a:t>
            </a:r>
            <a:r>
              <a:rPr dirty="0" sz="1600" spc="-5">
                <a:latin typeface="Helvetica Neue"/>
                <a:cs typeface="Helvetica Neue"/>
              </a:rPr>
              <a:t>programs</a:t>
            </a:r>
            <a:r>
              <a:rPr dirty="0" sz="1600" spc="5">
                <a:latin typeface="Helvetica Neue"/>
                <a:cs typeface="Helvetica Neue"/>
              </a:rPr>
              <a:t> </a:t>
            </a:r>
            <a:r>
              <a:rPr dirty="0" sz="1600">
                <a:latin typeface="Helvetica Neue"/>
                <a:cs typeface="Helvetica Neue"/>
              </a:rPr>
              <a:t>in</a:t>
            </a:r>
            <a:r>
              <a:rPr dirty="0" sz="1600" spc="5">
                <a:latin typeface="Helvetica Neue"/>
                <a:cs typeface="Helvetica Neue"/>
              </a:rPr>
              <a:t> one </a:t>
            </a:r>
            <a:r>
              <a:rPr dirty="0" sz="1600" spc="10">
                <a:latin typeface="Helvetica Neue"/>
                <a:cs typeface="Helvetica Neue"/>
              </a:rPr>
              <a:t> </a:t>
            </a:r>
            <a:r>
              <a:rPr dirty="0" sz="1600">
                <a:latin typeface="Helvetica Neue"/>
                <a:cs typeface="Helvetica Neue"/>
              </a:rPr>
              <a:t>place</a:t>
            </a:r>
            <a:r>
              <a:rPr dirty="0" sz="1600" spc="-15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that</a:t>
            </a:r>
            <a:r>
              <a:rPr dirty="0" sz="1600" spc="-5">
                <a:latin typeface="Helvetica Neue"/>
                <a:cs typeface="Helvetica Neue"/>
              </a:rPr>
              <a:t> </a:t>
            </a:r>
            <a:r>
              <a:rPr dirty="0" sz="1600">
                <a:latin typeface="Helvetica Neue"/>
                <a:cs typeface="Helvetica Neue"/>
              </a:rPr>
              <a:t>can</a:t>
            </a:r>
            <a:r>
              <a:rPr dirty="0" sz="1600" spc="-10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be</a:t>
            </a:r>
            <a:r>
              <a:rPr dirty="0" sz="1600" spc="-10">
                <a:latin typeface="Helvetica Neue"/>
                <a:cs typeface="Helvetica Neue"/>
              </a:rPr>
              <a:t> </a:t>
            </a:r>
            <a:r>
              <a:rPr dirty="0" sz="1600" spc="5">
                <a:latin typeface="Helvetica Neue"/>
                <a:cs typeface="Helvetica Neue"/>
              </a:rPr>
              <a:t>accessed </a:t>
            </a:r>
            <a:r>
              <a:rPr dirty="0" sz="1600" spc="-430">
                <a:latin typeface="Helvetica Neue"/>
                <a:cs typeface="Helvetica Neue"/>
              </a:rPr>
              <a:t> </a:t>
            </a:r>
            <a:r>
              <a:rPr dirty="0" sz="1600" spc="-15">
                <a:latin typeface="Helvetica Neue"/>
                <a:cs typeface="Helvetica Neue"/>
              </a:rPr>
              <a:t>from</a:t>
            </a:r>
            <a:r>
              <a:rPr dirty="0" sz="1600">
                <a:latin typeface="Helvetica Neue"/>
                <a:cs typeface="Helvetica Neue"/>
              </a:rPr>
              <a:t> anywhere</a:t>
            </a:r>
            <a:endParaRPr sz="1600">
              <a:latin typeface="Helvetica Neue"/>
              <a:cs typeface="Helvetica Neu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2614" y="2203588"/>
            <a:ext cx="4794959" cy="26594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44731" y="5137403"/>
            <a:ext cx="19691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800" spc="5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Noble,</a:t>
            </a:r>
            <a:r>
              <a:rPr dirty="0" u="sng" sz="800" spc="-5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dirty="0" u="sng" sz="800" spc="5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PLoS Computational</a:t>
            </a:r>
            <a:r>
              <a:rPr dirty="0" u="sng" sz="800" spc="1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Biology </a:t>
            </a:r>
            <a:r>
              <a:rPr dirty="0" u="sng" sz="800" spc="5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2019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dirty="0" spc="-50"/>
              <a:t>Topics </a:t>
            </a:r>
            <a:r>
              <a:rPr dirty="0"/>
              <a:t>we will </a:t>
            </a:r>
            <a:r>
              <a:rPr dirty="0" spc="-5"/>
              <a:t>cover: </a:t>
            </a:r>
            <a:r>
              <a:rPr dirty="0" spc="-990"/>
              <a:t> </a:t>
            </a:r>
            <a:r>
              <a:rPr dirty="0" spc="-5"/>
              <a:t>3-week</a:t>
            </a:r>
            <a:r>
              <a:rPr dirty="0" spc="-20"/>
              <a:t> </a:t>
            </a:r>
            <a:r>
              <a:rPr dirty="0"/>
              <a:t>overview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110" y="1344675"/>
            <a:ext cx="3664585" cy="4876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5" b="1">
                <a:latin typeface="Arial"/>
                <a:cs typeface="Arial"/>
              </a:rPr>
              <a:t>S</a:t>
            </a:r>
            <a:r>
              <a:rPr dirty="0" sz="2800" spc="-60" b="1">
                <a:latin typeface="Arial"/>
                <a:cs typeface="Arial"/>
              </a:rPr>
              <a:t>ub</a:t>
            </a:r>
            <a:r>
              <a:rPr dirty="0" sz="2800" spc="-65" b="1">
                <a:latin typeface="Arial"/>
                <a:cs typeface="Arial"/>
              </a:rPr>
              <a:t>mi</a:t>
            </a:r>
            <a:r>
              <a:rPr dirty="0" sz="2800" spc="-55" b="1">
                <a:latin typeface="Arial"/>
                <a:cs typeface="Arial"/>
              </a:rPr>
              <a:t>tt</a:t>
            </a:r>
            <a:r>
              <a:rPr dirty="0" sz="2800" spc="-65" b="1">
                <a:latin typeface="Arial"/>
                <a:cs typeface="Arial"/>
              </a:rPr>
              <a:t>i</a:t>
            </a:r>
            <a:r>
              <a:rPr dirty="0" sz="2800" spc="-60" b="1">
                <a:latin typeface="Arial"/>
                <a:cs typeface="Arial"/>
              </a:rPr>
              <a:t>n</a:t>
            </a:r>
            <a:r>
              <a:rPr dirty="0" sz="2800" b="1">
                <a:latin typeface="Arial"/>
                <a:cs typeface="Arial"/>
              </a:rPr>
              <a:t>g</a:t>
            </a:r>
            <a:r>
              <a:rPr dirty="0" sz="2800" spc="-210" b="1">
                <a:latin typeface="Arial"/>
                <a:cs typeface="Arial"/>
              </a:rPr>
              <a:t> </a:t>
            </a:r>
            <a:r>
              <a:rPr dirty="0" sz="2800" spc="-65" b="1">
                <a:latin typeface="Arial"/>
                <a:cs typeface="Arial"/>
              </a:rPr>
              <a:t>J</a:t>
            </a:r>
            <a:r>
              <a:rPr dirty="0" sz="2800" spc="-70" b="1">
                <a:latin typeface="Arial"/>
                <a:cs typeface="Arial"/>
              </a:rPr>
              <a:t>ob</a:t>
            </a:r>
            <a:r>
              <a:rPr dirty="0" sz="2800" b="1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2000" spc="20" b="1">
                <a:latin typeface="Helvetica Neue"/>
                <a:cs typeface="Helvetica Neue"/>
              </a:rPr>
              <a:t>Slurm</a:t>
            </a:r>
            <a:r>
              <a:rPr dirty="0" sz="2000" spc="15" b="1">
                <a:latin typeface="Helvetica Neue"/>
                <a:cs typeface="Helvetica Neue"/>
              </a:rPr>
              <a:t> </a:t>
            </a:r>
            <a:r>
              <a:rPr dirty="0" sz="2000" spc="25" b="1">
                <a:latin typeface="Helvetica Neue"/>
                <a:cs typeface="Helvetica Neue"/>
              </a:rPr>
              <a:t>scheduler</a:t>
            </a:r>
            <a:endParaRPr sz="2000">
              <a:latin typeface="Helvetica Neue"/>
              <a:cs typeface="Helvetica Neue"/>
            </a:endParaRPr>
          </a:p>
          <a:p>
            <a:pPr marL="304800" marR="81915" indent="-210820">
              <a:lnSpc>
                <a:spcPts val="1800"/>
              </a:lnSpc>
              <a:spcBef>
                <a:spcPts val="1160"/>
              </a:spcBef>
              <a:buSzPct val="117647"/>
              <a:buChar char="•"/>
              <a:tabLst>
                <a:tab pos="304800" algn="l"/>
              </a:tabLst>
            </a:pPr>
            <a:r>
              <a:rPr dirty="0" sz="1700" spc="-10">
                <a:latin typeface="Helvetica Neue"/>
                <a:cs typeface="Helvetica Neue"/>
              </a:rPr>
              <a:t>If</a:t>
            </a:r>
            <a:r>
              <a:rPr dirty="0" sz="1700" spc="-55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everyone</a:t>
            </a:r>
            <a:r>
              <a:rPr dirty="0" sz="1700" spc="-60">
                <a:latin typeface="Helvetica Neue"/>
                <a:cs typeface="Helvetica Neue"/>
              </a:rPr>
              <a:t> </a:t>
            </a:r>
            <a:r>
              <a:rPr dirty="0" sz="1700" spc="-20">
                <a:latin typeface="Helvetica Neue"/>
                <a:cs typeface="Helvetica Neue"/>
              </a:rPr>
              <a:t>tried</a:t>
            </a:r>
            <a:r>
              <a:rPr dirty="0" sz="1700" spc="-50">
                <a:latin typeface="Helvetica Neue"/>
                <a:cs typeface="Helvetica Neue"/>
              </a:rPr>
              <a:t> </a:t>
            </a:r>
            <a:r>
              <a:rPr dirty="0" sz="1700" spc="-10">
                <a:latin typeface="Helvetica Neue"/>
                <a:cs typeface="Helvetica Neue"/>
              </a:rPr>
              <a:t>to</a:t>
            </a:r>
            <a:r>
              <a:rPr dirty="0" sz="1700" spc="-55">
                <a:latin typeface="Helvetica Neue"/>
                <a:cs typeface="Helvetica Neue"/>
              </a:rPr>
              <a:t> </a:t>
            </a:r>
            <a:r>
              <a:rPr dirty="0" sz="1700" spc="-15">
                <a:latin typeface="Helvetica Neue"/>
                <a:cs typeface="Helvetica Neue"/>
              </a:rPr>
              <a:t>run</a:t>
            </a:r>
            <a:r>
              <a:rPr dirty="0" sz="1700" spc="-55">
                <a:latin typeface="Helvetica Neue"/>
                <a:cs typeface="Helvetica Neue"/>
              </a:rPr>
              <a:t> </a:t>
            </a:r>
            <a:r>
              <a:rPr dirty="0" sz="1700" spc="-20">
                <a:latin typeface="Helvetica Neue"/>
                <a:cs typeface="Helvetica Neue"/>
              </a:rPr>
              <a:t>their</a:t>
            </a:r>
            <a:r>
              <a:rPr dirty="0" sz="1700" spc="-45">
                <a:latin typeface="Helvetica Neue"/>
                <a:cs typeface="Helvetica Neue"/>
              </a:rPr>
              <a:t> </a:t>
            </a:r>
            <a:r>
              <a:rPr dirty="0" sz="1700" spc="-20">
                <a:latin typeface="Helvetica Neue"/>
                <a:cs typeface="Helvetica Neue"/>
              </a:rPr>
              <a:t>scripts </a:t>
            </a:r>
            <a:r>
              <a:rPr dirty="0" sz="1700" spc="-459">
                <a:latin typeface="Helvetica Neue"/>
                <a:cs typeface="Helvetica Neue"/>
              </a:rPr>
              <a:t> </a:t>
            </a:r>
            <a:r>
              <a:rPr dirty="0" sz="1700" spc="-15">
                <a:latin typeface="Helvetica Neue"/>
                <a:cs typeface="Helvetica Neue"/>
              </a:rPr>
              <a:t>at the </a:t>
            </a:r>
            <a:r>
              <a:rPr dirty="0" sz="1700" spc="-30">
                <a:latin typeface="Helvetica Neue"/>
                <a:cs typeface="Helvetica Neue"/>
              </a:rPr>
              <a:t>same </a:t>
            </a:r>
            <a:r>
              <a:rPr dirty="0" sz="1700" spc="-25">
                <a:latin typeface="Helvetica Neue"/>
                <a:cs typeface="Helvetica Neue"/>
              </a:rPr>
              <a:t>time, nodes would </a:t>
            </a:r>
            <a:r>
              <a:rPr dirty="0" sz="1700" spc="-20">
                <a:latin typeface="Helvetica Neue"/>
                <a:cs typeface="Helvetica Neue"/>
              </a:rPr>
              <a:t>get </a:t>
            </a:r>
            <a:r>
              <a:rPr dirty="0" sz="1700" spc="-459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mixed </a:t>
            </a:r>
            <a:r>
              <a:rPr dirty="0" sz="1700" spc="-20">
                <a:latin typeface="Helvetica Neue"/>
                <a:cs typeface="Helvetica Neue"/>
              </a:rPr>
              <a:t>up, </a:t>
            </a:r>
            <a:r>
              <a:rPr dirty="0" sz="1700" spc="-40">
                <a:latin typeface="Helvetica Neue"/>
                <a:cs typeface="Helvetica Neue"/>
              </a:rPr>
              <a:t>large </a:t>
            </a:r>
            <a:r>
              <a:rPr dirty="0" sz="1700" spc="-20">
                <a:latin typeface="Helvetica Neue"/>
                <a:cs typeface="Helvetica Neue"/>
              </a:rPr>
              <a:t>jobs </a:t>
            </a:r>
            <a:r>
              <a:rPr dirty="0" sz="1700" spc="-25">
                <a:latin typeface="Helvetica Neue"/>
                <a:cs typeface="Helvetica Neue"/>
              </a:rPr>
              <a:t>would </a:t>
            </a:r>
            <a:r>
              <a:rPr dirty="0" sz="1700" spc="-20">
                <a:latin typeface="Helvetica Neue"/>
                <a:cs typeface="Helvetica Neue"/>
              </a:rPr>
              <a:t>take </a:t>
            </a:r>
            <a:r>
              <a:rPr dirty="0" sz="1700" spc="-25">
                <a:latin typeface="Helvetica Neue"/>
                <a:cs typeface="Helvetica Neue"/>
              </a:rPr>
              <a:t>all </a:t>
            </a:r>
            <a:r>
              <a:rPr dirty="0" sz="1700" spc="-459">
                <a:latin typeface="Helvetica Neue"/>
                <a:cs typeface="Helvetica Neue"/>
              </a:rPr>
              <a:t> </a:t>
            </a:r>
            <a:r>
              <a:rPr dirty="0" sz="1700" spc="-15">
                <a:latin typeface="Helvetica Neue"/>
                <a:cs typeface="Helvetica Neue"/>
              </a:rPr>
              <a:t>the </a:t>
            </a:r>
            <a:r>
              <a:rPr dirty="0" sz="1700" spc="-40">
                <a:latin typeface="Helvetica Neue"/>
                <a:cs typeface="Helvetica Neue"/>
              </a:rPr>
              <a:t>resources, </a:t>
            </a:r>
            <a:r>
              <a:rPr dirty="0" sz="1700" spc="-25">
                <a:latin typeface="Helvetica Neue"/>
                <a:cs typeface="Helvetica Neue"/>
              </a:rPr>
              <a:t>and ineﬃciencies </a:t>
            </a:r>
            <a:r>
              <a:rPr dirty="0" sz="1700" spc="-20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would</a:t>
            </a:r>
            <a:r>
              <a:rPr dirty="0" sz="1700" spc="-45">
                <a:latin typeface="Helvetica Neue"/>
                <a:cs typeface="Helvetica Neue"/>
              </a:rPr>
              <a:t> </a:t>
            </a:r>
            <a:r>
              <a:rPr dirty="0" sz="1700" spc="-15">
                <a:latin typeface="Helvetica Neue"/>
                <a:cs typeface="Helvetica Neue"/>
              </a:rPr>
              <a:t>be</a:t>
            </a:r>
            <a:r>
              <a:rPr dirty="0" sz="1700" spc="-50">
                <a:latin typeface="Helvetica Neue"/>
                <a:cs typeface="Helvetica Neue"/>
              </a:rPr>
              <a:t> </a:t>
            </a:r>
            <a:r>
              <a:rPr dirty="0" sz="1700" spc="-40">
                <a:latin typeface="Helvetica Neue"/>
                <a:cs typeface="Helvetica Neue"/>
              </a:rPr>
              <a:t>created</a:t>
            </a:r>
            <a:endParaRPr sz="1700">
              <a:latin typeface="Helvetica Neue"/>
              <a:cs typeface="Helvetica Neue"/>
            </a:endParaRPr>
          </a:p>
          <a:p>
            <a:pPr marL="304800" marR="207645" indent="-210820">
              <a:lnSpc>
                <a:spcPts val="1800"/>
              </a:lnSpc>
              <a:spcBef>
                <a:spcPts val="1485"/>
              </a:spcBef>
              <a:buSzPct val="117647"/>
              <a:buChar char="•"/>
              <a:tabLst>
                <a:tab pos="304800" algn="l"/>
              </a:tabLst>
            </a:pPr>
            <a:r>
              <a:rPr dirty="0" sz="1700" spc="-310">
                <a:latin typeface="Helvetica Neue"/>
                <a:cs typeface="Helvetica Neue"/>
              </a:rPr>
              <a:t>T</a:t>
            </a:r>
            <a:r>
              <a:rPr dirty="0" sz="1700">
                <a:latin typeface="Helvetica Neue"/>
                <a:cs typeface="Helvetica Neue"/>
              </a:rPr>
              <a:t>o</a:t>
            </a:r>
            <a:r>
              <a:rPr dirty="0" sz="1700" spc="-140">
                <a:latin typeface="Helvetica Neue"/>
                <a:cs typeface="Helvetica Neue"/>
              </a:rPr>
              <a:t> </a:t>
            </a:r>
            <a:r>
              <a:rPr dirty="0" sz="1700" spc="-30">
                <a:latin typeface="Helvetica Neue"/>
                <a:cs typeface="Helvetica Neue"/>
              </a:rPr>
              <a:t>p</a:t>
            </a:r>
            <a:r>
              <a:rPr dirty="0" sz="1700" spc="-55">
                <a:latin typeface="Helvetica Neue"/>
                <a:cs typeface="Helvetica Neue"/>
              </a:rPr>
              <a:t>r</a:t>
            </a:r>
            <a:r>
              <a:rPr dirty="0" sz="1700" spc="-35">
                <a:latin typeface="Helvetica Neue"/>
                <a:cs typeface="Helvetica Neue"/>
              </a:rPr>
              <a:t>eve</a:t>
            </a:r>
            <a:r>
              <a:rPr dirty="0" sz="1700" spc="-30">
                <a:latin typeface="Helvetica Neue"/>
                <a:cs typeface="Helvetica Neue"/>
              </a:rPr>
              <a:t>n</a:t>
            </a:r>
            <a:r>
              <a:rPr dirty="0" sz="1700">
                <a:latin typeface="Helvetica Neue"/>
                <a:cs typeface="Helvetica Neue"/>
              </a:rPr>
              <a:t>t</a:t>
            </a:r>
            <a:r>
              <a:rPr dirty="0" sz="1700" spc="-35">
                <a:latin typeface="Helvetica Neue"/>
                <a:cs typeface="Helvetica Neue"/>
              </a:rPr>
              <a:t> </a:t>
            </a:r>
            <a:r>
              <a:rPr dirty="0" sz="1700" spc="-15">
                <a:latin typeface="Helvetica Neue"/>
                <a:cs typeface="Helvetica Neue"/>
              </a:rPr>
              <a:t>t</a:t>
            </a:r>
            <a:r>
              <a:rPr dirty="0" sz="1700" spc="-25">
                <a:latin typeface="Helvetica Neue"/>
                <a:cs typeface="Helvetica Neue"/>
              </a:rPr>
              <a:t>h</a:t>
            </a:r>
            <a:r>
              <a:rPr dirty="0" sz="1700" spc="-20">
                <a:latin typeface="Helvetica Neue"/>
                <a:cs typeface="Helvetica Neue"/>
              </a:rPr>
              <a:t>i</a:t>
            </a:r>
            <a:r>
              <a:rPr dirty="0" sz="1700" spc="-30">
                <a:latin typeface="Helvetica Neue"/>
                <a:cs typeface="Helvetica Neue"/>
              </a:rPr>
              <a:t>s</a:t>
            </a:r>
            <a:r>
              <a:rPr dirty="0" sz="1700">
                <a:latin typeface="Helvetica Neue"/>
                <a:cs typeface="Helvetica Neue"/>
              </a:rPr>
              <a:t>,</a:t>
            </a:r>
            <a:r>
              <a:rPr dirty="0" sz="1700" spc="-30">
                <a:latin typeface="Helvetica Neue"/>
                <a:cs typeface="Helvetica Neue"/>
              </a:rPr>
              <a:t> </a:t>
            </a:r>
            <a:r>
              <a:rPr dirty="0" sz="1700" spc="-35">
                <a:latin typeface="Helvetica Neue"/>
                <a:cs typeface="Helvetica Neue"/>
              </a:rPr>
              <a:t>HPC</a:t>
            </a:r>
            <a:r>
              <a:rPr dirty="0" sz="1700">
                <a:latin typeface="Helvetica Neue"/>
                <a:cs typeface="Helvetica Neue"/>
              </a:rPr>
              <a:t>s</a:t>
            </a:r>
            <a:r>
              <a:rPr dirty="0" sz="1700" spc="-50">
                <a:latin typeface="Helvetica Neue"/>
                <a:cs typeface="Helvetica Neue"/>
              </a:rPr>
              <a:t> </a:t>
            </a:r>
            <a:r>
              <a:rPr dirty="0" sz="1700" spc="-20">
                <a:latin typeface="Helvetica Neue"/>
                <a:cs typeface="Helvetica Neue"/>
              </a:rPr>
              <a:t>r</a:t>
            </a:r>
            <a:r>
              <a:rPr dirty="0" sz="1700" spc="-25">
                <a:latin typeface="Helvetica Neue"/>
                <a:cs typeface="Helvetica Neue"/>
              </a:rPr>
              <a:t>u</a:t>
            </a:r>
            <a:r>
              <a:rPr dirty="0" sz="1700">
                <a:latin typeface="Helvetica Neue"/>
                <a:cs typeface="Helvetica Neue"/>
              </a:rPr>
              <a:t>n</a:t>
            </a:r>
            <a:r>
              <a:rPr dirty="0" sz="1700" spc="-40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u</a:t>
            </a:r>
            <a:r>
              <a:rPr dirty="0" sz="1700" spc="-30">
                <a:latin typeface="Helvetica Neue"/>
                <a:cs typeface="Helvetica Neue"/>
              </a:rPr>
              <a:t>s</a:t>
            </a:r>
            <a:r>
              <a:rPr dirty="0" sz="1700" spc="-20">
                <a:latin typeface="Helvetica Neue"/>
                <a:cs typeface="Helvetica Neue"/>
              </a:rPr>
              <a:t>i</a:t>
            </a:r>
            <a:r>
              <a:rPr dirty="0" sz="1700" spc="-25">
                <a:latin typeface="Helvetica Neue"/>
                <a:cs typeface="Helvetica Neue"/>
              </a:rPr>
              <a:t>ng  </a:t>
            </a:r>
            <a:r>
              <a:rPr dirty="0" sz="1700" spc="-20">
                <a:latin typeface="Helvetica Neue"/>
                <a:cs typeface="Helvetica Neue"/>
              </a:rPr>
              <a:t>“batch </a:t>
            </a:r>
            <a:r>
              <a:rPr dirty="0" sz="1700" spc="-25">
                <a:latin typeface="Helvetica Neue"/>
                <a:cs typeface="Helvetica Neue"/>
              </a:rPr>
              <a:t>systems”, which allows </a:t>
            </a:r>
            <a:r>
              <a:rPr dirty="0" sz="1700" spc="-20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users </a:t>
            </a:r>
            <a:r>
              <a:rPr dirty="0" sz="1700" spc="-10">
                <a:latin typeface="Helvetica Neue"/>
                <a:cs typeface="Helvetica Neue"/>
              </a:rPr>
              <a:t>to </a:t>
            </a:r>
            <a:r>
              <a:rPr dirty="0" sz="1700" spc="-25">
                <a:latin typeface="Helvetica Neue"/>
                <a:cs typeface="Helvetica Neue"/>
              </a:rPr>
              <a:t>submit </a:t>
            </a:r>
            <a:r>
              <a:rPr dirty="0" sz="1700" spc="-20">
                <a:latin typeface="Helvetica Neue"/>
                <a:cs typeface="Helvetica Neue"/>
              </a:rPr>
              <a:t>jobs </a:t>
            </a:r>
            <a:r>
              <a:rPr dirty="0" sz="1700" spc="-30">
                <a:latin typeface="Helvetica Neue"/>
                <a:cs typeface="Helvetica Neue"/>
              </a:rPr>
              <a:t>requesting </a:t>
            </a:r>
            <a:r>
              <a:rPr dirty="0" sz="1700" spc="-25">
                <a:latin typeface="Helvetica Neue"/>
                <a:cs typeface="Helvetica Neue"/>
              </a:rPr>
              <a:t> specific </a:t>
            </a:r>
            <a:r>
              <a:rPr dirty="0" sz="1700" spc="-40">
                <a:latin typeface="Helvetica Neue"/>
                <a:cs typeface="Helvetica Neue"/>
              </a:rPr>
              <a:t>resources </a:t>
            </a:r>
            <a:r>
              <a:rPr dirty="0" sz="1700">
                <a:latin typeface="Helvetica Neue"/>
                <a:cs typeface="Helvetica Neue"/>
              </a:rPr>
              <a:t>+ </a:t>
            </a:r>
            <a:r>
              <a:rPr dirty="0" sz="1700" spc="-20">
                <a:latin typeface="Helvetica Neue"/>
                <a:cs typeface="Helvetica Neue"/>
              </a:rPr>
              <a:t>with </a:t>
            </a:r>
            <a:r>
              <a:rPr dirty="0" sz="1700" spc="-25">
                <a:latin typeface="Helvetica Neue"/>
                <a:cs typeface="Helvetica Neue"/>
              </a:rPr>
              <a:t>specific </a:t>
            </a:r>
            <a:r>
              <a:rPr dirty="0" sz="1700" spc="-459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instructions</a:t>
            </a:r>
            <a:r>
              <a:rPr dirty="0" sz="1700" spc="-55">
                <a:latin typeface="Helvetica Neue"/>
                <a:cs typeface="Helvetica Neue"/>
              </a:rPr>
              <a:t> </a:t>
            </a:r>
            <a:r>
              <a:rPr dirty="0" sz="1700" spc="-10">
                <a:latin typeface="Helvetica Neue"/>
                <a:cs typeface="Helvetica Neue"/>
              </a:rPr>
              <a:t>in</a:t>
            </a:r>
            <a:r>
              <a:rPr dirty="0" sz="1700" spc="-40">
                <a:latin typeface="Helvetica Neue"/>
                <a:cs typeface="Helvetica Neue"/>
              </a:rPr>
              <a:t> </a:t>
            </a:r>
            <a:r>
              <a:rPr dirty="0" sz="1700" spc="-15">
                <a:latin typeface="Helvetica Neue"/>
                <a:cs typeface="Helvetica Neue"/>
              </a:rPr>
              <a:t>the</a:t>
            </a:r>
            <a:r>
              <a:rPr dirty="0" sz="1700" spc="-55">
                <a:latin typeface="Helvetica Neue"/>
                <a:cs typeface="Helvetica Neue"/>
              </a:rPr>
              <a:t> </a:t>
            </a:r>
            <a:r>
              <a:rPr dirty="0" sz="1700" spc="-20">
                <a:latin typeface="Helvetica Neue"/>
                <a:cs typeface="Helvetica Neue"/>
              </a:rPr>
              <a:t>form</a:t>
            </a:r>
            <a:r>
              <a:rPr dirty="0" sz="1700" spc="-60">
                <a:latin typeface="Helvetica Neue"/>
                <a:cs typeface="Helvetica Neue"/>
              </a:rPr>
              <a:t> </a:t>
            </a:r>
            <a:r>
              <a:rPr dirty="0" sz="1700" spc="-15">
                <a:latin typeface="Helvetica Neue"/>
                <a:cs typeface="Helvetica Neue"/>
              </a:rPr>
              <a:t>of</a:t>
            </a:r>
            <a:r>
              <a:rPr dirty="0" sz="1700" spc="-40">
                <a:latin typeface="Helvetica Neue"/>
                <a:cs typeface="Helvetica Neue"/>
              </a:rPr>
              <a:t> </a:t>
            </a:r>
            <a:r>
              <a:rPr dirty="0" sz="1700">
                <a:latin typeface="Helvetica Neue"/>
                <a:cs typeface="Helvetica Neue"/>
              </a:rPr>
              <a:t>a</a:t>
            </a:r>
            <a:r>
              <a:rPr dirty="0" sz="1700" spc="-50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script</a:t>
            </a:r>
            <a:endParaRPr sz="1700">
              <a:latin typeface="Helvetica Neue"/>
              <a:cs typeface="Helvetica Neue"/>
            </a:endParaRPr>
          </a:p>
          <a:p>
            <a:pPr lvl="1" marL="533400" marR="5080" indent="-210820">
              <a:lnSpc>
                <a:spcPts val="1800"/>
              </a:lnSpc>
              <a:spcBef>
                <a:spcPts val="1610"/>
              </a:spcBef>
              <a:buSzPct val="117647"/>
              <a:buChar char="•"/>
              <a:tabLst>
                <a:tab pos="533400" algn="l"/>
              </a:tabLst>
            </a:pPr>
            <a:r>
              <a:rPr dirty="0" sz="1700" spc="-25">
                <a:latin typeface="Helvetica Neue"/>
                <a:cs typeface="Helvetica Neue"/>
              </a:rPr>
              <a:t>Instead</a:t>
            </a:r>
            <a:r>
              <a:rPr dirty="0" sz="1700" spc="-45">
                <a:latin typeface="Helvetica Neue"/>
                <a:cs typeface="Helvetica Neue"/>
              </a:rPr>
              <a:t> </a:t>
            </a:r>
            <a:r>
              <a:rPr dirty="0" sz="1700" spc="-15">
                <a:latin typeface="Helvetica Neue"/>
                <a:cs typeface="Helvetica Neue"/>
              </a:rPr>
              <a:t>of</a:t>
            </a:r>
            <a:r>
              <a:rPr dirty="0" sz="1700" spc="-40">
                <a:latin typeface="Helvetica Neue"/>
                <a:cs typeface="Helvetica Neue"/>
              </a:rPr>
              <a:t> </a:t>
            </a:r>
            <a:r>
              <a:rPr dirty="0" sz="1700">
                <a:latin typeface="Helvetica Neue"/>
                <a:cs typeface="Helvetica Neue"/>
              </a:rPr>
              <a:t>a</a:t>
            </a:r>
            <a:r>
              <a:rPr dirty="0" sz="1700" spc="-50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single</a:t>
            </a:r>
            <a:r>
              <a:rPr dirty="0" sz="1700" spc="-55">
                <a:latin typeface="Helvetica Neue"/>
                <a:cs typeface="Helvetica Neue"/>
              </a:rPr>
              <a:t> </a:t>
            </a:r>
            <a:r>
              <a:rPr dirty="0" sz="1700" spc="-35">
                <a:latin typeface="Helvetica Neue"/>
                <a:cs typeface="Helvetica Neue"/>
              </a:rPr>
              <a:t>command</a:t>
            </a:r>
            <a:r>
              <a:rPr dirty="0" sz="1700" spc="-50">
                <a:latin typeface="Helvetica Neue"/>
                <a:cs typeface="Helvetica Neue"/>
              </a:rPr>
              <a:t> </a:t>
            </a:r>
            <a:r>
              <a:rPr dirty="0" sz="1700" spc="-15">
                <a:latin typeface="Helvetica Neue"/>
                <a:cs typeface="Helvetica Neue"/>
              </a:rPr>
              <a:t>at</a:t>
            </a:r>
            <a:r>
              <a:rPr dirty="0" sz="1700" spc="-35">
                <a:latin typeface="Helvetica Neue"/>
                <a:cs typeface="Helvetica Neue"/>
              </a:rPr>
              <a:t> </a:t>
            </a:r>
            <a:r>
              <a:rPr dirty="0" sz="1700">
                <a:latin typeface="Helvetica Neue"/>
                <a:cs typeface="Helvetica Neue"/>
              </a:rPr>
              <a:t>a </a:t>
            </a:r>
            <a:r>
              <a:rPr dirty="0" sz="1700" spc="-459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time, </a:t>
            </a:r>
            <a:r>
              <a:rPr dirty="0" sz="1700" spc="-20">
                <a:latin typeface="Helvetica Neue"/>
                <a:cs typeface="Helvetica Neue"/>
              </a:rPr>
              <a:t>you can </a:t>
            </a:r>
            <a:r>
              <a:rPr dirty="0" sz="1700" spc="-25">
                <a:latin typeface="Helvetica Neue"/>
                <a:cs typeface="Helvetica Neue"/>
              </a:rPr>
              <a:t>submit whole </a:t>
            </a:r>
            <a:r>
              <a:rPr dirty="0" sz="1700" spc="-20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workflows</a:t>
            </a:r>
            <a:r>
              <a:rPr dirty="0" sz="1700" spc="-50">
                <a:latin typeface="Helvetica Neue"/>
                <a:cs typeface="Helvetica Neue"/>
              </a:rPr>
              <a:t> </a:t>
            </a:r>
            <a:r>
              <a:rPr dirty="0" sz="1700" spc="-15">
                <a:latin typeface="Helvetica Neue"/>
                <a:cs typeface="Helvetica Neue"/>
              </a:rPr>
              <a:t>this</a:t>
            </a:r>
            <a:r>
              <a:rPr dirty="0" sz="1700" spc="-50">
                <a:latin typeface="Helvetica Neue"/>
                <a:cs typeface="Helvetica Neue"/>
              </a:rPr>
              <a:t> </a:t>
            </a:r>
            <a:r>
              <a:rPr dirty="0" sz="1700" spc="-35">
                <a:latin typeface="Helvetica Neue"/>
                <a:cs typeface="Helvetica Neue"/>
              </a:rPr>
              <a:t>way</a:t>
            </a:r>
            <a:endParaRPr sz="1700">
              <a:latin typeface="Helvetica Neue"/>
              <a:cs typeface="Helvetica Neue"/>
            </a:endParaRPr>
          </a:p>
          <a:p>
            <a:pPr marL="304800" indent="-211454">
              <a:lnSpc>
                <a:spcPct val="100000"/>
              </a:lnSpc>
              <a:spcBef>
                <a:spcPts val="1250"/>
              </a:spcBef>
              <a:buSzPct val="117647"/>
              <a:buChar char="•"/>
              <a:tabLst>
                <a:tab pos="304800" algn="l"/>
              </a:tabLst>
            </a:pPr>
            <a:r>
              <a:rPr dirty="0" sz="1700" spc="-30">
                <a:latin typeface="Helvetica Neue"/>
                <a:cs typeface="Helvetica Neue"/>
              </a:rPr>
              <a:t>Knowledge</a:t>
            </a:r>
            <a:r>
              <a:rPr dirty="0" sz="1700" spc="-60">
                <a:latin typeface="Helvetica Neue"/>
                <a:cs typeface="Helvetica Neue"/>
              </a:rPr>
              <a:t> </a:t>
            </a:r>
            <a:r>
              <a:rPr dirty="0" sz="1700" spc="-25">
                <a:latin typeface="Helvetica Neue"/>
                <a:cs typeface="Helvetica Neue"/>
              </a:rPr>
              <a:t>Base:</a:t>
            </a:r>
            <a:r>
              <a:rPr dirty="0" sz="1700" spc="-40">
                <a:latin typeface="Helvetica Neue"/>
                <a:cs typeface="Helvetica Neue"/>
              </a:rPr>
              <a:t> </a:t>
            </a:r>
            <a:r>
              <a:rPr dirty="0" u="sng" sz="1700" spc="-25"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Run</a:t>
            </a:r>
            <a:r>
              <a:rPr dirty="0" u="sng" sz="1700" spc="-55"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 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a</a:t>
            </a:r>
            <a:r>
              <a:rPr dirty="0" u="sng" sz="1700" spc="-50"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 </a:t>
            </a:r>
            <a:r>
              <a:rPr dirty="0" u="sng" sz="1700" spc="-20">
                <a:uFill>
                  <a:solidFill>
                    <a:srgbClr val="000000"/>
                  </a:solidFill>
                </a:uFill>
                <a:latin typeface="Helvetica Neue"/>
                <a:cs typeface="Helvetica Neue"/>
              </a:rPr>
              <a:t>job</a:t>
            </a:r>
            <a:endParaRPr sz="1700">
              <a:latin typeface="Helvetica Neue"/>
              <a:cs typeface="Helvetica Neu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088" y="1972902"/>
            <a:ext cx="4612994" cy="36357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9588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Topics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will</a:t>
            </a:r>
            <a:r>
              <a:rPr dirty="0" spc="-20"/>
              <a:t> </a:t>
            </a:r>
            <a:r>
              <a:rPr dirty="0" spc="-5"/>
              <a:t>cover: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477" y="3172460"/>
            <a:ext cx="35382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Let’s</a:t>
            </a:r>
            <a:r>
              <a:rPr dirty="0" spc="-40"/>
              <a:t> </a:t>
            </a:r>
            <a:r>
              <a:rPr dirty="0" spc="-5"/>
              <a:t>get</a:t>
            </a:r>
            <a:r>
              <a:rPr dirty="0" spc="-35"/>
              <a:t> </a:t>
            </a:r>
            <a:r>
              <a:rPr dirty="0" spc="-5"/>
              <a:t>started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420115"/>
            <a:ext cx="3455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My</a:t>
            </a:r>
            <a:r>
              <a:rPr dirty="0" spc="-65"/>
              <a:t> </a:t>
            </a:r>
            <a:r>
              <a:rPr dirty="0" spc="-5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788" y="1639315"/>
            <a:ext cx="4000500" cy="389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Bachelors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Biology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00">
              <a:latin typeface="Arial"/>
              <a:cs typeface="Arial"/>
            </a:endParaRPr>
          </a:p>
          <a:p>
            <a:pPr marL="240665" marR="5080" indent="-228600">
              <a:lnSpc>
                <a:spcPts val="2590"/>
              </a:lnSpc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Masters </a:t>
            </a: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-5">
                <a:latin typeface="Arial"/>
                <a:cs typeface="Arial"/>
              </a:rPr>
              <a:t>Immunology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-6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Microbial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Disease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>
              <a:latin typeface="Arial"/>
              <a:cs typeface="Arial"/>
            </a:endParaRPr>
          </a:p>
          <a:p>
            <a:pPr marL="240665" marR="220345" indent="-228600">
              <a:lnSpc>
                <a:spcPts val="262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Doctor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Philosophy </a:t>
            </a: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Cellular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Molecular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Biology</a:t>
            </a:r>
            <a:endParaRPr sz="24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16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"/>
                <a:cs typeface="Arial"/>
              </a:rPr>
              <a:t>Epigenetics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31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"/>
                <a:cs typeface="Arial"/>
              </a:rPr>
              <a:t>Next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Generation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Sequencing</a:t>
            </a:r>
            <a:endParaRPr sz="20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biology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0427" y="1732102"/>
            <a:ext cx="3737065" cy="6094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5398" y="2858619"/>
            <a:ext cx="3514326" cy="7142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0144" y="4155238"/>
            <a:ext cx="3649998" cy="7178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703579"/>
            <a:ext cx="3759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Course</a:t>
            </a:r>
            <a:r>
              <a:rPr dirty="0" spc="-45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375" y="1807971"/>
            <a:ext cx="7329170" cy="3576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0" indent="-361950">
              <a:lnSpc>
                <a:spcPts val="3180"/>
              </a:lnSpc>
              <a:spcBef>
                <a:spcPts val="100"/>
              </a:spcBef>
              <a:buChar char="•"/>
              <a:tabLst>
                <a:tab pos="374015" algn="l"/>
                <a:tab pos="374650" algn="l"/>
              </a:tabLst>
            </a:pPr>
            <a:r>
              <a:rPr dirty="0" sz="2800" spc="-5">
                <a:latin typeface="Arial"/>
                <a:cs typeface="Arial"/>
              </a:rPr>
              <a:t>This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course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was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designed for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primarily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</a:t>
            </a:r>
            <a:endParaRPr sz="2800">
              <a:latin typeface="Arial"/>
              <a:cs typeface="Arial"/>
            </a:endParaRPr>
          </a:p>
          <a:p>
            <a:pPr marL="374650">
              <a:lnSpc>
                <a:spcPts val="3180"/>
              </a:lnSpc>
            </a:pPr>
            <a:r>
              <a:rPr dirty="0" sz="2800" spc="-5" b="1">
                <a:latin typeface="Arial"/>
                <a:cs typeface="Arial"/>
              </a:rPr>
              <a:t>undergraduate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audience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Arial"/>
              <a:cs typeface="Arial"/>
            </a:endParaRPr>
          </a:p>
          <a:p>
            <a:pPr marL="374650" marR="289560" indent="-361950">
              <a:lnSpc>
                <a:spcPts val="3000"/>
              </a:lnSpc>
              <a:buChar char="•"/>
              <a:tabLst>
                <a:tab pos="374015" algn="l"/>
                <a:tab pos="374650" algn="l"/>
              </a:tabLst>
            </a:pPr>
            <a:r>
              <a:rPr dirty="0" sz="2800" spc="-35">
                <a:latin typeface="Arial"/>
                <a:cs typeface="Arial"/>
              </a:rPr>
              <a:t>Students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who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have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no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formal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training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in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the </a:t>
            </a:r>
            <a:r>
              <a:rPr dirty="0" sz="2800" spc="-76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data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or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computer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40">
                <a:latin typeface="Arial"/>
                <a:cs typeface="Arial"/>
              </a:rPr>
              <a:t>sciences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374650" marR="5080" indent="-361950">
              <a:lnSpc>
                <a:spcPct val="90700"/>
              </a:lnSpc>
              <a:spcBef>
                <a:spcPts val="5"/>
              </a:spcBef>
              <a:buChar char="•"/>
              <a:tabLst>
                <a:tab pos="374015" algn="l"/>
                <a:tab pos="374650" algn="l"/>
              </a:tabLst>
            </a:pPr>
            <a:r>
              <a:rPr dirty="0" sz="2800" spc="-35">
                <a:latin typeface="Arial"/>
                <a:cs typeface="Arial"/>
              </a:rPr>
              <a:t>Graduate students </a:t>
            </a:r>
            <a:r>
              <a:rPr dirty="0" sz="2800" spc="-30">
                <a:latin typeface="Arial"/>
                <a:cs typeface="Arial"/>
              </a:rPr>
              <a:t>and/or </a:t>
            </a:r>
            <a:r>
              <a:rPr dirty="0" sz="2800" spc="-35">
                <a:latin typeface="Arial"/>
                <a:cs typeface="Arial"/>
              </a:rPr>
              <a:t>computer science </a:t>
            </a:r>
            <a:r>
              <a:rPr dirty="0" sz="2800" spc="-30">
                <a:latin typeface="Arial"/>
                <a:cs typeface="Arial"/>
              </a:rPr>
              <a:t> majors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be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warned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that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you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may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find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the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class </a:t>
            </a:r>
            <a:r>
              <a:rPr dirty="0" sz="2800" spc="-765">
                <a:latin typeface="Arial"/>
                <a:cs typeface="Arial"/>
              </a:rPr>
              <a:t> </a:t>
            </a:r>
            <a:r>
              <a:rPr dirty="0" sz="2800" spc="-30">
                <a:latin typeface="Arial"/>
                <a:cs typeface="Arial"/>
              </a:rPr>
              <a:t>pace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35">
                <a:latin typeface="Arial"/>
                <a:cs typeface="Arial"/>
              </a:rPr>
              <a:t>slow…</a:t>
            </a:r>
            <a:r>
              <a:rPr dirty="0" sz="2800" spc="-35" i="1">
                <a:latin typeface="Arial"/>
                <a:cs typeface="Arial"/>
              </a:rPr>
              <a:t>still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703579"/>
            <a:ext cx="6173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My</a:t>
            </a:r>
            <a:r>
              <a:rPr dirty="0" spc="-20"/>
              <a:t> </a:t>
            </a:r>
            <a:r>
              <a:rPr dirty="0" spc="-5"/>
              <a:t>background</a:t>
            </a:r>
            <a:r>
              <a:rPr dirty="0" spc="-15"/>
              <a:t> </a:t>
            </a:r>
            <a:r>
              <a:rPr dirty="0" spc="-5"/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7971"/>
            <a:ext cx="7087870" cy="33997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12065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dirty="0" sz="2800">
                <a:latin typeface="Arial"/>
                <a:cs typeface="Arial"/>
              </a:rPr>
              <a:t>Last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semester,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was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my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first-time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teaching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 spc="-7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lecture-based course called MMG231: 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Bioinformatics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&amp;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1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Analysis.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350">
              <a:latin typeface="Arial"/>
              <a:cs typeface="Arial"/>
            </a:endParaRPr>
          </a:p>
          <a:p>
            <a:pPr marL="241300" marR="5080" indent="-228600">
              <a:lnSpc>
                <a:spcPct val="90500"/>
              </a:lnSpc>
              <a:buChar char="•"/>
              <a:tabLst>
                <a:tab pos="241300" algn="l"/>
              </a:tabLst>
            </a:pPr>
            <a:r>
              <a:rPr dirty="0" sz="2800">
                <a:latin typeface="Arial"/>
                <a:cs typeface="Arial"/>
              </a:rPr>
              <a:t>Some of you took this course </a:t>
            </a:r>
            <a:r>
              <a:rPr dirty="0" sz="2800" spc="-5">
                <a:latin typeface="Arial"/>
                <a:cs typeface="Arial"/>
              </a:rPr>
              <a:t>with </a:t>
            </a:r>
            <a:r>
              <a:rPr dirty="0" sz="2800">
                <a:latin typeface="Arial"/>
                <a:cs typeface="Arial"/>
              </a:rPr>
              <a:t>me last 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15">
                <a:latin typeface="Arial"/>
                <a:cs typeface="Arial"/>
              </a:rPr>
              <a:t>semester, </a:t>
            </a:r>
            <a:r>
              <a:rPr dirty="0" sz="2800">
                <a:latin typeface="Arial"/>
                <a:cs typeface="Arial"/>
              </a:rPr>
              <a:t>others took this course </a:t>
            </a:r>
            <a:r>
              <a:rPr dirty="0" sz="2800" spc="-5">
                <a:latin typeface="Arial"/>
                <a:cs typeface="Arial"/>
              </a:rPr>
              <a:t>with </a:t>
            </a:r>
            <a:r>
              <a:rPr dirty="0" sz="2800" spc="-50">
                <a:latin typeface="Arial"/>
                <a:cs typeface="Arial"/>
              </a:rPr>
              <a:t>Dr. 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Dragon, while others are graduate students </a:t>
            </a:r>
            <a:r>
              <a:rPr dirty="0" sz="2800" spc="-7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who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could override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 prerequisites.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56691"/>
            <a:ext cx="7696834" cy="1071245"/>
          </a:xfrm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12700" marR="5080" indent="800100">
              <a:lnSpc>
                <a:spcPts val="3910"/>
              </a:lnSpc>
              <a:spcBef>
                <a:spcPts val="570"/>
              </a:spcBef>
            </a:pPr>
            <a:r>
              <a:rPr dirty="0" spc="-5"/>
              <a:t>What </a:t>
            </a:r>
            <a:r>
              <a:rPr dirty="0"/>
              <a:t>I </a:t>
            </a:r>
            <a:r>
              <a:rPr dirty="0" spc="-5"/>
              <a:t>am keeping </a:t>
            </a:r>
            <a:r>
              <a:rPr dirty="0" i="1">
                <a:latin typeface="Arial-BoldItalicMT"/>
                <a:cs typeface="Arial-BoldItalicMT"/>
              </a:rPr>
              <a:t>from </a:t>
            </a:r>
            <a:r>
              <a:rPr dirty="0" spc="-5" i="1">
                <a:latin typeface="Arial-BoldItalicMT"/>
                <a:cs typeface="Arial-BoldItalicMT"/>
              </a:rPr>
              <a:t>last </a:t>
            </a:r>
            <a:r>
              <a:rPr dirty="0" i="1">
                <a:latin typeface="Arial-BoldItalicMT"/>
                <a:cs typeface="Arial-BoldItalicMT"/>
              </a:rPr>
              <a:t> </a:t>
            </a:r>
            <a:r>
              <a:rPr dirty="0" spc="-5" i="1">
                <a:latin typeface="Arial-BoldItalicMT"/>
                <a:cs typeface="Arial-BoldItalicMT"/>
              </a:rPr>
              <a:t>semester</a:t>
            </a:r>
            <a:r>
              <a:rPr dirty="0" spc="-15" i="1">
                <a:latin typeface="Arial-BoldItalicMT"/>
                <a:cs typeface="Arial-BoldItalicMT"/>
              </a:rPr>
              <a:t> </a:t>
            </a:r>
            <a:r>
              <a:rPr dirty="0" spc="-5" i="1">
                <a:latin typeface="Arial-BoldItalicMT"/>
                <a:cs typeface="Arial-BoldItalicMT"/>
              </a:rPr>
              <a:t>(i.e.</a:t>
            </a:r>
            <a:r>
              <a:rPr dirty="0" spc="-15" i="1">
                <a:latin typeface="Arial-BoldItalicMT"/>
                <a:cs typeface="Arial-BoldItalicMT"/>
              </a:rPr>
              <a:t> </a:t>
            </a:r>
            <a:r>
              <a:rPr dirty="0" spc="-5" i="1">
                <a:latin typeface="Arial-BoldItalicMT"/>
                <a:cs typeface="Arial-BoldItalicMT"/>
              </a:rPr>
              <a:t>what you</a:t>
            </a:r>
            <a:r>
              <a:rPr dirty="0" spc="-10" i="1">
                <a:latin typeface="Arial-BoldItalicMT"/>
                <a:cs typeface="Arial-BoldItalicMT"/>
              </a:rPr>
              <a:t> </a:t>
            </a:r>
            <a:r>
              <a:rPr dirty="0" spc="-5" i="1">
                <a:latin typeface="Arial-BoldItalicMT"/>
                <a:cs typeface="Arial-BoldItalicMT"/>
              </a:rPr>
              <a:t>can expect)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2164180"/>
          <a:ext cx="7905750" cy="293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0"/>
              </a:tblGrid>
              <a:tr h="640080">
                <a:tc>
                  <a:txBody>
                    <a:bodyPr/>
                    <a:lstStyle/>
                    <a:p>
                      <a:pPr marL="91440" marR="213360">
                        <a:lnSpc>
                          <a:spcPts val="2110"/>
                        </a:lnSpc>
                        <a:spcBef>
                          <a:spcPts val="47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"I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think</a:t>
                      </a:r>
                      <a:r>
                        <a:rPr dirty="0" sz="18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homework</a:t>
                      </a:r>
                      <a:r>
                        <a:rPr dirty="0" sz="1800" spc="5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assignments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and</a:t>
                      </a:r>
                      <a:r>
                        <a:rPr dirty="0" sz="1800" spc="1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projects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were</a:t>
                      </a:r>
                      <a:r>
                        <a:rPr dirty="0" sz="18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really</a:t>
                      </a:r>
                      <a:r>
                        <a:rPr dirty="0" sz="18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great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way </a:t>
                      </a:r>
                      <a:r>
                        <a:rPr dirty="0" sz="1800" spc="-484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me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to be able to apply what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was learning.”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“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During</a:t>
                      </a:r>
                      <a:r>
                        <a:rPr dirty="0" sz="1800" spc="-2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in–class</a:t>
                      </a:r>
                      <a:r>
                        <a:rPr dirty="0" sz="1800" spc="-25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activities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903605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“The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final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project</a:t>
                      </a:r>
                      <a:r>
                        <a:rPr dirty="0" sz="1800" spc="5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my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favorite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part of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course. It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helped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us to </a:t>
                      </a:r>
                      <a:r>
                        <a:rPr dirty="0" sz="1800" spc="-484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engage with the coding, troubleshoot, and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learn for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ourselves!”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873760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dirty="0" sz="1800" spc="-20" i="1">
                          <a:latin typeface="Arial"/>
                          <a:cs typeface="Arial"/>
                        </a:rPr>
                        <a:t>“Dr.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Rodriguez also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made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ample time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8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students who were having </a:t>
                      </a:r>
                      <a:r>
                        <a:rPr dirty="0" sz="1800" spc="-484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difficulty with their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code or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had questions about it.”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763905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“…it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seems as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you could get the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same amount 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of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knowledge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from </a:t>
                      </a:r>
                      <a:r>
                        <a:rPr dirty="0" sz="1800" spc="-49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reading the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powerpoints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your</a:t>
                      </a:r>
                      <a:r>
                        <a:rPr dirty="0" sz="18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own time than attending lectures.”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22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471932"/>
            <a:ext cx="6475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Learning</a:t>
            </a:r>
            <a:r>
              <a:rPr dirty="0" spc="-2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/>
              <a:t>expertise</a:t>
            </a:r>
            <a:r>
              <a:rPr dirty="0" spc="-25"/>
              <a:t> </a:t>
            </a:r>
            <a:r>
              <a:rPr dirty="0" spc="-5"/>
              <a:t>varies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322323"/>
            <a:ext cx="7559675" cy="49530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20447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Auditory </a:t>
            </a:r>
            <a:r>
              <a:rPr dirty="0" sz="2400">
                <a:latin typeface="Arial"/>
                <a:cs typeface="Arial"/>
              </a:rPr>
              <a:t>learners, visual learners, while </a:t>
            </a:r>
            <a:r>
              <a:rPr dirty="0" sz="2400" spc="-5">
                <a:latin typeface="Arial"/>
                <a:cs typeface="Arial"/>
              </a:rPr>
              <a:t>others </a:t>
            </a:r>
            <a:r>
              <a:rPr dirty="0" sz="2400">
                <a:latin typeface="Arial"/>
                <a:cs typeface="Arial"/>
              </a:rPr>
              <a:t>learn- </a:t>
            </a:r>
            <a:r>
              <a:rPr dirty="0" sz="2400" spc="-6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by-doing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950">
              <a:latin typeface="Arial"/>
              <a:cs typeface="Arial"/>
            </a:endParaRPr>
          </a:p>
          <a:p>
            <a:pPr marL="241300" marR="44450" indent="-228600">
              <a:lnSpc>
                <a:spcPct val="903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There </a:t>
            </a:r>
            <a:r>
              <a:rPr dirty="0" sz="2400">
                <a:latin typeface="Arial"/>
                <a:cs typeface="Arial"/>
              </a:rPr>
              <a:t>are varying levels of </a:t>
            </a:r>
            <a:r>
              <a:rPr dirty="0" sz="2400" spc="-5">
                <a:latin typeface="Arial"/>
                <a:cs typeface="Arial"/>
              </a:rPr>
              <a:t>expertise </a:t>
            </a:r>
            <a:r>
              <a:rPr dirty="0" sz="2400">
                <a:latin typeface="Arial"/>
                <a:cs typeface="Arial"/>
              </a:rPr>
              <a:t>in </a:t>
            </a:r>
            <a:r>
              <a:rPr dirty="0" sz="2400" spc="-5">
                <a:latin typeface="Arial"/>
                <a:cs typeface="Arial"/>
              </a:rPr>
              <a:t>this </a:t>
            </a:r>
            <a:r>
              <a:rPr dirty="0" sz="2400">
                <a:latin typeface="Arial"/>
                <a:cs typeface="Arial"/>
              </a:rPr>
              <a:t>room. 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Some </a:t>
            </a:r>
            <a:r>
              <a:rPr dirty="0" sz="2400">
                <a:latin typeface="Arial"/>
                <a:cs typeface="Arial"/>
              </a:rPr>
              <a:t>of you are already </a:t>
            </a:r>
            <a:r>
              <a:rPr dirty="0" sz="2400" spc="-5">
                <a:latin typeface="Arial"/>
                <a:cs typeface="Arial"/>
              </a:rPr>
              <a:t>proficient </a:t>
            </a:r>
            <a:r>
              <a:rPr dirty="0" sz="2400">
                <a:latin typeface="Arial"/>
                <a:cs typeface="Arial"/>
              </a:rPr>
              <a:t>at bash or R 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therefore, </a:t>
            </a:r>
            <a:r>
              <a:rPr dirty="0" sz="2400">
                <a:latin typeface="Arial"/>
                <a:cs typeface="Arial"/>
              </a:rPr>
              <a:t>I do </a:t>
            </a:r>
            <a:r>
              <a:rPr dirty="0" sz="2400" spc="-5">
                <a:latin typeface="Arial"/>
                <a:cs typeface="Arial"/>
              </a:rPr>
              <a:t>try </a:t>
            </a:r>
            <a:r>
              <a:rPr dirty="0" sz="2400">
                <a:latin typeface="Arial"/>
                <a:cs typeface="Arial"/>
              </a:rPr>
              <a:t>my best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provide </a:t>
            </a:r>
            <a:r>
              <a:rPr dirty="0" sz="2400" spc="-5">
                <a:latin typeface="Arial"/>
                <a:cs typeface="Arial"/>
              </a:rPr>
              <a:t>students with the </a:t>
            </a:r>
            <a:r>
              <a:rPr dirty="0" sz="2400" spc="-6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same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materials.</a:t>
            </a:r>
            <a:endParaRPr sz="2400">
              <a:latin typeface="Arial"/>
              <a:cs typeface="Arial"/>
            </a:endParaRPr>
          </a:p>
          <a:p>
            <a:pPr lvl="1" marL="698500" marR="112395" indent="-228600">
              <a:lnSpc>
                <a:spcPct val="91500"/>
              </a:lnSpc>
              <a:spcBef>
                <a:spcPts val="434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"/>
                <a:cs typeface="Arial"/>
              </a:rPr>
              <a:t>This way you know ahead of </a:t>
            </a:r>
            <a:r>
              <a:rPr dirty="0" sz="2000" spc="-5">
                <a:latin typeface="Arial"/>
                <a:cs typeface="Arial"/>
              </a:rPr>
              <a:t>time… </a:t>
            </a:r>
            <a:r>
              <a:rPr dirty="0" sz="2000">
                <a:latin typeface="Arial"/>
                <a:cs typeface="Arial"/>
              </a:rPr>
              <a:t>is </a:t>
            </a:r>
            <a:r>
              <a:rPr dirty="0" sz="2000" spc="-5">
                <a:latin typeface="Arial"/>
                <a:cs typeface="Arial"/>
              </a:rPr>
              <a:t>this </a:t>
            </a:r>
            <a:r>
              <a:rPr dirty="0" sz="2000">
                <a:latin typeface="Arial"/>
                <a:cs typeface="Arial"/>
              </a:rPr>
              <a:t>class </a:t>
            </a:r>
            <a:r>
              <a:rPr dirty="0" sz="2000" spc="-5">
                <a:latin typeface="Arial"/>
                <a:cs typeface="Arial"/>
              </a:rPr>
              <a:t>for me? </a:t>
            </a:r>
            <a:r>
              <a:rPr dirty="0" sz="2000">
                <a:latin typeface="Arial"/>
                <a:cs typeface="Arial"/>
              </a:rPr>
              <a:t> Should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attend?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know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material</a:t>
            </a:r>
            <a:r>
              <a:rPr dirty="0" sz="2000">
                <a:latin typeface="Arial"/>
                <a:cs typeface="Arial"/>
              </a:rPr>
              <a:t> enough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complete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homework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assignment?</a:t>
            </a:r>
            <a:endParaRPr sz="2000">
              <a:latin typeface="Arial"/>
              <a:cs typeface="Arial"/>
            </a:endParaRPr>
          </a:p>
          <a:p>
            <a:pPr lvl="2" marL="1155700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600" b="1">
                <a:latin typeface="Arial"/>
                <a:cs typeface="Arial"/>
              </a:rPr>
              <a:t>If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answer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is </a:t>
            </a:r>
            <a:r>
              <a:rPr dirty="0" sz="1600" spc="-5" b="1">
                <a:latin typeface="Arial"/>
                <a:cs typeface="Arial"/>
              </a:rPr>
              <a:t>no,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you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should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probably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attend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class…</a:t>
            </a:r>
            <a:endParaRPr sz="1600">
              <a:latin typeface="Arial"/>
              <a:cs typeface="Arial"/>
            </a:endParaRPr>
          </a:p>
          <a:p>
            <a:pPr lvl="1" marL="698500" marR="5080" indent="-228600">
              <a:lnSpc>
                <a:spcPct val="89000"/>
              </a:lnSpc>
              <a:spcBef>
                <a:spcPts val="53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Arial"/>
                <a:cs typeface="Arial"/>
              </a:rPr>
              <a:t>If </a:t>
            </a:r>
            <a:r>
              <a:rPr dirty="0" sz="2000">
                <a:latin typeface="Arial"/>
                <a:cs typeface="Arial"/>
              </a:rPr>
              <a:t>you do decide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skip class, and I know I </a:t>
            </a:r>
            <a:r>
              <a:rPr dirty="0" sz="2000" spc="-5">
                <a:latin typeface="Arial"/>
                <a:cs typeface="Arial"/>
              </a:rPr>
              <a:t>covered the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materials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at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length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during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class,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now have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option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40">
                <a:latin typeface="Arial"/>
                <a:cs typeface="Arial"/>
              </a:rPr>
              <a:t>say,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“Please see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class </a:t>
            </a:r>
            <a:r>
              <a:rPr dirty="0" sz="2000" spc="-5">
                <a:latin typeface="Arial"/>
                <a:cs typeface="Arial"/>
              </a:rPr>
              <a:t>materials for the </a:t>
            </a:r>
            <a:r>
              <a:rPr dirty="0" sz="2000">
                <a:latin typeface="Arial"/>
                <a:cs typeface="Arial"/>
              </a:rPr>
              <a:t>day you missed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complete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assignment”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456691"/>
            <a:ext cx="7060565" cy="1071245"/>
          </a:xfrm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12700" marR="5080" indent="419100">
              <a:lnSpc>
                <a:spcPts val="3910"/>
              </a:lnSpc>
              <a:spcBef>
                <a:spcPts val="570"/>
              </a:spcBef>
            </a:pPr>
            <a:r>
              <a:rPr dirty="0" spc="-5"/>
              <a:t>How </a:t>
            </a:r>
            <a:r>
              <a:rPr dirty="0"/>
              <a:t>I </a:t>
            </a:r>
            <a:r>
              <a:rPr dirty="0" spc="-5"/>
              <a:t>am </a:t>
            </a:r>
            <a:r>
              <a:rPr dirty="0" spc="-5" i="1">
                <a:latin typeface="Arial-BoldItalicMT"/>
                <a:cs typeface="Arial-BoldItalicMT"/>
              </a:rPr>
              <a:t>trying </a:t>
            </a:r>
            <a:r>
              <a:rPr dirty="0"/>
              <a:t>to </a:t>
            </a:r>
            <a:r>
              <a:rPr dirty="0" spc="-5"/>
              <a:t>make this </a:t>
            </a:r>
            <a:r>
              <a:rPr dirty="0"/>
              <a:t> </a:t>
            </a:r>
            <a:r>
              <a:rPr dirty="0" spc="-5"/>
              <a:t>course</a:t>
            </a:r>
            <a:r>
              <a:rPr dirty="0" spc="-15"/>
              <a:t> </a:t>
            </a:r>
            <a:r>
              <a:rPr dirty="0" spc="-5"/>
              <a:t>better</a:t>
            </a:r>
            <a:r>
              <a:rPr dirty="0" spc="-10"/>
              <a:t> </a:t>
            </a:r>
            <a:r>
              <a:rPr dirty="0" spc="-5" i="1">
                <a:latin typeface="Arial-BoldItalicMT"/>
                <a:cs typeface="Arial-BoldItalicMT"/>
              </a:rPr>
              <a:t>than</a:t>
            </a:r>
            <a:r>
              <a:rPr dirty="0" spc="-10" i="1">
                <a:latin typeface="Arial-BoldItalicMT"/>
                <a:cs typeface="Arial-BoldItalicMT"/>
              </a:rPr>
              <a:t> </a:t>
            </a:r>
            <a:r>
              <a:rPr dirty="0" spc="-5" i="1">
                <a:latin typeface="Arial-BoldItalicMT"/>
                <a:cs typeface="Arial-BoldItalicMT"/>
              </a:rPr>
              <a:t>last</a:t>
            </a:r>
            <a:r>
              <a:rPr dirty="0" spc="-10" i="1">
                <a:latin typeface="Arial-BoldItalicMT"/>
                <a:cs typeface="Arial-BoldItalicMT"/>
              </a:rPr>
              <a:t> </a:t>
            </a:r>
            <a:r>
              <a:rPr dirty="0" spc="-5" i="1">
                <a:latin typeface="Arial-BoldItalicMT"/>
                <a:cs typeface="Arial-BoldItalicMT"/>
              </a:rPr>
              <a:t>semester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1005" y="1795847"/>
          <a:ext cx="7748905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220"/>
              </a:tblGrid>
              <a:tr h="2286000">
                <a:tc>
                  <a:txBody>
                    <a:bodyPr/>
                    <a:lstStyle/>
                    <a:p>
                      <a:pPr algn="just" marL="91440" marR="466725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“I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just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wish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there was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more time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to go over the coding parts because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if </a:t>
                      </a:r>
                      <a:r>
                        <a:rPr dirty="0" sz="1800" spc="-49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you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got messed up then you were left behind.”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just" marL="91440">
                        <a:lnSpc>
                          <a:spcPct val="100000"/>
                        </a:lnSpc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“I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wish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we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had moved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little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slower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during the coding sections.”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just" marL="91440" marR="428625">
                        <a:lnSpc>
                          <a:spcPct val="99400"/>
                        </a:lnSpc>
                        <a:spcBef>
                          <a:spcPts val="5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“The jump between the first lectures on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R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where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were looking at the </a:t>
                      </a:r>
                      <a:r>
                        <a:rPr dirty="0" sz="1800" spc="-49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basics to the later lectures where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were coding for advanced genetic </a:t>
                      </a:r>
                      <a:r>
                        <a:rPr dirty="0" sz="1800" spc="-49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analysis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unrealistic 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for our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skill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level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.”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288925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“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Include homework or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small assignments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so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are able to apply </a:t>
                      </a:r>
                      <a:r>
                        <a:rPr dirty="0" sz="1800" spc="-49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1800" spc="-1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we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learn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class..”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(coding)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264160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“The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8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studio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section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felt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like way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 too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much</a:t>
                      </a:r>
                      <a:r>
                        <a:rPr dirty="0" sz="1800" spc="1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8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individuals without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prior </a:t>
                      </a:r>
                      <a:r>
                        <a:rPr dirty="0" sz="1800" spc="-484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knowledge”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428625">
                        <a:lnSpc>
                          <a:spcPct val="99400"/>
                        </a:lnSpc>
                        <a:spcBef>
                          <a:spcPts val="36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“I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would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have appreciated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more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time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class to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actually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work through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writing </a:t>
                      </a:r>
                      <a:r>
                        <a:rPr dirty="0" sz="1800" b="1" i="1">
                          <a:latin typeface="Arial-BoldItalicMT"/>
                          <a:cs typeface="Arial-BoldItalicMT"/>
                        </a:rPr>
                        <a:t>our own </a:t>
                      </a:r>
                      <a:r>
                        <a:rPr dirty="0" sz="1800" spc="-5" b="1" i="1">
                          <a:latin typeface="Arial-BoldItalicMT"/>
                          <a:cs typeface="Arial-BoldItalicMT"/>
                        </a:rPr>
                        <a:t>code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so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could work through issues and better </a:t>
                      </a:r>
                      <a:r>
                        <a:rPr dirty="0" sz="1800" spc="-49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understand what each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line does and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how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build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 working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script.”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877" y="2495803"/>
            <a:ext cx="7044055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2137410" marR="5080" indent="-2125345">
              <a:lnSpc>
                <a:spcPts val="3890"/>
              </a:lnSpc>
              <a:spcBef>
                <a:spcPts val="585"/>
              </a:spcBef>
            </a:pPr>
            <a:r>
              <a:rPr dirty="0" spc="-30"/>
              <a:t>Let’s </a:t>
            </a:r>
            <a:r>
              <a:rPr dirty="0"/>
              <a:t>go </a:t>
            </a:r>
            <a:r>
              <a:rPr dirty="0" spc="-5"/>
              <a:t>over </a:t>
            </a:r>
            <a:r>
              <a:rPr dirty="0"/>
              <a:t>the </a:t>
            </a:r>
            <a:r>
              <a:rPr dirty="0" spc="-5"/>
              <a:t>class schedule </a:t>
            </a:r>
            <a:r>
              <a:rPr dirty="0" spc="-990"/>
              <a:t> </a:t>
            </a:r>
            <a:r>
              <a:rPr dirty="0" spc="-5"/>
              <a:t>and syllabus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2023-10-17T10:03:15Z</dcterms:created>
  <dcterms:modified xsi:type="dcterms:W3CDTF">2023-10-17T10:03:15Z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LastSaved">
    <vt:filetime>2023-10-17T00:00:00Z</vt:filetime>
  </property>
</Properties>
</file>