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341" r:id="rId2"/>
    <p:sldId id="513" r:id="rId3"/>
    <p:sldId id="514" r:id="rId4"/>
    <p:sldId id="515" r:id="rId5"/>
    <p:sldId id="516" r:id="rId6"/>
    <p:sldId id="517" r:id="rId7"/>
    <p:sldId id="518" r:id="rId8"/>
    <p:sldId id="519" r:id="rId9"/>
    <p:sldId id="520" r:id="rId10"/>
    <p:sldId id="521" r:id="rId11"/>
    <p:sldId id="522" r:id="rId12"/>
    <p:sldId id="523" r:id="rId13"/>
    <p:sldId id="524" r:id="rId14"/>
    <p:sldId id="525" r:id="rId15"/>
    <p:sldId id="526" r:id="rId16"/>
    <p:sldId id="527" r:id="rId17"/>
    <p:sldId id="528" r:id="rId18"/>
    <p:sldId id="529" r:id="rId19"/>
    <p:sldId id="530" r:id="rId20"/>
    <p:sldId id="531" r:id="rId21"/>
    <p:sldId id="532" r:id="rId22"/>
    <p:sldId id="533" r:id="rId23"/>
    <p:sldId id="534" r:id="rId24"/>
    <p:sldId id="535" r:id="rId25"/>
    <p:sldId id="536" r:id="rId26"/>
    <p:sldId id="537" r:id="rId27"/>
    <p:sldId id="538" r:id="rId28"/>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87840" autoAdjust="0"/>
  </p:normalViewPr>
  <p:slideViewPr>
    <p:cSldViewPr>
      <p:cViewPr varScale="1">
        <p:scale>
          <a:sx n="97" d="100"/>
          <a:sy n="97" d="100"/>
        </p:scale>
        <p:origin x="-472" y="-96"/>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11/13/18</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11/13/18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4</a:t>
            </a:fld>
            <a:endParaRPr lang="en-US" sz="1300">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17</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18</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76BF016-1E7C-3C4A-993E-737B795E1553}" type="slidenum">
              <a:rPr lang="en-US" sz="1300">
                <a:latin typeface="Calibri" charset="0"/>
              </a:rPr>
              <a:pPr eaLnBrk="1" hangingPunct="1"/>
              <a:t>20</a:t>
            </a:fld>
            <a:endParaRPr lang="en-US" sz="1300">
              <a:latin typeface="Calibri" charset="0"/>
            </a:endParaRPr>
          </a:p>
        </p:txBody>
      </p:sp>
      <p:sp>
        <p:nvSpPr>
          <p:cNvPr id="3789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789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7078982-65E0-D74B-8290-CAE56C8C911A}" type="slidenum">
              <a:rPr lang="en-US" sz="1300">
                <a:latin typeface="Calibri" charset="0"/>
              </a:rPr>
              <a:pPr eaLnBrk="1" hangingPunct="1"/>
              <a:t>21</a:t>
            </a:fld>
            <a:endParaRPr lang="en-US" sz="1300">
              <a:latin typeface="Calibri" charset="0"/>
            </a:endParaRPr>
          </a:p>
        </p:txBody>
      </p:sp>
      <p:sp>
        <p:nvSpPr>
          <p:cNvPr id="3993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993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3ABE008-912B-BF46-9B27-77FA7D4FD07E}" type="slidenum">
              <a:rPr lang="en-US" sz="1300">
                <a:latin typeface="Calibri" charset="0"/>
              </a:rPr>
              <a:pPr eaLnBrk="1" hangingPunct="1"/>
              <a:t>22</a:t>
            </a:fld>
            <a:endParaRPr lang="en-US" sz="1300">
              <a:latin typeface="Calibri" charset="0"/>
            </a:endParaRPr>
          </a:p>
        </p:txBody>
      </p:sp>
      <p:sp>
        <p:nvSpPr>
          <p:cNvPr id="4198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419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5</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6</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r>
              <a:rPr lang="en-US" dirty="0" smtClean="0">
                <a:latin typeface="Calibri" charset="0"/>
                <a:ea typeface="ＭＳ Ｐゴシック" charset="0"/>
                <a:cs typeface="ＭＳ Ｐゴシック" charset="0"/>
              </a:rPr>
              <a:t>Notes on paired</a:t>
            </a:r>
            <a:r>
              <a:rPr lang="en-US" baseline="0" dirty="0" smtClean="0">
                <a:latin typeface="Calibri" charset="0"/>
                <a:ea typeface="ＭＳ Ｐゴシック" charset="0"/>
                <a:cs typeface="ＭＳ Ｐゴシック" charset="0"/>
              </a:rPr>
              <a:t> end read depiction:</a:t>
            </a:r>
            <a:endParaRPr lang="en-US" dirty="0" smtClean="0">
              <a:latin typeface="Calibri" charset="0"/>
              <a:ea typeface="ＭＳ Ｐゴシック" charset="0"/>
              <a:cs typeface="ＭＳ Ｐゴシック" charset="0"/>
            </a:endParaRPr>
          </a:p>
          <a:p>
            <a:pPr marL="171450" indent="-171450" eaLnBrk="1" hangingPunct="1">
              <a:buFontTx/>
              <a:buChar char="-"/>
            </a:pPr>
            <a:r>
              <a:rPr lang="en-US" baseline="0" dirty="0" smtClean="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smtClean="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smtClean="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smtClean="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smtClean="0">
              <a:latin typeface="Calibri" charset="0"/>
              <a:ea typeface="ＭＳ Ｐゴシック" charset="0"/>
              <a:cs typeface="ＭＳ Ｐゴシック" charset="0"/>
            </a:endParaRPr>
          </a:p>
          <a:p>
            <a:pPr eaLnBrk="1" hangingPunct="1"/>
            <a:r>
              <a:rPr lang="en-US" dirty="0" smtClean="0">
                <a:latin typeface="Calibri" charset="0"/>
                <a:ea typeface="ＭＳ Ｐゴシック" charset="0"/>
                <a:cs typeface="ＭＳ Ｐゴシック" charset="0"/>
              </a:rPr>
              <a:t>Note the portio</a:t>
            </a:r>
            <a:r>
              <a:rPr lang="en-US" baseline="0" dirty="0" smtClean="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D7944F4-F5C7-5E4C-83AD-FBAC8BD6727E}" type="slidenum">
              <a:rPr lang="en-US" sz="1300">
                <a:latin typeface="Calibri" charset="0"/>
              </a:rPr>
              <a:pPr eaLnBrk="1" hangingPunct="1"/>
              <a:t>7</a:t>
            </a:fld>
            <a:endParaRPr lang="en-US" sz="1300">
              <a:latin typeface="Calibri" charset="0"/>
            </a:endParaRPr>
          </a:p>
        </p:txBody>
      </p:sp>
      <p:sp>
        <p:nvSpPr>
          <p:cNvPr id="2048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048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42D274C-6A4C-3642-A752-85F6FA955545}" type="slidenum">
              <a:rPr lang="en-US" sz="1300">
                <a:latin typeface="Calibri" charset="0"/>
              </a:rPr>
              <a:pPr eaLnBrk="1" hangingPunct="1"/>
              <a:t>8</a:t>
            </a:fld>
            <a:endParaRPr lang="en-US" sz="1300">
              <a:latin typeface="Calibri" charset="0"/>
            </a:endParaRPr>
          </a:p>
        </p:txBody>
      </p:sp>
      <p:sp>
        <p:nvSpPr>
          <p:cNvPr id="2253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25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9</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t>
            </a:r>
            <a:r>
              <a:rPr lang="en-US" baseline="0" dirty="0" smtClean="0"/>
              <a:t> </a:t>
            </a:r>
            <a:r>
              <a:rPr lang="en-US" dirty="0" smtClean="0"/>
              <a:t>RNA-seq library construction may</a:t>
            </a:r>
            <a:r>
              <a:rPr lang="en-US" baseline="0" dirty="0" smtClean="0"/>
              <a:t> </a:t>
            </a:r>
            <a:r>
              <a:rPr lang="en-US" dirty="0" smtClean="0"/>
              <a:t>involve both fragmentation and size selection. These procedures may be modified according to the integrity and amount of starting total RNA. The</a:t>
            </a:r>
            <a:r>
              <a:rPr lang="en-US" baseline="0" dirty="0" smtClean="0"/>
              <a:t> </a:t>
            </a:r>
            <a:r>
              <a:rPr lang="en-US" dirty="0" smtClean="0"/>
              <a:t>distributions of RNA molecule sizes are depicted for input total RNA and at various stages during the process of RNA/cDNA fragmentation and size selection.</a:t>
            </a:r>
            <a:r>
              <a:rPr lang="en-US" baseline="0" dirty="0" smtClean="0"/>
              <a:t> </a:t>
            </a:r>
            <a:r>
              <a:rPr lang="en-US" dirty="0" smtClean="0"/>
              <a:t>Commonly used methods for fragmentation and size selection are</a:t>
            </a:r>
            <a:r>
              <a:rPr lang="en-US" baseline="0" dirty="0" smtClean="0"/>
              <a:t> </a:t>
            </a:r>
            <a:r>
              <a:rPr lang="en-US" dirty="0" smtClean="0"/>
              <a:t>depicted along with the expected output of a quality-control assay at each stage (in the</a:t>
            </a:r>
            <a:r>
              <a:rPr lang="en-US" baseline="0" dirty="0" smtClean="0"/>
              <a:t> </a:t>
            </a:r>
            <a:r>
              <a:rPr lang="en-US" dirty="0" smtClean="0"/>
              <a:t>form of a capillary electrophoresis trace). Note that in the final library, it is typical that the majority of RNAs below a certain</a:t>
            </a:r>
            <a:r>
              <a:rPr lang="en-US" baseline="0" dirty="0" smtClean="0"/>
              <a:t> </a:t>
            </a:r>
            <a:r>
              <a:rPr lang="en-US" dirty="0" smtClean="0"/>
              <a:t>size (typically &lt;150–200 </a:t>
            </a:r>
            <a:r>
              <a:rPr lang="en-US" dirty="0" err="1" smtClean="0"/>
              <a:t>bp</a:t>
            </a:r>
            <a:r>
              <a:rPr lang="en-US" dirty="0" smtClean="0"/>
              <a:t>) are</a:t>
            </a:r>
            <a:r>
              <a:rPr lang="en-US" baseline="0" dirty="0" smtClean="0"/>
              <a:t> </a:t>
            </a:r>
            <a:r>
              <a:rPr lang="en-US" dirty="0" smtClean="0"/>
              <a:t>underrepresented. Refer to S3 Table and S7 Table for more details on many of the concepts depicted in this figure.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13</a:t>
            </a:fld>
            <a:endParaRPr lang="en-US"/>
          </a:p>
        </p:txBody>
      </p:sp>
    </p:spTree>
    <p:extLst>
      <p:ext uri="{BB962C8B-B14F-4D97-AF65-F5344CB8AC3E}">
        <p14:creationId xmlns:p14="http://schemas.microsoft.com/office/powerpoint/2010/main" val="185660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RNA-seq library enrichment strategies that influence interpretation and analysis. RNA-seq library construction protocols differ widely, and these</a:t>
            </a:r>
            <a:r>
              <a:rPr lang="en-US" baseline="0" dirty="0" smtClean="0"/>
              <a:t> </a:t>
            </a:r>
            <a:r>
              <a:rPr lang="en-US" dirty="0" smtClean="0"/>
              <a:t>differences have significant consequences for data interpretation and analysis. The figure above illustrates representative alignment results for either total</a:t>
            </a:r>
            <a:r>
              <a:rPr lang="en-US" baseline="0" dirty="0" smtClean="0"/>
              <a:t> </a:t>
            </a:r>
            <a:r>
              <a:rPr lang="en-US" dirty="0" smtClean="0"/>
              <a:t>RNA or one of three commonly used enrichment strategies at a hypothetical genomic locus with very highly expressed ribosomal RNA (pink), highly</a:t>
            </a:r>
            <a:r>
              <a:rPr lang="en-US" baseline="0" dirty="0" smtClean="0"/>
              <a:t> </a:t>
            </a:r>
            <a:r>
              <a:rPr lang="en-US" dirty="0" smtClean="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smtClean="0"/>
              <a:t> </a:t>
            </a:r>
            <a:r>
              <a:rPr lang="en-US" dirty="0" smtClean="0"/>
              <a:t>humans, ~95%–98% of all RNA molecules may be rRNAs. A significant amount of genomic DNA (</a:t>
            </a:r>
            <a:r>
              <a:rPr lang="en-US" dirty="0" err="1" smtClean="0"/>
              <a:t>gDNA</a:t>
            </a:r>
            <a:r>
              <a:rPr lang="en-US" dirty="0" smtClean="0"/>
              <a:t>) and unprocessed </a:t>
            </a:r>
            <a:r>
              <a:rPr lang="en-US" dirty="0" err="1" smtClean="0"/>
              <a:t>heteronuclear</a:t>
            </a:r>
            <a:r>
              <a:rPr lang="en-US" dirty="0" smtClean="0"/>
              <a:t> RNA (</a:t>
            </a:r>
            <a:r>
              <a:rPr lang="en-US" dirty="0" err="1" smtClean="0"/>
              <a:t>hnRNA</a:t>
            </a:r>
            <a:r>
              <a:rPr lang="en-US" dirty="0" smtClean="0"/>
              <a:t>, also</a:t>
            </a:r>
            <a:r>
              <a:rPr lang="en-US" baseline="0" dirty="0" smtClean="0"/>
              <a:t> </a:t>
            </a:r>
            <a:r>
              <a:rPr lang="en-US" dirty="0" smtClean="0"/>
              <a:t>known as pre-mRNA) contamination may also remain after typical RNA isolation procedures. As a result, most reads will align to intronic, intergenic, and</a:t>
            </a:r>
            <a:r>
              <a:rPr lang="en-US" baseline="0" dirty="0" smtClean="0"/>
              <a:t> </a:t>
            </a:r>
            <a:r>
              <a:rPr lang="en-US" dirty="0" smtClean="0"/>
              <a:t>especially to ribosomal gene regions. Since analysis of these molecules is rarely the target of RNA-seq, various enrichment strategies are commonly</a:t>
            </a:r>
            <a:r>
              <a:rPr lang="en-US" baseline="0" dirty="0" smtClean="0"/>
              <a:t> </a:t>
            </a:r>
            <a:r>
              <a:rPr lang="en-US" dirty="0" smtClean="0"/>
              <a:t>employed. The amount of </a:t>
            </a:r>
            <a:r>
              <a:rPr lang="en-US" dirty="0" err="1" smtClean="0"/>
              <a:t>gDNA</a:t>
            </a:r>
            <a:r>
              <a:rPr lang="en-US" dirty="0" smtClean="0"/>
              <a:t> contamination in total RNA can be reduced, but not entirely eliminated, by use of a </a:t>
            </a:r>
            <a:r>
              <a:rPr lang="en-US" dirty="0" err="1" smtClean="0"/>
              <a:t>deoxyribonuclease</a:t>
            </a:r>
            <a:r>
              <a:rPr lang="en-US" dirty="0" smtClean="0"/>
              <a:t> (</a:t>
            </a:r>
            <a:r>
              <a:rPr lang="en-US" dirty="0" err="1" smtClean="0"/>
              <a:t>DNase</a:t>
            </a:r>
            <a:r>
              <a:rPr lang="en-US" dirty="0" smtClean="0"/>
              <a:t>) treatment.</a:t>
            </a:r>
            <a:r>
              <a:rPr lang="en-US" baseline="0" dirty="0" smtClean="0"/>
              <a:t> </a:t>
            </a:r>
            <a:r>
              <a:rPr lang="en-US" dirty="0" smtClean="0"/>
              <a:t>The amount of unprocessed RNA can be reduced, but not entirely eliminated, by employing an RNA isolation method that attempts to keep nuclei intact and</a:t>
            </a:r>
            <a:r>
              <a:rPr lang="en-US" baseline="0" dirty="0" smtClean="0"/>
              <a:t> </a:t>
            </a:r>
            <a:r>
              <a:rPr lang="en-US" dirty="0" smtClean="0"/>
              <a:t>removing these to enrich for mature mRNAs present in the cytoplasmic compartment. Additional strategies are discussed in S3 Table. </a:t>
            </a:r>
          </a:p>
          <a:p>
            <a:endParaRPr lang="en-US" dirty="0" smtClean="0"/>
          </a:p>
          <a:p>
            <a:r>
              <a:rPr lang="en-US" dirty="0" smtClean="0"/>
              <a:t>*</a:t>
            </a:r>
            <a:r>
              <a:rPr lang="en-US" baseline="0" dirty="0" smtClean="0"/>
              <a:t> </a:t>
            </a:r>
            <a:r>
              <a:rPr lang="en-US" dirty="0" smtClean="0"/>
              <a:t>When sequencing</a:t>
            </a:r>
            <a:r>
              <a:rPr lang="en-US" baseline="0" dirty="0" smtClean="0"/>
              <a:t> </a:t>
            </a:r>
            <a:r>
              <a:rPr lang="en-US" dirty="0" smtClean="0"/>
              <a:t>total RNA, a complete representation of the transcriptome is theoretically present, but in practical terms, insufficient sequence reads are obtained to</a:t>
            </a:r>
            <a:r>
              <a:rPr lang="en-US" baseline="0" dirty="0" smtClean="0"/>
              <a:t> </a:t>
            </a:r>
            <a:r>
              <a:rPr lang="en-US" dirty="0" smtClean="0"/>
              <a:t>sufficiently sample all transcripts of all types, and some enrichment strategy is required to reduce extremely abundant rRNA species. (B) Selective rRNA</a:t>
            </a:r>
            <a:r>
              <a:rPr lang="en-US" baseline="0" dirty="0" smtClean="0"/>
              <a:t> </a:t>
            </a:r>
            <a:r>
              <a:rPr lang="en-US" dirty="0" smtClean="0"/>
              <a:t>reduction kits use oligonucleotides complementary to ribosomal sequences to specifically reduce the abundance of rRNAs while maintaining a broad</a:t>
            </a:r>
            <a:r>
              <a:rPr lang="en-US" baseline="0" dirty="0" smtClean="0"/>
              <a:t> </a:t>
            </a:r>
            <a:r>
              <a:rPr lang="en-US" dirty="0" smtClean="0"/>
              <a:t>representation of transcript species. Since the oligonucleotide probes used in these kits are only designed to bind to and deplete rRNA sequences, a</a:t>
            </a:r>
            <a:r>
              <a:rPr lang="en-US" baseline="0" dirty="0" smtClean="0"/>
              <a:t> </a:t>
            </a:r>
            <a:r>
              <a:rPr lang="en-US" dirty="0" smtClean="0"/>
              <a:t>significant amount of unprocessed RNA and </a:t>
            </a:r>
            <a:r>
              <a:rPr lang="en-US" dirty="0" err="1" smtClean="0"/>
              <a:t>gDNA</a:t>
            </a:r>
            <a:r>
              <a:rPr lang="en-US" dirty="0" smtClean="0"/>
              <a:t> contamination may remain. (C) Poly(A) selection and (D) cDNA capture methods specifically enrich for</a:t>
            </a:r>
            <a:r>
              <a:rPr lang="en-US" baseline="0" dirty="0" smtClean="0"/>
              <a:t> </a:t>
            </a:r>
            <a:r>
              <a:rPr lang="en-US" dirty="0" smtClean="0"/>
              <a:t>(primarily) mature </a:t>
            </a:r>
            <a:r>
              <a:rPr lang="en-US" dirty="0" err="1" smtClean="0"/>
              <a:t>polyadenylated</a:t>
            </a:r>
            <a:r>
              <a:rPr lang="en-US" dirty="0" smtClean="0"/>
              <a:t> RNA species or specific targets (e.g., all known transcript exons), respectively. Since poly(A) selection specifically targets</a:t>
            </a:r>
            <a:r>
              <a:rPr lang="en-US" baseline="0" dirty="0" smtClean="0"/>
              <a:t> </a:t>
            </a:r>
            <a:r>
              <a:rPr lang="en-US" dirty="0" smtClean="0"/>
              <a:t>RNAs that have been </a:t>
            </a:r>
            <a:r>
              <a:rPr lang="en-US" dirty="0" err="1" smtClean="0"/>
              <a:t>polyadenylated</a:t>
            </a:r>
            <a:r>
              <a:rPr lang="en-US" dirty="0" smtClean="0"/>
              <a:t>—a modification that happens at the end of the transcription process—poly(A) selection results in an enrichment for</a:t>
            </a:r>
            <a:r>
              <a:rPr lang="en-US" baseline="0" dirty="0" smtClean="0"/>
              <a:t> </a:t>
            </a:r>
            <a:r>
              <a:rPr lang="en-US" dirty="0" smtClean="0"/>
              <a:t>mature, completely processed RNAs. Poly(A) selection and cDNA capture methods sacrifice some transcriptome representation for increased signal to noise</a:t>
            </a:r>
            <a:r>
              <a:rPr lang="en-US" baseline="0" dirty="0" smtClean="0"/>
              <a:t> </a:t>
            </a:r>
            <a:r>
              <a:rPr lang="en-US" dirty="0" smtClean="0"/>
              <a:t>for transcripts of greater interest. Poly(A) methods will fail to represent most noncoding and other </a:t>
            </a:r>
            <a:r>
              <a:rPr lang="en-US" dirty="0" err="1" smtClean="0"/>
              <a:t>nonpolyadenylated</a:t>
            </a:r>
            <a:r>
              <a:rPr lang="en-US" dirty="0" smtClean="0"/>
              <a:t> RNAs. Capture methods on the other</a:t>
            </a:r>
            <a:r>
              <a:rPr lang="en-US" baseline="0" dirty="0" smtClean="0"/>
              <a:t> </a:t>
            </a:r>
            <a:r>
              <a:rPr lang="en-US" dirty="0" smtClean="0"/>
              <a:t>hand will under-represent any loci not specifically included in the capture design. For example, in this case the brown gene was not included in the design, and</a:t>
            </a:r>
            <a:r>
              <a:rPr lang="en-US" baseline="0" dirty="0" smtClean="0"/>
              <a:t> </a:t>
            </a:r>
            <a:r>
              <a:rPr lang="en-US" dirty="0" smtClean="0"/>
              <a:t>therefore, expression of this gene would be underestimated. Each of the methods depicted here has advantages and disadvantages (S3 Table and S7 Table).</a:t>
            </a:r>
            <a:r>
              <a:rPr lang="en-US" baseline="0" dirty="0" smtClean="0"/>
              <a:t> </a:t>
            </a:r>
            <a:r>
              <a:rPr lang="en-US" dirty="0" smtClean="0"/>
              <a:t>Furthermore, the relative amounts of each class of RNA depicted in each panel are hypothetical examples meant to demonstrate the goals and principles of</a:t>
            </a:r>
            <a:r>
              <a:rPr lang="en-US" baseline="0" dirty="0" smtClean="0"/>
              <a:t> </a:t>
            </a:r>
            <a:r>
              <a:rPr lang="en-US" dirty="0" smtClean="0"/>
              <a:t>each enrichment strategy and should not be interpreted quantitatively. Refer to S4 Table for additional information on the effect of each enrichment strategy.</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1805905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Comparison of stranded and </a:t>
            </a:r>
            <a:r>
              <a:rPr lang="en-US" dirty="0" err="1" smtClean="0"/>
              <a:t>unstranded</a:t>
            </a:r>
            <a:r>
              <a:rPr lang="en-US" dirty="0" smtClean="0"/>
              <a:t> RNA-seq library methods and their influence on interpretation and analysis. (A) Many RNA-seq</a:t>
            </a:r>
            <a:r>
              <a:rPr lang="en-US" baseline="0" dirty="0" smtClean="0"/>
              <a:t> </a:t>
            </a:r>
            <a:r>
              <a:rPr lang="en-US" dirty="0" smtClean="0"/>
              <a:t>library construction protocols do not maintain the strand identity of RNA transcripts in the sequence data (S1 Table). In these “</a:t>
            </a:r>
            <a:r>
              <a:rPr lang="en-US" dirty="0" err="1" smtClean="0"/>
              <a:t>unstranded</a:t>
            </a:r>
            <a:r>
              <a:rPr lang="en-US" dirty="0" smtClean="0"/>
              <a:t>” strategies, </a:t>
            </a:r>
            <a:r>
              <a:rPr lang="en-US" dirty="0" err="1" smtClean="0"/>
              <a:t>doublestranded</a:t>
            </a:r>
            <a:r>
              <a:rPr lang="en-US" baseline="0" dirty="0" smtClean="0"/>
              <a:t> </a:t>
            </a:r>
            <a:r>
              <a:rPr lang="en-US" dirty="0" smtClean="0"/>
              <a:t>cDNA is sequenced, and knowledge of the transcription strand of the RNA molecule is lost. This results in an even mix of reads from both strands.</a:t>
            </a:r>
            <a:r>
              <a:rPr lang="en-US" baseline="0" dirty="0" smtClean="0"/>
              <a:t> </a:t>
            </a:r>
            <a:r>
              <a:rPr lang="en-US" dirty="0" smtClean="0"/>
              <a:t>In panel A, a gene transcribed on the positive strand is shown in green, a second gene transcribed on the negative strand is shown in brown, and a third gene</a:t>
            </a:r>
            <a:r>
              <a:rPr lang="en-US" baseline="0" dirty="0" smtClean="0"/>
              <a:t> </a:t>
            </a:r>
            <a:r>
              <a:rPr lang="en-US" dirty="0" smtClean="0"/>
              <a:t>transcribed 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smtClean="0"/>
              <a:t> </a:t>
            </a:r>
            <a:r>
              <a:rPr lang="en-US" dirty="0" smtClean="0"/>
              <a:t>read sequences (read 1 and read 2) are depicted as short colored bars connected by thin lines. The thin connecting line in each read pair depicts the portion</a:t>
            </a:r>
            <a:r>
              <a:rPr lang="en-US" baseline="0" dirty="0" smtClean="0"/>
              <a:t> </a:t>
            </a:r>
            <a:r>
              <a:rPr lang="en-US" dirty="0" smtClean="0"/>
              <a:t>of the cDNA fragment that remains </a:t>
            </a:r>
            <a:r>
              <a:rPr lang="en-US" dirty="0" err="1" smtClean="0"/>
              <a:t>unsequenced</a:t>
            </a:r>
            <a:r>
              <a:rPr lang="en-US" dirty="0" smtClean="0"/>
              <a:t> when the cDNA fragment is larger than two times the read length. Each read is colored according to the</a:t>
            </a:r>
            <a:r>
              <a:rPr lang="en-US" baseline="0" dirty="0" smtClean="0"/>
              <a:t> </a:t>
            </a:r>
            <a:r>
              <a:rPr lang="en-US" dirty="0" smtClean="0"/>
              <a:t>strand sequenced, blue for the positive (forward/sense) strand and red for the negative (reverse/antisense) strand. Using known annotations, the mapped</a:t>
            </a:r>
            <a:r>
              <a:rPr lang="en-US" baseline="0" dirty="0" smtClean="0"/>
              <a:t> </a:t>
            </a:r>
            <a:r>
              <a:rPr lang="en-US" dirty="0" smtClean="0"/>
              <a:t>position of each read, and knowledge of exon splicing patterns, the likely transcription strand of some reads can be inferred. However, for many aligned reads</a:t>
            </a:r>
            <a:r>
              <a:rPr lang="en-US" baseline="0" dirty="0" smtClean="0"/>
              <a:t> </a:t>
            </a:r>
            <a:r>
              <a:rPr lang="en-US" dirty="0" smtClean="0"/>
              <a:t>the transcription strand cannot be inferred and sense-antisense expression analysis is not possible. Note that for each gene, an approximately equal</a:t>
            </a:r>
            <a:r>
              <a:rPr lang="en-US" baseline="0" dirty="0" smtClean="0"/>
              <a:t> </a:t>
            </a:r>
            <a:r>
              <a:rPr lang="en-US" dirty="0" smtClean="0"/>
              <a:t>proportion of reads corresponding to each strand are observed. Also note that read pairing information can sometimes be used to infer which gene a read</a:t>
            </a:r>
            <a:r>
              <a:rPr lang="en-US" baseline="0" dirty="0" smtClean="0"/>
              <a:t> </a:t>
            </a:r>
            <a:r>
              <a:rPr lang="en-US" dirty="0" smtClean="0"/>
              <a:t>was likely derived from. These reads are referred to as “encompassing” read pairs, in which one read of a pair aligns within one exon and the second read of</a:t>
            </a:r>
            <a:r>
              <a:rPr lang="en-US" baseline="0" dirty="0" smtClean="0"/>
              <a:t> </a:t>
            </a:r>
            <a:r>
              <a:rPr lang="en-US" dirty="0" smtClean="0"/>
              <a:t>a pair aligns within another exon. However, reads that align within a region corresponding to overlapping genes cannot be unambiguously assigned to either</a:t>
            </a:r>
            <a:r>
              <a:rPr lang="en-US" baseline="0" dirty="0" smtClean="0"/>
              <a:t> </a:t>
            </a:r>
            <a:r>
              <a:rPr lang="en-US" dirty="0" smtClean="0"/>
              <a:t>gene (e.g., the portion of the brown and yellow genes that overlap). Note that in this figure we are not depicting any reads in which a single read of a read pair</a:t>
            </a:r>
            <a:r>
              <a:rPr lang="en-US" baseline="0" dirty="0" smtClean="0"/>
              <a:t> </a:t>
            </a:r>
            <a:r>
              <a:rPr lang="en-US" dirty="0" smtClean="0"/>
              <a:t>spans across an intron. These exon–exon “spanning” reads can usually be matched unambiguously to a transcript, even in an </a:t>
            </a:r>
            <a:r>
              <a:rPr lang="en-US" dirty="0" err="1" smtClean="0"/>
              <a:t>unstranded</a:t>
            </a:r>
            <a:r>
              <a:rPr lang="en-US" dirty="0" smtClean="0"/>
              <a:t> library, because</a:t>
            </a:r>
            <a:r>
              <a:rPr lang="en-US" baseline="0" dirty="0" smtClean="0"/>
              <a:t> </a:t>
            </a:r>
            <a:r>
              <a:rPr lang="en-US" dirty="0" smtClean="0"/>
              <a:t>the exon–exon junction alignments line up with known splice sites and exon boundaries. (B) More recent “stranded” RNA-seq library strategies allow the</a:t>
            </a:r>
            <a:r>
              <a:rPr lang="en-US" baseline="0" dirty="0" smtClean="0"/>
              <a:t> </a:t>
            </a:r>
            <a:r>
              <a:rPr lang="en-US" dirty="0" smtClean="0"/>
              <a:t>strand information to be retained. In the resulting alignments, depicted in panel B, the strand of the alignment corresponds in a predictable way to the</a:t>
            </a:r>
            <a:r>
              <a:rPr lang="en-US" baseline="0" dirty="0" smtClean="0"/>
              <a:t> </a:t>
            </a:r>
            <a:r>
              <a:rPr lang="en-US" dirty="0" smtClean="0"/>
              <a:t>transcription strand of the sequenced RNA molecule. Now we see that reads aligning within a gene are indicated as being derived from the expected</a:t>
            </a:r>
            <a:r>
              <a:rPr lang="en-US" baseline="0" dirty="0" smtClean="0"/>
              <a:t> </a:t>
            </a:r>
            <a:r>
              <a:rPr lang="en-US" dirty="0" smtClean="0"/>
              <a:t>transcription strand for that gene. Furthermore, in regions where two genes overlap on opposite strands, we can now unambiguously assign reads to each</a:t>
            </a:r>
            <a:r>
              <a:rPr lang="en-US" baseline="0" dirty="0" smtClean="0"/>
              <a:t> </a:t>
            </a:r>
            <a:r>
              <a:rPr lang="en-US" dirty="0" smtClean="0"/>
              <a:t>gene. (C) When strand</a:t>
            </a:r>
            <a:r>
              <a:rPr lang="en-US" baseline="0" dirty="0" smtClean="0"/>
              <a:t> </a:t>
            </a:r>
            <a:r>
              <a:rPr lang="en-US" dirty="0" smtClean="0"/>
              <a:t>information is maintained by the RNA-seq protocol, it can be visualized in genome browsers such as IGV [62]. For example, to make</a:t>
            </a:r>
            <a:r>
              <a:rPr lang="en-US" baseline="0" dirty="0" smtClean="0"/>
              <a:t> </a:t>
            </a:r>
            <a:r>
              <a:rPr lang="en-US" dirty="0" smtClean="0"/>
              <a:t>IGV color read alignments according to strand, use the “Color alignments” by “First-of-pair strand” setting (refer to S5 Table for more strand-related software</a:t>
            </a:r>
            <a:r>
              <a:rPr lang="en-US" baseline="0" dirty="0" smtClean="0"/>
              <a:t> </a:t>
            </a:r>
            <a:r>
              <a:rPr lang="en-US" dirty="0" smtClean="0"/>
              <a:t>settings).</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15</a:t>
            </a:fld>
            <a:endParaRPr lang="en-US"/>
          </a:p>
        </p:txBody>
      </p:sp>
    </p:spTree>
    <p:extLst>
      <p:ext uri="{BB962C8B-B14F-4D97-AF65-F5344CB8AC3E}">
        <p14:creationId xmlns:p14="http://schemas.microsoft.com/office/powerpoint/2010/main" val="4228216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4" name="TextBox 3"/>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5" name="TextBox 4"/>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8" name="TextBox 7"/>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49620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CF3FDDA8-DFE2-794D-9469-18250F189BBE}" type="datetime1">
              <a:rPr lang="en-US"/>
              <a:pPr>
                <a:defRPr/>
              </a:pPr>
              <a:t>11/13/18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Segoe UI"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D133E7D2-33FF-EC4A-AE37-9A522B04AD5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hyperlink" Target="https://goo.gl/uC5a3C"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oo.gl/6LePBW"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stars.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griffithlab/rnaseq_tutorial/blob/master/manuscript/supplementary_tables/supplementary_table_2_urls.md" TargetMode="External"/><Relationship Id="rId3" Type="http://schemas.openxmlformats.org/officeDocument/2006/relationships/hyperlink" Target="https://github.com/griffithlab/rnaseq_tutorial/wiki/Kallisto"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griffithlab/rnaseq_tutorial/blob/master/manuscript/supplementary_tables/supplementary_table_7.md" TargetMode="External"/><Relationship Id="rId3" Type="http://schemas.openxmlformats.org/officeDocument/2006/relationships/hyperlink" Target="http://journals.plos.org/ploscompbiol/article?id=10.1371/journal.pcbi.1004393"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85800" y="2819400"/>
            <a:ext cx="7772400" cy="1447800"/>
          </a:xfrm>
        </p:spPr>
        <p:txBody>
          <a:bodyPr/>
          <a:lstStyle/>
          <a:p>
            <a:pPr eaLnBrk="1" hangingPunct="1"/>
            <a:r>
              <a:rPr lang="en-US" b="0">
                <a:solidFill>
                  <a:srgbClr val="CA0000"/>
                </a:solidFill>
                <a:latin typeface="Calibri" charset="0"/>
                <a:ea typeface="ＭＳ Ｐゴシック" charset="0"/>
                <a:cs typeface="ＭＳ Ｐゴシック" charset="0"/>
              </a:rPr>
              <a:t>Advanced Sequencing Technologies &amp; Applications</a:t>
            </a:r>
          </a:p>
        </p:txBody>
      </p:sp>
      <p:sp>
        <p:nvSpPr>
          <p:cNvPr id="9218" name="Rectangle 3"/>
          <p:cNvSpPr txBox="1">
            <a:spLocks noChangeArrowheads="1"/>
          </p:cNvSpPr>
          <p:nvPr/>
        </p:nvSpPr>
        <p:spPr bwMode="auto">
          <a:xfrm>
            <a:off x="1182688" y="4549775"/>
            <a:ext cx="6778625" cy="192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20000"/>
              </a:spcBef>
              <a:buFont typeface="Arial" charset="0"/>
              <a:buNone/>
            </a:pPr>
            <a:r>
              <a:rPr lang="en-US" sz="2800">
                <a:latin typeface="Calibri" charset="0"/>
              </a:rPr>
              <a:t>http://meetings.cshl.edu/courses.html</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52400" y="76200"/>
            <a:ext cx="8839200" cy="1143000"/>
          </a:xfrm>
        </p:spPr>
        <p:txBody>
          <a:bodyPr/>
          <a:lstStyle/>
          <a:p>
            <a:r>
              <a:rPr lang="en-US">
                <a:latin typeface="Calibri" charset="0"/>
                <a:ea typeface="ＭＳ Ｐゴシック" charset="0"/>
              </a:rPr>
              <a:t>Agilent example / interpretation</a:t>
            </a:r>
          </a:p>
        </p:txBody>
      </p:sp>
      <p:sp>
        <p:nvSpPr>
          <p:cNvPr id="25602" name="Content Placeholder 2"/>
          <p:cNvSpPr>
            <a:spLocks noGrp="1"/>
          </p:cNvSpPr>
          <p:nvPr>
            <p:ph idx="1"/>
          </p:nvPr>
        </p:nvSpPr>
        <p:spPr>
          <a:xfrm>
            <a:off x="152400" y="1600200"/>
            <a:ext cx="8839200" cy="1676400"/>
          </a:xfrm>
        </p:spPr>
        <p:txBody>
          <a:bodyPr/>
          <a:lstStyle/>
          <a:p>
            <a:r>
              <a:rPr lang="en-US" altLang="ja-JP" sz="1800" dirty="0">
                <a:latin typeface="Calibri" charset="0"/>
                <a:ea typeface="ＭＳ Ｐゴシック" charset="0"/>
                <a:hlinkClick r:id="rId2"/>
              </a:rPr>
              <a:t>https://goo.gl/</a:t>
            </a:r>
            <a:r>
              <a:rPr lang="en-US" altLang="ja-JP" sz="1800" dirty="0" smtClean="0">
                <a:latin typeface="Calibri" charset="0"/>
                <a:ea typeface="ＭＳ Ｐゴシック" charset="0"/>
                <a:hlinkClick r:id="rId2"/>
              </a:rPr>
              <a:t>uC5a3C</a:t>
            </a:r>
            <a:r>
              <a:rPr lang="en-US" altLang="ja-JP" sz="1800" dirty="0" smtClean="0">
                <a:latin typeface="Calibri" charset="0"/>
                <a:ea typeface="ＭＳ Ｐゴシック" charset="0"/>
              </a:rPr>
              <a:t> </a:t>
            </a:r>
          </a:p>
          <a:p>
            <a:r>
              <a:rPr lang="ja-JP" altLang="en-US" sz="2400" dirty="0" smtClean="0">
                <a:latin typeface="Calibri" charset="0"/>
                <a:ea typeface="ＭＳ Ｐゴシック" charset="0"/>
              </a:rPr>
              <a:t>‘</a:t>
            </a:r>
            <a:r>
              <a:rPr lang="en-US" altLang="ja-JP" sz="2400" dirty="0" smtClean="0">
                <a:latin typeface="Calibri" charset="0"/>
                <a:ea typeface="ＭＳ Ｐゴシック" charset="0"/>
              </a:rPr>
              <a:t>RIN</a:t>
            </a:r>
            <a:r>
              <a:rPr lang="ja-JP" altLang="en-US" sz="2400" dirty="0" smtClean="0">
                <a:latin typeface="Calibri" charset="0"/>
                <a:ea typeface="ＭＳ Ｐゴシック" charset="0"/>
              </a:rPr>
              <a:t>’</a:t>
            </a:r>
            <a:r>
              <a:rPr lang="en-US" altLang="ja-JP" sz="2400" dirty="0" smtClean="0">
                <a:latin typeface="Calibri" charset="0"/>
                <a:ea typeface="ＭＳ Ｐゴシック" charset="0"/>
              </a:rPr>
              <a:t> = RNA integrity number</a:t>
            </a:r>
          </a:p>
          <a:p>
            <a:pPr lvl="1"/>
            <a:r>
              <a:rPr lang="en-US" sz="2000" dirty="0" smtClean="0">
                <a:latin typeface="Calibri" charset="0"/>
                <a:ea typeface="ＭＳ Ｐゴシック" charset="0"/>
              </a:rPr>
              <a:t>0 </a:t>
            </a:r>
            <a:r>
              <a:rPr lang="en-US" sz="2000" dirty="0">
                <a:latin typeface="Calibri" charset="0"/>
                <a:ea typeface="ＭＳ Ｐゴシック" charset="0"/>
              </a:rPr>
              <a:t>(bad)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581400"/>
            <a:ext cx="3886200"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1950" y="3505200"/>
            <a:ext cx="3981450" cy="207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TextBox 5"/>
          <p:cNvSpPr txBox="1">
            <a:spLocks noChangeArrowheads="1"/>
          </p:cNvSpPr>
          <p:nvPr/>
        </p:nvSpPr>
        <p:spPr bwMode="auto">
          <a:xfrm>
            <a:off x="1477963" y="5486400"/>
            <a:ext cx="14938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5973763" y="5486400"/>
            <a:ext cx="14081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122327096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https://goo.gl</a:t>
            </a:r>
            <a:r>
              <a:rPr lang="en-US" sz="1500">
                <a:latin typeface="Calibri" charset="0"/>
                <a:ea typeface="ＭＳ Ｐゴシック" charset="0"/>
                <a:hlinkClick r:id="rId2"/>
              </a:rPr>
              <a:t>/</a:t>
            </a:r>
            <a:r>
              <a:rPr lang="en-US" sz="1500" smtClean="0">
                <a:latin typeface="Calibri" charset="0"/>
                <a:ea typeface="ＭＳ Ｐゴシック" charset="0"/>
                <a:hlinkClick r:id="rId2"/>
              </a:rPr>
              <a:t>6LePBW</a:t>
            </a:r>
            <a:r>
              <a:rPr lang="en-US" sz="1500" smtClean="0">
                <a:latin typeface="Calibri" charset="0"/>
                <a:ea typeface="ＭＳ Ｐゴシック" charset="0"/>
              </a:rPr>
              <a:t> </a:t>
            </a:r>
            <a:endParaRPr lang="en-US" sz="1500" dirty="0" smtClean="0">
              <a:latin typeface="Calibri" charset="0"/>
              <a:ea typeface="ＭＳ Ｐゴシック" charset="0"/>
            </a:endParaRP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t>
            </a:r>
            <a:r>
              <a:rPr lang="en-US" sz="2400" dirty="0" smtClean="0">
                <a:latin typeface="Calibri" charset="0"/>
                <a:ea typeface="ＭＳ Ｐゴシック" charset="0"/>
              </a:rPr>
              <a:t>additional initiatives </a:t>
            </a:r>
            <a:r>
              <a:rPr lang="en-US" sz="2400" dirty="0">
                <a:latin typeface="Calibri" charset="0"/>
                <a:ea typeface="ＭＳ Ｐゴシック" charset="0"/>
              </a:rPr>
              <a:t>are underway to develop standards and best practices that cover many of these concepts. These include: the Sequencing Quality Control (SEQC) </a:t>
            </a:r>
            <a:r>
              <a:rPr lang="en-US" sz="2400" dirty="0" smtClean="0">
                <a:latin typeface="Calibri" charset="0"/>
                <a:ea typeface="ＭＳ Ｐゴシック" charset="0"/>
              </a:rPr>
              <a:t>consortium, </a:t>
            </a:r>
            <a:r>
              <a:rPr lang="en-US" sz="2400" dirty="0">
                <a:latin typeface="Calibri" charset="0"/>
                <a:ea typeface="ＭＳ Ｐゴシック" charset="0"/>
              </a:rPr>
              <a:t>the Roadmap Epigenomics Mapping Consortium (REMC), and the Beta Cell Biology Consortium (BCBC).</a:t>
            </a:r>
            <a:endParaRPr lang="en-US" sz="2400" dirty="0" smtClean="0">
              <a:latin typeface="Calibri" charset="0"/>
              <a:ea typeface="ＭＳ Ｐゴシック" charset="0"/>
            </a:endParaRPr>
          </a:p>
        </p:txBody>
      </p:sp>
    </p:spTree>
    <p:extLst>
      <p:ext uri="{BB962C8B-B14F-4D97-AF65-F5344CB8AC3E}">
        <p14:creationId xmlns:p14="http://schemas.microsoft.com/office/powerpoint/2010/main" val="321580865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 y="44450"/>
            <a:ext cx="8839200" cy="1143000"/>
          </a:xfrm>
        </p:spPr>
        <p:txBody>
          <a:bodyPr/>
          <a:lstStyle/>
          <a:p>
            <a:r>
              <a:rPr lang="en-US" dirty="0">
                <a:latin typeface="Calibri" charset="0"/>
                <a:ea typeface="ＭＳ Ｐゴシック" charset="0"/>
              </a:rPr>
              <a:t>There are many RNA-</a:t>
            </a:r>
            <a:r>
              <a:rPr lang="en-US" dirty="0" err="1">
                <a:latin typeface="Calibri" charset="0"/>
                <a:ea typeface="ＭＳ Ｐゴシック" charset="0"/>
              </a:rPr>
              <a:t>seq</a:t>
            </a:r>
            <a:r>
              <a:rPr lang="en-US"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92500" lnSpcReduction="20000"/>
          </a:bodyPr>
          <a:lstStyle/>
          <a:p>
            <a:pPr>
              <a:defRPr/>
            </a:pPr>
            <a:r>
              <a:rPr lang="en-US" dirty="0" smtClean="0"/>
              <a:t>Total RNA versus </a:t>
            </a:r>
            <a:r>
              <a:rPr lang="en-US" dirty="0" err="1" smtClean="0"/>
              <a:t>polyA</a:t>
            </a:r>
            <a:r>
              <a:rPr lang="en-US" dirty="0" smtClean="0"/>
              <a:t>+ RNA?</a:t>
            </a:r>
          </a:p>
          <a:p>
            <a:pPr>
              <a:defRPr/>
            </a:pPr>
            <a:r>
              <a:rPr lang="en-US" dirty="0" err="1" smtClean="0"/>
              <a:t>Ribo</a:t>
            </a:r>
            <a:r>
              <a:rPr lang="en-US" dirty="0" smtClean="0"/>
              <a:t>-reduction?</a:t>
            </a:r>
          </a:p>
          <a:p>
            <a:pPr>
              <a:defRPr/>
            </a:pPr>
            <a:r>
              <a:rPr lang="en-US" dirty="0" smtClean="0"/>
              <a:t>Size selection (before and/or after </a:t>
            </a:r>
            <a:r>
              <a:rPr lang="en-US" dirty="0" err="1" smtClean="0"/>
              <a:t>cDNA</a:t>
            </a:r>
            <a:r>
              <a:rPr lang="en-US" dirty="0" smtClean="0"/>
              <a:t> synthesis)</a:t>
            </a:r>
          </a:p>
          <a:p>
            <a:pPr lvl="1">
              <a:defRPr/>
            </a:pPr>
            <a:r>
              <a:rPr lang="en-US" dirty="0" smtClean="0"/>
              <a:t>Small RNAs (microRNAs) vs. large RNAs?</a:t>
            </a:r>
          </a:p>
          <a:p>
            <a:pPr lvl="1">
              <a:defRPr/>
            </a:pPr>
            <a:r>
              <a:rPr lang="en-US" dirty="0" smtClean="0"/>
              <a:t>A narrow fragment size distribution vs. a broad one?</a:t>
            </a:r>
          </a:p>
          <a:p>
            <a:pPr>
              <a:defRPr/>
            </a:pPr>
            <a:r>
              <a:rPr lang="en-US" dirty="0" smtClean="0"/>
              <a:t>Linear amplification?</a:t>
            </a:r>
            <a:endParaRPr lang="en-US" dirty="0"/>
          </a:p>
          <a:p>
            <a:pPr>
              <a:defRPr/>
            </a:pPr>
            <a:r>
              <a:rPr lang="en-US" dirty="0" smtClean="0"/>
              <a:t>Stranded vs. un-stranded libraries</a:t>
            </a:r>
          </a:p>
          <a:p>
            <a:pPr>
              <a:defRPr/>
            </a:pPr>
            <a:r>
              <a:rPr lang="en-US" dirty="0" smtClean="0"/>
              <a:t>Exome captured vs. un-captured</a:t>
            </a:r>
          </a:p>
          <a:p>
            <a:pPr>
              <a:defRPr/>
            </a:pPr>
            <a:r>
              <a:rPr lang="en-US" dirty="0" smtClean="0"/>
              <a:t>Library normalization?</a:t>
            </a:r>
          </a:p>
          <a:p>
            <a:pPr>
              <a:defRPr/>
            </a:pPr>
            <a:endParaRPr lang="en-US" dirty="0" smtClean="0"/>
          </a:p>
          <a:p>
            <a:pPr>
              <a:defRPr/>
            </a:pPr>
            <a:r>
              <a:rPr lang="en-US" dirty="0" smtClean="0"/>
              <a:t>These details can affect analysis strategy</a:t>
            </a:r>
          </a:p>
          <a:p>
            <a:pPr lvl="1">
              <a:defRPr/>
            </a:pPr>
            <a:r>
              <a:rPr lang="en-US" dirty="0" smtClean="0"/>
              <a:t>Especially comparisons between libraries</a:t>
            </a:r>
            <a:endParaRPr lang="en-US" dirty="0"/>
          </a:p>
        </p:txBody>
      </p:sp>
    </p:spTree>
    <p:extLst>
      <p:ext uri="{BB962C8B-B14F-4D97-AF65-F5344CB8AC3E}">
        <p14:creationId xmlns:p14="http://schemas.microsoft.com/office/powerpoint/2010/main" val="406014607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92" y="188640"/>
            <a:ext cx="7272808" cy="6133334"/>
          </a:xfrm>
          <a:prstGeom prst="rect">
            <a:avLst/>
          </a:prstGeom>
        </p:spPr>
      </p:pic>
      <p:sp>
        <p:nvSpPr>
          <p:cNvPr id="7" name="Title 1"/>
          <p:cNvSpPr>
            <a:spLocks noGrp="1"/>
          </p:cNvSpPr>
          <p:nvPr>
            <p:ph type="title"/>
          </p:nvPr>
        </p:nvSpPr>
        <p:spPr>
          <a:xfrm>
            <a:off x="35496" y="44450"/>
            <a:ext cx="3456384" cy="864270"/>
          </a:xfrm>
        </p:spPr>
        <p:txBody>
          <a:bodyPr/>
          <a:lstStyle/>
          <a:p>
            <a:r>
              <a:rPr lang="en-US" sz="2800" dirty="0" smtClean="0">
                <a:latin typeface="Calibri" charset="0"/>
                <a:ea typeface="ＭＳ Ｐゴシック" charset="0"/>
              </a:rPr>
              <a:t>Fragmentation and size selection</a:t>
            </a:r>
            <a:endParaRPr lang="en-US" sz="2800" dirty="0">
              <a:latin typeface="Calibri" charset="0"/>
              <a:ea typeface="ＭＳ Ｐゴシック" charset="0"/>
            </a:endParaRPr>
          </a:p>
        </p:txBody>
      </p:sp>
    </p:spTree>
    <p:extLst>
      <p:ext uri="{BB962C8B-B14F-4D97-AF65-F5344CB8AC3E}">
        <p14:creationId xmlns:p14="http://schemas.microsoft.com/office/powerpoint/2010/main" val="198001803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170605"/>
            <a:ext cx="5904656" cy="6138715"/>
          </a:xfrm>
          <a:prstGeom prst="rect">
            <a:avLst/>
          </a:prstGeom>
        </p:spPr>
      </p:pic>
      <p:sp>
        <p:nvSpPr>
          <p:cNvPr id="7" name="Title 1"/>
          <p:cNvSpPr>
            <a:spLocks noGrp="1"/>
          </p:cNvSpPr>
          <p:nvPr>
            <p:ph type="title"/>
          </p:nvPr>
        </p:nvSpPr>
        <p:spPr>
          <a:xfrm>
            <a:off x="5652120" y="27692"/>
            <a:ext cx="3456384" cy="864270"/>
          </a:xfrm>
        </p:spPr>
        <p:txBody>
          <a:bodyPr/>
          <a:lstStyle/>
          <a:p>
            <a:r>
              <a:rPr lang="en-US" sz="2800" dirty="0" smtClean="0">
                <a:latin typeface="Calibri" charset="0"/>
                <a:ea typeface="ＭＳ Ｐゴシック" charset="0"/>
              </a:rPr>
              <a:t>RNA sequence selection/depletion</a:t>
            </a:r>
            <a:endParaRPr lang="en-US" sz="2800" dirty="0">
              <a:latin typeface="Calibri" charset="0"/>
              <a:ea typeface="ＭＳ Ｐゴシック" charset="0"/>
            </a:endParaRPr>
          </a:p>
        </p:txBody>
      </p:sp>
    </p:spTree>
    <p:extLst>
      <p:ext uri="{BB962C8B-B14F-4D97-AF65-F5344CB8AC3E}">
        <p14:creationId xmlns:p14="http://schemas.microsoft.com/office/powerpoint/2010/main" val="255824838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660232" y="0"/>
            <a:ext cx="2483768" cy="864270"/>
          </a:xfrm>
        </p:spPr>
        <p:txBody>
          <a:bodyPr/>
          <a:lstStyle/>
          <a:p>
            <a:r>
              <a:rPr lang="en-US" sz="2800" dirty="0" smtClean="0">
                <a:latin typeface="Calibri" charset="0"/>
                <a:ea typeface="ＭＳ Ｐゴシック" charset="0"/>
              </a:rPr>
              <a:t>Stranded vs. </a:t>
            </a:r>
            <a:r>
              <a:rPr lang="en-US" sz="2800" dirty="0" err="1" smtClean="0">
                <a:latin typeface="Calibri" charset="0"/>
                <a:ea typeface="ＭＳ Ｐゴシック" charset="0"/>
              </a:rPr>
              <a:t>unstranded</a:t>
            </a:r>
            <a:endParaRPr lang="en-US" sz="2800"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251520" y="1052736"/>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4644008" y="2132856"/>
            <a:ext cx="4143053" cy="2361921"/>
          </a:xfrm>
          <a:prstGeom prst="rect">
            <a:avLst/>
          </a:prstGeom>
        </p:spPr>
      </p:pic>
    </p:spTree>
    <p:extLst>
      <p:ext uri="{BB962C8B-B14F-4D97-AF65-F5344CB8AC3E}">
        <p14:creationId xmlns:p14="http://schemas.microsoft.com/office/powerpoint/2010/main" val="35523862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 y="0"/>
            <a:ext cx="8839200" cy="1143000"/>
          </a:xfrm>
        </p:spPr>
        <p:txBody>
          <a:bodyPr/>
          <a:lstStyle/>
          <a:p>
            <a:r>
              <a:rPr lang="en-US">
                <a:latin typeface="Calibri" charset="0"/>
                <a:ea typeface="ＭＳ Ｐゴシック" charset="0"/>
              </a:rPr>
              <a:t>Replicates</a:t>
            </a:r>
          </a:p>
        </p:txBody>
      </p:sp>
      <p:sp>
        <p:nvSpPr>
          <p:cNvPr id="28674" name="Content Placeholder 2"/>
          <p:cNvSpPr>
            <a:spLocks noGrp="1"/>
          </p:cNvSpPr>
          <p:nvPr>
            <p:ph sz="half" idx="1"/>
          </p:nvPr>
        </p:nvSpPr>
        <p:spPr>
          <a:xfrm>
            <a:off x="227013" y="1006475"/>
            <a:ext cx="4197350" cy="5119688"/>
          </a:xfrm>
        </p:spPr>
        <p:txBody>
          <a:bodyPr/>
          <a:lstStyle/>
          <a:p>
            <a:pPr>
              <a:lnSpc>
                <a:spcPct val="90000"/>
              </a:lnSpc>
            </a:pPr>
            <a:r>
              <a:rPr lang="en-US" sz="2600">
                <a:latin typeface="Calibri" charset="0"/>
                <a:ea typeface="ＭＳ Ｐゴシック" charset="0"/>
              </a:rPr>
              <a:t>Technical Replicate</a:t>
            </a:r>
          </a:p>
          <a:p>
            <a:pPr lvl="1">
              <a:lnSpc>
                <a:spcPct val="90000"/>
              </a:lnSpc>
            </a:pPr>
            <a:r>
              <a:rPr lang="en-US" sz="2200">
                <a:latin typeface="Calibri" charset="0"/>
                <a:ea typeface="ＭＳ Ｐゴシック" charset="0"/>
              </a:rPr>
              <a:t>Multiple instances of sequence generation</a:t>
            </a:r>
          </a:p>
          <a:p>
            <a:pPr lvl="2">
              <a:lnSpc>
                <a:spcPct val="90000"/>
              </a:lnSpc>
            </a:pPr>
            <a:r>
              <a:rPr lang="en-US" sz="1900">
                <a:latin typeface="Calibri" charset="0"/>
                <a:ea typeface="ＭＳ Ｐゴシック" charset="0"/>
              </a:rPr>
              <a:t>Flow Cells, Lanes, Indexes</a:t>
            </a:r>
          </a:p>
          <a:p>
            <a:pPr>
              <a:lnSpc>
                <a:spcPct val="90000"/>
              </a:lnSpc>
            </a:pPr>
            <a:r>
              <a:rPr lang="en-US" sz="2600">
                <a:latin typeface="Calibri" charset="0"/>
                <a:ea typeface="ＭＳ Ｐゴシック" charset="0"/>
              </a:rPr>
              <a:t>Biological Replicate</a:t>
            </a:r>
          </a:p>
          <a:p>
            <a:pPr lvl="1">
              <a:lnSpc>
                <a:spcPct val="90000"/>
              </a:lnSpc>
            </a:pPr>
            <a:r>
              <a:rPr lang="en-US" sz="2200">
                <a:latin typeface="Calibri" charset="0"/>
                <a:ea typeface="ＭＳ Ｐゴシック" charset="0"/>
              </a:rPr>
              <a:t>Multiple isolations of cells showing the same phenotype, stage or other experimental condition</a:t>
            </a:r>
          </a:p>
          <a:p>
            <a:pPr lvl="1">
              <a:lnSpc>
                <a:spcPct val="90000"/>
              </a:lnSpc>
            </a:pPr>
            <a:r>
              <a:rPr lang="en-US" sz="2200">
                <a:latin typeface="Calibri" charset="0"/>
                <a:ea typeface="ＭＳ Ｐゴシック" charset="0"/>
              </a:rPr>
              <a:t>Some example concerns/challenges:</a:t>
            </a:r>
          </a:p>
          <a:p>
            <a:pPr lvl="2">
              <a:lnSpc>
                <a:spcPct val="90000"/>
              </a:lnSpc>
            </a:pPr>
            <a:r>
              <a:rPr lang="en-US" sz="1900">
                <a:latin typeface="Calibri" charset="0"/>
                <a:ea typeface="ＭＳ Ｐゴシック" charset="0"/>
              </a:rPr>
              <a:t>Environmental Factors, Growth Conditions, Time</a:t>
            </a:r>
          </a:p>
          <a:p>
            <a:pPr lvl="1">
              <a:lnSpc>
                <a:spcPct val="90000"/>
              </a:lnSpc>
            </a:pPr>
            <a:r>
              <a:rPr lang="en-US" sz="2200">
                <a:latin typeface="Calibri" charset="0"/>
                <a:ea typeface="ＭＳ Ｐゴシック" charset="0"/>
              </a:rPr>
              <a:t>Correlation Coefficient 0.92-0.98</a:t>
            </a:r>
          </a:p>
          <a:p>
            <a:pPr lvl="1">
              <a:lnSpc>
                <a:spcPct val="90000"/>
              </a:lnSpc>
            </a:pPr>
            <a:endParaRPr lang="en-US" sz="2200">
              <a:latin typeface="Calibri" charset="0"/>
              <a:ea typeface="ＭＳ Ｐゴシック" charset="0"/>
            </a:endParaRPr>
          </a:p>
          <a:p>
            <a:pPr>
              <a:lnSpc>
                <a:spcPct val="90000"/>
              </a:lnSpc>
            </a:pPr>
            <a:endParaRPr lang="en-US" sz="260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4648200" y="1006475"/>
            <a:ext cx="4214813" cy="511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135781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analysis goals of RNA-Seq  analysis (what can you ask of the data?)</a:t>
            </a:r>
          </a:p>
        </p:txBody>
      </p:sp>
      <p:sp>
        <p:nvSpPr>
          <p:cNvPr id="29698" name="Content Placeholder 6"/>
          <p:cNvSpPr>
            <a:spLocks noGrp="1"/>
          </p:cNvSpPr>
          <p:nvPr>
            <p:ph idx="1"/>
          </p:nvPr>
        </p:nvSpPr>
        <p:spPr>
          <a:xfrm>
            <a:off x="152400" y="1600200"/>
            <a:ext cx="8839200" cy="4648200"/>
          </a:xfrm>
        </p:spPr>
        <p:txBody>
          <a:bodyPr/>
          <a:lstStyle/>
          <a:p>
            <a:r>
              <a:rPr lang="en-US">
                <a:latin typeface="Calibri" charset="0"/>
                <a:ea typeface="ＭＳ Ｐゴシック" charset="0"/>
              </a:rPr>
              <a:t>Gene expression and differential expression</a:t>
            </a:r>
          </a:p>
          <a:p>
            <a:r>
              <a:rPr lang="en-US">
                <a:latin typeface="Calibri" charset="0"/>
                <a:ea typeface="ＭＳ Ｐゴシック" charset="0"/>
              </a:rPr>
              <a:t>Alternative expression analysis</a:t>
            </a:r>
          </a:p>
          <a:p>
            <a:r>
              <a:rPr lang="en-US">
                <a:latin typeface="Calibri" charset="0"/>
                <a:ea typeface="ＭＳ Ｐゴシック" charset="0"/>
              </a:rPr>
              <a:t>Transcript discovery and annotation</a:t>
            </a:r>
          </a:p>
          <a:p>
            <a:r>
              <a:rPr lang="en-US">
                <a:latin typeface="Calibri" charset="0"/>
                <a:ea typeface="ＭＳ Ｐゴシック" charset="0"/>
              </a:rPr>
              <a:t>Allele specific expression</a:t>
            </a:r>
          </a:p>
          <a:p>
            <a:pPr lvl="1"/>
            <a:r>
              <a:rPr lang="en-US">
                <a:latin typeface="Calibri" charset="0"/>
                <a:ea typeface="ＭＳ Ｐゴシック" charset="0"/>
              </a:rPr>
              <a:t>Relating to SNPs or mutations</a:t>
            </a:r>
          </a:p>
          <a:p>
            <a:r>
              <a:rPr lang="en-US">
                <a:latin typeface="Calibri" charset="0"/>
                <a:ea typeface="ＭＳ Ｐゴシック" charset="0"/>
              </a:rPr>
              <a:t>Mutation discovery</a:t>
            </a:r>
          </a:p>
          <a:p>
            <a:r>
              <a:rPr lang="en-US">
                <a:latin typeface="Calibri" charset="0"/>
                <a:ea typeface="ＭＳ Ｐゴシック" charset="0"/>
              </a:rPr>
              <a:t>Fusion detection</a:t>
            </a:r>
          </a:p>
          <a:p>
            <a:r>
              <a:rPr lang="en-US">
                <a:latin typeface="Calibri" charset="0"/>
                <a:ea typeface="ＭＳ Ｐゴシック" charset="0"/>
              </a:rPr>
              <a:t>RNA editing</a:t>
            </a:r>
          </a:p>
        </p:txBody>
      </p:sp>
    </p:spTree>
    <p:extLst>
      <p:ext uri="{BB962C8B-B14F-4D97-AF65-F5344CB8AC3E}">
        <p14:creationId xmlns:p14="http://schemas.microsoft.com/office/powerpoint/2010/main" val="282963500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General themes of RNA-seq workflows</a:t>
            </a:r>
          </a:p>
        </p:txBody>
      </p:sp>
      <p:sp>
        <p:nvSpPr>
          <p:cNvPr id="31746" name="Content Placeholder 6"/>
          <p:cNvSpPr>
            <a:spLocks noGrp="1"/>
          </p:cNvSpPr>
          <p:nvPr>
            <p:ph idx="1"/>
          </p:nvPr>
        </p:nvSpPr>
        <p:spPr>
          <a:xfrm>
            <a:off x="152400" y="1301750"/>
            <a:ext cx="8839200" cy="4648200"/>
          </a:xfrm>
        </p:spPr>
        <p:txBody>
          <a:bodyPr/>
          <a:lstStyle/>
          <a:p>
            <a:r>
              <a:rPr lang="en-US" sz="2500">
                <a:latin typeface="Calibri" charset="0"/>
                <a:ea typeface="ＭＳ Ｐゴシック" charset="0"/>
              </a:rPr>
              <a:t>Each type of RNA-seq analysis has distinct requirements and challenges but also a common theme:</a:t>
            </a:r>
          </a:p>
          <a:p>
            <a:pPr>
              <a:buFont typeface="Segoe UI" charset="0"/>
              <a:buAutoNum type="arabicPeriod"/>
            </a:pPr>
            <a:r>
              <a:rPr lang="en-US" sz="2500">
                <a:latin typeface="Calibri" charset="0"/>
                <a:ea typeface="ＭＳ Ｐゴシック" charset="0"/>
              </a:rPr>
              <a:t>Obtain raw data (convert format)</a:t>
            </a:r>
          </a:p>
          <a:p>
            <a:pPr>
              <a:buFont typeface="Segoe UI" charset="0"/>
              <a:buAutoNum type="arabicPeriod"/>
            </a:pPr>
            <a:r>
              <a:rPr lang="en-US" sz="2500">
                <a:latin typeface="Calibri" charset="0"/>
                <a:ea typeface="ＭＳ Ｐゴシック" charset="0"/>
              </a:rPr>
              <a:t>Align/assemble reads</a:t>
            </a:r>
          </a:p>
          <a:p>
            <a:pPr>
              <a:buFont typeface="Segoe UI" charset="0"/>
              <a:buAutoNum type="arabicPeriod"/>
            </a:pPr>
            <a:r>
              <a:rPr lang="en-US" sz="2500">
                <a:latin typeface="Calibri" charset="0"/>
                <a:ea typeface="ＭＳ Ｐゴシック" charset="0"/>
              </a:rPr>
              <a:t>Process alignment with a tool specific to the goal </a:t>
            </a:r>
          </a:p>
          <a:p>
            <a:pPr marL="914400" lvl="1" indent="-514350">
              <a:buFont typeface="Arial" charset="0"/>
              <a:buChar char="•"/>
            </a:pPr>
            <a:r>
              <a:rPr lang="en-US" sz="2100">
                <a:latin typeface="Calibri" charset="0"/>
                <a:ea typeface="ＭＳ Ｐゴシック" charset="0"/>
              </a:rPr>
              <a:t>e.g. </a:t>
            </a:r>
            <a:r>
              <a:rPr lang="ja-JP" altLang="en-US" sz="2100">
                <a:latin typeface="Calibri" charset="0"/>
                <a:ea typeface="ＭＳ Ｐゴシック" charset="0"/>
              </a:rPr>
              <a:t>‘</a:t>
            </a:r>
            <a:r>
              <a:rPr lang="en-US" altLang="ja-JP" sz="2100">
                <a:latin typeface="Calibri" charset="0"/>
                <a:ea typeface="ＭＳ Ｐゴシック" charset="0"/>
              </a:rPr>
              <a:t>cufflinks</a:t>
            </a:r>
            <a:r>
              <a:rPr lang="ja-JP" altLang="en-US" sz="2100">
                <a:latin typeface="Calibri" charset="0"/>
                <a:ea typeface="ＭＳ Ｐゴシック" charset="0"/>
              </a:rPr>
              <a:t>’</a:t>
            </a:r>
            <a:r>
              <a:rPr lang="en-US" altLang="ja-JP" sz="2100">
                <a:latin typeface="Calibri" charset="0"/>
                <a:ea typeface="ＭＳ Ｐゴシック" charset="0"/>
              </a:rPr>
              <a:t> for expression analysis, </a:t>
            </a:r>
            <a:r>
              <a:rPr lang="ja-JP" altLang="en-US" sz="2100">
                <a:latin typeface="Calibri" charset="0"/>
                <a:ea typeface="ＭＳ Ｐゴシック" charset="0"/>
              </a:rPr>
              <a:t>‘</a:t>
            </a:r>
            <a:r>
              <a:rPr lang="en-US" altLang="ja-JP" sz="2100">
                <a:latin typeface="Calibri" charset="0"/>
                <a:ea typeface="ＭＳ Ｐゴシック" charset="0"/>
              </a:rPr>
              <a:t>defuse</a:t>
            </a:r>
            <a:r>
              <a:rPr lang="ja-JP" altLang="en-US" sz="2100">
                <a:latin typeface="Calibri" charset="0"/>
                <a:ea typeface="ＭＳ Ｐゴシック" charset="0"/>
              </a:rPr>
              <a:t>’</a:t>
            </a:r>
            <a:r>
              <a:rPr lang="en-US" altLang="ja-JP" sz="2100">
                <a:latin typeface="Calibri" charset="0"/>
                <a:ea typeface="ＭＳ Ｐゴシック" charset="0"/>
              </a:rPr>
              <a:t> for fusion detection, etc.</a:t>
            </a:r>
          </a:p>
          <a:p>
            <a:pPr>
              <a:buFont typeface="Segoe UI" charset="0"/>
              <a:buAutoNum type="arabicPeriod"/>
            </a:pPr>
            <a:r>
              <a:rPr lang="en-US" sz="2500">
                <a:latin typeface="Calibri" charset="0"/>
                <a:ea typeface="ＭＳ Ｐゴシック" charset="0"/>
              </a:rPr>
              <a:t>Post process</a:t>
            </a:r>
          </a:p>
          <a:p>
            <a:pPr marL="914400" lvl="1" indent="-514350">
              <a:buFont typeface="Arial" charset="0"/>
              <a:buChar char="•"/>
            </a:pPr>
            <a:r>
              <a:rPr lang="en-US" sz="2100">
                <a:latin typeface="Calibri" charset="0"/>
                <a:ea typeface="ＭＳ Ｐゴシック" charset="0"/>
              </a:rPr>
              <a:t>Import into downstream software (R, Matlab, Cytoscape, Ingenuity, etc.)</a:t>
            </a:r>
          </a:p>
          <a:p>
            <a:pPr>
              <a:buFont typeface="Segoe UI" charset="0"/>
              <a:buAutoNum type="arabicPeriod"/>
            </a:pPr>
            <a:r>
              <a:rPr lang="en-US" sz="2500">
                <a:latin typeface="Calibri" charset="0"/>
                <a:ea typeface="ＭＳ Ｐゴシック" charset="0"/>
              </a:rPr>
              <a:t>Summarize and visualize</a:t>
            </a:r>
          </a:p>
          <a:p>
            <a:pPr marL="914400" lvl="1" indent="-514350">
              <a:buFont typeface="Arial" charset="0"/>
              <a:buChar char="•"/>
            </a:pPr>
            <a:r>
              <a:rPr lang="en-US" sz="210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352699671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152400" y="0"/>
            <a:ext cx="8839200" cy="1143000"/>
          </a:xfrm>
        </p:spPr>
        <p:txBody>
          <a:bodyPr/>
          <a:lstStyle/>
          <a:p>
            <a:r>
              <a:rPr lang="en-US">
                <a:latin typeface="Calibri" charset="0"/>
                <a:ea typeface="ＭＳ Ｐゴシック" charset="0"/>
              </a:rPr>
              <a:t>BioStar exercise</a:t>
            </a:r>
          </a:p>
        </p:txBody>
      </p:sp>
      <p:sp>
        <p:nvSpPr>
          <p:cNvPr id="47106" name="Content Placeholder 2"/>
          <p:cNvSpPr>
            <a:spLocks noGrp="1"/>
          </p:cNvSpPr>
          <p:nvPr>
            <p:ph idx="1"/>
          </p:nvPr>
        </p:nvSpPr>
        <p:spPr>
          <a:xfrm>
            <a:off x="152400" y="1066800"/>
            <a:ext cx="8839200" cy="5105400"/>
          </a:xfrm>
        </p:spPr>
        <p:txBody>
          <a:bodyPr/>
          <a:lstStyle/>
          <a:p>
            <a:r>
              <a:rPr lang="en-US">
                <a:latin typeface="Calibri" charset="0"/>
                <a:ea typeface="ＭＳ Ｐゴシック" charset="0"/>
              </a:rPr>
              <a:t>Go to the BioStar website:</a:t>
            </a:r>
          </a:p>
          <a:p>
            <a:pPr lvl="1"/>
            <a:r>
              <a:rPr lang="en-US">
                <a:latin typeface="Calibri" charset="0"/>
                <a:ea typeface="ＭＳ Ｐゴシック" charset="0"/>
                <a:hlinkClick r:id="rId2"/>
              </a:rPr>
              <a:t>http://www.biostars.org/</a:t>
            </a:r>
            <a:endParaRPr lang="en-US">
              <a:latin typeface="Calibri" charset="0"/>
              <a:ea typeface="ＭＳ Ｐゴシック" charset="0"/>
            </a:endParaRPr>
          </a:p>
          <a:p>
            <a:pPr lvl="1"/>
            <a:r>
              <a:rPr lang="en-US">
                <a:latin typeface="Calibri" charset="0"/>
                <a:ea typeface="ＭＳ Ｐゴシック" charset="0"/>
              </a:rPr>
              <a:t>If you do not already have an OpenID (e.g. Google, Yahoo, etc.)</a:t>
            </a:r>
          </a:p>
          <a:p>
            <a:pPr lvl="1"/>
            <a:r>
              <a:rPr lang="en-US">
                <a:latin typeface="Calibri" charset="0"/>
                <a:ea typeface="ＭＳ Ｐゴシック" charset="0"/>
              </a:rPr>
              <a:t>Login -&gt; </a:t>
            </a:r>
            <a:r>
              <a:rPr lang="ja-JP" altLang="en-US">
                <a:latin typeface="Calibri" charset="0"/>
                <a:ea typeface="ＭＳ Ｐゴシック" charset="0"/>
              </a:rPr>
              <a:t>‘</a:t>
            </a:r>
            <a:r>
              <a:rPr lang="en-US" altLang="ja-JP">
                <a:latin typeface="Calibri" charset="0"/>
                <a:ea typeface="ＭＳ Ｐゴシック" charset="0"/>
              </a:rPr>
              <a:t>get one</a:t>
            </a:r>
            <a:r>
              <a:rPr lang="ja-JP" altLang="en-US">
                <a:latin typeface="Calibri" charset="0"/>
                <a:ea typeface="ＭＳ Ｐゴシック" charset="0"/>
              </a:rPr>
              <a:t>’</a:t>
            </a:r>
            <a:endParaRPr lang="en-US" altLang="ja-JP">
              <a:latin typeface="Calibri" charset="0"/>
              <a:ea typeface="ＭＳ Ｐゴシック" charset="0"/>
            </a:endParaRPr>
          </a:p>
          <a:p>
            <a:r>
              <a:rPr lang="en-US">
                <a:latin typeface="Calibri" charset="0"/>
                <a:ea typeface="ＭＳ Ｐゴシック" charset="0"/>
              </a:rPr>
              <a:t>Login and set up your user profile</a:t>
            </a:r>
          </a:p>
          <a:p>
            <a:r>
              <a:rPr lang="en-US">
                <a:latin typeface="Calibri" charset="0"/>
                <a:ea typeface="ＭＳ Ｐゴシック" charset="0"/>
              </a:rPr>
              <a:t>Tasks:</a:t>
            </a:r>
          </a:p>
          <a:p>
            <a:pPr lvl="1"/>
            <a:r>
              <a:rPr lang="en-US">
                <a:latin typeface="Calibri" charset="0"/>
                <a:ea typeface="ＭＳ Ｐゴシック" charset="0"/>
              </a:rPr>
              <a:t>Find a question that seems useful and </a:t>
            </a:r>
            <a:r>
              <a:rPr lang="ja-JP" altLang="en-US">
                <a:latin typeface="Calibri" charset="0"/>
                <a:ea typeface="ＭＳ Ｐゴシック" charset="0"/>
              </a:rPr>
              <a:t>‘</a:t>
            </a:r>
            <a:r>
              <a:rPr lang="en-US" altLang="ja-JP">
                <a:latin typeface="Calibri" charset="0"/>
                <a:ea typeface="ＭＳ Ｐゴシック" charset="0"/>
              </a:rPr>
              <a:t>vote it up</a:t>
            </a:r>
            <a:r>
              <a:rPr lang="ja-JP" altLang="en-US">
                <a:latin typeface="Calibri" charset="0"/>
                <a:ea typeface="ＭＳ Ｐゴシック" charset="0"/>
              </a:rPr>
              <a:t>’</a:t>
            </a:r>
            <a:endParaRPr lang="en-US" altLang="ja-JP">
              <a:latin typeface="Calibri" charset="0"/>
              <a:ea typeface="ＭＳ Ｐゴシック" charset="0"/>
            </a:endParaRPr>
          </a:p>
          <a:p>
            <a:pPr lvl="1"/>
            <a:r>
              <a:rPr lang="en-US">
                <a:latin typeface="Calibri" charset="0"/>
                <a:ea typeface="ＭＳ Ｐゴシック" charset="0"/>
              </a:rPr>
              <a:t>Answer a question [optional]</a:t>
            </a:r>
          </a:p>
          <a:p>
            <a:pPr lvl="1"/>
            <a:r>
              <a:rPr lang="en-US">
                <a:latin typeface="Calibri" charset="0"/>
                <a:ea typeface="ＭＳ Ｐゴシック" charset="0"/>
              </a:rPr>
              <a:t>Search for a topic area of interest and ask a question that has not already been asked [optional]</a:t>
            </a:r>
          </a:p>
        </p:txBody>
      </p:sp>
    </p:spTree>
    <p:extLst>
      <p:ext uri="{BB962C8B-B14F-4D97-AF65-F5344CB8AC3E}">
        <p14:creationId xmlns:p14="http://schemas.microsoft.com/office/powerpoint/2010/main" val="285013281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rgbClr val="FFFFFF"/>
              </a:solidFill>
              <a:latin typeface="Calibri" charset="0"/>
              <a:ea typeface="ＭＳ Ｐゴシック" charset="0"/>
              <a:cs typeface="Calibri" charset="0"/>
            </a:endParaRPr>
          </a:p>
        </p:txBody>
      </p:sp>
      <p:pic>
        <p:nvPicPr>
          <p:cNvPr id="10242" name="Picture 4" descr="TGI_logo_V_2color_bevel.tiff"/>
          <p:cNvPicPr>
            <a:picLocks noChangeAspect="1"/>
          </p:cNvPicPr>
          <p:nvPr/>
        </p:nvPicPr>
        <p:blipFill>
          <a:blip r:embed="rId2">
            <a:extLst>
              <a:ext uri="{28A0092B-C50C-407E-A947-70E740481C1C}">
                <a14:useLocalDpi xmlns:a14="http://schemas.microsoft.com/office/drawing/2010/main" val="0"/>
              </a:ext>
            </a:extLst>
          </a:blip>
          <a:srcRect l="31865" t="30911" r="32492" b="27831"/>
          <a:stretch>
            <a:fillRect/>
          </a:stretch>
        </p:blipFill>
        <p:spPr bwMode="auto">
          <a:xfrm>
            <a:off x="6588125" y="3744913"/>
            <a:ext cx="218122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descr="RNA-Seq-alignme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636838"/>
            <a:ext cx="4248150"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itle 1"/>
          <p:cNvSpPr txBox="1">
            <a:spLocks/>
          </p:cNvSpPr>
          <p:nvPr/>
        </p:nvSpPr>
        <p:spPr bwMode="auto">
          <a:xfrm>
            <a:off x="2943225" y="365125"/>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000" dirty="0" smtClean="0">
                <a:solidFill>
                  <a:schemeClr val="bg1"/>
                </a:solidFill>
                <a:latin typeface="Calibri" charset="0"/>
                <a:cs typeface="Segoe UI" charset="0"/>
              </a:rPr>
              <a:t>RNA-</a:t>
            </a:r>
            <a:r>
              <a:rPr lang="en-US" sz="2000" dirty="0" err="1">
                <a:solidFill>
                  <a:schemeClr val="bg1"/>
                </a:solidFill>
                <a:latin typeface="Calibri" charset="0"/>
                <a:cs typeface="Segoe UI" charset="0"/>
              </a:rPr>
              <a:t>S</a:t>
            </a:r>
            <a:r>
              <a:rPr lang="en-US" sz="2000" dirty="0" err="1" smtClean="0">
                <a:solidFill>
                  <a:schemeClr val="bg1"/>
                </a:solidFill>
                <a:latin typeface="Calibri" charset="0"/>
                <a:cs typeface="Segoe UI" charset="0"/>
              </a:rPr>
              <a:t>eq</a:t>
            </a:r>
            <a:r>
              <a:rPr lang="en-US" sz="2000" dirty="0" smtClean="0">
                <a:solidFill>
                  <a:schemeClr val="bg1"/>
                </a:solidFill>
                <a:latin typeface="Calibri" charset="0"/>
                <a:cs typeface="Segoe UI" charset="0"/>
              </a:rPr>
              <a:t> Module </a:t>
            </a:r>
            <a:r>
              <a:rPr lang="en-US" sz="2000" dirty="0">
                <a:solidFill>
                  <a:schemeClr val="bg1"/>
                </a:solidFill>
                <a:latin typeface="Calibri" charset="0"/>
                <a:cs typeface="Segoe UI" charset="0"/>
              </a:rPr>
              <a:t>1</a:t>
            </a:r>
            <a:br>
              <a:rPr lang="en-US" sz="2000" dirty="0">
                <a:solidFill>
                  <a:schemeClr val="bg1"/>
                </a:solidFill>
                <a:latin typeface="Calibri" charset="0"/>
                <a:cs typeface="Segoe UI" charset="0"/>
              </a:rPr>
            </a:br>
            <a:r>
              <a:rPr lang="en-US" sz="2000" dirty="0">
                <a:solidFill>
                  <a:schemeClr val="bg1"/>
                </a:solidFill>
                <a:latin typeface="Calibri" charset="0"/>
                <a:cs typeface="Segoe UI" charset="0"/>
              </a:rPr>
              <a:t>Introduction to RNA sequencing (lecture)</a:t>
            </a:r>
            <a:endParaRPr lang="en-US" sz="1800" b="1" dirty="0">
              <a:solidFill>
                <a:schemeClr val="bg1"/>
              </a:solidFill>
              <a:latin typeface="Calibri" charset="0"/>
              <a:cs typeface="Segoe UI" charset="0"/>
            </a:endParaRPr>
          </a:p>
        </p:txBody>
      </p:sp>
      <p:sp>
        <p:nvSpPr>
          <p:cNvPr id="8" name="Title 1"/>
          <p:cNvSpPr txBox="1">
            <a:spLocks/>
          </p:cNvSpPr>
          <p:nvPr/>
        </p:nvSpPr>
        <p:spPr>
          <a:xfrm>
            <a:off x="3854897"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err="1">
                <a:latin typeface="Calibri"/>
                <a:cs typeface="Calibri"/>
              </a:rPr>
              <a:t>Kelsy</a:t>
            </a:r>
            <a:r>
              <a:rPr lang="en-US" sz="1600" dirty="0">
                <a:latin typeface="Calibri"/>
                <a:cs typeface="Calibri"/>
              </a:rPr>
              <a:t> </a:t>
            </a:r>
            <a:r>
              <a:rPr lang="en-US" sz="1600" dirty="0" err="1">
                <a:latin typeface="Calibri"/>
                <a:cs typeface="Calibri"/>
              </a:rPr>
              <a:t>Cotto</a:t>
            </a:r>
            <a:r>
              <a:rPr lang="en-US" sz="1600" dirty="0">
                <a:latin typeface="Calibri"/>
                <a:cs typeface="Calibri"/>
              </a:rPr>
              <a:t>, Obi Griffith, Malachi Griffith, </a:t>
            </a:r>
          </a:p>
          <a:p>
            <a:pPr fontAlgn="auto">
              <a:spcAft>
                <a:spcPts val="0"/>
              </a:spcAft>
              <a:defRPr/>
            </a:pPr>
            <a:r>
              <a:rPr lang="en-US" sz="1600" dirty="0">
                <a:latin typeface="Calibri"/>
                <a:cs typeface="Calibri"/>
              </a:rPr>
              <a:t>Alex Wagner, Jason Walker</a:t>
            </a:r>
          </a:p>
          <a:p>
            <a:pPr fontAlgn="auto">
              <a:spcAft>
                <a:spcPts val="0"/>
              </a:spcAft>
              <a:buFont typeface="Arial" pitchFamily="34" charset="0"/>
              <a:buNone/>
              <a:defRPr/>
            </a:pPr>
            <a:r>
              <a:rPr lang="en-US" sz="1600" dirty="0">
                <a:ln w="1270">
                  <a:solidFill>
                    <a:schemeClr val="tx1">
                      <a:alpha val="38000"/>
                    </a:schemeClr>
                  </a:solidFill>
                </a:ln>
                <a:latin typeface="Calibri"/>
                <a:cs typeface="Calibri"/>
              </a:rPr>
              <a:t>Advanced Sequencing Technologies &amp; Applications</a:t>
            </a:r>
          </a:p>
          <a:p>
            <a:pPr fontAlgn="auto">
              <a:spcAft>
                <a:spcPts val="0"/>
              </a:spcAft>
              <a:defRPr/>
            </a:pPr>
            <a:r>
              <a:rPr lang="en-US" sz="1400" dirty="0">
                <a:ln w="1270">
                  <a:solidFill>
                    <a:schemeClr val="tx1">
                      <a:alpha val="38000"/>
                    </a:schemeClr>
                  </a:solidFill>
                </a:ln>
                <a:latin typeface="Calibri"/>
                <a:cs typeface="Calibri"/>
              </a:rPr>
              <a:t>November 6- 18, 2018</a:t>
            </a:r>
            <a:endParaRPr lang="en-US" sz="1400" dirty="0">
              <a:ln w="1270">
                <a:solidFill>
                  <a:schemeClr val="tx1">
                    <a:alpha val="38000"/>
                  </a:schemeClr>
                </a:solidFill>
              </a:ln>
              <a:latin typeface="Calibri"/>
              <a:cs typeface="Calibri"/>
            </a:endParaRPr>
          </a:p>
        </p:txBody>
      </p:sp>
    </p:spTree>
    <p:extLst>
      <p:ext uri="{BB962C8B-B14F-4D97-AF65-F5344CB8AC3E}">
        <p14:creationId xmlns:p14="http://schemas.microsoft.com/office/powerpoint/2010/main" val="325060695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Should I remove duplicates for RNA-seq?</a:t>
            </a:r>
          </a:p>
        </p:txBody>
      </p:sp>
      <p:sp>
        <p:nvSpPr>
          <p:cNvPr id="36866" name="Content Placeholder 6"/>
          <p:cNvSpPr>
            <a:spLocks noGrp="1"/>
          </p:cNvSpPr>
          <p:nvPr>
            <p:ph idx="1"/>
          </p:nvPr>
        </p:nvSpPr>
        <p:spPr>
          <a:xfrm>
            <a:off x="152400" y="1905000"/>
            <a:ext cx="8839200" cy="3962400"/>
          </a:xfrm>
        </p:spPr>
        <p:txBody>
          <a:bodyPr/>
          <a:lstStyle/>
          <a:p>
            <a:pPr>
              <a:lnSpc>
                <a:spcPct val="80000"/>
              </a:lnSpc>
            </a:pPr>
            <a:r>
              <a:rPr lang="en-US" sz="2200" dirty="0">
                <a:latin typeface="Calibri" charset="0"/>
                <a:ea typeface="ＭＳ Ｐゴシック" charset="0"/>
              </a:rPr>
              <a:t>Maybe… more complicated question than for DNA</a:t>
            </a:r>
          </a:p>
          <a:p>
            <a:pPr>
              <a:lnSpc>
                <a:spcPct val="80000"/>
              </a:lnSpc>
            </a:pPr>
            <a:endParaRPr lang="en-US" sz="2200" dirty="0" smtClean="0">
              <a:latin typeface="Calibri" charset="0"/>
              <a:ea typeface="ＭＳ Ｐゴシック" charset="0"/>
            </a:endParaRPr>
          </a:p>
          <a:p>
            <a:pPr>
              <a:lnSpc>
                <a:spcPct val="80000"/>
              </a:lnSpc>
            </a:pPr>
            <a:r>
              <a:rPr lang="en-US" sz="2200" dirty="0" smtClean="0">
                <a:latin typeface="Calibri" charset="0"/>
                <a:ea typeface="ＭＳ Ｐゴシック" charset="0"/>
              </a:rPr>
              <a:t>Concern</a:t>
            </a:r>
            <a:r>
              <a:rPr lang="en-US" sz="2200" dirty="0">
                <a:latin typeface="Calibri" charset="0"/>
                <a:ea typeface="ＭＳ Ｐゴシック" charset="0"/>
              </a:rPr>
              <a:t>.  </a:t>
            </a:r>
          </a:p>
          <a:p>
            <a:pPr lvl="1">
              <a:lnSpc>
                <a:spcPct val="80000"/>
              </a:lnSpc>
            </a:pPr>
            <a:r>
              <a:rPr lang="en-US" sz="1900" dirty="0">
                <a:latin typeface="Calibri" charset="0"/>
                <a:ea typeface="ＭＳ Ｐゴシック" charset="0"/>
              </a:rPr>
              <a:t>Duplicates may correspond to biased PCR amplification of particular fragments</a:t>
            </a:r>
          </a:p>
          <a:p>
            <a:pPr lvl="1">
              <a:lnSpc>
                <a:spcPct val="80000"/>
              </a:lnSpc>
            </a:pPr>
            <a:r>
              <a:rPr lang="en-US" sz="1900" dirty="0">
                <a:latin typeface="Calibri" charset="0"/>
                <a:ea typeface="ＭＳ Ｐゴシック" charset="0"/>
              </a:rPr>
              <a:t>For highly expressed, short genes, duplicates are expected even if there is no amplification bias</a:t>
            </a:r>
          </a:p>
          <a:p>
            <a:pPr lvl="1">
              <a:lnSpc>
                <a:spcPct val="80000"/>
              </a:lnSpc>
            </a:pPr>
            <a:r>
              <a:rPr lang="en-US" sz="1900" dirty="0">
                <a:latin typeface="Calibri" charset="0"/>
                <a:ea typeface="ＭＳ Ｐゴシック" charset="0"/>
              </a:rPr>
              <a:t>Removing them may reduce the dynamic range of expression estimates</a:t>
            </a:r>
          </a:p>
          <a:p>
            <a:pPr>
              <a:lnSpc>
                <a:spcPct val="80000"/>
              </a:lnSpc>
            </a:pPr>
            <a:endParaRPr lang="en-US" sz="2200" dirty="0" smtClean="0">
              <a:latin typeface="Calibri" charset="0"/>
              <a:ea typeface="ＭＳ Ｐゴシック" charset="0"/>
            </a:endParaRPr>
          </a:p>
          <a:p>
            <a:pPr>
              <a:lnSpc>
                <a:spcPct val="80000"/>
              </a:lnSpc>
            </a:pPr>
            <a:r>
              <a:rPr lang="en-US" sz="2200" dirty="0" smtClean="0">
                <a:latin typeface="Calibri" charset="0"/>
                <a:ea typeface="ＭＳ Ｐゴシック" charset="0"/>
              </a:rPr>
              <a:t>If </a:t>
            </a:r>
            <a:r>
              <a:rPr lang="en-US" sz="2200" dirty="0">
                <a:latin typeface="Calibri" charset="0"/>
                <a:ea typeface="ＭＳ Ｐゴシック" charset="0"/>
              </a:rPr>
              <a:t>you do remove them, assess duplicates at the level of paired-end reads (fragments) not single end </a:t>
            </a:r>
            <a:r>
              <a:rPr lang="en-US" sz="2200" dirty="0" smtClean="0">
                <a:latin typeface="Calibri" charset="0"/>
                <a:ea typeface="ＭＳ Ｐゴシック" charset="0"/>
              </a:rPr>
              <a:t>reads</a:t>
            </a:r>
          </a:p>
        </p:txBody>
      </p:sp>
    </p:spTree>
    <p:extLst>
      <p:ext uri="{BB962C8B-B14F-4D97-AF65-F5344CB8AC3E}">
        <p14:creationId xmlns:p14="http://schemas.microsoft.com/office/powerpoint/2010/main" val="253413881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How much library depth is needed for RNA-seq?</a:t>
            </a:r>
          </a:p>
        </p:txBody>
      </p:sp>
      <p:sp>
        <p:nvSpPr>
          <p:cNvPr id="38914" name="Content Placeholder 6"/>
          <p:cNvSpPr>
            <a:spLocks noGrp="1"/>
          </p:cNvSpPr>
          <p:nvPr>
            <p:ph idx="1"/>
          </p:nvPr>
        </p:nvSpPr>
        <p:spPr>
          <a:xfrm>
            <a:off x="152400" y="1600200"/>
            <a:ext cx="8839200" cy="4648200"/>
          </a:xfrm>
        </p:spPr>
        <p:txBody>
          <a:bodyPr/>
          <a:lstStyle/>
          <a:p>
            <a:pPr>
              <a:lnSpc>
                <a:spcPct val="80000"/>
              </a:lnSpc>
            </a:pPr>
            <a:r>
              <a:rPr lang="en-US" sz="2600">
                <a:latin typeface="Calibri" charset="0"/>
                <a:ea typeface="ＭＳ Ｐゴシック" charset="0"/>
              </a:rPr>
              <a:t>Depends on a number of factors:</a:t>
            </a:r>
          </a:p>
          <a:p>
            <a:pPr lvl="1">
              <a:lnSpc>
                <a:spcPct val="80000"/>
              </a:lnSpc>
            </a:pPr>
            <a:r>
              <a:rPr lang="en-US" sz="2200">
                <a:latin typeface="Calibri" charset="0"/>
                <a:ea typeface="ＭＳ Ｐゴシック" charset="0"/>
              </a:rPr>
              <a:t>Question being asked of the data.  Gene expression? Alternative expression?  Mutation calling?</a:t>
            </a:r>
          </a:p>
          <a:p>
            <a:pPr lvl="1">
              <a:lnSpc>
                <a:spcPct val="80000"/>
              </a:lnSpc>
            </a:pPr>
            <a:r>
              <a:rPr lang="en-US" sz="2200">
                <a:latin typeface="Calibri" charset="0"/>
                <a:ea typeface="ＭＳ Ｐゴシック" charset="0"/>
              </a:rPr>
              <a:t>Tissue type, RNA preparation, quality of input RNA, library construction method, etc. </a:t>
            </a:r>
          </a:p>
          <a:p>
            <a:pPr lvl="1">
              <a:lnSpc>
                <a:spcPct val="80000"/>
              </a:lnSpc>
            </a:pPr>
            <a:r>
              <a:rPr lang="en-US" sz="2200">
                <a:latin typeface="Calibri" charset="0"/>
                <a:ea typeface="ＭＳ Ｐゴシック" charset="0"/>
              </a:rPr>
              <a:t>Sequencing type: read length, paired vs. unpaired, etc.</a:t>
            </a:r>
          </a:p>
          <a:p>
            <a:pPr lvl="1">
              <a:lnSpc>
                <a:spcPct val="80000"/>
              </a:lnSpc>
            </a:pPr>
            <a:r>
              <a:rPr lang="en-US" sz="2200">
                <a:latin typeface="Calibri" charset="0"/>
                <a:ea typeface="ＭＳ Ｐゴシック" charset="0"/>
              </a:rPr>
              <a:t>Computational approach and resources</a:t>
            </a:r>
          </a:p>
          <a:p>
            <a:pPr>
              <a:lnSpc>
                <a:spcPct val="80000"/>
              </a:lnSpc>
            </a:pPr>
            <a:r>
              <a:rPr lang="en-US" sz="2600">
                <a:latin typeface="Calibri" charset="0"/>
                <a:ea typeface="ＭＳ Ｐゴシック" charset="0"/>
              </a:rPr>
              <a:t>Identify publications with similar goals</a:t>
            </a:r>
          </a:p>
          <a:p>
            <a:pPr>
              <a:lnSpc>
                <a:spcPct val="80000"/>
              </a:lnSpc>
            </a:pPr>
            <a:r>
              <a:rPr lang="en-US" sz="2600">
                <a:latin typeface="Calibri" charset="0"/>
                <a:ea typeface="ＭＳ Ｐゴシック" charset="0"/>
              </a:rPr>
              <a:t>Pilot experiment</a:t>
            </a:r>
          </a:p>
          <a:p>
            <a:pPr>
              <a:lnSpc>
                <a:spcPct val="80000"/>
              </a:lnSpc>
            </a:pPr>
            <a:r>
              <a:rPr lang="en-US" sz="2600">
                <a:latin typeface="Calibri" charset="0"/>
                <a:ea typeface="ＭＳ Ｐゴシック" charset="0"/>
              </a:rPr>
              <a:t>Good news:  1-2 lanes of recent Illumina HiSeq data should be enough for most purposes</a:t>
            </a:r>
          </a:p>
        </p:txBody>
      </p:sp>
    </p:spTree>
    <p:extLst>
      <p:ext uri="{BB962C8B-B14F-4D97-AF65-F5344CB8AC3E}">
        <p14:creationId xmlns:p14="http://schemas.microsoft.com/office/powerpoint/2010/main" val="428748351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What mapping strategy should I use for RNA-seq?</a:t>
            </a:r>
          </a:p>
        </p:txBody>
      </p:sp>
      <p:sp>
        <p:nvSpPr>
          <p:cNvPr id="40962" name="Content Placeholder 6"/>
          <p:cNvSpPr>
            <a:spLocks noGrp="1"/>
          </p:cNvSpPr>
          <p:nvPr>
            <p:ph idx="1"/>
          </p:nvPr>
        </p:nvSpPr>
        <p:spPr>
          <a:xfrm>
            <a:off x="152400" y="1600200"/>
            <a:ext cx="8839200" cy="4648200"/>
          </a:xfrm>
        </p:spPr>
        <p:txBody>
          <a:bodyPr/>
          <a:lstStyle/>
          <a:p>
            <a:r>
              <a:rPr lang="en-US" dirty="0">
                <a:latin typeface="Calibri" charset="0"/>
                <a:ea typeface="ＭＳ Ｐゴシック" charset="0"/>
              </a:rPr>
              <a:t>Depends on read length</a:t>
            </a:r>
          </a:p>
          <a:p>
            <a:r>
              <a:rPr lang="en-US" dirty="0">
                <a:latin typeface="Calibri" charset="0"/>
                <a:ea typeface="ＭＳ Ｐゴシック" charset="0"/>
              </a:rPr>
              <a:t>&lt;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Use aligner like BWA and a genome + junction database</a:t>
            </a:r>
          </a:p>
          <a:p>
            <a:pPr lvl="1"/>
            <a:r>
              <a:rPr lang="en-US" dirty="0">
                <a:latin typeface="Calibri" charset="0"/>
                <a:ea typeface="ＭＳ Ｐゴシック" charset="0"/>
              </a:rPr>
              <a:t>Junction database needs to be tailored to read length</a:t>
            </a:r>
          </a:p>
          <a:p>
            <a:pPr lvl="2"/>
            <a:r>
              <a:rPr lang="en-US" dirty="0">
                <a:latin typeface="Calibri" charset="0"/>
                <a:ea typeface="ＭＳ Ｐゴシック" charset="0"/>
              </a:rPr>
              <a:t>Or you can use a standard junction database for all read lengths and an aligner that allows substring alignments for the junctions only (e.g. BLAST … slow).</a:t>
            </a:r>
          </a:p>
          <a:p>
            <a:pPr lvl="1"/>
            <a:r>
              <a:rPr lang="en-US" dirty="0">
                <a:latin typeface="Calibri" charset="0"/>
                <a:ea typeface="ＭＳ Ｐゴシック" charset="0"/>
              </a:rPr>
              <a:t>Assembly strategy may also work (e.g. Trans-</a:t>
            </a:r>
            <a:r>
              <a:rPr lang="en-US" dirty="0" err="1">
                <a:latin typeface="Calibri" charset="0"/>
                <a:ea typeface="ＭＳ Ｐゴシック" charset="0"/>
              </a:rPr>
              <a:t>ABySS</a:t>
            </a:r>
            <a:r>
              <a:rPr lang="en-US" dirty="0">
                <a:latin typeface="Calibri" charset="0"/>
                <a:ea typeface="ＭＳ Ｐゴシック" charset="0"/>
              </a:rPr>
              <a:t>)</a:t>
            </a:r>
          </a:p>
          <a:p>
            <a:r>
              <a:rPr lang="en-US" dirty="0">
                <a:latin typeface="Calibri" charset="0"/>
                <a:ea typeface="ＭＳ Ｐゴシック" charset="0"/>
              </a:rPr>
              <a:t>&gt;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Spliced aligner such as Bowtie/</a:t>
            </a:r>
            <a:r>
              <a:rPr lang="en-US" dirty="0" err="1" smtClean="0">
                <a:latin typeface="Calibri" charset="0"/>
                <a:ea typeface="ＭＳ Ｐゴシック" charset="0"/>
              </a:rPr>
              <a:t>TopHat</a:t>
            </a:r>
            <a:r>
              <a:rPr lang="en-US" dirty="0" smtClean="0">
                <a:latin typeface="Calibri" charset="0"/>
                <a:ea typeface="ＭＳ Ｐゴシック" charset="0"/>
              </a:rPr>
              <a:t>, STAR, HISAT, etc.</a:t>
            </a:r>
            <a:endParaRPr lang="en-US" dirty="0">
              <a:latin typeface="Calibri" charset="0"/>
              <a:ea typeface="ＭＳ Ｐゴシック" charset="0"/>
            </a:endParaRPr>
          </a:p>
        </p:txBody>
      </p:sp>
    </p:spTree>
    <p:extLst>
      <p:ext uri="{BB962C8B-B14F-4D97-AF65-F5344CB8AC3E}">
        <p14:creationId xmlns:p14="http://schemas.microsoft.com/office/powerpoint/2010/main" val="20676195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52400" y="-26988"/>
            <a:ext cx="8839200" cy="1143001"/>
          </a:xfrm>
        </p:spPr>
        <p:txBody>
          <a:bodyPr/>
          <a:lstStyle/>
          <a:p>
            <a:r>
              <a:rPr lang="en-US" dirty="0">
                <a:latin typeface="Calibri" charset="0"/>
                <a:ea typeface="ＭＳ Ｐゴシック" charset="0"/>
              </a:rPr>
              <a:t>Common questions: What if I don’t have a reference genome for my species?</a:t>
            </a:r>
          </a:p>
        </p:txBody>
      </p:sp>
      <p:sp>
        <p:nvSpPr>
          <p:cNvPr id="3" name="Content Placeholder 2"/>
          <p:cNvSpPr>
            <a:spLocks noGrp="1"/>
          </p:cNvSpPr>
          <p:nvPr>
            <p:ph idx="1"/>
          </p:nvPr>
        </p:nvSpPr>
        <p:spPr/>
        <p:txBody>
          <a:bodyPr>
            <a:normAutofit fontScale="92500" lnSpcReduction="20000"/>
          </a:bodyPr>
          <a:lstStyle/>
          <a:p>
            <a:pPr>
              <a:defRPr/>
            </a:pPr>
            <a:r>
              <a:rPr lang="en-US" dirty="0" smtClean="0"/>
              <a:t>Have you considered sequencing the genome of your species?</a:t>
            </a:r>
          </a:p>
          <a:p>
            <a:pPr>
              <a:defRPr/>
            </a:pPr>
            <a:endParaRPr lang="en-US" dirty="0"/>
          </a:p>
          <a:p>
            <a:pPr>
              <a:defRPr/>
            </a:pPr>
            <a:r>
              <a:rPr lang="en-US" dirty="0" smtClean="0"/>
              <a:t>If that is not practical or you simply prefer a transcript discovery approach that does not rely on prior knowledge of the genome or transcriptome there are some tools available ...</a:t>
            </a:r>
          </a:p>
          <a:p>
            <a:pPr lvl="1">
              <a:defRPr/>
            </a:pPr>
            <a:r>
              <a:rPr lang="en-US" dirty="0" smtClean="0"/>
              <a:t>Unfortunately de novo transcriptome assembly is currently beyond the scope of this workshop</a:t>
            </a:r>
          </a:p>
          <a:p>
            <a:pPr lvl="1">
              <a:defRPr/>
            </a:pPr>
            <a:r>
              <a:rPr lang="en-US" dirty="0" smtClean="0"/>
              <a:t>The good news is that the skills you learn here will help you figure out how to install and run those tools yourself</a:t>
            </a:r>
          </a:p>
          <a:p>
            <a:pPr lvl="1">
              <a:defRPr/>
            </a:pPr>
            <a:r>
              <a:rPr lang="en-US" dirty="0" smtClean="0"/>
              <a:t>Also we provide example tools in </a:t>
            </a:r>
            <a:r>
              <a:rPr lang="en-US" dirty="0" smtClean="0">
                <a:hlinkClick r:id="rId2"/>
              </a:rPr>
              <a:t>Supplementary Table 2</a:t>
            </a:r>
            <a:r>
              <a:rPr lang="en-US" dirty="0" smtClean="0"/>
              <a:t>.</a:t>
            </a:r>
          </a:p>
          <a:p>
            <a:pPr lvl="1">
              <a:defRPr/>
            </a:pPr>
            <a:r>
              <a:rPr lang="en-US" dirty="0">
                <a:hlinkClick r:id="rId3"/>
              </a:rPr>
              <a:t>https://github.com/griffithlab/rnaseq_tutorial/wiki/</a:t>
            </a:r>
            <a:r>
              <a:rPr lang="en-US" dirty="0" smtClean="0">
                <a:hlinkClick r:id="rId3"/>
              </a:rPr>
              <a:t>Kallisto</a:t>
            </a:r>
            <a:r>
              <a:rPr lang="en-US" dirty="0" smtClean="0"/>
              <a:t> </a:t>
            </a:r>
            <a:endParaRPr lang="en-US" dirty="0"/>
          </a:p>
        </p:txBody>
      </p:sp>
    </p:spTree>
    <p:extLst>
      <p:ext uri="{BB962C8B-B14F-4D97-AF65-F5344CB8AC3E}">
        <p14:creationId xmlns:p14="http://schemas.microsoft.com/office/powerpoint/2010/main" val="3286463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smtClean="0"/>
              <a:t>More common questions (and answers)</a:t>
            </a:r>
            <a:endParaRPr lang="en-US" dirty="0"/>
          </a:p>
        </p:txBody>
      </p:sp>
      <p:sp>
        <p:nvSpPr>
          <p:cNvPr id="3" name="Content Placeholder 2"/>
          <p:cNvSpPr>
            <a:spLocks noGrp="1"/>
          </p:cNvSpPr>
          <p:nvPr>
            <p:ph idx="1"/>
          </p:nvPr>
        </p:nvSpPr>
        <p:spPr/>
        <p:txBody>
          <a:bodyPr/>
          <a:lstStyle/>
          <a:p>
            <a:r>
              <a:rPr lang="en-US" dirty="0" smtClean="0">
                <a:hlinkClick r:id="rId2"/>
              </a:rPr>
              <a:t>Supplementary Table 7</a:t>
            </a:r>
            <a:endParaRPr lang="en-US" dirty="0" smtClean="0"/>
          </a:p>
          <a:p>
            <a:endParaRPr lang="en-US" dirty="0" smtClean="0"/>
          </a:p>
          <a:p>
            <a:r>
              <a:rPr lang="en-US" dirty="0" smtClean="0"/>
              <a:t>Malachi Griffith*, Jason R. Walker, Nicholas C. Spies, Benjamin J. Ainscough, Obi L. Griffith*. 2015. Informatics </a:t>
            </a:r>
            <a:r>
              <a:rPr lang="en-US" dirty="0"/>
              <a:t>for RNA-seq: A web resource for analysis on the cloud. 11(8):e1004393</a:t>
            </a:r>
            <a:r>
              <a:rPr lang="en-US" dirty="0" smtClean="0"/>
              <a:t>. 2015.</a:t>
            </a:r>
          </a:p>
          <a:p>
            <a:pPr lvl="1"/>
            <a:r>
              <a:rPr lang="en-US" dirty="0">
                <a:hlinkClick r:id="rId3"/>
              </a:rPr>
              <a:t>http://journals.plos.org/ploscompbiol/article?id=10.1371/journal.pcbi.</a:t>
            </a:r>
            <a:r>
              <a:rPr lang="en-US" dirty="0" smtClean="0">
                <a:hlinkClick r:id="rId3"/>
              </a:rPr>
              <a:t>1004393</a:t>
            </a:r>
            <a:endParaRPr lang="en-US" dirty="0" smtClean="0"/>
          </a:p>
        </p:txBody>
      </p:sp>
    </p:spTree>
    <p:extLst>
      <p:ext uri="{BB962C8B-B14F-4D97-AF65-F5344CB8AC3E}">
        <p14:creationId xmlns:p14="http://schemas.microsoft.com/office/powerpoint/2010/main" val="1175293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3"/>
          <p:cNvSpPr>
            <a:spLocks noGrp="1"/>
          </p:cNvSpPr>
          <p:nvPr>
            <p:ph idx="1"/>
          </p:nvPr>
        </p:nvSpPr>
        <p:spPr>
          <a:xfrm>
            <a:off x="152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a:t>
            </a:r>
            <a:r>
              <a:rPr lang="en-US" sz="4400" b="1" dirty="0" smtClean="0">
                <a:latin typeface="Calibri" charset="0"/>
                <a:ea typeface="ＭＳ Ｐゴシック" charset="0"/>
              </a:rPr>
              <a:t>1)</a:t>
            </a:r>
            <a:endParaRPr lang="en-US" sz="4400" b="1" dirty="0">
              <a:latin typeface="Calibri" charset="0"/>
              <a:ea typeface="ＭＳ Ｐゴシック" charset="0"/>
            </a:endParaRPr>
          </a:p>
        </p:txBody>
      </p:sp>
    </p:spTree>
    <p:extLst>
      <p:ext uri="{BB962C8B-B14F-4D97-AF65-F5344CB8AC3E}">
        <p14:creationId xmlns:p14="http://schemas.microsoft.com/office/powerpoint/2010/main" val="428861003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152400" y="0"/>
            <a:ext cx="8839200" cy="1143000"/>
          </a:xfrm>
        </p:spPr>
        <p:txBody>
          <a:bodyPr/>
          <a:lstStyle/>
          <a:p>
            <a:r>
              <a:rPr lang="en-US" dirty="0" smtClean="0">
                <a:latin typeface="Calibri" charset="0"/>
                <a:ea typeface="ＭＳ Ｐゴシック" charset="0"/>
              </a:rPr>
              <a:t>HISAT2/</a:t>
            </a:r>
            <a:r>
              <a:rPr lang="en-US" dirty="0" err="1" smtClean="0">
                <a:latin typeface="Calibri" charset="0"/>
                <a:ea typeface="ＭＳ Ｐゴシック" charset="0"/>
              </a:rPr>
              <a:t>StringTie</a:t>
            </a:r>
            <a:r>
              <a:rPr lang="en-US" dirty="0" smtClean="0">
                <a:latin typeface="Calibri" charset="0"/>
                <a:ea typeface="ＭＳ Ｐゴシック" charset="0"/>
              </a:rPr>
              <a:t>/</a:t>
            </a:r>
            <a:r>
              <a:rPr lang="en-US" dirty="0" err="1" smtClean="0">
                <a:latin typeface="Calibri" charset="0"/>
                <a:ea typeface="ＭＳ Ｐゴシック" charset="0"/>
              </a:rPr>
              <a:t>Ballgown</a:t>
            </a:r>
            <a:r>
              <a:rPr lang="en-US" dirty="0" smtClean="0">
                <a:latin typeface="Calibri" charset="0"/>
                <a:ea typeface="ＭＳ Ｐゴシック" charset="0"/>
              </a:rPr>
              <a:t> </a:t>
            </a:r>
            <a:r>
              <a:rPr lang="en-US" dirty="0">
                <a:latin typeface="Calibri" charset="0"/>
                <a:ea typeface="ＭＳ Ｐゴシック" charset="0"/>
              </a:rPr>
              <a:t/>
            </a:r>
            <a:br>
              <a:rPr lang="en-US" dirty="0">
                <a:latin typeface="Calibri" charset="0"/>
                <a:ea typeface="ＭＳ Ｐゴシック" charset="0"/>
              </a:rPr>
            </a:br>
            <a:r>
              <a:rPr lang="en-US" dirty="0">
                <a:latin typeface="Calibri" charset="0"/>
                <a:ea typeface="ＭＳ Ｐゴシック" charset="0"/>
              </a:rPr>
              <a:t>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28" y="1628800"/>
            <a:ext cx="8783860" cy="3996688"/>
          </a:xfrm>
          <a:prstGeom prst="rect">
            <a:avLst/>
          </a:prstGeom>
        </p:spPr>
      </p:pic>
      <p:sp>
        <p:nvSpPr>
          <p:cNvPr id="41" name="TextBox 3"/>
          <p:cNvSpPr txBox="1">
            <a:spLocks noChangeArrowheads="1"/>
          </p:cNvSpPr>
          <p:nvPr/>
        </p:nvSpPr>
        <p:spPr bwMode="auto">
          <a:xfrm>
            <a:off x="2267744" y="5538788"/>
            <a:ext cx="10738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a:t>
            </a:r>
            <a:r>
              <a:rPr lang="en-US" sz="1600" b="1" dirty="0" smtClean="0"/>
              <a:t>1</a:t>
            </a:r>
            <a:endParaRPr lang="en-US" sz="1600" b="1" dirty="0"/>
          </a:p>
        </p:txBody>
      </p:sp>
    </p:spTree>
    <p:extLst>
      <p:ext uri="{BB962C8B-B14F-4D97-AF65-F5344CB8AC3E}">
        <p14:creationId xmlns:p14="http://schemas.microsoft.com/office/powerpoint/2010/main" val="344682497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3"/>
          <p:cNvSpPr>
            <a:spLocks noGrp="1"/>
          </p:cNvSpPr>
          <p:nvPr>
            <p:ph idx="1"/>
          </p:nvPr>
        </p:nvSpPr>
        <p:spPr>
          <a:xfrm>
            <a:off x="152400" y="2667000"/>
            <a:ext cx="8839200" cy="1600200"/>
          </a:xfrm>
        </p:spPr>
        <p:txBody>
          <a:bodyPr/>
          <a:lstStyle/>
          <a:p>
            <a:pPr algn="ctr">
              <a:buFont typeface="Arial" charset="0"/>
              <a:buNone/>
            </a:pPr>
            <a:r>
              <a:rPr lang="en-US" sz="4400">
                <a:latin typeface="Calibri" charset="0"/>
                <a:ea typeface="ＭＳ Ｐゴシック" charset="0"/>
              </a:rPr>
              <a:t>We are on a Coffee Break &amp; Networking Session</a:t>
            </a:r>
          </a:p>
        </p:txBody>
      </p:sp>
    </p:spTree>
    <p:extLst>
      <p:ext uri="{BB962C8B-B14F-4D97-AF65-F5344CB8AC3E}">
        <p14:creationId xmlns:p14="http://schemas.microsoft.com/office/powerpoint/2010/main" val="401995161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52400" y="-26988"/>
            <a:ext cx="8839200" cy="1143001"/>
          </a:xfrm>
        </p:spPr>
        <p:txBody>
          <a:bodyPr/>
          <a:lstStyle/>
          <a:p>
            <a:r>
              <a:rPr lang="en-US">
                <a:latin typeface="Calibri" charset="0"/>
                <a:ea typeface="ＭＳ Ｐゴシック" charset="0"/>
              </a:rPr>
              <a:t>Learning objectives of the course</a:t>
            </a:r>
          </a:p>
        </p:txBody>
      </p:sp>
      <p:sp>
        <p:nvSpPr>
          <p:cNvPr id="3" name="Content Placeholder 2"/>
          <p:cNvSpPr>
            <a:spLocks noGrp="1"/>
          </p:cNvSpPr>
          <p:nvPr>
            <p:ph idx="1"/>
          </p:nvPr>
        </p:nvSpPr>
        <p:spPr/>
        <p:txBody>
          <a:bodyPr>
            <a:normAutofit lnSpcReduction="10000"/>
          </a:bodyPr>
          <a:lstStyle/>
          <a:p>
            <a:pPr>
              <a:defRPr/>
            </a:pPr>
            <a:r>
              <a:rPr lang="en-US" b="1" dirty="0" smtClean="0"/>
              <a:t>Module 1: </a:t>
            </a:r>
            <a:r>
              <a:rPr lang="en-US" b="1" dirty="0"/>
              <a:t>Introduction to RNA </a:t>
            </a:r>
            <a:r>
              <a:rPr lang="en-US" b="1" dirty="0" smtClean="0"/>
              <a:t>Sequencing</a:t>
            </a:r>
            <a:endParaRPr lang="en-US" b="1" dirty="0"/>
          </a:p>
          <a:p>
            <a:pPr>
              <a:defRPr/>
            </a:pPr>
            <a:r>
              <a:rPr lang="en-US" dirty="0"/>
              <a:t>Module </a:t>
            </a:r>
            <a:r>
              <a:rPr lang="en-US" dirty="0" smtClean="0"/>
              <a:t>2: </a:t>
            </a:r>
            <a:r>
              <a:rPr lang="en-US" dirty="0"/>
              <a:t>A</a:t>
            </a:r>
            <a:r>
              <a:rPr lang="en-US" dirty="0" smtClean="0"/>
              <a:t>lignment </a:t>
            </a:r>
            <a:r>
              <a:rPr lang="en-US" dirty="0"/>
              <a:t>and </a:t>
            </a:r>
            <a:r>
              <a:rPr lang="en-US" dirty="0" smtClean="0"/>
              <a:t>Visualization</a:t>
            </a:r>
            <a:endParaRPr lang="en-US" dirty="0"/>
          </a:p>
          <a:p>
            <a:pPr>
              <a:defRPr/>
            </a:pPr>
            <a:r>
              <a:rPr lang="en-US" dirty="0"/>
              <a:t>Module </a:t>
            </a:r>
            <a:r>
              <a:rPr lang="en-US" dirty="0" smtClean="0"/>
              <a:t>3: </a:t>
            </a:r>
            <a:r>
              <a:rPr lang="en-US" dirty="0"/>
              <a:t>Expression and Differential Expression</a:t>
            </a:r>
          </a:p>
          <a:p>
            <a:pPr>
              <a:defRPr/>
            </a:pPr>
            <a:r>
              <a:rPr lang="en-US" dirty="0"/>
              <a:t>Module </a:t>
            </a:r>
            <a:r>
              <a:rPr lang="en-US" dirty="0" smtClean="0"/>
              <a:t>4: </a:t>
            </a:r>
            <a:r>
              <a:rPr lang="en-US" dirty="0"/>
              <a:t>Isoform </a:t>
            </a:r>
            <a:r>
              <a:rPr lang="en-US" dirty="0" smtClean="0"/>
              <a:t>Discovery </a:t>
            </a:r>
            <a:r>
              <a:rPr lang="en-US" dirty="0"/>
              <a:t>and </a:t>
            </a:r>
            <a:r>
              <a:rPr lang="en-US" dirty="0" smtClean="0"/>
              <a:t>Alternative </a:t>
            </a:r>
            <a:r>
              <a:rPr lang="en-US" dirty="0"/>
              <a:t>E</a:t>
            </a:r>
            <a:r>
              <a:rPr lang="en-US" dirty="0" smtClean="0"/>
              <a:t>xpression</a:t>
            </a:r>
            <a:endParaRPr lang="en-US" dirty="0"/>
          </a:p>
          <a:p>
            <a:pPr marL="0" indent="0">
              <a:buFont typeface="Arial" charset="0"/>
              <a:buNone/>
              <a:defRPr/>
            </a:pPr>
            <a:endParaRPr lang="en-US" dirty="0"/>
          </a:p>
          <a:p>
            <a:pPr>
              <a:defRPr/>
            </a:pPr>
            <a:r>
              <a:rPr lang="en-US" dirty="0" smtClean="0"/>
              <a:t>Tutorials</a:t>
            </a:r>
          </a:p>
          <a:p>
            <a:pPr lvl="1">
              <a:defRPr/>
            </a:pPr>
            <a:r>
              <a:rPr lang="en-US" dirty="0" smtClean="0">
                <a:latin typeface="Calibri" charset="0"/>
                <a:ea typeface="ＭＳ Ｐゴシック" charset="0"/>
              </a:rPr>
              <a:t>Provide </a:t>
            </a:r>
            <a:r>
              <a:rPr lang="en-US" dirty="0">
                <a:latin typeface="Calibri" charset="0"/>
                <a:ea typeface="ＭＳ Ｐゴシック" charset="0"/>
              </a:rPr>
              <a:t>a working example of an RNA-</a:t>
            </a:r>
            <a:r>
              <a:rPr lang="en-US" dirty="0" err="1">
                <a:latin typeface="Calibri" charset="0"/>
                <a:ea typeface="ＭＳ Ｐゴシック" charset="0"/>
              </a:rPr>
              <a:t>seq</a:t>
            </a:r>
            <a:r>
              <a:rPr lang="en-US" dirty="0">
                <a:latin typeface="Calibri" charset="0"/>
                <a:ea typeface="ＭＳ Ｐゴシック" charset="0"/>
              </a:rPr>
              <a:t> analysis </a:t>
            </a:r>
            <a:r>
              <a:rPr lang="en-US" dirty="0" smtClean="0">
                <a:latin typeface="Calibri" charset="0"/>
                <a:ea typeface="ＭＳ Ｐゴシック" charset="0"/>
              </a:rPr>
              <a:t>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a:t>
            </a:r>
            <a:r>
              <a:rPr lang="en-US" altLang="ja-JP" dirty="0" smtClean="0">
                <a:latin typeface="Calibri" charset="0"/>
                <a:ea typeface="ＭＳ Ｐゴシック" charset="0"/>
              </a:rPr>
              <a:t>resources</a:t>
            </a:r>
          </a:p>
          <a:p>
            <a:pPr lvl="1">
              <a:defRPr/>
            </a:pPr>
            <a:r>
              <a:rPr lang="en-US" dirty="0">
                <a:latin typeface="Calibri" charset="0"/>
                <a:ea typeface="ＭＳ Ｐゴシック" charset="0"/>
              </a:rPr>
              <a:t>Self contained, self explanatory, </a:t>
            </a:r>
            <a:r>
              <a:rPr lang="en-US" dirty="0" smtClean="0">
                <a:latin typeface="Calibri" charset="0"/>
                <a:ea typeface="ＭＳ Ｐゴシック" charset="0"/>
              </a:rPr>
              <a:t>portable</a:t>
            </a:r>
            <a:endParaRPr lang="en-US" dirty="0">
              <a:latin typeface="Calibri" charset="0"/>
              <a:ea typeface="ＭＳ Ｐゴシック" charset="0"/>
            </a:endParaRPr>
          </a:p>
        </p:txBody>
      </p:sp>
    </p:spTree>
    <p:extLst>
      <p:ext uri="{BB962C8B-B14F-4D97-AF65-F5344CB8AC3E}">
        <p14:creationId xmlns:p14="http://schemas.microsoft.com/office/powerpoint/2010/main" val="349470634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52400" y="115888"/>
            <a:ext cx="8839200" cy="1143000"/>
          </a:xfrm>
        </p:spPr>
        <p:txBody>
          <a:bodyPr/>
          <a:lstStyle/>
          <a:p>
            <a:r>
              <a:rPr lang="en-US" dirty="0">
                <a:latin typeface="Calibri" charset="0"/>
                <a:ea typeface="ＭＳ Ｐゴシック" charset="0"/>
              </a:rPr>
              <a:t>Learning objectives of module </a:t>
            </a:r>
            <a:r>
              <a:rPr lang="en-US" dirty="0" smtClean="0">
                <a:latin typeface="Calibri" charset="0"/>
                <a:ea typeface="ＭＳ Ｐゴシック" charset="0"/>
              </a:rPr>
              <a:t>1</a:t>
            </a:r>
            <a:endParaRPr lang="en-US" dirty="0">
              <a:latin typeface="Calibri" charset="0"/>
              <a:ea typeface="ＭＳ Ｐゴシック" charset="0"/>
            </a:endParaRPr>
          </a:p>
        </p:txBody>
      </p:sp>
      <p:sp>
        <p:nvSpPr>
          <p:cNvPr id="13314" name="Content Placeholder 2"/>
          <p:cNvSpPr>
            <a:spLocks noGrp="1"/>
          </p:cNvSpPr>
          <p:nvPr>
            <p:ph idx="1"/>
          </p:nvPr>
        </p:nvSpPr>
        <p:spPr/>
        <p:txBody>
          <a:bodyPr/>
          <a:lstStyle/>
          <a:p>
            <a:r>
              <a:rPr lang="en-US">
                <a:latin typeface="Calibri" charset="0"/>
                <a:ea typeface="ＭＳ Ｐゴシック" charset="0"/>
              </a:rPr>
              <a:t>Introduction to the theory and practice of RNA sequencing (RNA-seq) analysis</a:t>
            </a:r>
          </a:p>
          <a:p>
            <a:pPr lvl="1"/>
            <a:r>
              <a:rPr lang="en-US">
                <a:latin typeface="Calibri" charset="0"/>
                <a:ea typeface="ＭＳ Ｐゴシック" charset="0"/>
              </a:rPr>
              <a:t>Rationale for sequencing RNA</a:t>
            </a:r>
          </a:p>
          <a:p>
            <a:pPr lvl="1"/>
            <a:r>
              <a:rPr lang="en-US">
                <a:latin typeface="Calibri" charset="0"/>
                <a:ea typeface="ＭＳ Ｐゴシック" charset="0"/>
              </a:rPr>
              <a:t>Challenges specific to RNA-seq</a:t>
            </a:r>
          </a:p>
          <a:p>
            <a:pPr lvl="1"/>
            <a:r>
              <a:rPr lang="en-US">
                <a:latin typeface="Calibri" charset="0"/>
                <a:ea typeface="ＭＳ Ｐゴシック" charset="0"/>
              </a:rPr>
              <a:t>General goals and themes of RNA-seq analysis work flows</a:t>
            </a:r>
          </a:p>
          <a:p>
            <a:pPr lvl="1"/>
            <a:r>
              <a:rPr lang="en-US">
                <a:latin typeface="Calibri" charset="0"/>
                <a:ea typeface="ＭＳ Ｐゴシック" charset="0"/>
              </a:rPr>
              <a:t>Common technical questions related to RNA-seq analysis</a:t>
            </a:r>
          </a:p>
          <a:p>
            <a:pPr lvl="1"/>
            <a:r>
              <a:rPr lang="en-US">
                <a:latin typeface="Calibri" charset="0"/>
                <a:ea typeface="ＭＳ Ｐゴシック" charset="0"/>
              </a:rPr>
              <a:t>Getting help outside of this course</a:t>
            </a:r>
          </a:p>
          <a:p>
            <a:pPr lvl="1"/>
            <a:r>
              <a:rPr lang="en-US">
                <a:latin typeface="Calibri" charset="0"/>
                <a:ea typeface="ＭＳ Ｐゴシック" charset="0"/>
              </a:rPr>
              <a:t>Introduction to the RNA-seq hands on tutorial</a:t>
            </a:r>
          </a:p>
        </p:txBody>
      </p:sp>
    </p:spTree>
    <p:extLst>
      <p:ext uri="{BB962C8B-B14F-4D97-AF65-F5344CB8AC3E}">
        <p14:creationId xmlns:p14="http://schemas.microsoft.com/office/powerpoint/2010/main" val="375818811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52400" y="269875"/>
            <a:ext cx="3051175" cy="1143000"/>
          </a:xfrm>
        </p:spPr>
        <p:txBody>
          <a:bodyPr/>
          <a:lstStyle/>
          <a:p>
            <a:pPr eaLnBrk="1" hangingPunct="1"/>
            <a:r>
              <a:rPr lang="en-US" altLang="ko-KR">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5896" y="116632"/>
            <a:ext cx="4890740" cy="6115475"/>
          </a:xfrm>
          <a:prstGeom prst="rect">
            <a:avLst/>
          </a:prstGeom>
        </p:spPr>
      </p:pic>
    </p:spTree>
    <p:extLst>
      <p:ext uri="{BB962C8B-B14F-4D97-AF65-F5344CB8AC3E}">
        <p14:creationId xmlns:p14="http://schemas.microsoft.com/office/powerpoint/2010/main" val="2389567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RNA sequencing</a:t>
            </a:r>
          </a:p>
        </p:txBody>
      </p:sp>
      <p:pic>
        <p:nvPicPr>
          <p:cNvPr id="3" name="Picture 2" descr="Fig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124744"/>
            <a:ext cx="8300547" cy="4824536"/>
          </a:xfrm>
          <a:prstGeom prst="rect">
            <a:avLst/>
          </a:prstGeom>
        </p:spPr>
      </p:pic>
    </p:spTree>
    <p:extLst>
      <p:ext uri="{BB962C8B-B14F-4D97-AF65-F5344CB8AC3E}">
        <p14:creationId xmlns:p14="http://schemas.microsoft.com/office/powerpoint/2010/main" val="96940312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19458" name="Content Placeholder 6"/>
          <p:cNvSpPr>
            <a:spLocks noGrp="1"/>
          </p:cNvSpPr>
          <p:nvPr>
            <p:ph idx="1"/>
          </p:nvPr>
        </p:nvSpPr>
        <p:spPr>
          <a:xfrm>
            <a:off x="152400" y="1341438"/>
            <a:ext cx="8839200" cy="4906962"/>
          </a:xfrm>
        </p:spPr>
        <p:txBody>
          <a:bodyPr/>
          <a:lstStyle/>
          <a:p>
            <a:r>
              <a:rPr lang="en-US" dirty="0">
                <a:latin typeface="Calibri" charset="0"/>
                <a:ea typeface="ＭＳ Ｐゴシック" charset="0"/>
              </a:rPr>
              <a:t>Functional studies</a:t>
            </a:r>
          </a:p>
          <a:p>
            <a:pPr lvl="1"/>
            <a:r>
              <a:rPr lang="en-US" dirty="0">
                <a:latin typeface="Calibri" charset="0"/>
                <a:ea typeface="ＭＳ Ｐゴシック" charset="0"/>
              </a:rPr>
              <a:t>Genome may be constant but an experimental condition has a pronounced effect on gene expression</a:t>
            </a:r>
          </a:p>
          <a:p>
            <a:pPr lvl="2"/>
            <a:r>
              <a:rPr lang="en-US" dirty="0">
                <a:latin typeface="Calibri" charset="0"/>
                <a:ea typeface="ＭＳ Ｐゴシック" charset="0"/>
              </a:rPr>
              <a:t>e.g. Drug treated vs. untreated cell line</a:t>
            </a:r>
          </a:p>
          <a:p>
            <a:pPr lvl="2"/>
            <a:r>
              <a:rPr lang="en-US" dirty="0">
                <a:latin typeface="Calibri" charset="0"/>
                <a:ea typeface="ＭＳ Ｐゴシック" charset="0"/>
              </a:rPr>
              <a:t>e.g. Wild type versus knock out mice</a:t>
            </a:r>
          </a:p>
          <a:p>
            <a:r>
              <a:rPr lang="en-US" dirty="0">
                <a:latin typeface="Calibri" charset="0"/>
                <a:ea typeface="ＭＳ Ｐゴシック" charset="0"/>
              </a:rPr>
              <a:t>Predicting transcript sequence from genome sequence is </a:t>
            </a:r>
            <a:r>
              <a:rPr lang="en-US" dirty="0" smtClean="0">
                <a:latin typeface="Calibri" charset="0"/>
                <a:ea typeface="ＭＳ Ｐゴシック" charset="0"/>
              </a:rPr>
              <a:t>difficult</a:t>
            </a:r>
          </a:p>
          <a:p>
            <a:pPr lvl="1"/>
            <a:r>
              <a:rPr lang="en-US" dirty="0" smtClean="0">
                <a:latin typeface="Calibri" charset="0"/>
                <a:ea typeface="ＭＳ Ｐゴシック" charset="0"/>
              </a:rPr>
              <a:t>Gene annotation is revolutionized by RNA-seq</a:t>
            </a:r>
          </a:p>
          <a:p>
            <a:r>
              <a:rPr lang="en-US" dirty="0" smtClean="0">
                <a:latin typeface="Calibri" charset="0"/>
                <a:ea typeface="ＭＳ Ｐゴシック" charset="0"/>
              </a:rPr>
              <a:t>Some </a:t>
            </a:r>
            <a:r>
              <a:rPr lang="en-US" dirty="0">
                <a:latin typeface="Calibri" charset="0"/>
                <a:ea typeface="ＭＳ Ｐゴシック" charset="0"/>
              </a:rPr>
              <a:t>molecular features can only be observed at the RNA level</a:t>
            </a:r>
          </a:p>
          <a:p>
            <a:pPr lvl="1"/>
            <a:r>
              <a:rPr lang="en-US" dirty="0">
                <a:latin typeface="Calibri" charset="0"/>
                <a:ea typeface="ＭＳ Ｐゴシック" charset="0"/>
              </a:rPr>
              <a:t>Alternative isoforms, fusion transcripts, RNA </a:t>
            </a:r>
            <a:r>
              <a:rPr lang="en-US" dirty="0" smtClean="0">
                <a:latin typeface="Calibri" charset="0"/>
                <a:ea typeface="ＭＳ Ｐゴシック" charset="0"/>
              </a:rPr>
              <a:t>editing</a:t>
            </a:r>
            <a:endParaRPr lang="en-US" dirty="0">
              <a:latin typeface="Calibri" charset="0"/>
              <a:ea typeface="ＭＳ Ｐゴシック" charset="0"/>
            </a:endParaRPr>
          </a:p>
        </p:txBody>
      </p:sp>
    </p:spTree>
    <p:extLst>
      <p:ext uri="{BB962C8B-B14F-4D97-AF65-F5344CB8AC3E}">
        <p14:creationId xmlns:p14="http://schemas.microsoft.com/office/powerpoint/2010/main" val="37697005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21506" name="Content Placeholder 6"/>
          <p:cNvSpPr>
            <a:spLocks noGrp="1"/>
          </p:cNvSpPr>
          <p:nvPr>
            <p:ph idx="1"/>
          </p:nvPr>
        </p:nvSpPr>
        <p:spPr>
          <a:xfrm>
            <a:off x="152400" y="1341438"/>
            <a:ext cx="8839200" cy="4906962"/>
          </a:xfrm>
        </p:spPr>
        <p:txBody>
          <a:bodyPr/>
          <a:lstStyle/>
          <a:p>
            <a:pPr>
              <a:lnSpc>
                <a:spcPct val="90000"/>
              </a:lnSpc>
            </a:pPr>
            <a:r>
              <a:rPr lang="en-US" sz="2600" dirty="0">
                <a:latin typeface="Calibri" charset="0"/>
                <a:ea typeface="ＭＳ Ｐゴシック" charset="0"/>
              </a:rPr>
              <a:t>Interpreting mutations that do not have an obvious effect on protein sequence</a:t>
            </a:r>
          </a:p>
          <a:p>
            <a:pPr lvl="1">
              <a:lnSpc>
                <a:spcPct val="90000"/>
              </a:lnSpc>
            </a:pPr>
            <a:r>
              <a:rPr lang="ja-JP" altLang="en-US" sz="2200" dirty="0">
                <a:latin typeface="Calibri" charset="0"/>
                <a:ea typeface="ＭＳ Ｐゴシック" charset="0"/>
              </a:rPr>
              <a:t>‘</a:t>
            </a:r>
            <a:r>
              <a:rPr lang="en-US" altLang="ja-JP" sz="2200" dirty="0">
                <a:latin typeface="Calibri" charset="0"/>
                <a:ea typeface="ＭＳ Ｐゴシック" charset="0"/>
              </a:rPr>
              <a:t>Regulatory</a:t>
            </a:r>
            <a:r>
              <a:rPr lang="ja-JP" altLang="en-US" sz="2200" dirty="0" smtClean="0">
                <a:latin typeface="Calibri" charset="0"/>
                <a:ea typeface="ＭＳ Ｐゴシック" charset="0"/>
              </a:rPr>
              <a:t>’</a:t>
            </a:r>
            <a:r>
              <a:rPr lang="en-US" altLang="ja-JP" sz="2200" dirty="0" smtClean="0">
                <a:latin typeface="Calibri" charset="0"/>
                <a:ea typeface="ＭＳ Ｐゴシック" charset="0"/>
              </a:rPr>
              <a:t> mutations </a:t>
            </a:r>
            <a:r>
              <a:rPr lang="en-US" altLang="ja-JP" sz="2200" dirty="0">
                <a:latin typeface="Calibri" charset="0"/>
                <a:ea typeface="ＭＳ Ｐゴシック" charset="0"/>
              </a:rPr>
              <a:t>that affect what mRNA isoform is expressed and how much </a:t>
            </a:r>
          </a:p>
          <a:p>
            <a:pPr>
              <a:lnSpc>
                <a:spcPct val="90000"/>
              </a:lnSpc>
            </a:pPr>
            <a:r>
              <a:rPr lang="en-US" sz="2600" dirty="0" smtClean="0">
                <a:latin typeface="Calibri" charset="0"/>
                <a:ea typeface="ＭＳ Ｐゴシック" charset="0"/>
              </a:rPr>
              <a:t>Prioritizing </a:t>
            </a:r>
            <a:r>
              <a:rPr lang="en-US" sz="2600" dirty="0">
                <a:latin typeface="Calibri" charset="0"/>
                <a:ea typeface="ＭＳ Ｐゴシック" charset="0"/>
              </a:rPr>
              <a:t>protein coding somatic mutations (often heterozygous)</a:t>
            </a:r>
          </a:p>
          <a:p>
            <a:pPr lvl="1">
              <a:lnSpc>
                <a:spcPct val="90000"/>
              </a:lnSpc>
            </a:pPr>
            <a:r>
              <a:rPr lang="en-US" sz="2200" dirty="0">
                <a:latin typeface="Calibri" charset="0"/>
                <a:ea typeface="ＭＳ Ｐゴシック" charset="0"/>
              </a:rPr>
              <a:t>If the gene is not expressed, a mutation in that gene would be less interesting</a:t>
            </a:r>
          </a:p>
          <a:p>
            <a:pPr lvl="1">
              <a:lnSpc>
                <a:spcPct val="90000"/>
              </a:lnSpc>
            </a:pPr>
            <a:r>
              <a:rPr lang="en-US" sz="2200" dirty="0">
                <a:latin typeface="Calibri" charset="0"/>
                <a:ea typeface="ＭＳ Ｐゴシック" charset="0"/>
              </a:rPr>
              <a:t>If the gene is expressed but only from the wild type allele, this might suggest loss-of-function (</a:t>
            </a:r>
            <a:r>
              <a:rPr lang="en-US" sz="2200" dirty="0" err="1">
                <a:latin typeface="Calibri" charset="0"/>
                <a:ea typeface="ＭＳ Ｐゴシック" charset="0"/>
              </a:rPr>
              <a:t>haploinsufficiency</a:t>
            </a:r>
            <a:r>
              <a:rPr lang="en-US" sz="2200" dirty="0">
                <a:latin typeface="Calibri" charset="0"/>
                <a:ea typeface="ＭＳ Ｐゴシック" charset="0"/>
              </a:rPr>
              <a:t>)</a:t>
            </a:r>
          </a:p>
          <a:p>
            <a:pPr lvl="1">
              <a:lnSpc>
                <a:spcPct val="90000"/>
              </a:lnSpc>
            </a:pPr>
            <a:r>
              <a:rPr lang="en-US" sz="2200" dirty="0">
                <a:latin typeface="Calibri" charset="0"/>
                <a:ea typeface="ＭＳ Ｐゴシック" charset="0"/>
              </a:rPr>
              <a:t>If the mutant allele itself is expressed, this might suggest a candidate drug target</a:t>
            </a:r>
          </a:p>
        </p:txBody>
      </p:sp>
    </p:spTree>
    <p:extLst>
      <p:ext uri="{BB962C8B-B14F-4D97-AF65-F5344CB8AC3E}">
        <p14:creationId xmlns:p14="http://schemas.microsoft.com/office/powerpoint/2010/main" val="415107833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52400" y="-76200"/>
            <a:ext cx="8839200" cy="1143000"/>
          </a:xfrm>
        </p:spPr>
        <p:txBody>
          <a:bodyPr/>
          <a:lstStyle/>
          <a:p>
            <a:pPr eaLnBrk="1" hangingPunct="1"/>
            <a:r>
              <a:rPr lang="en-US" altLang="ko-KR">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152400" y="838200"/>
            <a:ext cx="8839200" cy="4708525"/>
          </a:xfrm>
        </p:spPr>
        <p:txBody>
          <a:bodyPr/>
          <a:lstStyle/>
          <a:p>
            <a:pPr>
              <a:lnSpc>
                <a:spcPct val="90000"/>
              </a:lnSpc>
            </a:pPr>
            <a:r>
              <a:rPr lang="en-US" sz="2600">
                <a:latin typeface="Calibri" charset="0"/>
                <a:ea typeface="ＭＳ Ｐゴシック" charset="0"/>
              </a:rPr>
              <a:t>Sample</a:t>
            </a:r>
          </a:p>
          <a:p>
            <a:pPr lvl="1">
              <a:lnSpc>
                <a:spcPct val="90000"/>
              </a:lnSpc>
            </a:pPr>
            <a:r>
              <a:rPr lang="en-US" sz="2200">
                <a:latin typeface="Calibri" charset="0"/>
                <a:ea typeface="ＭＳ Ｐゴシック" charset="0"/>
              </a:rPr>
              <a:t>Purity?, quantity?, quality?</a:t>
            </a:r>
          </a:p>
          <a:p>
            <a:pPr>
              <a:lnSpc>
                <a:spcPct val="90000"/>
              </a:lnSpc>
            </a:pPr>
            <a:r>
              <a:rPr lang="en-US" sz="2600">
                <a:latin typeface="Calibri" charset="0"/>
                <a:ea typeface="ＭＳ Ｐゴシック" charset="0"/>
              </a:rPr>
              <a:t>RNAs consist of small exons that may be separated by large introns</a:t>
            </a:r>
          </a:p>
          <a:p>
            <a:pPr lvl="1">
              <a:lnSpc>
                <a:spcPct val="90000"/>
              </a:lnSpc>
            </a:pPr>
            <a:r>
              <a:rPr lang="en-US" sz="2200">
                <a:latin typeface="Calibri" charset="0"/>
                <a:ea typeface="ＭＳ Ｐゴシック" charset="0"/>
              </a:rPr>
              <a:t>Mapping reads to genome is challenging</a:t>
            </a:r>
          </a:p>
          <a:p>
            <a:pPr>
              <a:lnSpc>
                <a:spcPct val="90000"/>
              </a:lnSpc>
            </a:pPr>
            <a:r>
              <a:rPr lang="en-US" sz="2600">
                <a:latin typeface="Calibri" charset="0"/>
                <a:ea typeface="ＭＳ Ｐゴシック" charset="0"/>
              </a:rPr>
              <a:t>The relative abundance of RNAs vary wildly</a:t>
            </a:r>
          </a:p>
          <a:p>
            <a:pPr lvl="1">
              <a:lnSpc>
                <a:spcPct val="90000"/>
              </a:lnSpc>
            </a:pPr>
            <a:r>
              <a:rPr lang="en-US" sz="2200">
                <a:latin typeface="Calibri" charset="0"/>
                <a:ea typeface="ＭＳ Ｐゴシック" charset="0"/>
              </a:rPr>
              <a:t>10</a:t>
            </a:r>
            <a:r>
              <a:rPr lang="en-US" sz="2200" baseline="30000">
                <a:latin typeface="Calibri" charset="0"/>
                <a:ea typeface="ＭＳ Ｐゴシック" charset="0"/>
              </a:rPr>
              <a:t>5</a:t>
            </a:r>
            <a:r>
              <a:rPr lang="en-US" sz="2200">
                <a:latin typeface="Calibri" charset="0"/>
                <a:ea typeface="ＭＳ Ｐゴシック" charset="0"/>
              </a:rPr>
              <a:t> – 10</a:t>
            </a:r>
            <a:r>
              <a:rPr lang="en-US" sz="2200" baseline="30000">
                <a:latin typeface="Calibri" charset="0"/>
                <a:ea typeface="ＭＳ Ｐゴシック" charset="0"/>
              </a:rPr>
              <a:t>7</a:t>
            </a:r>
            <a:r>
              <a:rPr lang="en-US" sz="2200">
                <a:latin typeface="Calibri" charset="0"/>
                <a:ea typeface="ＭＳ Ｐゴシック" charset="0"/>
              </a:rPr>
              <a:t> orders of magnitude</a:t>
            </a:r>
          </a:p>
          <a:p>
            <a:pPr lvl="1">
              <a:lnSpc>
                <a:spcPct val="90000"/>
              </a:lnSpc>
            </a:pPr>
            <a:r>
              <a:rPr lang="en-US" sz="220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a:latin typeface="Calibri" charset="0"/>
                <a:ea typeface="ＭＳ Ｐゴシック" charset="0"/>
              </a:rPr>
              <a:t>Ribosomal and mitochondrial genes</a:t>
            </a:r>
          </a:p>
          <a:p>
            <a:pPr>
              <a:lnSpc>
                <a:spcPct val="90000"/>
              </a:lnSpc>
            </a:pPr>
            <a:r>
              <a:rPr lang="en-US" sz="2600">
                <a:latin typeface="Calibri" charset="0"/>
                <a:ea typeface="ＭＳ Ｐゴシック" charset="0"/>
              </a:rPr>
              <a:t>RNAs come in a wide range of sizes</a:t>
            </a:r>
          </a:p>
          <a:p>
            <a:pPr lvl="1">
              <a:lnSpc>
                <a:spcPct val="90000"/>
              </a:lnSpc>
            </a:pPr>
            <a:r>
              <a:rPr lang="en-US" sz="2200">
                <a:latin typeface="Calibri" charset="0"/>
                <a:ea typeface="ＭＳ Ｐゴシック" charset="0"/>
              </a:rPr>
              <a:t>Small RNAs must be captured separately</a:t>
            </a:r>
          </a:p>
          <a:p>
            <a:pPr lvl="1">
              <a:lnSpc>
                <a:spcPct val="90000"/>
              </a:lnSpc>
            </a:pPr>
            <a:r>
              <a:rPr lang="en-US" sz="2200">
                <a:latin typeface="Calibri" charset="0"/>
                <a:ea typeface="ＭＳ Ｐゴシック" charset="0"/>
              </a:rPr>
              <a:t>PolyA selection of large RNAs may result in 3</a:t>
            </a:r>
            <a:r>
              <a:rPr lang="ja-JP" altLang="en-US" sz="2200">
                <a:latin typeface="Calibri" charset="0"/>
                <a:ea typeface="ＭＳ Ｐゴシック" charset="0"/>
              </a:rPr>
              <a:t>’</a:t>
            </a:r>
            <a:r>
              <a:rPr lang="en-US" altLang="ja-JP" sz="2200">
                <a:latin typeface="Calibri" charset="0"/>
                <a:ea typeface="ＭＳ Ｐゴシック" charset="0"/>
              </a:rPr>
              <a:t> end bias</a:t>
            </a:r>
          </a:p>
          <a:p>
            <a:pPr>
              <a:lnSpc>
                <a:spcPct val="90000"/>
              </a:lnSpc>
            </a:pPr>
            <a:r>
              <a:rPr lang="en-US" sz="2600">
                <a:latin typeface="Calibri" charset="0"/>
                <a:ea typeface="ＭＳ Ｐゴシック" charset="0"/>
              </a:rPr>
              <a:t>RNA is fragile compared to DNA (easily degraded)</a:t>
            </a:r>
          </a:p>
          <a:p>
            <a:pPr>
              <a:lnSpc>
                <a:spcPct val="90000"/>
              </a:lnSpc>
            </a:pPr>
            <a:endParaRPr lang="en-US" sz="2600">
              <a:latin typeface="Calibri" charset="0"/>
              <a:ea typeface="ＭＳ Ｐゴシック" charset="0"/>
            </a:endParaRPr>
          </a:p>
        </p:txBody>
      </p:sp>
    </p:spTree>
    <p:extLst>
      <p:ext uri="{BB962C8B-B14F-4D97-AF65-F5344CB8AC3E}">
        <p14:creationId xmlns:p14="http://schemas.microsoft.com/office/powerpoint/2010/main" val="170382772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9993</TotalTime>
  <Words>2965</Words>
  <Application>Microsoft Macintosh PowerPoint</Application>
  <PresentationFormat>On-screen Show (4:3)</PresentationFormat>
  <Paragraphs>195</Paragraphs>
  <Slides>27</Slides>
  <Notes>14</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Advanced Sequencing Technologies &amp; Applications</vt:lpstr>
      <vt:lpstr>PowerPoint Presentation</vt:lpstr>
      <vt:lpstr>Learning objectives of the course</vt:lpstr>
      <vt:lpstr>Learning objectives of module 1</vt:lpstr>
      <vt:lpstr>Gene expression</vt:lpstr>
      <vt:lpstr>RNA sequencing</vt:lpstr>
      <vt:lpstr>Why sequence RNA (versus DNA)?</vt:lpstr>
      <vt:lpstr>Why sequence RNA (versus DNA)?</vt:lpstr>
      <vt:lpstr>Challenges</vt:lpstr>
      <vt:lpstr>Agilent example / interpretation</vt:lpstr>
      <vt:lpstr>Design considerations</vt:lpstr>
      <vt:lpstr>There are many RNA-seq library construction strategies</vt:lpstr>
      <vt:lpstr>Fragmentation and size selection</vt:lpstr>
      <vt:lpstr>RNA sequence selection/depletion</vt:lpstr>
      <vt:lpstr>Stranded vs. unstranded</vt:lpstr>
      <vt:lpstr>Replicates</vt:lpstr>
      <vt:lpstr>Common analysis goals of RNA-Seq  analysis (what can you ask of the data?)</vt:lpstr>
      <vt:lpstr>General themes of RNA-seq workflows</vt:lpstr>
      <vt:lpstr>BioStar exercise</vt:lpstr>
      <vt:lpstr>Common questions: Should I remove duplicates for RNA-seq?</vt:lpstr>
      <vt:lpstr>Common questions: How much library depth is needed for RNA-seq?</vt:lpstr>
      <vt:lpstr>Common questions: What mapping strategy should I use for RNA-seq?</vt:lpstr>
      <vt:lpstr>Common questions: What if I don’t have a reference genome for my species?</vt:lpstr>
      <vt:lpstr>More common questions (and answers)</vt:lpstr>
      <vt:lpstr>PowerPoint Presentation</vt:lpstr>
      <vt:lpstr>HISAT2/StringTie/Ballgown  RNA-seq Pipeline</vt:lpstr>
      <vt:lpstr>PowerPoint Presentation</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Obi Griffith</cp:lastModifiedBy>
  <cp:revision>664</cp:revision>
  <dcterms:created xsi:type="dcterms:W3CDTF">2011-11-14T19:50:16Z</dcterms:created>
  <dcterms:modified xsi:type="dcterms:W3CDTF">2018-11-13T14:32:05Z</dcterms:modified>
</cp:coreProperties>
</file>