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341" r:id="rId2"/>
    <p:sldId id="513" r:id="rId3"/>
    <p:sldId id="514" r:id="rId4"/>
    <p:sldId id="515" r:id="rId5"/>
    <p:sldId id="516" r:id="rId6"/>
    <p:sldId id="517" r:id="rId7"/>
    <p:sldId id="518" r:id="rId8"/>
    <p:sldId id="519" r:id="rId9"/>
    <p:sldId id="520" r:id="rId10"/>
    <p:sldId id="521" r:id="rId11"/>
    <p:sldId id="522" r:id="rId12"/>
    <p:sldId id="523" r:id="rId13"/>
    <p:sldId id="524" r:id="rId14"/>
    <p:sldId id="525" r:id="rId15"/>
    <p:sldId id="526" r:id="rId16"/>
    <p:sldId id="527" r:id="rId17"/>
    <p:sldId id="528" r:id="rId18"/>
    <p:sldId id="529" r:id="rId19"/>
    <p:sldId id="530" r:id="rId20"/>
    <p:sldId id="531" r:id="rId21"/>
    <p:sldId id="532" r:id="rId22"/>
    <p:sldId id="533" r:id="rId23"/>
    <p:sldId id="534" r:id="rId24"/>
    <p:sldId id="535" r:id="rId25"/>
    <p:sldId id="536" r:id="rId26"/>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000"/>
    <a:srgbClr val="FF0000"/>
    <a:srgbClr val="FFFFFF"/>
    <a:srgbClr val="E1DB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5"/>
    <p:restoredTop sz="73623" autoAdjust="0"/>
  </p:normalViewPr>
  <p:slideViewPr>
    <p:cSldViewPr>
      <p:cViewPr varScale="1">
        <p:scale>
          <a:sx n="88" d="100"/>
          <a:sy n="88" d="100"/>
        </p:scale>
        <p:origin x="-2048" y="-120"/>
      </p:cViewPr>
      <p:guideLst>
        <p:guide orient="horz" pos="2160"/>
        <p:guide pos="2880"/>
      </p:guideLst>
    </p:cSldViewPr>
  </p:slideViewPr>
  <p:outlineViewPr>
    <p:cViewPr>
      <p:scale>
        <a:sx n="33" d="100"/>
        <a:sy n="33" d="100"/>
      </p:scale>
      <p:origin x="0" y="262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DE9121C1-E2BF-E745-B860-78422DD9843C}" type="datetime1">
              <a:rPr lang="en-US"/>
              <a:pPr>
                <a:defRPr/>
              </a:pPr>
              <a:t>11/13/18</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78E0C042-AF95-A94D-832D-10E1E8C542D1}" type="slidenum">
              <a:rPr lang="en-US"/>
              <a:pPr>
                <a:defRPr/>
              </a:pPr>
              <a:t>‹#›</a:t>
            </a:fld>
            <a:endParaRPr lang="en-US"/>
          </a:p>
        </p:txBody>
      </p:sp>
    </p:spTree>
    <p:extLst>
      <p:ext uri="{BB962C8B-B14F-4D97-AF65-F5344CB8AC3E}">
        <p14:creationId xmlns:p14="http://schemas.microsoft.com/office/powerpoint/2010/main" val="35202654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35287995-21E9-BA49-A2F5-7D67D447DBDA}" type="datetime1">
              <a:rPr lang="en-US"/>
              <a:pPr>
                <a:defRPr/>
              </a:pPr>
              <a:t>11/13/18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wrap="square" lIns="96661" tIns="48331" rIns="96661" bIns="48331"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wrap="square" lIns="96661" tIns="48331" rIns="96661" bIns="48331"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58FBEE90-0CDA-3447-B595-4F8759630F3A}" type="slidenum">
              <a:rPr lang="en-US"/>
              <a:pPr>
                <a:defRPr/>
              </a:pPr>
              <a:t>‹#›</a:t>
            </a:fld>
            <a:endParaRPr lang="en-US"/>
          </a:p>
        </p:txBody>
      </p:sp>
    </p:spTree>
    <p:extLst>
      <p:ext uri="{BB962C8B-B14F-4D97-AF65-F5344CB8AC3E}">
        <p14:creationId xmlns:p14="http://schemas.microsoft.com/office/powerpoint/2010/main" val="23901516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28" charset="-128"/>
        <a:cs typeface="ＭＳ Ｐゴシック" pitchFamily="-28"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3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a typeface="ＭＳ Ｐゴシック" charset="0"/>
              <a:cs typeface="ＭＳ Ｐゴシック" charset="0"/>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B3FFF4B-E412-C745-93BD-787B82CED00B}" type="slidenum">
              <a:rPr lang="en-US" sz="1300">
                <a:latin typeface="Calibri" charset="0"/>
              </a:rPr>
              <a:pPr eaLnBrk="1" hangingPunct="1"/>
              <a:t>4</a:t>
            </a:fld>
            <a:endParaRPr lang="en-US" sz="1300">
              <a:latin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6</a:t>
            </a:fld>
            <a:endParaRPr lang="en-US"/>
          </a:p>
        </p:txBody>
      </p:sp>
    </p:spTree>
    <p:extLst>
      <p:ext uri="{BB962C8B-B14F-4D97-AF65-F5344CB8AC3E}">
        <p14:creationId xmlns:p14="http://schemas.microsoft.com/office/powerpoint/2010/main" val="1763452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use TPM, the sum of all TPMs in each sample are the same. This makes it easier to compare the proportion of reads that mapped to a gene in each sample. In contrast, with RPKM and FPKM, the sum of the normalized reads in each sample may be different, and this makes it harder to compare samples directly.</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7</a:t>
            </a:fld>
            <a:endParaRPr lang="en-US"/>
          </a:p>
        </p:txBody>
      </p:sp>
    </p:spTree>
    <p:extLst>
      <p:ext uri="{BB962C8B-B14F-4D97-AF65-F5344CB8AC3E}">
        <p14:creationId xmlns:p14="http://schemas.microsoft.com/office/powerpoint/2010/main" val="2188807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LcParenBoth"/>
            </a:pPr>
            <a:r>
              <a:rPr lang="en-US" dirty="0" smtClean="0"/>
              <a:t>Overview of the flow of the </a:t>
            </a:r>
            <a:r>
              <a:rPr lang="en-US" dirty="0" err="1" smtClean="0"/>
              <a:t>StringTie</a:t>
            </a:r>
            <a:r>
              <a:rPr lang="en-US" dirty="0" smtClean="0"/>
              <a:t> algorithm, compared to Cufflinks and </a:t>
            </a:r>
            <a:r>
              <a:rPr lang="en-US" dirty="0" err="1" smtClean="0"/>
              <a:t>Traph</a:t>
            </a:r>
            <a:r>
              <a:rPr lang="en-US" dirty="0" smtClean="0"/>
              <a:t>. </a:t>
            </a:r>
          </a:p>
          <a:p>
            <a:pPr marL="228600" indent="-228600">
              <a:buAutoNum type="alphaLcParenBoth"/>
            </a:pPr>
            <a:endParaRPr lang="en-US" dirty="0" smtClean="0"/>
          </a:p>
          <a:p>
            <a:pPr marL="0" indent="0">
              <a:buNone/>
            </a:pPr>
            <a:r>
              <a:rPr lang="en-US" dirty="0" smtClean="0"/>
              <a:t>All methods begin with a set of RNA-</a:t>
            </a:r>
            <a:r>
              <a:rPr lang="en-US" dirty="0" err="1" smtClean="0"/>
              <a:t>seq</a:t>
            </a:r>
            <a:r>
              <a:rPr lang="en-US" dirty="0" smtClean="0"/>
              <a:t> reads that have been mapped to the genome. An optional secondary input to </a:t>
            </a:r>
            <a:r>
              <a:rPr lang="en-US" dirty="0" err="1" smtClean="0"/>
              <a:t>StringTie</a:t>
            </a:r>
            <a:r>
              <a:rPr lang="en-US" dirty="0" smtClean="0"/>
              <a:t> is a set of pre-assembled super-reads, designated as </a:t>
            </a:r>
            <a:r>
              <a:rPr lang="en-US" dirty="0" err="1" smtClean="0"/>
              <a:t>StringTie+SR</a:t>
            </a:r>
            <a:r>
              <a:rPr lang="en-US" dirty="0" smtClean="0"/>
              <a:t>. </a:t>
            </a:r>
            <a:r>
              <a:rPr lang="en-US" dirty="0" err="1" smtClean="0"/>
              <a:t>StringTie</a:t>
            </a:r>
            <a:r>
              <a:rPr lang="en-US" dirty="0" smtClean="0"/>
              <a:t> first groups reads into clusters. Then it creates a splice</a:t>
            </a:r>
            <a:r>
              <a:rPr lang="en-US" baseline="0" dirty="0" smtClean="0"/>
              <a:t> graph for each cluster (nodes represent exons or parts of exons, and paths through the graph represent possible splice variants).</a:t>
            </a:r>
            <a:r>
              <a:rPr lang="en-US" dirty="0" smtClean="0"/>
              <a:t> </a:t>
            </a:r>
            <a:r>
              <a:rPr lang="en-US" dirty="0" err="1" smtClean="0"/>
              <a:t>StringTie</a:t>
            </a:r>
            <a:r>
              <a:rPr lang="en-US" dirty="0" smtClean="0"/>
              <a:t> iteratively extracts the heaviest path from the splice graph, constructs a flow network, computes maximum flow to estimate abundance, and then updates the splice graph by removing reads that were assigned by the flow algorithm. This process repeats until all reads have been assigned.</a:t>
            </a:r>
          </a:p>
          <a:p>
            <a:pPr marL="0" indent="0">
              <a:buNone/>
            </a:pPr>
            <a:endParaRPr lang="en-US" dirty="0" smtClean="0"/>
          </a:p>
          <a:p>
            <a:pPr marL="0" indent="0">
              <a:buNone/>
            </a:pPr>
            <a:r>
              <a:rPr lang="en-US" dirty="0" smtClean="0"/>
              <a:t>(</a:t>
            </a:r>
            <a:r>
              <a:rPr lang="en-US" b="1" dirty="0" smtClean="0"/>
              <a:t>b</a:t>
            </a:r>
            <a:r>
              <a:rPr lang="en-US" dirty="0" smtClean="0"/>
              <a:t>) Annotated transcript T for which read data covers only the fragments F1 and F2. An assembler is given credit for a correct reconstruction of T if it correctly assembles F1 and F2.</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8</a:t>
            </a:fld>
            <a:endParaRPr lang="en-US"/>
          </a:p>
        </p:txBody>
      </p:sp>
    </p:spTree>
    <p:extLst>
      <p:ext uri="{BB962C8B-B14F-4D97-AF65-F5344CB8AC3E}">
        <p14:creationId xmlns:p14="http://schemas.microsoft.com/office/powerpoint/2010/main" val="1404458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ＭＳ Ｐゴシック" pitchFamily="-28" charset="-128"/>
                <a:cs typeface="ＭＳ Ｐゴシック" pitchFamily="-28" charset="-128"/>
              </a:rPr>
              <a:t>The </a:t>
            </a:r>
            <a:r>
              <a:rPr lang="en-US" sz="1200" b="0" i="0" u="none" strike="noStrike" kern="1200" baseline="0" dirty="0" err="1" smtClean="0">
                <a:solidFill>
                  <a:schemeClr val="tx1"/>
                </a:solidFill>
                <a:latin typeface="+mn-lt"/>
                <a:ea typeface="ＭＳ Ｐゴシック" pitchFamily="-28" charset="-128"/>
                <a:cs typeface="ＭＳ Ｐゴシック" pitchFamily="-28" charset="-128"/>
              </a:rPr>
              <a:t>StringTie</a:t>
            </a:r>
            <a:r>
              <a:rPr lang="en-US" sz="1200" b="0" i="0" u="none" strike="noStrike" kern="1200" baseline="0" dirty="0" smtClean="0">
                <a:solidFill>
                  <a:schemeClr val="tx1"/>
                </a:solidFill>
                <a:latin typeface="+mn-lt"/>
                <a:ea typeface="ＭＳ Ｐゴシック" pitchFamily="-28" charset="-128"/>
                <a:cs typeface="ＭＳ Ｐゴシック" pitchFamily="-28" charset="-128"/>
              </a:rPr>
              <a:t> algorithm: RNA-</a:t>
            </a:r>
            <a:r>
              <a:rPr lang="en-US" sz="1200" b="0" i="0" u="none" strike="noStrike" kern="1200" baseline="0" dirty="0" err="1" smtClean="0">
                <a:solidFill>
                  <a:schemeClr val="tx1"/>
                </a:solidFill>
                <a:latin typeface="+mn-lt"/>
                <a:ea typeface="ＭＳ Ｐゴシック" pitchFamily="-28" charset="-128"/>
                <a:cs typeface="ＭＳ Ｐゴシック" pitchFamily="-28" charset="-128"/>
              </a:rPr>
              <a:t>seq</a:t>
            </a:r>
            <a:r>
              <a:rPr lang="en-US" sz="1200" b="0" i="0" u="none" strike="noStrike" kern="1200" baseline="0" dirty="0" smtClean="0">
                <a:solidFill>
                  <a:schemeClr val="tx1"/>
                </a:solidFill>
                <a:latin typeface="+mn-lt"/>
                <a:ea typeface="ＭＳ Ｐゴシック" pitchFamily="-28" charset="-128"/>
                <a:cs typeface="ＭＳ Ｐゴシック" pitchFamily="-28" charset="-128"/>
              </a:rPr>
              <a:t> reads are assembled into super-reads (Step 1) and then super-reads plus un-assembled reads are mapped to the genome (Step 2). In Step 3, mapped reads and super-reads are used to build an alternative splice graph. We use the path from source (s) to sink (t) with the heaviest coverage to build a flow network corresponding to the transcript represented by that path (Step 4). The maximum flow in this network represents the coverage of one assembled transcript, which is removed from the splice graph (Step 5). Steps 4 and 5 are repeated until no more transcripts can be assembled. </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9</a:t>
            </a:fld>
            <a:endParaRPr lang="en-US"/>
          </a:p>
        </p:txBody>
      </p:sp>
    </p:spTree>
    <p:extLst>
      <p:ext uri="{BB962C8B-B14F-4D97-AF65-F5344CB8AC3E}">
        <p14:creationId xmlns:p14="http://schemas.microsoft.com/office/powerpoint/2010/main" val="1924967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ＭＳ Ｐゴシック" pitchFamily="-28" charset="-128"/>
                <a:cs typeface="ＭＳ Ｐゴシック" pitchFamily="-28" charset="-128"/>
              </a:rPr>
              <a:t>Flow network associated with a transcript (shown with colored nodes). 15 fragments (shown in grey) align to the transcript. Two nodes in the flow network are connected if a fragment starts and ends at those nodes. E.g., nodes 1 and 5 are connected because fragment (a) starts at node 1 and ends at node 5. For each colored node in the transcript, two nodes are created in the flow network. Capacities on edges (not connecting source or sink) are shown in red. </a:t>
            </a:r>
          </a:p>
          <a:p>
            <a:endParaRPr lang="en-US" sz="1200" b="0" i="0" u="none" strike="noStrike" kern="1200" baseline="0" dirty="0" smtClean="0">
              <a:solidFill>
                <a:schemeClr val="tx1"/>
              </a:solidFill>
              <a:latin typeface="+mn-lt"/>
              <a:ea typeface="ＭＳ Ｐゴシック" pitchFamily="-28" charset="-128"/>
              <a:cs typeface="ＭＳ Ｐゴシック" pitchFamily="-28" charset="-128"/>
            </a:endParaRPr>
          </a:p>
          <a:p>
            <a:r>
              <a:rPr lang="en-US" sz="1200" b="0" i="0" u="none" strike="noStrike" kern="1200" baseline="0" dirty="0" smtClean="0">
                <a:solidFill>
                  <a:schemeClr val="tx1"/>
                </a:solidFill>
                <a:latin typeface="+mn-lt"/>
                <a:ea typeface="ＭＳ Ｐゴシック" pitchFamily="-28" charset="-128"/>
                <a:cs typeface="ＭＳ Ｐゴシック" pitchFamily="-28" charset="-128"/>
              </a:rPr>
              <a:t>In the first node (corresponding to exon1) there are 7 fragments. One of these fragments is connected to exon5 (starts at beginning of exon1 and ends at end of exon5), while 6 fragments are connected to exon3. In the second node (corresponding to exon3) there are 13 fragments, of which 3 are connected to exon 5. The final node (corresponding to exon5) has 4 supporting fragments. The maximum flow is clearly 1 – 3 – 5. </a:t>
            </a:r>
          </a:p>
          <a:p>
            <a:endParaRPr lang="en-US" sz="1200" b="0" i="0" u="none" strike="noStrike" kern="1200" baseline="0" dirty="0" smtClean="0">
              <a:solidFill>
                <a:schemeClr val="tx1"/>
              </a:solidFill>
              <a:latin typeface="+mn-lt"/>
              <a:ea typeface="ＭＳ Ｐゴシック" pitchFamily="-28" charset="-128"/>
              <a:cs typeface="ＭＳ Ｐゴシック" pitchFamily="-28" charset="-128"/>
            </a:endParaRPr>
          </a:p>
          <a:p>
            <a:r>
              <a:rPr lang="en-US" sz="1200" b="0" i="0" u="none" strike="noStrike" kern="1200" baseline="0" dirty="0" err="1" smtClean="0">
                <a:solidFill>
                  <a:schemeClr val="tx1"/>
                </a:solidFill>
                <a:latin typeface="+mn-lt"/>
                <a:ea typeface="ＭＳ Ｐゴシック" pitchFamily="-28" charset="-128"/>
                <a:cs typeface="ＭＳ Ｐゴシック" pitchFamily="-28" charset="-128"/>
              </a:rPr>
              <a:t>StringTie</a:t>
            </a:r>
            <a:r>
              <a:rPr lang="en-US" sz="1200" b="0" i="0" u="none" strike="noStrike" kern="1200" baseline="0" dirty="0" smtClean="0">
                <a:solidFill>
                  <a:schemeClr val="tx1"/>
                </a:solidFill>
                <a:latin typeface="+mn-lt"/>
                <a:ea typeface="ＭＳ Ｐゴシック" pitchFamily="-28" charset="-128"/>
                <a:cs typeface="ＭＳ Ｐゴシック" pitchFamily="-28" charset="-128"/>
              </a:rPr>
              <a:t> estimates the coverage level of the transcript by solving a maximum-flow problem that determines the maximum number of fragments that can be associated with the chosen transcript. </a:t>
            </a:r>
          </a:p>
          <a:p>
            <a:endParaRPr lang="en-US" sz="1200" b="0" i="0" u="none" strike="noStrike" kern="1200" baseline="0" dirty="0" smtClean="0">
              <a:solidFill>
                <a:schemeClr val="tx1"/>
              </a:solidFill>
              <a:latin typeface="+mn-lt"/>
              <a:ea typeface="ＭＳ Ｐゴシック" pitchFamily="-28" charset="-128"/>
              <a:cs typeface="ＭＳ Ｐゴシック" pitchFamily="-28" charset="-128"/>
            </a:endParaRPr>
          </a:p>
          <a:p>
            <a:r>
              <a:rPr lang="en-US" dirty="0" smtClean="0"/>
              <a:t>The maximum flow problem is a well-studied problem in optimization theory.</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10</a:t>
            </a:fld>
            <a:endParaRPr lang="en-US"/>
          </a:p>
        </p:txBody>
      </p:sp>
    </p:spTree>
    <p:extLst>
      <p:ext uri="{BB962C8B-B14F-4D97-AF65-F5344CB8AC3E}">
        <p14:creationId xmlns:p14="http://schemas.microsoft.com/office/powerpoint/2010/main" val="3791755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recommend </a:t>
            </a:r>
            <a:r>
              <a:rPr lang="en-US" dirty="0" err="1" smtClean="0"/>
              <a:t>intersection_strict</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16</a:t>
            </a:fld>
            <a:endParaRPr lang="en-US"/>
          </a:p>
        </p:txBody>
      </p:sp>
    </p:spTree>
    <p:extLst>
      <p:ext uri="{BB962C8B-B14F-4D97-AF65-F5344CB8AC3E}">
        <p14:creationId xmlns:p14="http://schemas.microsoft.com/office/powerpoint/2010/main" val="3827937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Rectangle 1"/>
          <p:cNvSpPr/>
          <p:nvPr userDrawn="1"/>
        </p:nvSpPr>
        <p:spPr>
          <a:xfrm>
            <a:off x="0" y="0"/>
            <a:ext cx="9144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pic>
        <p:nvPicPr>
          <p:cNvPr id="3" name="Picture 7" descr="cshl_logo_alternate 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9111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76200" y="6429375"/>
            <a:ext cx="6705600" cy="39687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6" name="TextBox 5"/>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8839200" cy="4724400"/>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03809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Rectangle 2"/>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4" name="TextBox 3"/>
          <p:cNvSpPr txBox="1"/>
          <p:nvPr userDrawn="1"/>
        </p:nvSpPr>
        <p:spPr>
          <a:xfrm>
            <a:off x="76200" y="6429375"/>
            <a:ext cx="6705600" cy="39687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5" name="TextBox 4"/>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96454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lumns Content">
    <p:spTree>
      <p:nvGrpSpPr>
        <p:cNvPr id="1" name=""/>
        <p:cNvGrpSpPr/>
        <p:nvPr/>
      </p:nvGrpSpPr>
      <p:grpSpPr>
        <a:xfrm>
          <a:off x="0" y="0"/>
          <a:ext cx="0" cy="0"/>
          <a:chOff x="0" y="0"/>
          <a:chExt cx="0" cy="0"/>
        </a:xfrm>
      </p:grpSpPr>
      <p:sp>
        <p:nvSpPr>
          <p:cNvPr id="5" name="Rectangle 4"/>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7" name="TextBox 6"/>
          <p:cNvSpPr txBox="1"/>
          <p:nvPr userDrawn="1"/>
        </p:nvSpPr>
        <p:spPr>
          <a:xfrm>
            <a:off x="76200" y="6429375"/>
            <a:ext cx="67056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8" name="TextBox 7"/>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0"/>
          </p:nvPr>
        </p:nvSpPr>
        <p:spPr>
          <a:xfrm>
            <a:off x="46482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02792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76200" y="6429375"/>
            <a:ext cx="67056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6" name="TextBox 5"/>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3" name="Content Placeholder 2"/>
          <p:cNvSpPr>
            <a:spLocks noGrp="1"/>
          </p:cNvSpPr>
          <p:nvPr>
            <p:ph idx="1"/>
          </p:nvPr>
        </p:nvSpPr>
        <p:spPr>
          <a:xfrm>
            <a:off x="152400" y="152400"/>
            <a:ext cx="88392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496202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Segoe UI" charset="0"/>
              </a:defRPr>
            </a:lvl1pPr>
          </a:lstStyle>
          <a:p>
            <a:pPr>
              <a:defRPr/>
            </a:pPr>
            <a:fld id="{CF3FDDA8-DFE2-794D-9469-18250F189BBE}" type="datetime1">
              <a:rPr lang="en-US"/>
              <a:pPr>
                <a:defRPr/>
              </a:pPr>
              <a:t>11/13/18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Segoe UI"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Segoe UI" charset="0"/>
              </a:defRPr>
            </a:lvl1pPr>
          </a:lstStyle>
          <a:p>
            <a:pPr>
              <a:defRPr/>
            </a:pPr>
            <a:fld id="{D133E7D2-33FF-EC4A-AE37-9A522B04AD5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Lst>
  <p:txStyles>
    <p:titleStyle>
      <a:lvl1pPr algn="ctr" rtl="0" eaLnBrk="0" fontAlgn="base" hangingPunct="0">
        <a:spcBef>
          <a:spcPct val="0"/>
        </a:spcBef>
        <a:spcAft>
          <a:spcPct val="0"/>
        </a:spcAft>
        <a:defRPr sz="4000" b="1" kern="1200">
          <a:solidFill>
            <a:schemeClr val="tx1"/>
          </a:solidFill>
          <a:latin typeface="Calibri"/>
          <a:ea typeface="ＭＳ Ｐゴシック" pitchFamily="-28" charset="-128"/>
          <a:cs typeface="Calibri"/>
        </a:defRPr>
      </a:lvl1pPr>
      <a:lvl2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2pPr>
      <a:lvl3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3pPr>
      <a:lvl4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4pPr>
      <a:lvl5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5pPr>
      <a:lvl6pPr marL="4572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6pPr>
      <a:lvl7pPr marL="9144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7pPr>
      <a:lvl8pPr marL="13716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8pPr>
      <a:lvl9pPr marL="18288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libri"/>
          <a:ea typeface="ＭＳ Ｐゴシック" pitchFamily="-28" charset="-128"/>
          <a:cs typeface="Calibri"/>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Calibri"/>
          <a:ea typeface="ＭＳ Ｐゴシック" pitchFamily="-28" charset="-128"/>
          <a:cs typeface="Calibri"/>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Calibri"/>
          <a:ea typeface="ＭＳ Ｐゴシック" pitchFamily="-28" charset="-128"/>
          <a:cs typeface="Calibri"/>
        </a:defRPr>
      </a:lvl3pPr>
      <a:lvl4pPr marL="16002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4pPr>
      <a:lvl5pPr marL="20574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cole-trapnell-lab.github.io/cufflinks/cuffcompare/index.html%23cuffcompare-output-files" TargetMode="Externa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iorxiv.org/content/early/2014/03/30/003665"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4" Type="http://schemas.openxmlformats.org/officeDocument/2006/relationships/image" Target="../media/image11.jpg"/><Relationship Id="rId5" Type="http://schemas.openxmlformats.org/officeDocument/2006/relationships/image" Target="../media/image12.jp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huber.embl.de/users/anders/HTSeq/doc/count.html" TargetMode="External"/><Relationship Id="rId3" Type="http://schemas.openxmlformats.org/officeDocument/2006/relationships/hyperlink" Target="http://seqanswers.com/forums/showthread.php?t=18068"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huber.embl.de/users/anders/DESeq/" TargetMode="External"/><Relationship Id="rId3" Type="http://schemas.openxmlformats.org/officeDocument/2006/relationships/hyperlink" Target="http://www.bioconductor.org/packages/release/bioc/html/edgeR.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hyperlink" Target="http://www.biostars.org/p/1161/" TargetMode="External"/><Relationship Id="rId4" Type="http://schemas.openxmlformats.org/officeDocument/2006/relationships/hyperlink" Target="http://www.biostars.org/p/68885/" TargetMode="External"/><Relationship Id="rId1" Type="http://schemas.openxmlformats.org/officeDocument/2006/relationships/slideLayout" Target="../slideLayouts/slideLayout2.xml"/><Relationship Id="rId2" Type="http://schemas.openxmlformats.org/officeDocument/2006/relationships/hyperlink" Target="http://euler.bc.edu/marthlab/scotty/scotty.php"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ioconductor.org/packages/release/bioc/html/multtest.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ioconductor.org/help/search/index.html?q=pathway" TargetMode="External"/><Relationship Id="rId3" Type="http://schemas.openxmlformats.org/officeDocument/2006/relationships/hyperlink" Target="https://genviz.org/module%204/0003/12/31/Expression_Profiling_and_Visualization/"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www.biostars.org/p/11378/" TargetMode="External"/><Relationship Id="rId4" Type="http://schemas.openxmlformats.org/officeDocument/2006/relationships/hyperlink" Target="http://www.biostars.org/p/68126/" TargetMode="Externa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3" Type="http://schemas.openxmlformats.org/officeDocument/2006/relationships/hyperlink" Target="http://www.rna-seqblog.com/rpkm-fpkm-and-tpm-clearly-explained/" TargetMode="External"/><Relationship Id="rId4" Type="http://schemas.openxmlformats.org/officeDocument/2006/relationships/hyperlink" Target="https://www.ncbi.nlm.nih.gov/pubmed/22872506" TargetMode="Externa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ctrTitle" idx="4294967295"/>
          </p:nvPr>
        </p:nvSpPr>
        <p:spPr>
          <a:xfrm>
            <a:off x="685800" y="2819400"/>
            <a:ext cx="7772400" cy="1447800"/>
          </a:xfrm>
        </p:spPr>
        <p:txBody>
          <a:bodyPr/>
          <a:lstStyle/>
          <a:p>
            <a:pPr eaLnBrk="1" hangingPunct="1"/>
            <a:r>
              <a:rPr lang="en-US" b="0">
                <a:solidFill>
                  <a:srgbClr val="CA0000"/>
                </a:solidFill>
                <a:latin typeface="Calibri" charset="0"/>
                <a:ea typeface="ＭＳ Ｐゴシック" charset="0"/>
                <a:cs typeface="ＭＳ Ｐゴシック" charset="0"/>
              </a:rPr>
              <a:t>Advanced Sequencing Technologies &amp; Applications</a:t>
            </a:r>
          </a:p>
        </p:txBody>
      </p:sp>
      <p:sp>
        <p:nvSpPr>
          <p:cNvPr id="9218" name="Rectangle 3"/>
          <p:cNvSpPr txBox="1">
            <a:spLocks noChangeArrowheads="1"/>
          </p:cNvSpPr>
          <p:nvPr/>
        </p:nvSpPr>
        <p:spPr bwMode="auto">
          <a:xfrm>
            <a:off x="1182688" y="4549775"/>
            <a:ext cx="6778625" cy="192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20000"/>
              </a:spcBef>
              <a:buFont typeface="Arial" charset="0"/>
              <a:buNone/>
            </a:pPr>
            <a:r>
              <a:rPr lang="en-US" sz="2800">
                <a:latin typeface="Calibri" charset="0"/>
              </a:rPr>
              <a:t>http://meetings.cshl.edu/courses.html</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008112"/>
          </a:xfrm>
        </p:spPr>
        <p:txBody>
          <a:bodyPr/>
          <a:lstStyle/>
          <a:p>
            <a:r>
              <a:rPr lang="en-US" sz="2800" dirty="0" smtClean="0"/>
              <a:t>From flow network for each transcript, maximum flow is used to assemble transcript and estimate abundance </a:t>
            </a:r>
            <a:endParaRPr lang="en-US" sz="2800" dirty="0"/>
          </a:p>
        </p:txBody>
      </p:sp>
      <p:pic>
        <p:nvPicPr>
          <p:cNvPr id="4" name="Content Placeholder 3" descr="nbt.3122-S1_Page_14.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7889" t="11473" r="30804" b="58388"/>
          <a:stretch/>
        </p:blipFill>
        <p:spPr>
          <a:xfrm>
            <a:off x="1115616" y="980728"/>
            <a:ext cx="6480720" cy="4926544"/>
          </a:xfrm>
        </p:spPr>
      </p:pic>
      <p:sp>
        <p:nvSpPr>
          <p:cNvPr id="5" name="Rectangle 4"/>
          <p:cNvSpPr/>
          <p:nvPr/>
        </p:nvSpPr>
        <p:spPr>
          <a:xfrm>
            <a:off x="179512" y="5877272"/>
            <a:ext cx="8964488" cy="523220"/>
          </a:xfrm>
          <a:prstGeom prst="rect">
            <a:avLst/>
          </a:prstGeom>
        </p:spPr>
        <p:txBody>
          <a:bodyPr wrap="square">
            <a:spAutoFit/>
          </a:bodyPr>
          <a:lstStyle/>
          <a:p>
            <a:r>
              <a:rPr lang="en-US" sz="1400" dirty="0" err="1" smtClean="0"/>
              <a:t>StringTie</a:t>
            </a:r>
            <a:r>
              <a:rPr lang="en-US" sz="1400" dirty="0"/>
              <a:t> </a:t>
            </a:r>
            <a:r>
              <a:rPr lang="en-US" sz="1400" dirty="0" smtClean="0"/>
              <a:t>uses basic graph theory (splice graph), custom heuristics (heaviest path), more graph theory (flow network) and optimization theory (maximum flow). See </a:t>
            </a:r>
            <a:r>
              <a:rPr lang="en-US" sz="1400" dirty="0" err="1" smtClean="0"/>
              <a:t>StringTie</a:t>
            </a:r>
            <a:r>
              <a:rPr lang="en-US" sz="1400" dirty="0" smtClean="0"/>
              <a:t> paper for </a:t>
            </a:r>
            <a:r>
              <a:rPr lang="en-US" sz="1400" dirty="0" err="1" smtClean="0"/>
              <a:t>defintions</a:t>
            </a:r>
            <a:r>
              <a:rPr lang="en-US" sz="1400" dirty="0" smtClean="0"/>
              <a:t> and math.</a:t>
            </a:r>
            <a:endParaRPr lang="en-US" sz="1400" dirty="0"/>
          </a:p>
        </p:txBody>
      </p:sp>
    </p:spTree>
    <p:extLst>
      <p:ext uri="{BB962C8B-B14F-4D97-AF65-F5344CB8AC3E}">
        <p14:creationId xmlns:p14="http://schemas.microsoft.com/office/powerpoint/2010/main" val="16124651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StringTie</a:t>
            </a:r>
            <a:r>
              <a:rPr lang="en-US" dirty="0" smtClean="0"/>
              <a:t> -merge</a:t>
            </a:r>
            <a:endParaRPr lang="en-US" dirty="0"/>
          </a:p>
        </p:txBody>
      </p:sp>
      <p:sp>
        <p:nvSpPr>
          <p:cNvPr id="3" name="Content Placeholder 2"/>
          <p:cNvSpPr>
            <a:spLocks noGrp="1"/>
          </p:cNvSpPr>
          <p:nvPr>
            <p:ph idx="1"/>
          </p:nvPr>
        </p:nvSpPr>
        <p:spPr/>
        <p:txBody>
          <a:bodyPr/>
          <a:lstStyle/>
          <a:p>
            <a:r>
              <a:rPr lang="en-US" dirty="0" smtClean="0"/>
              <a:t>Merge together all gene structures from all samples</a:t>
            </a:r>
          </a:p>
          <a:p>
            <a:pPr lvl="1"/>
            <a:r>
              <a:rPr lang="en-US" dirty="0" smtClean="0"/>
              <a:t>Some samples may only partially represent a gene structure</a:t>
            </a:r>
          </a:p>
          <a:p>
            <a:r>
              <a:rPr lang="en-US" dirty="0"/>
              <a:t>A</a:t>
            </a:r>
            <a:r>
              <a:rPr lang="en-US" dirty="0" smtClean="0"/>
              <a:t>llows for the incorporation of known transcripts with assembled, potentially novel transcripts</a:t>
            </a:r>
          </a:p>
          <a:p>
            <a:r>
              <a:rPr lang="en-US" dirty="0" smtClean="0"/>
              <a:t>For de novo or reference guided mode, we will rerun </a:t>
            </a:r>
            <a:r>
              <a:rPr lang="en-US" dirty="0" err="1" smtClean="0"/>
              <a:t>StringTie</a:t>
            </a:r>
            <a:r>
              <a:rPr lang="en-US" dirty="0" smtClean="0"/>
              <a:t> with the merged transcript assembly.</a:t>
            </a:r>
            <a:endParaRPr lang="en-US" dirty="0"/>
          </a:p>
        </p:txBody>
      </p:sp>
      <p:sp>
        <p:nvSpPr>
          <p:cNvPr id="4" name="TextBox 3"/>
          <p:cNvSpPr txBox="1"/>
          <p:nvPr/>
        </p:nvSpPr>
        <p:spPr>
          <a:xfrm>
            <a:off x="4716016" y="6021288"/>
            <a:ext cx="4427984" cy="369332"/>
          </a:xfrm>
          <a:prstGeom prst="rect">
            <a:avLst/>
          </a:prstGeom>
          <a:noFill/>
        </p:spPr>
        <p:txBody>
          <a:bodyPr wrap="square" rtlCol="0">
            <a:spAutoFit/>
          </a:bodyPr>
          <a:lstStyle/>
          <a:p>
            <a:r>
              <a:rPr lang="en-US" sz="1800" dirty="0" err="1" smtClean="0"/>
              <a:t>Pertea</a:t>
            </a:r>
            <a:r>
              <a:rPr lang="en-US" sz="1800" dirty="0"/>
              <a:t> </a:t>
            </a:r>
            <a:r>
              <a:rPr lang="en-US" sz="1800" dirty="0" smtClean="0"/>
              <a:t>et al. Nature Protocols, 2016</a:t>
            </a:r>
            <a:endParaRPr lang="en-US" sz="1800" dirty="0"/>
          </a:p>
        </p:txBody>
      </p:sp>
    </p:spTree>
    <p:extLst>
      <p:ext uri="{BB962C8B-B14F-4D97-AF65-F5344CB8AC3E}">
        <p14:creationId xmlns:p14="http://schemas.microsoft.com/office/powerpoint/2010/main" val="250707901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gffcompare</a:t>
            </a:r>
            <a:endParaRPr lang="en-US" dirty="0"/>
          </a:p>
        </p:txBody>
      </p:sp>
      <p:sp>
        <p:nvSpPr>
          <p:cNvPr id="3" name="Content Placeholder 2"/>
          <p:cNvSpPr>
            <a:spLocks noGrp="1"/>
          </p:cNvSpPr>
          <p:nvPr>
            <p:ph idx="1"/>
          </p:nvPr>
        </p:nvSpPr>
        <p:spPr/>
        <p:txBody>
          <a:bodyPr/>
          <a:lstStyle/>
          <a:p>
            <a:r>
              <a:rPr lang="en-US" dirty="0" err="1" smtClean="0"/>
              <a:t>gffcompare</a:t>
            </a:r>
            <a:r>
              <a:rPr lang="en-US" dirty="0" smtClean="0"/>
              <a:t> </a:t>
            </a:r>
            <a:r>
              <a:rPr lang="en-US" dirty="0"/>
              <a:t>will compare a merged transcript GTF with known annotation, also in GTF/GFF3 </a:t>
            </a:r>
            <a:r>
              <a:rPr lang="en-US" dirty="0" smtClean="0"/>
              <a:t>format</a:t>
            </a:r>
          </a:p>
          <a:p>
            <a:r>
              <a:rPr lang="en-US" sz="1800" dirty="0">
                <a:hlinkClick r:id="rId2"/>
              </a:rPr>
              <a:t>http://</a:t>
            </a:r>
            <a:r>
              <a:rPr lang="en-US" sz="1800" dirty="0" err="1">
                <a:hlinkClick r:id="rId2"/>
              </a:rPr>
              <a:t>cole-trapnell-lab.github.io</a:t>
            </a:r>
            <a:r>
              <a:rPr lang="en-US" sz="1800" dirty="0">
                <a:hlinkClick r:id="rId2"/>
              </a:rPr>
              <a:t>/cufflinks/</a:t>
            </a:r>
            <a:r>
              <a:rPr lang="en-US" sz="1800" dirty="0" err="1">
                <a:hlinkClick r:id="rId2"/>
              </a:rPr>
              <a:t>cuffcompare</a:t>
            </a:r>
            <a:r>
              <a:rPr lang="en-US" sz="1800" dirty="0">
                <a:hlinkClick r:id="rId2"/>
              </a:rPr>
              <a:t>/</a:t>
            </a:r>
            <a:r>
              <a:rPr lang="en-US" sz="1800" dirty="0" err="1">
                <a:hlinkClick r:id="rId2"/>
              </a:rPr>
              <a:t>index.html#cuffcompare-output-files</a:t>
            </a:r>
            <a:endParaRPr lang="en-US" sz="1800" dirty="0"/>
          </a:p>
          <a:p>
            <a:endParaRPr lang="en-US" dirty="0"/>
          </a:p>
        </p:txBody>
      </p:sp>
      <p:pic>
        <p:nvPicPr>
          <p:cNvPr id="5" name="Content Placeholder 4" descr="Screen Shot 2016-11-15 at 8.31.40 AM.png"/>
          <p:cNvPicPr>
            <a:picLocks noGrp="1" noChangeAspect="1"/>
          </p:cNvPicPr>
          <p:nvPr>
            <p:ph idx="10"/>
          </p:nvPr>
        </p:nvPicPr>
        <p:blipFill>
          <a:blip r:embed="rId3">
            <a:extLst>
              <a:ext uri="{28A0092B-C50C-407E-A947-70E740481C1C}">
                <a14:useLocalDpi xmlns:a14="http://schemas.microsoft.com/office/drawing/2010/main" val="0"/>
              </a:ext>
            </a:extLst>
          </a:blip>
          <a:srcRect t="-8072" b="-8072"/>
          <a:stretch>
            <a:fillRect/>
          </a:stretch>
        </p:blipFill>
        <p:spPr>
          <a:xfrm>
            <a:off x="4283968" y="1052736"/>
            <a:ext cx="4846714" cy="5271864"/>
          </a:xfrm>
        </p:spPr>
      </p:pic>
    </p:spTree>
    <p:extLst>
      <p:ext uri="{BB962C8B-B14F-4D97-AF65-F5344CB8AC3E}">
        <p14:creationId xmlns:p14="http://schemas.microsoft.com/office/powerpoint/2010/main" val="67502142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764704"/>
          </a:xfrm>
        </p:spPr>
        <p:txBody>
          <a:bodyPr/>
          <a:lstStyle/>
          <a:p>
            <a:r>
              <a:rPr lang="en-US" dirty="0" err="1" smtClean="0"/>
              <a:t>Ballgown</a:t>
            </a:r>
            <a:r>
              <a:rPr lang="en-US" dirty="0"/>
              <a:t> </a:t>
            </a:r>
            <a:r>
              <a:rPr lang="en-US" dirty="0" smtClean="0"/>
              <a:t>for Differential Expression</a:t>
            </a:r>
            <a:endParaRPr lang="en-US" dirty="0"/>
          </a:p>
        </p:txBody>
      </p:sp>
      <p:sp>
        <p:nvSpPr>
          <p:cNvPr id="3" name="Content Placeholder 2"/>
          <p:cNvSpPr>
            <a:spLocks noGrp="1"/>
          </p:cNvSpPr>
          <p:nvPr>
            <p:ph idx="1"/>
          </p:nvPr>
        </p:nvSpPr>
        <p:spPr>
          <a:xfrm>
            <a:off x="152400" y="692696"/>
            <a:ext cx="8839200" cy="5631904"/>
          </a:xfrm>
        </p:spPr>
        <p:txBody>
          <a:bodyPr/>
          <a:lstStyle/>
          <a:p>
            <a:r>
              <a:rPr lang="en-US" dirty="0" smtClean="0"/>
              <a:t>Parametric </a:t>
            </a:r>
            <a:r>
              <a:rPr lang="en-US" dirty="0"/>
              <a:t>F-test comparing nested linear </a:t>
            </a:r>
            <a:r>
              <a:rPr lang="en-US" dirty="0" smtClean="0"/>
              <a:t>models</a:t>
            </a:r>
          </a:p>
          <a:p>
            <a:r>
              <a:rPr lang="en-US" dirty="0"/>
              <a:t>Two models are fit to each feature, using expression as the </a:t>
            </a:r>
            <a:r>
              <a:rPr lang="en-US" dirty="0" smtClean="0"/>
              <a:t>outcome</a:t>
            </a:r>
          </a:p>
          <a:p>
            <a:pPr lvl="1"/>
            <a:r>
              <a:rPr lang="en-US" dirty="0" smtClean="0"/>
              <a:t>one </a:t>
            </a:r>
            <a:r>
              <a:rPr lang="en-US" dirty="0"/>
              <a:t>including the covariate of interest (e.g., case/control status or time) and one not including that covariate. </a:t>
            </a:r>
            <a:endParaRPr lang="en-US" dirty="0" smtClean="0"/>
          </a:p>
          <a:p>
            <a:r>
              <a:rPr lang="en-US" dirty="0" smtClean="0"/>
              <a:t>An </a:t>
            </a:r>
            <a:r>
              <a:rPr lang="en-US" dirty="0"/>
              <a:t>F statistic and p-value are calculated using the fits of the two models. </a:t>
            </a:r>
            <a:endParaRPr lang="en-US" dirty="0" smtClean="0"/>
          </a:p>
          <a:p>
            <a:pPr lvl="1"/>
            <a:r>
              <a:rPr lang="en-US" dirty="0" smtClean="0"/>
              <a:t>A </a:t>
            </a:r>
            <a:r>
              <a:rPr lang="en-US" dirty="0"/>
              <a:t>significant p-value means the model including the covariate of interest fits significantly better than the model without that covariate, indicating differential expression. </a:t>
            </a:r>
            <a:endParaRPr lang="en-US" dirty="0" smtClean="0"/>
          </a:p>
          <a:p>
            <a:r>
              <a:rPr lang="en-US" dirty="0" smtClean="0"/>
              <a:t>We </a:t>
            </a:r>
            <a:r>
              <a:rPr lang="en-US" dirty="0"/>
              <a:t>adjust for multiple testing by reporting q-</a:t>
            </a:r>
            <a:r>
              <a:rPr lang="en-US" dirty="0" smtClean="0"/>
              <a:t>values: </a:t>
            </a:r>
          </a:p>
          <a:p>
            <a:pPr lvl="1"/>
            <a:r>
              <a:rPr lang="en-US" dirty="0" smtClean="0"/>
              <a:t>q </a:t>
            </a:r>
            <a:r>
              <a:rPr lang="en-US" dirty="0"/>
              <a:t>&lt; </a:t>
            </a:r>
            <a:r>
              <a:rPr lang="en-US" dirty="0" smtClean="0"/>
              <a:t>0.05 </a:t>
            </a:r>
            <a:r>
              <a:rPr lang="en-US" dirty="0"/>
              <a:t>the false discovery rate should be controlled at ~</a:t>
            </a:r>
            <a:r>
              <a:rPr lang="en-US" dirty="0" smtClean="0"/>
              <a:t>5</a:t>
            </a:r>
            <a:r>
              <a:rPr lang="en-US" dirty="0"/>
              <a:t>%.</a:t>
            </a:r>
          </a:p>
        </p:txBody>
      </p:sp>
      <p:sp>
        <p:nvSpPr>
          <p:cNvPr id="4" name="TextBox 3"/>
          <p:cNvSpPr txBox="1"/>
          <p:nvPr/>
        </p:nvSpPr>
        <p:spPr>
          <a:xfrm>
            <a:off x="6156176" y="6011996"/>
            <a:ext cx="3024336" cy="369332"/>
          </a:xfrm>
          <a:prstGeom prst="rect">
            <a:avLst/>
          </a:prstGeom>
          <a:noFill/>
        </p:spPr>
        <p:txBody>
          <a:bodyPr wrap="square" rtlCol="0">
            <a:spAutoFit/>
          </a:bodyPr>
          <a:lstStyle/>
          <a:p>
            <a:r>
              <a:rPr lang="fr-FR" sz="1800" dirty="0">
                <a:hlinkClick r:id="rId2"/>
              </a:rPr>
              <a:t>Frazee et al. (2014)</a:t>
            </a:r>
            <a:endParaRPr lang="en-US" sz="1800" dirty="0"/>
          </a:p>
        </p:txBody>
      </p:sp>
    </p:spTree>
    <p:extLst>
      <p:ext uri="{BB962C8B-B14F-4D97-AF65-F5344CB8AC3E}">
        <p14:creationId xmlns:p14="http://schemas.microsoft.com/office/powerpoint/2010/main" val="423148768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6-11-14 at 7.24.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3310874"/>
            <a:ext cx="6624736" cy="3070454"/>
          </a:xfrm>
          <a:prstGeom prst="rect">
            <a:avLst/>
          </a:prstGeom>
        </p:spPr>
      </p:pic>
      <p:sp>
        <p:nvSpPr>
          <p:cNvPr id="2" name="Title 1"/>
          <p:cNvSpPr>
            <a:spLocks noGrp="1"/>
          </p:cNvSpPr>
          <p:nvPr>
            <p:ph type="title"/>
          </p:nvPr>
        </p:nvSpPr>
        <p:spPr>
          <a:xfrm>
            <a:off x="179512" y="116632"/>
            <a:ext cx="8839200" cy="490066"/>
          </a:xfrm>
        </p:spPr>
        <p:txBody>
          <a:bodyPr/>
          <a:lstStyle/>
          <a:p>
            <a:r>
              <a:rPr lang="en-US" dirty="0" err="1" smtClean="0"/>
              <a:t>Ballgown</a:t>
            </a:r>
            <a:r>
              <a:rPr lang="en-US" dirty="0" smtClean="0"/>
              <a:t> for Visualization with R</a:t>
            </a:r>
            <a:endParaRPr lang="en-US" dirty="0"/>
          </a:p>
        </p:txBody>
      </p:sp>
      <p:pic>
        <p:nvPicPr>
          <p:cNvPr id="4" name="Content Placeholder 3" descr="nprot.2016.095-F3.jpg"/>
          <p:cNvPicPr>
            <a:picLocks noGrp="1" noChangeAspect="1"/>
          </p:cNvPicPr>
          <p:nvPr>
            <p:ph idx="1"/>
          </p:nvPr>
        </p:nvPicPr>
        <p:blipFill>
          <a:blip r:embed="rId3">
            <a:extLst>
              <a:ext uri="{28A0092B-C50C-407E-A947-70E740481C1C}">
                <a14:useLocalDpi xmlns:a14="http://schemas.microsoft.com/office/drawing/2010/main" val="0"/>
              </a:ext>
            </a:extLst>
          </a:blip>
          <a:srcRect l="-39529" r="-39529"/>
          <a:stretch>
            <a:fillRect/>
          </a:stretch>
        </p:blipFill>
        <p:spPr>
          <a:xfrm>
            <a:off x="-900608" y="908720"/>
            <a:ext cx="5051412" cy="2699893"/>
          </a:xfrm>
        </p:spPr>
      </p:pic>
      <p:pic>
        <p:nvPicPr>
          <p:cNvPr id="5" name="Picture 4" descr="nprot.2016.095-F4.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9832" y="764704"/>
            <a:ext cx="2951294" cy="2741425"/>
          </a:xfrm>
          <a:prstGeom prst="rect">
            <a:avLst/>
          </a:prstGeom>
        </p:spPr>
      </p:pic>
      <p:pic>
        <p:nvPicPr>
          <p:cNvPr id="6" name="Picture 5" descr="nprot.2016.095-F5.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56176" y="764704"/>
            <a:ext cx="2952328" cy="2926085"/>
          </a:xfrm>
          <a:prstGeom prst="rect">
            <a:avLst/>
          </a:prstGeom>
        </p:spPr>
      </p:pic>
    </p:spTree>
    <p:extLst>
      <p:ext uri="{BB962C8B-B14F-4D97-AF65-F5344CB8AC3E}">
        <p14:creationId xmlns:p14="http://schemas.microsoft.com/office/powerpoint/2010/main" val="260127527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52400" y="-27384"/>
            <a:ext cx="8839200" cy="1143000"/>
          </a:xfrm>
        </p:spPr>
        <p:txBody>
          <a:bodyPr/>
          <a:lstStyle/>
          <a:p>
            <a:r>
              <a:rPr lang="en-US" dirty="0" smtClean="0">
                <a:latin typeface="Calibri" charset="0"/>
                <a:ea typeface="ＭＳ Ｐゴシック" charset="0"/>
              </a:rPr>
              <a:t>Alternatives to FPKM</a:t>
            </a:r>
            <a:endParaRPr lang="en-US" dirty="0">
              <a:latin typeface="Calibri" charset="0"/>
              <a:ea typeface="ＭＳ Ｐゴシック" charset="0"/>
            </a:endParaRPr>
          </a:p>
        </p:txBody>
      </p:sp>
      <p:sp>
        <p:nvSpPr>
          <p:cNvPr id="15362" name="Content Placeholder 2"/>
          <p:cNvSpPr>
            <a:spLocks noGrp="1"/>
          </p:cNvSpPr>
          <p:nvPr>
            <p:ph idx="1"/>
          </p:nvPr>
        </p:nvSpPr>
        <p:spPr>
          <a:xfrm>
            <a:off x="152400" y="1124744"/>
            <a:ext cx="8839200" cy="4983832"/>
          </a:xfrm>
        </p:spPr>
        <p:txBody>
          <a:bodyPr>
            <a:normAutofit lnSpcReduction="10000"/>
          </a:bodyPr>
          <a:lstStyle/>
          <a:p>
            <a:r>
              <a:rPr lang="en-US" dirty="0">
                <a:latin typeface="Calibri" charset="0"/>
                <a:ea typeface="ＭＳ Ｐゴシック" charset="0"/>
              </a:rPr>
              <a:t>Raw read counts as an alternate </a:t>
            </a:r>
            <a:r>
              <a:rPr lang="en-US" dirty="0" smtClean="0">
                <a:latin typeface="Calibri" charset="0"/>
                <a:ea typeface="ＭＳ Ｐゴシック" charset="0"/>
              </a:rPr>
              <a:t>for differential expression analysis</a:t>
            </a:r>
            <a:endParaRPr lang="en-US" dirty="0">
              <a:latin typeface="Calibri" charset="0"/>
              <a:ea typeface="ＭＳ Ｐゴシック" charset="0"/>
            </a:endParaRPr>
          </a:p>
          <a:p>
            <a:pPr lvl="1"/>
            <a:r>
              <a:rPr lang="en-US" dirty="0" smtClean="0">
                <a:latin typeface="Calibri" charset="0"/>
                <a:ea typeface="ＭＳ Ｐゴシック" charset="0"/>
              </a:rPr>
              <a:t>Instead of calculating FPKM, simply assign reads/fragments to a defined set of genes/transcripts and determine “raw counts”</a:t>
            </a:r>
          </a:p>
          <a:p>
            <a:pPr lvl="2"/>
            <a:r>
              <a:rPr lang="en-US" dirty="0" smtClean="0">
                <a:latin typeface="Calibri" charset="0"/>
                <a:ea typeface="ＭＳ Ｐゴシック" charset="0"/>
              </a:rPr>
              <a:t>Transcript structures could still be defined by something like cufflinks </a:t>
            </a:r>
          </a:p>
          <a:p>
            <a:r>
              <a:rPr lang="en-US" dirty="0" err="1" smtClean="0">
                <a:latin typeface="Calibri" charset="0"/>
                <a:ea typeface="ＭＳ Ｐゴシック" charset="0"/>
              </a:rPr>
              <a:t>HTSeq</a:t>
            </a:r>
            <a:r>
              <a:rPr lang="en-US" dirty="0" smtClean="0">
                <a:latin typeface="Calibri" charset="0"/>
                <a:ea typeface="ＭＳ Ｐゴシック" charset="0"/>
              </a:rPr>
              <a:t> (</a:t>
            </a:r>
            <a:r>
              <a:rPr lang="en-US" dirty="0" err="1" smtClean="0">
                <a:latin typeface="Calibri" charset="0"/>
                <a:ea typeface="ＭＳ Ｐゴシック" charset="0"/>
              </a:rPr>
              <a:t>htseq</a:t>
            </a:r>
            <a:r>
              <a:rPr lang="en-US" dirty="0" smtClean="0">
                <a:latin typeface="Calibri" charset="0"/>
                <a:ea typeface="ＭＳ Ｐゴシック" charset="0"/>
              </a:rPr>
              <a:t>-count)</a:t>
            </a:r>
            <a:endParaRPr lang="en-US" dirty="0">
              <a:latin typeface="Calibri" charset="0"/>
              <a:ea typeface="ＭＳ Ｐゴシック" charset="0"/>
            </a:endParaRPr>
          </a:p>
          <a:p>
            <a:pPr lvl="1"/>
            <a:r>
              <a:rPr lang="en-US" dirty="0">
                <a:latin typeface="Calibri" charset="0"/>
                <a:ea typeface="ＭＳ Ｐゴシック" charset="0"/>
                <a:hlinkClick r:id="rId2"/>
              </a:rPr>
              <a:t>http://www-huber.embl.de/users/anders/HTSeq/doc/</a:t>
            </a:r>
            <a:r>
              <a:rPr lang="en-US" dirty="0" smtClean="0">
                <a:latin typeface="Calibri" charset="0"/>
                <a:ea typeface="ＭＳ Ｐゴシック" charset="0"/>
                <a:hlinkClick r:id="rId2"/>
              </a:rPr>
              <a:t>count.html</a:t>
            </a:r>
            <a:endParaRPr lang="en-US" dirty="0" smtClean="0">
              <a:latin typeface="Calibri" charset="0"/>
              <a:ea typeface="ＭＳ Ｐゴシック" charset="0"/>
            </a:endParaRPr>
          </a:p>
          <a:p>
            <a:pPr lvl="1"/>
            <a:r>
              <a:rPr lang="en-US" dirty="0" err="1" smtClean="0">
                <a:latin typeface="Calibri" charset="0"/>
                <a:ea typeface="ＭＳ Ｐゴシック" charset="0"/>
              </a:rPr>
              <a:t>htseq</a:t>
            </a:r>
            <a:r>
              <a:rPr lang="en-US" dirty="0">
                <a:latin typeface="Calibri" charset="0"/>
                <a:ea typeface="ＭＳ Ｐゴシック" charset="0"/>
              </a:rPr>
              <a:t>-count --mode intersection-strict --stranded no --</a:t>
            </a:r>
            <a:r>
              <a:rPr lang="en-US" dirty="0" err="1">
                <a:latin typeface="Calibri" charset="0"/>
                <a:ea typeface="ＭＳ Ｐゴシック" charset="0"/>
              </a:rPr>
              <a:t>minaqual</a:t>
            </a:r>
            <a:r>
              <a:rPr lang="en-US" dirty="0">
                <a:latin typeface="Calibri" charset="0"/>
                <a:ea typeface="ＭＳ Ｐゴシック" charset="0"/>
              </a:rPr>
              <a:t> 1 --type exon --</a:t>
            </a:r>
            <a:r>
              <a:rPr lang="en-US" dirty="0" err="1">
                <a:latin typeface="Calibri" charset="0"/>
                <a:ea typeface="ＭＳ Ｐゴシック" charset="0"/>
              </a:rPr>
              <a:t>idattr</a:t>
            </a:r>
            <a:r>
              <a:rPr lang="en-US" dirty="0">
                <a:latin typeface="Calibri" charset="0"/>
                <a:ea typeface="ＭＳ Ｐゴシック" charset="0"/>
              </a:rPr>
              <a:t> </a:t>
            </a:r>
            <a:r>
              <a:rPr lang="en-US" dirty="0" err="1">
                <a:latin typeface="Calibri" charset="0"/>
                <a:ea typeface="ＭＳ Ｐゴシック" charset="0"/>
              </a:rPr>
              <a:t>transcript_id</a:t>
            </a:r>
            <a:r>
              <a:rPr lang="en-US" dirty="0">
                <a:latin typeface="Calibri" charset="0"/>
                <a:ea typeface="ＭＳ Ｐゴシック" charset="0"/>
              </a:rPr>
              <a:t> </a:t>
            </a:r>
            <a:r>
              <a:rPr lang="en-US" dirty="0" err="1" smtClean="0">
                <a:latin typeface="Calibri" charset="0"/>
                <a:ea typeface="ＭＳ Ｐゴシック" charset="0"/>
              </a:rPr>
              <a:t>accepted_hits.sam</a:t>
            </a:r>
            <a:r>
              <a:rPr lang="en-US" dirty="0" smtClean="0">
                <a:latin typeface="Calibri" charset="0"/>
                <a:ea typeface="ＭＳ Ｐゴシック" charset="0"/>
              </a:rPr>
              <a:t> </a:t>
            </a:r>
            <a:r>
              <a:rPr lang="en-US" dirty="0">
                <a:latin typeface="Calibri" charset="0"/>
                <a:ea typeface="ＭＳ Ｐゴシック" charset="0"/>
              </a:rPr>
              <a:t>chr22.gff &gt; </a:t>
            </a:r>
            <a:r>
              <a:rPr lang="en-US" dirty="0" err="1" smtClean="0">
                <a:latin typeface="Calibri" charset="0"/>
                <a:ea typeface="ＭＳ Ｐゴシック" charset="0"/>
              </a:rPr>
              <a:t>transcript_read_counts_table.tsv</a:t>
            </a:r>
            <a:endParaRPr lang="en-US" dirty="0" smtClean="0">
              <a:latin typeface="Calibri" charset="0"/>
              <a:ea typeface="ＭＳ Ｐゴシック" charset="0"/>
            </a:endParaRPr>
          </a:p>
          <a:p>
            <a:pPr lvl="1"/>
            <a:r>
              <a:rPr lang="en-US" dirty="0" smtClean="0">
                <a:latin typeface="Calibri" charset="0"/>
                <a:ea typeface="ＭＳ Ｐゴシック" charset="0"/>
              </a:rPr>
              <a:t>Important caveat of ‘transcript’ analysis by </a:t>
            </a:r>
            <a:r>
              <a:rPr lang="en-US" dirty="0" err="1" smtClean="0">
                <a:latin typeface="Calibri" charset="0"/>
                <a:ea typeface="ＭＳ Ｐゴシック" charset="0"/>
              </a:rPr>
              <a:t>htseq</a:t>
            </a:r>
            <a:r>
              <a:rPr lang="en-US" dirty="0" smtClean="0">
                <a:latin typeface="Calibri" charset="0"/>
                <a:ea typeface="ＭＳ Ｐゴシック" charset="0"/>
              </a:rPr>
              <a:t>-count:</a:t>
            </a:r>
          </a:p>
          <a:p>
            <a:pPr lvl="2"/>
            <a:r>
              <a:rPr lang="en-US" dirty="0">
                <a:latin typeface="Calibri" charset="0"/>
                <a:ea typeface="ＭＳ Ｐゴシック" charset="0"/>
                <a:hlinkClick r:id="rId3"/>
              </a:rPr>
              <a:t>http://seqanswers.com/forums/showthread.php?t=</a:t>
            </a:r>
            <a:r>
              <a:rPr lang="en-US" dirty="0" smtClean="0">
                <a:latin typeface="Calibri" charset="0"/>
                <a:ea typeface="ＭＳ Ｐゴシック" charset="0"/>
                <a:hlinkClick r:id="rId3"/>
              </a:rPr>
              <a:t>18068</a:t>
            </a:r>
            <a:endParaRPr lang="en-US" dirty="0" smtClean="0">
              <a:latin typeface="Calibri" charset="0"/>
              <a:ea typeface="ＭＳ Ｐゴシック" charset="0"/>
            </a:endParaRPr>
          </a:p>
        </p:txBody>
      </p:sp>
    </p:spTree>
    <p:extLst>
      <p:ext uri="{BB962C8B-B14F-4D97-AF65-F5344CB8AC3E}">
        <p14:creationId xmlns:p14="http://schemas.microsoft.com/office/powerpoint/2010/main" val="245558125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4624"/>
            <a:ext cx="8839200" cy="936104"/>
          </a:xfrm>
        </p:spPr>
        <p:txBody>
          <a:bodyPr/>
          <a:lstStyle/>
          <a:p>
            <a:r>
              <a:rPr lang="en-US" sz="2800" dirty="0" err="1" smtClean="0"/>
              <a:t>HTSeq</a:t>
            </a:r>
            <a:r>
              <a:rPr lang="en-US" sz="2800" dirty="0" smtClean="0"/>
              <a:t>-count basically counts reads supporting a feature (exon, gene) by assessing overlapping coordinates</a:t>
            </a:r>
            <a:endParaRPr lang="en-US" sz="2800" dirty="0"/>
          </a:p>
        </p:txBody>
      </p:sp>
      <p:pic>
        <p:nvPicPr>
          <p:cNvPr id="4" name="Picture 3"/>
          <p:cNvPicPr>
            <a:picLocks noChangeAspect="1"/>
          </p:cNvPicPr>
          <p:nvPr/>
        </p:nvPicPr>
        <p:blipFill>
          <a:blip r:embed="rId3"/>
          <a:stretch>
            <a:fillRect/>
          </a:stretch>
        </p:blipFill>
        <p:spPr>
          <a:xfrm>
            <a:off x="1729280" y="1124744"/>
            <a:ext cx="5290992" cy="4752528"/>
          </a:xfrm>
          <a:prstGeom prst="rect">
            <a:avLst/>
          </a:prstGeom>
        </p:spPr>
      </p:pic>
      <p:sp>
        <p:nvSpPr>
          <p:cNvPr id="5" name="TextBox 4"/>
          <p:cNvSpPr txBox="1"/>
          <p:nvPr/>
        </p:nvSpPr>
        <p:spPr>
          <a:xfrm>
            <a:off x="323527" y="5939988"/>
            <a:ext cx="8712969" cy="369332"/>
          </a:xfrm>
          <a:prstGeom prst="rect">
            <a:avLst/>
          </a:prstGeom>
          <a:noFill/>
        </p:spPr>
        <p:txBody>
          <a:bodyPr wrap="square" rtlCol="0">
            <a:spAutoFit/>
          </a:bodyPr>
          <a:lstStyle/>
          <a:p>
            <a:r>
              <a:rPr lang="en-US" sz="1800" dirty="0" smtClean="0"/>
              <a:t>Whether a read is counted depends on the nature of overlap and “mode” selected</a:t>
            </a:r>
            <a:endParaRPr lang="en-US" sz="1800" dirty="0"/>
          </a:p>
        </p:txBody>
      </p:sp>
    </p:spTree>
    <p:extLst>
      <p:ext uri="{BB962C8B-B14F-4D97-AF65-F5344CB8AC3E}">
        <p14:creationId xmlns:p14="http://schemas.microsoft.com/office/powerpoint/2010/main" val="138975895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r>
              <a:rPr lang="en-US" dirty="0" smtClean="0">
                <a:latin typeface="Calibri" charset="0"/>
                <a:ea typeface="ＭＳ Ｐゴシック" charset="0"/>
              </a:rPr>
              <a:t>Alternative differential </a:t>
            </a:r>
            <a:r>
              <a:rPr lang="en-US" dirty="0">
                <a:latin typeface="Calibri" charset="0"/>
                <a:ea typeface="ＭＳ Ｐゴシック" charset="0"/>
              </a:rPr>
              <a:t>expression methods</a:t>
            </a:r>
          </a:p>
        </p:txBody>
      </p:sp>
      <p:sp>
        <p:nvSpPr>
          <p:cNvPr id="32770" name="Content Placeholder 2"/>
          <p:cNvSpPr>
            <a:spLocks noGrp="1"/>
          </p:cNvSpPr>
          <p:nvPr>
            <p:ph idx="1"/>
          </p:nvPr>
        </p:nvSpPr>
        <p:spPr/>
        <p:txBody>
          <a:bodyPr/>
          <a:lstStyle/>
          <a:p>
            <a:r>
              <a:rPr lang="en-US" dirty="0" smtClean="0">
                <a:latin typeface="Calibri" charset="0"/>
                <a:ea typeface="ＭＳ Ｐゴシック" charset="0"/>
              </a:rPr>
              <a:t>Raw count approaches</a:t>
            </a:r>
          </a:p>
          <a:p>
            <a:pPr lvl="1"/>
            <a:r>
              <a:rPr lang="en-US" dirty="0" smtClean="0">
                <a:latin typeface="Calibri" charset="0"/>
                <a:ea typeface="ＭＳ Ｐゴシック" charset="0"/>
              </a:rPr>
              <a:t>DESeq2 </a:t>
            </a:r>
            <a:r>
              <a:rPr lang="en-US" dirty="0">
                <a:latin typeface="Calibri" charset="0"/>
                <a:ea typeface="ＭＳ Ｐゴシック" charset="0"/>
              </a:rPr>
              <a:t>- </a:t>
            </a:r>
            <a:r>
              <a:rPr lang="en-US" dirty="0">
                <a:latin typeface="Calibri" charset="0"/>
                <a:ea typeface="ＭＳ Ｐゴシック" charset="0"/>
                <a:hlinkClick r:id="rId2"/>
              </a:rPr>
              <a:t>http://www-huber.embl.de/users/anders/DESeq</a:t>
            </a:r>
            <a:r>
              <a:rPr lang="en-US" dirty="0" smtClean="0">
                <a:latin typeface="Calibri" charset="0"/>
                <a:ea typeface="ＭＳ Ｐゴシック" charset="0"/>
                <a:hlinkClick r:id="rId2"/>
              </a:rPr>
              <a:t>/</a:t>
            </a:r>
            <a:endParaRPr lang="en-US" dirty="0" smtClean="0">
              <a:latin typeface="Calibri" charset="0"/>
              <a:ea typeface="ＭＳ Ｐゴシック" charset="0"/>
            </a:endParaRPr>
          </a:p>
          <a:p>
            <a:pPr lvl="1"/>
            <a:r>
              <a:rPr lang="en-US" dirty="0" err="1" smtClean="0">
                <a:latin typeface="Calibri" charset="0"/>
                <a:ea typeface="ＭＳ Ｐゴシック" charset="0"/>
              </a:rPr>
              <a:t>edgeR</a:t>
            </a:r>
            <a:r>
              <a:rPr lang="en-US" dirty="0" smtClean="0">
                <a:latin typeface="Calibri" charset="0"/>
                <a:ea typeface="ＭＳ Ｐゴシック" charset="0"/>
              </a:rPr>
              <a:t> </a:t>
            </a:r>
            <a:r>
              <a:rPr lang="en-US" dirty="0">
                <a:latin typeface="Calibri" charset="0"/>
                <a:ea typeface="ＭＳ Ｐゴシック" charset="0"/>
              </a:rPr>
              <a:t>- </a:t>
            </a:r>
            <a:r>
              <a:rPr lang="en-US" dirty="0">
                <a:latin typeface="Calibri" charset="0"/>
                <a:ea typeface="ＭＳ Ｐゴシック" charset="0"/>
                <a:hlinkClick r:id="rId3"/>
              </a:rPr>
              <a:t>http://www.bioconductor.org/packages/release/bioc/html/</a:t>
            </a:r>
            <a:r>
              <a:rPr lang="en-US" dirty="0" smtClean="0">
                <a:latin typeface="Calibri" charset="0"/>
                <a:ea typeface="ＭＳ Ｐゴシック" charset="0"/>
                <a:hlinkClick r:id="rId3"/>
              </a:rPr>
              <a:t>edgeR.html</a:t>
            </a:r>
            <a:endParaRPr lang="en-US" dirty="0" smtClean="0">
              <a:latin typeface="Calibri" charset="0"/>
              <a:ea typeface="ＭＳ Ｐゴシック" charset="0"/>
            </a:endParaRPr>
          </a:p>
          <a:p>
            <a:pPr lvl="1"/>
            <a:r>
              <a:rPr lang="en-US" dirty="0" smtClean="0">
                <a:latin typeface="Calibri" charset="0"/>
                <a:ea typeface="ＭＳ Ｐゴシック" charset="0"/>
              </a:rPr>
              <a:t>Others…</a:t>
            </a:r>
          </a:p>
          <a:p>
            <a:pPr lvl="1"/>
            <a:endParaRPr lang="en-US" dirty="0" smtClean="0">
              <a:latin typeface="Calibri" charset="0"/>
              <a:ea typeface="ＭＳ Ｐゴシック" charset="0"/>
            </a:endParaRPr>
          </a:p>
          <a:p>
            <a:pPr lvl="1"/>
            <a:endParaRPr lang="en-US" dirty="0">
              <a:latin typeface="Calibri" charset="0"/>
              <a:ea typeface="ＭＳ Ｐゴシック" charset="0"/>
            </a:endParaRPr>
          </a:p>
        </p:txBody>
      </p:sp>
    </p:spTree>
    <p:extLst>
      <p:ext uri="{BB962C8B-B14F-4D97-AF65-F5344CB8AC3E}">
        <p14:creationId xmlns:p14="http://schemas.microsoft.com/office/powerpoint/2010/main" val="126629550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152400" y="-27384"/>
            <a:ext cx="8839200" cy="864096"/>
          </a:xfrm>
        </p:spPr>
        <p:txBody>
          <a:bodyPr/>
          <a:lstStyle/>
          <a:p>
            <a:r>
              <a:rPr lang="en-US" sz="3200" dirty="0">
                <a:latin typeface="Calibri" charset="0"/>
                <a:ea typeface="ＭＳ Ｐゴシック" charset="0"/>
              </a:rPr>
              <a:t>‘</a:t>
            </a:r>
            <a:r>
              <a:rPr lang="en-US" sz="3200" dirty="0" smtClean="0">
                <a:latin typeface="Calibri" charset="0"/>
                <a:ea typeface="ＭＳ Ｐゴシック" charset="0"/>
              </a:rPr>
              <a:t>FPKM/TPM’ </a:t>
            </a:r>
            <a:r>
              <a:rPr lang="en-US" sz="3200" dirty="0">
                <a:latin typeface="Calibri" charset="0"/>
                <a:ea typeface="ＭＳ Ｐゴシック" charset="0"/>
              </a:rPr>
              <a:t>expression estimates vs. ‘raw’ counts</a:t>
            </a:r>
          </a:p>
        </p:txBody>
      </p:sp>
      <p:sp>
        <p:nvSpPr>
          <p:cNvPr id="31746" name="Content Placeholder 2"/>
          <p:cNvSpPr>
            <a:spLocks noGrp="1"/>
          </p:cNvSpPr>
          <p:nvPr>
            <p:ph idx="1"/>
          </p:nvPr>
        </p:nvSpPr>
        <p:spPr>
          <a:xfrm>
            <a:off x="179512" y="908720"/>
            <a:ext cx="8839200" cy="5328592"/>
          </a:xfrm>
        </p:spPr>
        <p:txBody>
          <a:bodyPr/>
          <a:lstStyle/>
          <a:p>
            <a:r>
              <a:rPr lang="en-US" dirty="0">
                <a:latin typeface="Calibri" charset="0"/>
                <a:ea typeface="ＭＳ Ｐゴシック" charset="0"/>
              </a:rPr>
              <a:t>Which should I use</a:t>
            </a:r>
            <a:r>
              <a:rPr lang="en-US" dirty="0" smtClean="0">
                <a:latin typeface="Calibri" charset="0"/>
                <a:ea typeface="ＭＳ Ｐゴシック" charset="0"/>
              </a:rPr>
              <a:t>?</a:t>
            </a:r>
          </a:p>
          <a:p>
            <a:pPr lvl="1"/>
            <a:r>
              <a:rPr lang="en-US" dirty="0" smtClean="0">
                <a:latin typeface="Calibri" charset="0"/>
                <a:ea typeface="ＭＳ Ｐゴシック" charset="0"/>
              </a:rPr>
              <a:t>Long running debate with countless blogs and analyses arguing the advantages of each. The general consensus:</a:t>
            </a:r>
            <a:endParaRPr lang="en-US" dirty="0">
              <a:latin typeface="Calibri" charset="0"/>
              <a:ea typeface="ＭＳ Ｐゴシック" charset="0"/>
            </a:endParaRPr>
          </a:p>
          <a:p>
            <a:r>
              <a:rPr lang="en-US" dirty="0" smtClean="0">
                <a:latin typeface="Calibri" charset="0"/>
                <a:ea typeface="ＭＳ Ｐゴシック" charset="0"/>
              </a:rPr>
              <a:t>FPKM/TPM</a:t>
            </a:r>
            <a:endParaRPr lang="en-US" dirty="0">
              <a:latin typeface="Calibri" charset="0"/>
              <a:ea typeface="ＭＳ Ｐゴシック" charset="0"/>
            </a:endParaRPr>
          </a:p>
          <a:p>
            <a:pPr lvl="1"/>
            <a:r>
              <a:rPr lang="en-US" dirty="0">
                <a:latin typeface="Calibri" charset="0"/>
                <a:ea typeface="ＭＳ Ｐゴシック" charset="0"/>
              </a:rPr>
              <a:t>When you want to leverage benefits of tuxedo </a:t>
            </a:r>
            <a:r>
              <a:rPr lang="en-US" dirty="0" smtClean="0">
                <a:latin typeface="Calibri" charset="0"/>
                <a:ea typeface="ＭＳ Ｐゴシック" charset="0"/>
              </a:rPr>
              <a:t>suite</a:t>
            </a:r>
          </a:p>
          <a:p>
            <a:pPr lvl="2"/>
            <a:r>
              <a:rPr lang="en-US" dirty="0" smtClean="0">
                <a:latin typeface="Calibri" charset="0"/>
                <a:ea typeface="ＭＳ Ｐゴシック" charset="0"/>
              </a:rPr>
              <a:t>Isoform </a:t>
            </a:r>
            <a:r>
              <a:rPr lang="en-US" dirty="0" err="1" smtClean="0">
                <a:latin typeface="Calibri" charset="0"/>
                <a:ea typeface="ＭＳ Ｐゴシック" charset="0"/>
              </a:rPr>
              <a:t>deconvolution</a:t>
            </a:r>
            <a:endParaRPr lang="en-US" dirty="0">
              <a:latin typeface="Calibri" charset="0"/>
              <a:ea typeface="ＭＳ Ｐゴシック" charset="0"/>
            </a:endParaRPr>
          </a:p>
          <a:p>
            <a:pPr lvl="1"/>
            <a:r>
              <a:rPr lang="en-US" dirty="0">
                <a:latin typeface="Calibri" charset="0"/>
                <a:ea typeface="ＭＳ Ｐゴシック" charset="0"/>
              </a:rPr>
              <a:t>Good for visualization (e.g., </a:t>
            </a:r>
            <a:r>
              <a:rPr lang="en-US" dirty="0" err="1">
                <a:latin typeface="Calibri" charset="0"/>
                <a:ea typeface="ＭＳ Ｐゴシック" charset="0"/>
              </a:rPr>
              <a:t>heatmaps</a:t>
            </a:r>
            <a:r>
              <a:rPr lang="en-US" dirty="0">
                <a:latin typeface="Calibri" charset="0"/>
                <a:ea typeface="ＭＳ Ｐゴシック" charset="0"/>
              </a:rPr>
              <a:t>)</a:t>
            </a:r>
          </a:p>
          <a:p>
            <a:pPr lvl="1"/>
            <a:r>
              <a:rPr lang="en-US" dirty="0">
                <a:latin typeface="Calibri" charset="0"/>
                <a:ea typeface="ＭＳ Ｐゴシック" charset="0"/>
              </a:rPr>
              <a:t>Calculating fold changes, </a:t>
            </a:r>
            <a:r>
              <a:rPr lang="en-US" dirty="0" smtClean="0">
                <a:latin typeface="Calibri" charset="0"/>
                <a:ea typeface="ＭＳ Ｐゴシック" charset="0"/>
              </a:rPr>
              <a:t>etc.</a:t>
            </a:r>
            <a:endParaRPr lang="en-US" dirty="0">
              <a:latin typeface="Calibri" charset="0"/>
              <a:ea typeface="ＭＳ Ｐゴシック" charset="0"/>
            </a:endParaRPr>
          </a:p>
          <a:p>
            <a:r>
              <a:rPr lang="en-US" dirty="0">
                <a:latin typeface="Calibri" charset="0"/>
                <a:ea typeface="ＭＳ Ｐゴシック" charset="0"/>
              </a:rPr>
              <a:t>Counts</a:t>
            </a:r>
          </a:p>
          <a:p>
            <a:pPr lvl="1"/>
            <a:r>
              <a:rPr lang="en-US" dirty="0">
                <a:latin typeface="Calibri" charset="0"/>
                <a:ea typeface="ＭＳ Ｐゴシック" charset="0"/>
              </a:rPr>
              <a:t>More robust statistical methods for differential </a:t>
            </a:r>
            <a:r>
              <a:rPr lang="en-US" dirty="0" smtClean="0">
                <a:latin typeface="Calibri" charset="0"/>
                <a:ea typeface="ＭＳ Ｐゴシック" charset="0"/>
              </a:rPr>
              <a:t>expression</a:t>
            </a:r>
          </a:p>
          <a:p>
            <a:pPr lvl="1"/>
            <a:r>
              <a:rPr lang="en-US" dirty="0" smtClean="0">
                <a:latin typeface="Calibri" charset="0"/>
                <a:ea typeface="ＭＳ Ｐゴシック" charset="0"/>
              </a:rPr>
              <a:t>Accommodates more sophisticated experimental designs with appropriate statistical tests</a:t>
            </a:r>
            <a:endParaRPr lang="en-US" dirty="0">
              <a:latin typeface="Calibri" charset="0"/>
              <a:ea typeface="ＭＳ Ｐゴシック" charset="0"/>
            </a:endParaRPr>
          </a:p>
        </p:txBody>
      </p:sp>
    </p:spTree>
    <p:extLst>
      <p:ext uri="{BB962C8B-B14F-4D97-AF65-F5344CB8AC3E}">
        <p14:creationId xmlns:p14="http://schemas.microsoft.com/office/powerpoint/2010/main" val="216699059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Multiple approaches advisable</a:t>
            </a:r>
            <a:endParaRPr lang="en-US" dirty="0"/>
          </a:p>
        </p:txBody>
      </p:sp>
      <p:pic>
        <p:nvPicPr>
          <p:cNvPr id="3" name="Picture 2" descr="Screen Shot 2013-06-01 at 10.13.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1440160"/>
            <a:ext cx="6078124" cy="4653136"/>
          </a:xfrm>
          <a:prstGeom prst="rect">
            <a:avLst/>
          </a:prstGeom>
        </p:spPr>
      </p:pic>
    </p:spTree>
    <p:extLst>
      <p:ext uri="{BB962C8B-B14F-4D97-AF65-F5344CB8AC3E}">
        <p14:creationId xmlns:p14="http://schemas.microsoft.com/office/powerpoint/2010/main" val="318305122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a:xfrm>
            <a:off x="0" y="2514600"/>
            <a:ext cx="6172200" cy="4343400"/>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srgbClr val="FFFFFF"/>
              </a:solidFill>
              <a:latin typeface="Calibri" charset="0"/>
              <a:ea typeface="ＭＳ Ｐゴシック" charset="0"/>
              <a:cs typeface="Calibri" charset="0"/>
            </a:endParaRPr>
          </a:p>
        </p:txBody>
      </p:sp>
      <p:pic>
        <p:nvPicPr>
          <p:cNvPr id="10242" name="Picture 4" descr="TGI_logo_V_2color_bevel.tiff"/>
          <p:cNvPicPr>
            <a:picLocks noChangeAspect="1"/>
          </p:cNvPicPr>
          <p:nvPr/>
        </p:nvPicPr>
        <p:blipFill>
          <a:blip r:embed="rId2">
            <a:extLst>
              <a:ext uri="{28A0092B-C50C-407E-A947-70E740481C1C}">
                <a14:useLocalDpi xmlns:a14="http://schemas.microsoft.com/office/drawing/2010/main" val="0"/>
              </a:ext>
            </a:extLst>
          </a:blip>
          <a:srcRect l="31865" t="30911" r="32492" b="27831"/>
          <a:stretch>
            <a:fillRect/>
          </a:stretch>
        </p:blipFill>
        <p:spPr bwMode="auto">
          <a:xfrm>
            <a:off x="6588125" y="3744913"/>
            <a:ext cx="2181225" cy="189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1" descr="RNA-Seq-alignmen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636838"/>
            <a:ext cx="4248150" cy="406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Title 1"/>
          <p:cNvSpPr txBox="1">
            <a:spLocks/>
          </p:cNvSpPr>
          <p:nvPr/>
        </p:nvSpPr>
        <p:spPr bwMode="auto">
          <a:xfrm>
            <a:off x="2943225" y="365125"/>
            <a:ext cx="6019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2000" dirty="0" smtClean="0">
                <a:solidFill>
                  <a:schemeClr val="bg1"/>
                </a:solidFill>
                <a:latin typeface="Calibri" charset="0"/>
                <a:cs typeface="Segoe UI" charset="0"/>
              </a:rPr>
              <a:t>RNA-</a:t>
            </a:r>
            <a:r>
              <a:rPr lang="en-US" sz="2000" dirty="0" err="1">
                <a:solidFill>
                  <a:schemeClr val="bg1"/>
                </a:solidFill>
                <a:latin typeface="Calibri" charset="0"/>
                <a:cs typeface="Segoe UI" charset="0"/>
              </a:rPr>
              <a:t>S</a:t>
            </a:r>
            <a:r>
              <a:rPr lang="en-US" sz="2000" dirty="0" err="1" smtClean="0">
                <a:solidFill>
                  <a:schemeClr val="bg1"/>
                </a:solidFill>
                <a:latin typeface="Calibri" charset="0"/>
                <a:cs typeface="Segoe UI" charset="0"/>
              </a:rPr>
              <a:t>eq</a:t>
            </a:r>
            <a:r>
              <a:rPr lang="en-US" sz="2000" dirty="0" smtClean="0">
                <a:solidFill>
                  <a:schemeClr val="bg1"/>
                </a:solidFill>
                <a:latin typeface="Calibri" charset="0"/>
                <a:cs typeface="Segoe UI" charset="0"/>
              </a:rPr>
              <a:t> Module </a:t>
            </a:r>
            <a:r>
              <a:rPr lang="en-US" sz="2000" dirty="0">
                <a:solidFill>
                  <a:schemeClr val="bg1"/>
                </a:solidFill>
                <a:latin typeface="Calibri" charset="0"/>
                <a:cs typeface="Segoe UI" charset="0"/>
              </a:rPr>
              <a:t>3</a:t>
            </a:r>
            <a:br>
              <a:rPr lang="en-US" sz="2000" dirty="0">
                <a:solidFill>
                  <a:schemeClr val="bg1"/>
                </a:solidFill>
                <a:latin typeface="Calibri" charset="0"/>
                <a:cs typeface="Segoe UI" charset="0"/>
              </a:rPr>
            </a:br>
            <a:r>
              <a:rPr lang="en-US" sz="2000" dirty="0" smtClean="0">
                <a:solidFill>
                  <a:schemeClr val="bg1"/>
                </a:solidFill>
                <a:latin typeface="Calibri" charset="0"/>
                <a:cs typeface="Segoe UI" charset="0"/>
              </a:rPr>
              <a:t>Expression and Differential Expression </a:t>
            </a:r>
            <a:r>
              <a:rPr lang="en-US" sz="2000" dirty="0">
                <a:solidFill>
                  <a:schemeClr val="bg1"/>
                </a:solidFill>
                <a:latin typeface="Calibri" charset="0"/>
                <a:cs typeface="Segoe UI" charset="0"/>
              </a:rPr>
              <a:t>(lecture)</a:t>
            </a:r>
            <a:endParaRPr lang="en-US" sz="1800" b="1" dirty="0">
              <a:solidFill>
                <a:schemeClr val="bg1"/>
              </a:solidFill>
              <a:latin typeface="Calibri" charset="0"/>
              <a:cs typeface="Segoe UI" charset="0"/>
            </a:endParaRPr>
          </a:p>
        </p:txBody>
      </p:sp>
      <p:sp>
        <p:nvSpPr>
          <p:cNvPr id="8" name="Title 1"/>
          <p:cNvSpPr txBox="1">
            <a:spLocks/>
          </p:cNvSpPr>
          <p:nvPr/>
        </p:nvSpPr>
        <p:spPr>
          <a:xfrm>
            <a:off x="3854897" y="1412776"/>
            <a:ext cx="5181599" cy="936104"/>
          </a:xfrm>
          <a:prstGeom prst="rect">
            <a:avLst/>
          </a:prstGeom>
        </p:spPr>
        <p:txBody>
          <a:bodyPr anchor="ctr"/>
          <a:lstStyle>
            <a:lvl1pPr algn="r">
              <a:defRPr sz="3200" baseline="0">
                <a:solidFill>
                  <a:schemeClr val="bg1"/>
                </a:solidFill>
                <a:latin typeface="Adobe Jenson Pro" pitchFamily="18" charset="0"/>
              </a:defRPr>
            </a:lvl1pPr>
          </a:lstStyle>
          <a:p>
            <a:pPr fontAlgn="auto">
              <a:spcAft>
                <a:spcPts val="0"/>
              </a:spcAft>
              <a:defRPr/>
            </a:pPr>
            <a:r>
              <a:rPr lang="en-US" sz="1600" dirty="0" err="1">
                <a:latin typeface="Calibri"/>
                <a:cs typeface="Calibri"/>
              </a:rPr>
              <a:t>Kelsy</a:t>
            </a:r>
            <a:r>
              <a:rPr lang="en-US" sz="1600" dirty="0">
                <a:latin typeface="Calibri"/>
                <a:cs typeface="Calibri"/>
              </a:rPr>
              <a:t> </a:t>
            </a:r>
            <a:r>
              <a:rPr lang="en-US" sz="1600" dirty="0" err="1">
                <a:latin typeface="Calibri"/>
                <a:cs typeface="Calibri"/>
              </a:rPr>
              <a:t>Cotto</a:t>
            </a:r>
            <a:r>
              <a:rPr lang="en-US" sz="1600" dirty="0">
                <a:latin typeface="Calibri"/>
                <a:cs typeface="Calibri"/>
              </a:rPr>
              <a:t>, Obi Griffith, Malachi Griffith, </a:t>
            </a:r>
          </a:p>
          <a:p>
            <a:pPr fontAlgn="auto">
              <a:spcAft>
                <a:spcPts val="0"/>
              </a:spcAft>
              <a:defRPr/>
            </a:pPr>
            <a:r>
              <a:rPr lang="en-US" sz="1600" dirty="0">
                <a:latin typeface="Calibri"/>
                <a:cs typeface="Calibri"/>
              </a:rPr>
              <a:t>Alex Wagner, Jason Walker</a:t>
            </a:r>
          </a:p>
          <a:p>
            <a:pPr fontAlgn="auto">
              <a:spcAft>
                <a:spcPts val="0"/>
              </a:spcAft>
              <a:buFont typeface="Arial" pitchFamily="34" charset="0"/>
              <a:buNone/>
              <a:defRPr/>
            </a:pPr>
            <a:r>
              <a:rPr lang="en-US" sz="1600" dirty="0">
                <a:ln w="1270">
                  <a:solidFill>
                    <a:schemeClr val="tx1">
                      <a:alpha val="38000"/>
                    </a:schemeClr>
                  </a:solidFill>
                </a:ln>
                <a:latin typeface="Calibri"/>
                <a:cs typeface="Calibri"/>
              </a:rPr>
              <a:t>Advanced Sequencing Technologies &amp; Applications</a:t>
            </a:r>
          </a:p>
          <a:p>
            <a:pPr fontAlgn="auto">
              <a:spcAft>
                <a:spcPts val="0"/>
              </a:spcAft>
              <a:defRPr/>
            </a:pPr>
            <a:r>
              <a:rPr lang="en-US" sz="1400" dirty="0">
                <a:ln w="1270">
                  <a:solidFill>
                    <a:schemeClr val="tx1">
                      <a:alpha val="38000"/>
                    </a:schemeClr>
                  </a:solidFill>
                </a:ln>
                <a:latin typeface="Calibri"/>
                <a:cs typeface="Calibri"/>
              </a:rPr>
              <a:t>November 6- 18, 2018</a:t>
            </a:r>
            <a:endParaRPr lang="en-US" sz="1400" dirty="0">
              <a:ln w="1270">
                <a:solidFill>
                  <a:schemeClr val="tx1">
                    <a:alpha val="38000"/>
                  </a:schemeClr>
                </a:solidFill>
              </a:ln>
              <a:latin typeface="Calibri"/>
              <a:cs typeface="Calibri"/>
            </a:endParaRPr>
          </a:p>
        </p:txBody>
      </p:sp>
    </p:spTree>
    <p:extLst>
      <p:ext uri="{BB962C8B-B14F-4D97-AF65-F5344CB8AC3E}">
        <p14:creationId xmlns:p14="http://schemas.microsoft.com/office/powerpoint/2010/main" val="325060695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r>
              <a:rPr lang="en-US">
                <a:latin typeface="Calibri" charset="0"/>
                <a:ea typeface="ＭＳ Ｐゴシック" charset="0"/>
              </a:rPr>
              <a:t>Lessons learned from microarray days</a:t>
            </a:r>
          </a:p>
        </p:txBody>
      </p:sp>
      <p:sp>
        <p:nvSpPr>
          <p:cNvPr id="34818" name="Content Placeholder 2"/>
          <p:cNvSpPr>
            <a:spLocks noGrp="1"/>
          </p:cNvSpPr>
          <p:nvPr>
            <p:ph idx="1"/>
          </p:nvPr>
        </p:nvSpPr>
        <p:spPr/>
        <p:txBody>
          <a:bodyPr/>
          <a:lstStyle/>
          <a:p>
            <a:r>
              <a:rPr lang="en-US" dirty="0">
                <a:latin typeface="Calibri" charset="0"/>
                <a:ea typeface="ＭＳ Ｐゴシック" charset="0"/>
              </a:rPr>
              <a:t>Hansen et al. “Sequencing Technology Does Not Eliminate Biological Variability.” Nature Biotechnology 29, no. 7 (2011): 572–573.</a:t>
            </a:r>
          </a:p>
          <a:p>
            <a:r>
              <a:rPr lang="en-US" dirty="0">
                <a:latin typeface="Calibri" charset="0"/>
                <a:ea typeface="ＭＳ Ｐゴシック" charset="0"/>
              </a:rPr>
              <a:t>Power analysis for </a:t>
            </a:r>
            <a:r>
              <a:rPr lang="en-US" dirty="0" smtClean="0">
                <a:latin typeface="Calibri" charset="0"/>
                <a:ea typeface="ＭＳ Ｐゴシック" charset="0"/>
              </a:rPr>
              <a:t>RNA-seq </a:t>
            </a:r>
            <a:r>
              <a:rPr lang="en-US" dirty="0">
                <a:latin typeface="Calibri" charset="0"/>
                <a:ea typeface="ＭＳ Ｐゴシック" charset="0"/>
              </a:rPr>
              <a:t>experiments</a:t>
            </a:r>
          </a:p>
          <a:p>
            <a:pPr lvl="1"/>
            <a:r>
              <a:rPr lang="en-US" dirty="0">
                <a:latin typeface="Calibri" charset="0"/>
                <a:ea typeface="ＭＳ Ｐゴシック" charset="0"/>
                <a:hlinkClick r:id="rId2"/>
              </a:rPr>
              <a:t>http://euler.bc.edu/marthlab/scotty/scotty.php</a:t>
            </a:r>
            <a:endParaRPr lang="en-US" dirty="0">
              <a:latin typeface="Calibri" charset="0"/>
              <a:ea typeface="ＭＳ Ｐゴシック" charset="0"/>
            </a:endParaRPr>
          </a:p>
          <a:p>
            <a:r>
              <a:rPr lang="en-US" dirty="0" smtClean="0">
                <a:latin typeface="Calibri" charset="0"/>
                <a:ea typeface="ＭＳ Ｐゴシック" charset="0"/>
              </a:rPr>
              <a:t>RNA-seq </a:t>
            </a:r>
            <a:r>
              <a:rPr lang="en-US" dirty="0">
                <a:latin typeface="Calibri" charset="0"/>
                <a:ea typeface="ＭＳ Ｐゴシック" charset="0"/>
              </a:rPr>
              <a:t>need for biological replicates</a:t>
            </a:r>
          </a:p>
          <a:p>
            <a:pPr lvl="1"/>
            <a:r>
              <a:rPr lang="en-US" dirty="0">
                <a:latin typeface="Calibri" charset="0"/>
                <a:ea typeface="ＭＳ Ｐゴシック" charset="0"/>
                <a:hlinkClick r:id="rId3"/>
              </a:rPr>
              <a:t>http://www.biostars.org/p/1161/</a:t>
            </a:r>
            <a:endParaRPr lang="en-US" dirty="0">
              <a:latin typeface="Calibri" charset="0"/>
              <a:ea typeface="ＭＳ Ｐゴシック" charset="0"/>
            </a:endParaRPr>
          </a:p>
          <a:p>
            <a:r>
              <a:rPr lang="en-US" dirty="0" smtClean="0">
                <a:latin typeface="Calibri" charset="0"/>
                <a:ea typeface="ＭＳ Ｐゴシック" charset="0"/>
              </a:rPr>
              <a:t>RNA-seq </a:t>
            </a:r>
            <a:r>
              <a:rPr lang="en-US" dirty="0">
                <a:latin typeface="Calibri" charset="0"/>
                <a:ea typeface="ＭＳ Ｐゴシック" charset="0"/>
              </a:rPr>
              <a:t>study design</a:t>
            </a:r>
          </a:p>
          <a:p>
            <a:pPr lvl="1"/>
            <a:r>
              <a:rPr lang="en-US" dirty="0">
                <a:latin typeface="Calibri" charset="0"/>
                <a:ea typeface="ＭＳ Ｐゴシック" charset="0"/>
                <a:hlinkClick r:id="rId4"/>
              </a:rPr>
              <a:t>http://www.biostars.org/p/68885/</a:t>
            </a:r>
            <a:endParaRPr lang="en-US" dirty="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379535430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152400" y="53752"/>
            <a:ext cx="8839200" cy="1143000"/>
          </a:xfrm>
        </p:spPr>
        <p:txBody>
          <a:bodyPr/>
          <a:lstStyle/>
          <a:p>
            <a:r>
              <a:rPr lang="en-US" dirty="0">
                <a:latin typeface="Calibri" charset="0"/>
                <a:ea typeface="ＭＳ Ｐゴシック" charset="0"/>
              </a:rPr>
              <a:t>Multiple testing correction</a:t>
            </a:r>
          </a:p>
        </p:txBody>
      </p:sp>
      <p:sp>
        <p:nvSpPr>
          <p:cNvPr id="35842" name="Content Placeholder 2"/>
          <p:cNvSpPr>
            <a:spLocks noGrp="1"/>
          </p:cNvSpPr>
          <p:nvPr>
            <p:ph idx="1"/>
          </p:nvPr>
        </p:nvSpPr>
        <p:spPr>
          <a:xfrm>
            <a:off x="152400" y="1196752"/>
            <a:ext cx="8839200" cy="4968552"/>
          </a:xfrm>
        </p:spPr>
        <p:txBody>
          <a:bodyPr>
            <a:normAutofit fontScale="92500" lnSpcReduction="20000"/>
          </a:bodyPr>
          <a:lstStyle/>
          <a:p>
            <a:r>
              <a:rPr lang="en-US" dirty="0">
                <a:latin typeface="Calibri" charset="0"/>
                <a:ea typeface="ＭＳ Ｐゴシック" charset="0"/>
              </a:rPr>
              <a:t>As more attributes are compared, it becomes more likely that the treatment and control groups will appear to differ on at least one attribute by random chance alone.</a:t>
            </a:r>
          </a:p>
          <a:p>
            <a:r>
              <a:rPr lang="en-US" dirty="0" smtClean="0">
                <a:latin typeface="Calibri" charset="0"/>
                <a:ea typeface="ＭＳ Ｐゴシック" charset="0"/>
              </a:rPr>
              <a:t>Well known from array studies</a:t>
            </a:r>
          </a:p>
          <a:p>
            <a:pPr lvl="1"/>
            <a:r>
              <a:rPr lang="en-US" dirty="0" smtClean="0">
                <a:latin typeface="Calibri" charset="0"/>
                <a:ea typeface="ＭＳ Ｐゴシック" charset="0"/>
              </a:rPr>
              <a:t>10,000s genes/transcripts</a:t>
            </a:r>
          </a:p>
          <a:p>
            <a:pPr lvl="1"/>
            <a:r>
              <a:rPr lang="en-US" dirty="0" smtClean="0">
                <a:latin typeface="Calibri" charset="0"/>
                <a:ea typeface="ＭＳ Ｐゴシック" charset="0"/>
              </a:rPr>
              <a:t>100,000s exons</a:t>
            </a:r>
          </a:p>
          <a:p>
            <a:pPr marL="342900" lvl="1" indent="-342900">
              <a:buFont typeface="Arial" charset="0"/>
              <a:buChar char="•"/>
            </a:pPr>
            <a:r>
              <a:rPr lang="en-US" dirty="0" smtClean="0">
                <a:latin typeface="Calibri" charset="0"/>
                <a:ea typeface="ＭＳ Ｐゴシック" charset="0"/>
              </a:rPr>
              <a:t>With RNA-</a:t>
            </a:r>
            <a:r>
              <a:rPr lang="en-US" dirty="0" err="1" smtClean="0">
                <a:latin typeface="Calibri" charset="0"/>
                <a:ea typeface="ＭＳ Ｐゴシック" charset="0"/>
              </a:rPr>
              <a:t>seq</a:t>
            </a:r>
            <a:r>
              <a:rPr lang="en-US" dirty="0">
                <a:latin typeface="Calibri" charset="0"/>
                <a:ea typeface="ＭＳ Ｐゴシック" charset="0"/>
              </a:rPr>
              <a:t>, </a:t>
            </a:r>
            <a:r>
              <a:rPr lang="en-US" dirty="0" smtClean="0">
                <a:latin typeface="Calibri" charset="0"/>
                <a:ea typeface="ＭＳ Ｐゴシック" charset="0"/>
              </a:rPr>
              <a:t>more </a:t>
            </a:r>
            <a:r>
              <a:rPr lang="en-US" dirty="0">
                <a:latin typeface="Calibri" charset="0"/>
                <a:ea typeface="ＭＳ Ｐゴシック" charset="0"/>
              </a:rPr>
              <a:t>of a problem than </a:t>
            </a:r>
            <a:r>
              <a:rPr lang="en-US" dirty="0" smtClean="0">
                <a:latin typeface="Calibri" charset="0"/>
                <a:ea typeface="ＭＳ Ｐゴシック" charset="0"/>
              </a:rPr>
              <a:t>ever</a:t>
            </a:r>
          </a:p>
          <a:p>
            <a:pPr lvl="1"/>
            <a:r>
              <a:rPr lang="en-US" dirty="0" smtClean="0">
                <a:latin typeface="Calibri" charset="0"/>
                <a:ea typeface="ＭＳ Ｐゴシック" charset="0"/>
              </a:rPr>
              <a:t>All the complexity of the </a:t>
            </a:r>
            <a:r>
              <a:rPr lang="en-US" dirty="0" err="1" smtClean="0">
                <a:latin typeface="Calibri" charset="0"/>
                <a:ea typeface="ＭＳ Ｐゴシック" charset="0"/>
              </a:rPr>
              <a:t>transcriptome</a:t>
            </a:r>
            <a:endParaRPr lang="en-US" dirty="0" smtClean="0">
              <a:latin typeface="Calibri" charset="0"/>
              <a:ea typeface="ＭＳ Ｐゴシック" charset="0"/>
            </a:endParaRPr>
          </a:p>
          <a:p>
            <a:pPr lvl="1"/>
            <a:r>
              <a:rPr lang="en-US" dirty="0" smtClean="0">
                <a:latin typeface="Calibri" charset="0"/>
                <a:ea typeface="ＭＳ Ｐゴシック" charset="0"/>
              </a:rPr>
              <a:t>Almost infinite number of potential features</a:t>
            </a:r>
          </a:p>
          <a:p>
            <a:pPr lvl="2"/>
            <a:r>
              <a:rPr lang="en-US" dirty="0" smtClean="0">
                <a:latin typeface="Calibri" charset="0"/>
                <a:ea typeface="ＭＳ Ｐゴシック" charset="0"/>
              </a:rPr>
              <a:t>Genes, transcripts, exons, junctions, retained introns, microRNAs, </a:t>
            </a:r>
            <a:r>
              <a:rPr lang="en-US" dirty="0" err="1" smtClean="0">
                <a:latin typeface="Calibri" charset="0"/>
                <a:ea typeface="ＭＳ Ｐゴシック" charset="0"/>
              </a:rPr>
              <a:t>lncRNAs</a:t>
            </a:r>
            <a:r>
              <a:rPr lang="en-US" dirty="0" smtClean="0">
                <a:latin typeface="Calibri" charset="0"/>
                <a:ea typeface="ＭＳ Ｐゴシック" charset="0"/>
              </a:rPr>
              <a:t>, </a:t>
            </a:r>
            <a:r>
              <a:rPr lang="en-US" smtClean="0">
                <a:latin typeface="Calibri" charset="0"/>
                <a:ea typeface="ＭＳ Ｐゴシック" charset="0"/>
              </a:rPr>
              <a:t>etc</a:t>
            </a:r>
            <a:endParaRPr lang="en-US" dirty="0" smtClean="0">
              <a:latin typeface="Calibri" charset="0"/>
              <a:ea typeface="ＭＳ Ｐゴシック" charset="0"/>
            </a:endParaRPr>
          </a:p>
          <a:p>
            <a:r>
              <a:rPr lang="en-US" dirty="0" err="1" smtClean="0">
                <a:latin typeface="Calibri" charset="0"/>
                <a:ea typeface="ＭＳ Ｐゴシック" charset="0"/>
              </a:rPr>
              <a:t>Bioconductor</a:t>
            </a:r>
            <a:r>
              <a:rPr lang="en-US" dirty="0" smtClean="0">
                <a:latin typeface="Calibri" charset="0"/>
                <a:ea typeface="ＭＳ Ｐゴシック" charset="0"/>
              </a:rPr>
              <a:t> </a:t>
            </a:r>
            <a:r>
              <a:rPr lang="en-US" dirty="0" err="1" smtClean="0">
                <a:latin typeface="Calibri" charset="0"/>
                <a:ea typeface="ＭＳ Ｐゴシック" charset="0"/>
              </a:rPr>
              <a:t>multtest</a:t>
            </a:r>
            <a:endParaRPr lang="en-US" dirty="0" smtClean="0">
              <a:latin typeface="Calibri" charset="0"/>
              <a:ea typeface="ＭＳ Ｐゴシック" charset="0"/>
            </a:endParaRPr>
          </a:p>
          <a:p>
            <a:pPr lvl="1"/>
            <a:r>
              <a:rPr lang="en-US" dirty="0" smtClean="0">
                <a:latin typeface="Calibri" charset="0"/>
                <a:ea typeface="ＭＳ Ｐゴシック" charset="0"/>
                <a:hlinkClick r:id="rId2"/>
              </a:rPr>
              <a:t>http</a:t>
            </a:r>
            <a:r>
              <a:rPr lang="en-US" dirty="0">
                <a:latin typeface="Calibri" charset="0"/>
                <a:ea typeface="ＭＳ Ｐゴシック" charset="0"/>
                <a:hlinkClick r:id="rId2"/>
              </a:rPr>
              <a:t>://www.bioconductor.org/packages/release/bioc/</a:t>
            </a:r>
            <a:r>
              <a:rPr lang="en-US" dirty="0" smtClean="0">
                <a:latin typeface="Calibri" charset="0"/>
                <a:ea typeface="ＭＳ Ｐゴシック" charset="0"/>
                <a:hlinkClick r:id="rId2"/>
              </a:rPr>
              <a:t>html/multtest.html</a:t>
            </a:r>
            <a:endParaRPr lang="en-US" dirty="0">
              <a:latin typeface="Calibri" charset="0"/>
              <a:ea typeface="ＭＳ Ｐゴシック" charset="0"/>
            </a:endParaRPr>
          </a:p>
        </p:txBody>
      </p:sp>
    </p:spTree>
    <p:extLst>
      <p:ext uri="{BB962C8B-B14F-4D97-AF65-F5344CB8AC3E}">
        <p14:creationId xmlns:p14="http://schemas.microsoft.com/office/powerpoint/2010/main" val="53725683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52400" y="44624"/>
            <a:ext cx="8839200" cy="1143000"/>
          </a:xfrm>
        </p:spPr>
        <p:txBody>
          <a:bodyPr/>
          <a:lstStyle/>
          <a:p>
            <a:r>
              <a:rPr lang="en-US" sz="3600" dirty="0">
                <a:latin typeface="Calibri" charset="0"/>
                <a:ea typeface="ＭＳ Ｐゴシック" charset="0"/>
              </a:rPr>
              <a:t>Downstream interpretation of expression </a:t>
            </a:r>
            <a:r>
              <a:rPr lang="en-US" sz="3600" dirty="0" smtClean="0">
                <a:latin typeface="Calibri" charset="0"/>
                <a:ea typeface="ＭＳ Ｐゴシック" charset="0"/>
              </a:rPr>
              <a:t>analysis</a:t>
            </a:r>
            <a:endParaRPr lang="en-US" sz="3600" dirty="0">
              <a:latin typeface="Calibri" charset="0"/>
              <a:ea typeface="ＭＳ Ｐゴシック" charset="0"/>
            </a:endParaRPr>
          </a:p>
        </p:txBody>
      </p:sp>
      <p:sp>
        <p:nvSpPr>
          <p:cNvPr id="2" name="Content Placeholder 1"/>
          <p:cNvSpPr>
            <a:spLocks noGrp="1"/>
          </p:cNvSpPr>
          <p:nvPr>
            <p:ph idx="1"/>
          </p:nvPr>
        </p:nvSpPr>
        <p:spPr>
          <a:xfrm>
            <a:off x="152400" y="1484784"/>
            <a:ext cx="8839200" cy="4896544"/>
          </a:xfrm>
        </p:spPr>
        <p:txBody>
          <a:bodyPr>
            <a:normAutofit fontScale="62500" lnSpcReduction="20000"/>
          </a:bodyPr>
          <a:lstStyle/>
          <a:p>
            <a:r>
              <a:rPr lang="en-US" dirty="0" smtClean="0">
                <a:latin typeface="Calibri" charset="0"/>
                <a:ea typeface="ＭＳ Ｐゴシック" charset="0"/>
              </a:rPr>
              <a:t>Topic for an entire course</a:t>
            </a:r>
          </a:p>
          <a:p>
            <a:r>
              <a:rPr lang="en-US" dirty="0" smtClean="0">
                <a:latin typeface="Calibri" charset="0"/>
                <a:ea typeface="ＭＳ Ｐゴシック" charset="0"/>
              </a:rPr>
              <a:t>Expression estimates and differential expression lists from </a:t>
            </a:r>
            <a:r>
              <a:rPr lang="en-US" dirty="0" err="1" smtClean="0">
                <a:latin typeface="Calibri" charset="0"/>
                <a:ea typeface="ＭＳ Ｐゴシック" charset="0"/>
              </a:rPr>
              <a:t>StringTie</a:t>
            </a:r>
            <a:r>
              <a:rPr lang="en-US" dirty="0" smtClean="0">
                <a:latin typeface="Calibri" charset="0"/>
                <a:ea typeface="ＭＳ Ｐゴシック" charset="0"/>
              </a:rPr>
              <a:t>, </a:t>
            </a:r>
            <a:r>
              <a:rPr lang="en-US" dirty="0" err="1" smtClean="0">
                <a:latin typeface="Calibri" charset="0"/>
                <a:ea typeface="ＭＳ Ｐゴシック" charset="0"/>
              </a:rPr>
              <a:t>Ballgown</a:t>
            </a:r>
            <a:r>
              <a:rPr lang="en-US" dirty="0" smtClean="0">
                <a:latin typeface="Calibri" charset="0"/>
                <a:ea typeface="ＭＳ Ｐゴシック" charset="0"/>
              </a:rPr>
              <a:t> or other alternatives can be fed into many analysis pipelines</a:t>
            </a:r>
          </a:p>
          <a:p>
            <a:r>
              <a:rPr lang="en-US" dirty="0" smtClean="0">
                <a:latin typeface="Calibri" charset="0"/>
                <a:ea typeface="ＭＳ Ｐゴシック" charset="0"/>
              </a:rPr>
              <a:t>See supplemental R tutorial for how to format expression data and start manipulating in R</a:t>
            </a:r>
            <a:endParaRPr lang="en-US" dirty="0">
              <a:latin typeface="Calibri" charset="0"/>
              <a:ea typeface="ＭＳ Ｐゴシック" charset="0"/>
            </a:endParaRPr>
          </a:p>
          <a:p>
            <a:r>
              <a:rPr lang="en-US" dirty="0" smtClean="0">
                <a:latin typeface="Calibri" charset="0"/>
                <a:ea typeface="ＭＳ Ｐゴシック" charset="0"/>
              </a:rPr>
              <a:t>Clustering/</a:t>
            </a:r>
            <a:r>
              <a:rPr lang="en-US" dirty="0" err="1" smtClean="0">
                <a:latin typeface="Calibri" charset="0"/>
                <a:ea typeface="ＭＳ Ｐゴシック" charset="0"/>
              </a:rPr>
              <a:t>Heatmaps</a:t>
            </a:r>
            <a:endParaRPr lang="en-US" dirty="0" smtClean="0">
              <a:latin typeface="Calibri" charset="0"/>
              <a:ea typeface="ＭＳ Ｐゴシック" charset="0"/>
            </a:endParaRPr>
          </a:p>
          <a:p>
            <a:pPr lvl="1"/>
            <a:r>
              <a:rPr lang="en-US" dirty="0" smtClean="0">
                <a:latin typeface="Calibri" charset="0"/>
                <a:ea typeface="ＭＳ Ｐゴシック" charset="0"/>
              </a:rPr>
              <a:t>Provided by </a:t>
            </a:r>
            <a:r>
              <a:rPr lang="en-US" dirty="0" err="1" smtClean="0">
                <a:latin typeface="Calibri" charset="0"/>
                <a:ea typeface="ＭＳ Ｐゴシック" charset="0"/>
              </a:rPr>
              <a:t>cummeRbund</a:t>
            </a:r>
            <a:endParaRPr lang="en-US" dirty="0">
              <a:latin typeface="Calibri" charset="0"/>
              <a:ea typeface="ＭＳ Ｐゴシック" charset="0"/>
            </a:endParaRPr>
          </a:p>
          <a:p>
            <a:pPr lvl="1"/>
            <a:r>
              <a:rPr lang="en-US" dirty="0" smtClean="0">
                <a:latin typeface="Calibri" charset="0"/>
                <a:ea typeface="ＭＳ Ｐゴシック" charset="0"/>
              </a:rPr>
              <a:t>For more customized analysis various R packages exist: </a:t>
            </a:r>
          </a:p>
          <a:p>
            <a:pPr lvl="2"/>
            <a:r>
              <a:rPr lang="en-US" dirty="0" err="1">
                <a:latin typeface="Calibri" charset="0"/>
                <a:ea typeface="ＭＳ Ｐゴシック" charset="0"/>
              </a:rPr>
              <a:t>h</a:t>
            </a:r>
            <a:r>
              <a:rPr lang="en-US" dirty="0" err="1" smtClean="0">
                <a:latin typeface="Calibri" charset="0"/>
                <a:ea typeface="ＭＳ Ｐゴシック" charset="0"/>
              </a:rPr>
              <a:t>clust</a:t>
            </a:r>
            <a:r>
              <a:rPr lang="en-US" dirty="0" smtClean="0">
                <a:latin typeface="Calibri" charset="0"/>
                <a:ea typeface="ＭＳ Ｐゴシック" charset="0"/>
              </a:rPr>
              <a:t>, heatmap.2,</a:t>
            </a:r>
            <a:r>
              <a:rPr lang="en-US" dirty="0">
                <a:latin typeface="Calibri" charset="0"/>
                <a:ea typeface="ＭＳ Ｐゴシック" charset="0"/>
              </a:rPr>
              <a:t> </a:t>
            </a:r>
            <a:r>
              <a:rPr lang="en-US" dirty="0" err="1" smtClean="0">
                <a:latin typeface="Calibri" charset="0"/>
                <a:ea typeface="ＭＳ Ｐゴシック" charset="0"/>
              </a:rPr>
              <a:t>plotrix</a:t>
            </a:r>
            <a:r>
              <a:rPr lang="en-US" dirty="0" smtClean="0">
                <a:latin typeface="Calibri" charset="0"/>
                <a:ea typeface="ＭＳ Ｐゴシック" charset="0"/>
              </a:rPr>
              <a:t>, ggplot2, etc.</a:t>
            </a:r>
          </a:p>
          <a:p>
            <a:r>
              <a:rPr lang="en-US" dirty="0" smtClean="0">
                <a:latin typeface="Calibri" charset="0"/>
                <a:ea typeface="ＭＳ Ｐゴシック" charset="0"/>
              </a:rPr>
              <a:t>Classification</a:t>
            </a:r>
          </a:p>
          <a:p>
            <a:pPr lvl="1"/>
            <a:r>
              <a:rPr lang="en-US" dirty="0" smtClean="0">
                <a:latin typeface="Calibri" charset="0"/>
                <a:ea typeface="ＭＳ Ｐゴシック" charset="0"/>
              </a:rPr>
              <a:t>For RNA-seq data we still rarely have sufficient sample size and clinical details but this is changing</a:t>
            </a:r>
          </a:p>
          <a:p>
            <a:pPr lvl="2"/>
            <a:r>
              <a:rPr lang="en-US" dirty="0" err="1" smtClean="0">
                <a:latin typeface="Calibri" charset="0"/>
                <a:ea typeface="ＭＳ Ｐゴシック" charset="0"/>
              </a:rPr>
              <a:t>Weka</a:t>
            </a:r>
            <a:r>
              <a:rPr lang="en-US" dirty="0" smtClean="0">
                <a:latin typeface="Calibri" charset="0"/>
                <a:ea typeface="ＭＳ Ｐゴシック" charset="0"/>
              </a:rPr>
              <a:t> is a good learning tool</a:t>
            </a:r>
          </a:p>
          <a:p>
            <a:pPr lvl="2"/>
            <a:r>
              <a:rPr lang="en-US" dirty="0" err="1" smtClean="0">
                <a:latin typeface="Calibri" charset="0"/>
                <a:ea typeface="ＭＳ Ｐゴシック" charset="0"/>
              </a:rPr>
              <a:t>RandomForests</a:t>
            </a:r>
            <a:r>
              <a:rPr lang="en-US" dirty="0" smtClean="0">
                <a:latin typeface="Calibri" charset="0"/>
                <a:ea typeface="ＭＳ Ｐゴシック" charset="0"/>
              </a:rPr>
              <a:t> R package (</a:t>
            </a:r>
            <a:r>
              <a:rPr lang="en-US" dirty="0" err="1" smtClean="0">
                <a:latin typeface="Calibri" charset="0"/>
                <a:ea typeface="ＭＳ Ｐゴシック" charset="0"/>
              </a:rPr>
              <a:t>biostar</a:t>
            </a:r>
            <a:r>
              <a:rPr lang="en-US" dirty="0" smtClean="0">
                <a:latin typeface="Calibri" charset="0"/>
                <a:ea typeface="ＭＳ Ｐゴシック" charset="0"/>
              </a:rPr>
              <a:t> tutorial being developed)</a:t>
            </a:r>
          </a:p>
          <a:p>
            <a:r>
              <a:rPr lang="en-US" dirty="0" smtClean="0">
                <a:latin typeface="Calibri" charset="0"/>
                <a:ea typeface="ＭＳ Ｐゴシック" charset="0"/>
              </a:rPr>
              <a:t>Pathway analysis</a:t>
            </a:r>
          </a:p>
          <a:p>
            <a:pPr lvl="1"/>
            <a:r>
              <a:rPr lang="en-US" dirty="0" smtClean="0">
                <a:latin typeface="Calibri" charset="0"/>
                <a:ea typeface="ＭＳ Ｐゴシック" charset="0"/>
              </a:rPr>
              <a:t>IPA</a:t>
            </a:r>
          </a:p>
          <a:p>
            <a:pPr lvl="1"/>
            <a:r>
              <a:rPr lang="en-US" dirty="0" err="1" smtClean="0">
                <a:latin typeface="Calibri" charset="0"/>
                <a:ea typeface="ＭＳ Ｐゴシック" charset="0"/>
              </a:rPr>
              <a:t>Cytoscape</a:t>
            </a:r>
            <a:endParaRPr lang="en-US" dirty="0" smtClean="0">
              <a:latin typeface="Calibri" charset="0"/>
              <a:ea typeface="ＭＳ Ｐゴシック" charset="0"/>
            </a:endParaRPr>
          </a:p>
          <a:p>
            <a:pPr lvl="1"/>
            <a:r>
              <a:rPr lang="en-US" dirty="0" smtClean="0">
                <a:latin typeface="Calibri" charset="0"/>
                <a:ea typeface="ＭＳ Ｐゴシック" charset="0"/>
              </a:rPr>
              <a:t>Many R/</a:t>
            </a:r>
            <a:r>
              <a:rPr lang="en-US" dirty="0" err="1" smtClean="0">
                <a:latin typeface="Calibri" charset="0"/>
                <a:ea typeface="ＭＳ Ｐゴシック" charset="0"/>
              </a:rPr>
              <a:t>BioConductor</a:t>
            </a:r>
            <a:r>
              <a:rPr lang="en-US" dirty="0">
                <a:latin typeface="Calibri" charset="0"/>
                <a:ea typeface="ＭＳ Ｐゴシック" charset="0"/>
              </a:rPr>
              <a:t> packages: </a:t>
            </a:r>
            <a:r>
              <a:rPr lang="en-US" dirty="0">
                <a:latin typeface="Calibri" charset="0"/>
                <a:ea typeface="ＭＳ Ｐゴシック" charset="0"/>
                <a:hlinkClick r:id="rId2"/>
              </a:rPr>
              <a:t>http://www.bioconductor.org/help/search/index.html?q=</a:t>
            </a:r>
            <a:r>
              <a:rPr lang="en-US" dirty="0" smtClean="0">
                <a:latin typeface="Calibri" charset="0"/>
                <a:ea typeface="ＭＳ Ｐゴシック" charset="0"/>
                <a:hlinkClick r:id="rId2"/>
              </a:rPr>
              <a:t>pathway</a:t>
            </a:r>
            <a:endParaRPr lang="en-US" dirty="0" smtClean="0">
              <a:latin typeface="Calibri" charset="0"/>
              <a:ea typeface="ＭＳ Ｐゴシック" charset="0"/>
            </a:endParaRPr>
          </a:p>
          <a:p>
            <a:pPr lvl="1"/>
            <a:endParaRPr lang="en-US" dirty="0" smtClean="0">
              <a:latin typeface="Calibri" charset="0"/>
              <a:ea typeface="ＭＳ Ｐゴシック" charset="0"/>
            </a:endParaRPr>
          </a:p>
        </p:txBody>
      </p:sp>
      <p:sp>
        <p:nvSpPr>
          <p:cNvPr id="3" name="Rectangle 2"/>
          <p:cNvSpPr/>
          <p:nvPr/>
        </p:nvSpPr>
        <p:spPr>
          <a:xfrm>
            <a:off x="467544" y="5898758"/>
            <a:ext cx="8496944" cy="338554"/>
          </a:xfrm>
          <a:prstGeom prst="rect">
            <a:avLst/>
          </a:prstGeom>
        </p:spPr>
        <p:txBody>
          <a:bodyPr wrap="square">
            <a:spAutoFit/>
          </a:bodyPr>
          <a:lstStyle/>
          <a:p>
            <a:r>
              <a:rPr lang="en-US" sz="1600" dirty="0">
                <a:hlinkClick r:id="rId3"/>
              </a:rPr>
              <a:t>https://genviz.org/</a:t>
            </a:r>
            <a:r>
              <a:rPr lang="en-US" sz="1600" dirty="0" smtClean="0">
                <a:hlinkClick r:id="rId3"/>
              </a:rPr>
              <a:t>module%204</a:t>
            </a:r>
            <a:r>
              <a:rPr lang="en-US" sz="1600" dirty="0">
                <a:hlinkClick r:id="rId3"/>
              </a:rPr>
              <a:t>/0003/12/31/Expression_Profiling_and_Visualization</a:t>
            </a:r>
            <a:r>
              <a:rPr lang="en-US" sz="1600" dirty="0" smtClean="0">
                <a:hlinkClick r:id="rId3"/>
              </a:rPr>
              <a:t>/</a:t>
            </a:r>
            <a:r>
              <a:rPr lang="en-US" sz="1600" dirty="0" smtClean="0"/>
              <a:t> </a:t>
            </a:r>
            <a:endParaRPr lang="en-US" sz="1600" dirty="0"/>
          </a:p>
        </p:txBody>
      </p:sp>
    </p:spTree>
    <p:extLst>
      <p:ext uri="{BB962C8B-B14F-4D97-AF65-F5344CB8AC3E}">
        <p14:creationId xmlns:p14="http://schemas.microsoft.com/office/powerpoint/2010/main" val="261295609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3"/>
          <p:cNvSpPr>
            <a:spLocks noGrp="1"/>
          </p:cNvSpPr>
          <p:nvPr>
            <p:ph idx="1"/>
          </p:nvPr>
        </p:nvSpPr>
        <p:spPr>
          <a:xfrm>
            <a:off x="152400" y="2667000"/>
            <a:ext cx="8839200" cy="1600200"/>
          </a:xfrm>
        </p:spPr>
        <p:txBody>
          <a:bodyPr/>
          <a:lstStyle/>
          <a:p>
            <a:pPr algn="ctr">
              <a:buFont typeface="Arial" charset="0"/>
              <a:buNone/>
            </a:pPr>
            <a:r>
              <a:rPr lang="en-US" sz="4400" b="1" dirty="0">
                <a:latin typeface="Calibri" charset="0"/>
                <a:ea typeface="ＭＳ Ｐゴシック" charset="0"/>
              </a:rPr>
              <a:t>Introduction to tutorial </a:t>
            </a:r>
          </a:p>
          <a:p>
            <a:pPr algn="ctr">
              <a:buFont typeface="Arial" charset="0"/>
              <a:buNone/>
            </a:pPr>
            <a:r>
              <a:rPr lang="en-US" sz="4400" b="1" dirty="0">
                <a:latin typeface="Calibri" charset="0"/>
                <a:ea typeface="ＭＳ Ｐゴシック" charset="0"/>
              </a:rPr>
              <a:t>(Module </a:t>
            </a:r>
            <a:r>
              <a:rPr lang="en-US" sz="4400" b="1" dirty="0" smtClean="0">
                <a:latin typeface="Calibri" charset="0"/>
                <a:ea typeface="ＭＳ Ｐゴシック" charset="0"/>
              </a:rPr>
              <a:t>3)</a:t>
            </a:r>
            <a:endParaRPr lang="en-US" sz="4400" b="1" dirty="0">
              <a:latin typeface="Calibri" charset="0"/>
              <a:ea typeface="ＭＳ Ｐゴシック" charset="0"/>
            </a:endParaRPr>
          </a:p>
        </p:txBody>
      </p:sp>
    </p:spTree>
    <p:extLst>
      <p:ext uri="{BB962C8B-B14F-4D97-AF65-F5344CB8AC3E}">
        <p14:creationId xmlns:p14="http://schemas.microsoft.com/office/powerpoint/2010/main" val="196518657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itle 4"/>
          <p:cNvSpPr>
            <a:spLocks noGrp="1"/>
          </p:cNvSpPr>
          <p:nvPr>
            <p:ph type="title"/>
          </p:nvPr>
        </p:nvSpPr>
        <p:spPr>
          <a:xfrm>
            <a:off x="152400" y="0"/>
            <a:ext cx="8839200" cy="1143000"/>
          </a:xfrm>
        </p:spPr>
        <p:txBody>
          <a:bodyPr/>
          <a:lstStyle/>
          <a:p>
            <a:r>
              <a:rPr lang="en-US" dirty="0" smtClean="0">
                <a:latin typeface="Calibri" charset="0"/>
                <a:ea typeface="ＭＳ Ｐゴシック" charset="0"/>
              </a:rPr>
              <a:t>HISAT2/</a:t>
            </a:r>
            <a:r>
              <a:rPr lang="en-US" dirty="0" err="1" smtClean="0">
                <a:latin typeface="Calibri" charset="0"/>
                <a:ea typeface="ＭＳ Ｐゴシック" charset="0"/>
              </a:rPr>
              <a:t>StringTie</a:t>
            </a:r>
            <a:r>
              <a:rPr lang="en-US" dirty="0" smtClean="0">
                <a:latin typeface="Calibri" charset="0"/>
                <a:ea typeface="ＭＳ Ｐゴシック" charset="0"/>
              </a:rPr>
              <a:t>/</a:t>
            </a:r>
            <a:r>
              <a:rPr lang="en-US" dirty="0" err="1" smtClean="0">
                <a:latin typeface="Calibri" charset="0"/>
                <a:ea typeface="ＭＳ Ｐゴシック" charset="0"/>
              </a:rPr>
              <a:t>Ballgown</a:t>
            </a:r>
            <a:r>
              <a:rPr lang="en-US" dirty="0">
                <a:latin typeface="Calibri" charset="0"/>
                <a:ea typeface="ＭＳ Ｐゴシック" charset="0"/>
              </a:rPr>
              <a:t/>
            </a:r>
            <a:br>
              <a:rPr lang="en-US" dirty="0">
                <a:latin typeface="Calibri" charset="0"/>
                <a:ea typeface="ＭＳ Ｐゴシック" charset="0"/>
              </a:rPr>
            </a:br>
            <a:r>
              <a:rPr lang="en-US" dirty="0">
                <a:latin typeface="Calibri" charset="0"/>
                <a:ea typeface="ＭＳ Ｐゴシック" charset="0"/>
              </a:rPr>
              <a:t>RNA-</a:t>
            </a:r>
            <a:r>
              <a:rPr lang="en-US" dirty="0" err="1">
                <a:latin typeface="Calibri" charset="0"/>
                <a:ea typeface="ＭＳ Ｐゴシック" charset="0"/>
              </a:rPr>
              <a:t>seq</a:t>
            </a:r>
            <a:r>
              <a:rPr lang="en-US" dirty="0">
                <a:latin typeface="Calibri" charset="0"/>
                <a:ea typeface="ＭＳ Ｐゴシック" charset="0"/>
              </a:rPr>
              <a:t> Pipeline</a:t>
            </a:r>
          </a:p>
        </p:txBody>
      </p:sp>
      <p:sp>
        <p:nvSpPr>
          <p:cNvPr id="42" name="Rounded Rectangle 41"/>
          <p:cNvSpPr/>
          <p:nvPr/>
        </p:nvSpPr>
        <p:spPr>
          <a:xfrm>
            <a:off x="3419475" y="1628775"/>
            <a:ext cx="1657350" cy="1800225"/>
          </a:xfrm>
          <a:prstGeom prst="roundRect">
            <a:avLst/>
          </a:prstGeom>
          <a:gradFill flip="none" rotWithShape="1">
            <a:gsLst>
              <a:gs pos="0">
                <a:schemeClr val="dk1">
                  <a:tint val="50000"/>
                  <a:satMod val="300000"/>
                  <a:alpha val="13000"/>
                </a:schemeClr>
              </a:gs>
              <a:gs pos="35000">
                <a:schemeClr val="dk1">
                  <a:tint val="37000"/>
                  <a:satMod val="300000"/>
                  <a:alpha val="13000"/>
                </a:schemeClr>
              </a:gs>
              <a:gs pos="100000">
                <a:schemeClr val="dk1">
                  <a:tint val="15000"/>
                  <a:satMod val="350000"/>
                  <a:alpha val="13000"/>
                </a:schemeClr>
              </a:gs>
            </a:gsLst>
            <a:lin ang="16200000" scaled="1"/>
            <a:tileRect/>
          </a:gradFill>
          <a:ln>
            <a:prstDash val="dash"/>
          </a:ln>
        </p:spPr>
        <p:style>
          <a:lnRef idx="1">
            <a:schemeClr val="dk1"/>
          </a:lnRef>
          <a:fillRef idx="2">
            <a:schemeClr val="dk1"/>
          </a:fillRef>
          <a:effectRef idx="1">
            <a:schemeClr val="dk1"/>
          </a:effectRef>
          <a:fontRef idx="minor">
            <a:schemeClr val="dk1"/>
          </a:fontRef>
        </p:style>
        <p:txBody>
          <a:bodyPr anchor="ctr"/>
          <a:lstStyle/>
          <a:p>
            <a:pPr algn="ctr">
              <a:defRPr/>
            </a:pPr>
            <a:endParaRPr lang="en-US">
              <a:ln w="76200" cmpd="sng">
                <a:noFill/>
                <a:prstDash val="dot"/>
              </a:ln>
              <a:noFill/>
            </a:endParaRPr>
          </a:p>
        </p:txBody>
      </p:sp>
      <p:sp>
        <p:nvSpPr>
          <p:cNvPr id="45" name="Rounded Rectangle 44"/>
          <p:cNvSpPr/>
          <p:nvPr/>
        </p:nvSpPr>
        <p:spPr>
          <a:xfrm>
            <a:off x="5076825" y="1628775"/>
            <a:ext cx="3382963" cy="3600450"/>
          </a:xfrm>
          <a:prstGeom prst="roundRect">
            <a:avLst/>
          </a:prstGeom>
          <a:gradFill flip="none" rotWithShape="1">
            <a:gsLst>
              <a:gs pos="0">
                <a:schemeClr val="dk1">
                  <a:tint val="50000"/>
                  <a:satMod val="300000"/>
                  <a:alpha val="13000"/>
                </a:schemeClr>
              </a:gs>
              <a:gs pos="35000">
                <a:schemeClr val="dk1">
                  <a:tint val="37000"/>
                  <a:satMod val="300000"/>
                  <a:alpha val="13000"/>
                </a:schemeClr>
              </a:gs>
              <a:gs pos="100000">
                <a:schemeClr val="dk1">
                  <a:tint val="15000"/>
                  <a:satMod val="350000"/>
                  <a:alpha val="13000"/>
                </a:schemeClr>
              </a:gs>
            </a:gsLst>
            <a:lin ang="16200000" scaled="1"/>
            <a:tileRect/>
          </a:gradFill>
          <a:ln>
            <a:prstDash val="dash"/>
          </a:ln>
        </p:spPr>
        <p:style>
          <a:lnRef idx="1">
            <a:schemeClr val="dk1"/>
          </a:lnRef>
          <a:fillRef idx="2">
            <a:schemeClr val="dk1"/>
          </a:fillRef>
          <a:effectRef idx="1">
            <a:schemeClr val="dk1"/>
          </a:effectRef>
          <a:fontRef idx="minor">
            <a:schemeClr val="dk1"/>
          </a:fontRef>
        </p:style>
        <p:txBody>
          <a:bodyPr anchor="ctr"/>
          <a:lstStyle/>
          <a:p>
            <a:pPr algn="ctr">
              <a:defRPr/>
            </a:pPr>
            <a:endParaRPr lang="en-US">
              <a:ln w="76200" cmpd="sng">
                <a:noFill/>
                <a:prstDash val="dot"/>
              </a:ln>
              <a:noFill/>
            </a:endParaRPr>
          </a:p>
        </p:txBody>
      </p:sp>
      <p:sp>
        <p:nvSpPr>
          <p:cNvPr id="46" name="TextBox 3"/>
          <p:cNvSpPr txBox="1">
            <a:spLocks noChangeArrowheads="1"/>
          </p:cNvSpPr>
          <p:nvPr/>
        </p:nvSpPr>
        <p:spPr bwMode="auto">
          <a:xfrm>
            <a:off x="6230938" y="5229225"/>
            <a:ext cx="107383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dirty="0"/>
              <a:t>Module 3</a:t>
            </a:r>
          </a:p>
        </p:txBody>
      </p:sp>
      <p:sp>
        <p:nvSpPr>
          <p:cNvPr id="47" name="Rounded Rectangle 46"/>
          <p:cNvSpPr/>
          <p:nvPr/>
        </p:nvSpPr>
        <p:spPr bwMode="auto">
          <a:xfrm>
            <a:off x="179388" y="3644900"/>
            <a:ext cx="4824412" cy="1008063"/>
          </a:xfrm>
          <a:prstGeom prst="roundRect">
            <a:avLst/>
          </a:prstGeom>
          <a:gradFill flip="none" rotWithShape="1">
            <a:gsLst>
              <a:gs pos="0">
                <a:schemeClr val="dk1">
                  <a:tint val="50000"/>
                  <a:satMod val="300000"/>
                  <a:alpha val="51000"/>
                </a:schemeClr>
              </a:gs>
              <a:gs pos="35000">
                <a:schemeClr val="dk1">
                  <a:tint val="37000"/>
                  <a:satMod val="300000"/>
                  <a:alpha val="51000"/>
                </a:schemeClr>
              </a:gs>
              <a:gs pos="100000">
                <a:schemeClr val="dk1">
                  <a:tint val="15000"/>
                  <a:satMod val="350000"/>
                  <a:alpha val="51000"/>
                </a:schemeClr>
              </a:gs>
            </a:gsLst>
            <a:lin ang="16200000" scaled="1"/>
            <a:tileRect/>
          </a:gradFill>
        </p:spPr>
        <p:style>
          <a:lnRef idx="1">
            <a:schemeClr val="dk1"/>
          </a:lnRef>
          <a:fillRef idx="2">
            <a:schemeClr val="dk1"/>
          </a:fillRef>
          <a:effectRef idx="1">
            <a:schemeClr val="dk1"/>
          </a:effectRef>
          <a:fontRef idx="minor">
            <a:schemeClr val="dk1"/>
          </a:fontRef>
        </p:style>
        <p:txBody>
          <a:bodyPr anchor="ctr"/>
          <a:lstStyle/>
          <a:p>
            <a:pPr algn="ctr">
              <a:defRPr/>
            </a:pPr>
            <a:endParaRPr lang="en-US" sz="1200" dirty="0">
              <a:solidFill>
                <a:schemeClr val="tx1"/>
              </a:solidFill>
            </a:endParaRPr>
          </a:p>
        </p:txBody>
      </p:sp>
      <p:grpSp>
        <p:nvGrpSpPr>
          <p:cNvPr id="48" name="Group 47"/>
          <p:cNvGrpSpPr>
            <a:grpSpLocks/>
          </p:cNvGrpSpPr>
          <p:nvPr/>
        </p:nvGrpSpPr>
        <p:grpSpPr bwMode="auto">
          <a:xfrm>
            <a:off x="250825" y="1925638"/>
            <a:ext cx="1368425" cy="1287462"/>
            <a:chOff x="251520" y="1926414"/>
            <a:chExt cx="1368152" cy="1286562"/>
          </a:xfrm>
        </p:grpSpPr>
        <p:sp>
          <p:nvSpPr>
            <p:cNvPr id="49" name="Rounded Rectangle 48"/>
            <p:cNvSpPr/>
            <p:nvPr/>
          </p:nvSpPr>
          <p:spPr>
            <a:xfrm>
              <a:off x="251520" y="2492755"/>
              <a:ext cx="1368152" cy="720221"/>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r>
                <a:rPr lang="en-US" sz="1200" dirty="0">
                  <a:solidFill>
                    <a:schemeClr val="tx1"/>
                  </a:solidFill>
                </a:rPr>
                <a:t>RNA-</a:t>
              </a:r>
              <a:r>
                <a:rPr lang="en-US" sz="1200" dirty="0" err="1">
                  <a:solidFill>
                    <a:schemeClr val="tx1"/>
                  </a:solidFill>
                </a:rPr>
                <a:t>seq</a:t>
              </a:r>
              <a:r>
                <a:rPr lang="en-US" sz="1200" dirty="0">
                  <a:solidFill>
                    <a:schemeClr val="tx1"/>
                  </a:solidFill>
                </a:rPr>
                <a:t> reads (2 x 100 </a:t>
              </a:r>
              <a:r>
                <a:rPr lang="en-US" sz="1200" dirty="0" err="1">
                  <a:solidFill>
                    <a:schemeClr val="tx1"/>
                  </a:solidFill>
                </a:rPr>
                <a:t>bp</a:t>
              </a:r>
              <a:r>
                <a:rPr lang="en-US" sz="1200" dirty="0">
                  <a:solidFill>
                    <a:schemeClr val="tx1"/>
                  </a:solidFill>
                </a:rPr>
                <a:t>)</a:t>
              </a:r>
            </a:p>
          </p:txBody>
        </p:sp>
        <p:sp>
          <p:nvSpPr>
            <p:cNvPr id="50" name="TextBox 3"/>
            <p:cNvSpPr txBox="1">
              <a:spLocks noChangeArrowheads="1"/>
            </p:cNvSpPr>
            <p:nvPr/>
          </p:nvSpPr>
          <p:spPr bwMode="auto">
            <a:xfrm>
              <a:off x="334504" y="1926414"/>
              <a:ext cx="120218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b="1"/>
                <a:t>Sequencing</a:t>
              </a:r>
            </a:p>
          </p:txBody>
        </p:sp>
      </p:grpSp>
      <p:grpSp>
        <p:nvGrpSpPr>
          <p:cNvPr id="51" name="Group 16"/>
          <p:cNvGrpSpPr>
            <a:grpSpLocks/>
          </p:cNvGrpSpPr>
          <p:nvPr/>
        </p:nvGrpSpPr>
        <p:grpSpPr bwMode="auto">
          <a:xfrm>
            <a:off x="1916113" y="1819275"/>
            <a:ext cx="1368425" cy="1393825"/>
            <a:chOff x="1916196" y="1818692"/>
            <a:chExt cx="1368152" cy="1394284"/>
          </a:xfrm>
        </p:grpSpPr>
        <p:sp>
          <p:nvSpPr>
            <p:cNvPr id="52" name="Rounded Rectangle 51"/>
            <p:cNvSpPr/>
            <p:nvPr/>
          </p:nvSpPr>
          <p:spPr>
            <a:xfrm>
              <a:off x="1916196" y="2493602"/>
              <a:ext cx="1368152" cy="719374"/>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1200" dirty="0" smtClean="0">
                  <a:solidFill>
                    <a:schemeClr val="tx1"/>
                  </a:solidFill>
                </a:rPr>
                <a:t>HISAT2</a:t>
              </a:r>
              <a:endParaRPr lang="en-US" sz="1200" dirty="0">
                <a:solidFill>
                  <a:schemeClr val="tx1"/>
                </a:solidFill>
              </a:endParaRPr>
            </a:p>
          </p:txBody>
        </p:sp>
        <p:sp>
          <p:nvSpPr>
            <p:cNvPr id="53" name="TextBox 12"/>
            <p:cNvSpPr txBox="1">
              <a:spLocks noChangeArrowheads="1"/>
            </p:cNvSpPr>
            <p:nvPr/>
          </p:nvSpPr>
          <p:spPr bwMode="auto">
            <a:xfrm>
              <a:off x="1978694" y="1818692"/>
              <a:ext cx="12431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t>Read alignment</a:t>
              </a:r>
            </a:p>
          </p:txBody>
        </p:sp>
      </p:grpSp>
      <p:grpSp>
        <p:nvGrpSpPr>
          <p:cNvPr id="54" name="Group 18"/>
          <p:cNvGrpSpPr>
            <a:grpSpLocks/>
          </p:cNvGrpSpPr>
          <p:nvPr/>
        </p:nvGrpSpPr>
        <p:grpSpPr bwMode="auto">
          <a:xfrm>
            <a:off x="3419475" y="1819275"/>
            <a:ext cx="1657350" cy="1393825"/>
            <a:chOff x="3563889" y="1818692"/>
            <a:chExt cx="1656184" cy="1394284"/>
          </a:xfrm>
        </p:grpSpPr>
        <p:sp>
          <p:nvSpPr>
            <p:cNvPr id="55" name="Rounded Rectangle 54"/>
            <p:cNvSpPr/>
            <p:nvPr/>
          </p:nvSpPr>
          <p:spPr>
            <a:xfrm>
              <a:off x="3708250" y="2493602"/>
              <a:ext cx="1367462" cy="719374"/>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200" dirty="0" err="1" smtClean="0">
                  <a:solidFill>
                    <a:schemeClr val="tx1"/>
                  </a:solidFill>
                </a:rPr>
                <a:t>StringTie</a:t>
              </a:r>
              <a:endParaRPr lang="en-US" sz="1200" dirty="0">
                <a:solidFill>
                  <a:schemeClr val="tx1"/>
                </a:solidFill>
              </a:endParaRPr>
            </a:p>
          </p:txBody>
        </p:sp>
        <p:sp>
          <p:nvSpPr>
            <p:cNvPr id="56" name="TextBox 13"/>
            <p:cNvSpPr txBox="1">
              <a:spLocks noChangeArrowheads="1"/>
            </p:cNvSpPr>
            <p:nvPr/>
          </p:nvSpPr>
          <p:spPr bwMode="auto">
            <a:xfrm>
              <a:off x="3563889" y="1818692"/>
              <a:ext cx="16561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t>Transcript compilation</a:t>
              </a:r>
            </a:p>
          </p:txBody>
        </p:sp>
      </p:grpSp>
      <p:grpSp>
        <p:nvGrpSpPr>
          <p:cNvPr id="57" name="Group 19"/>
          <p:cNvGrpSpPr>
            <a:grpSpLocks/>
          </p:cNvGrpSpPr>
          <p:nvPr/>
        </p:nvGrpSpPr>
        <p:grpSpPr bwMode="auto">
          <a:xfrm>
            <a:off x="5076825" y="1819275"/>
            <a:ext cx="1655763" cy="1393825"/>
            <a:chOff x="5148064" y="1818692"/>
            <a:chExt cx="1656184" cy="1394284"/>
          </a:xfrm>
        </p:grpSpPr>
        <p:sp>
          <p:nvSpPr>
            <p:cNvPr id="58" name="Rounded Rectangle 57"/>
            <p:cNvSpPr/>
            <p:nvPr/>
          </p:nvSpPr>
          <p:spPr>
            <a:xfrm>
              <a:off x="5292564" y="2493602"/>
              <a:ext cx="1367185" cy="719374"/>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200" dirty="0" err="1" smtClean="0">
                  <a:solidFill>
                    <a:schemeClr val="tx1"/>
                  </a:solidFill>
                </a:rPr>
                <a:t>StringTie</a:t>
              </a:r>
              <a:endParaRPr lang="en-US" sz="1200" dirty="0">
                <a:solidFill>
                  <a:schemeClr val="tx1"/>
                </a:solidFill>
              </a:endParaRPr>
            </a:p>
          </p:txBody>
        </p:sp>
        <p:sp>
          <p:nvSpPr>
            <p:cNvPr id="59" name="TextBox 14"/>
            <p:cNvSpPr txBox="1">
              <a:spLocks noChangeArrowheads="1"/>
            </p:cNvSpPr>
            <p:nvPr/>
          </p:nvSpPr>
          <p:spPr bwMode="auto">
            <a:xfrm>
              <a:off x="5148064" y="1818692"/>
              <a:ext cx="1656184" cy="523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dirty="0" smtClean="0"/>
                <a:t>Expression estimation</a:t>
              </a:r>
              <a:endParaRPr lang="en-US" sz="1400" b="1" dirty="0"/>
            </a:p>
          </p:txBody>
        </p:sp>
      </p:grpSp>
      <p:grpSp>
        <p:nvGrpSpPr>
          <p:cNvPr id="60" name="Group 20"/>
          <p:cNvGrpSpPr>
            <a:grpSpLocks/>
          </p:cNvGrpSpPr>
          <p:nvPr/>
        </p:nvGrpSpPr>
        <p:grpSpPr bwMode="auto">
          <a:xfrm>
            <a:off x="6804025" y="1819275"/>
            <a:ext cx="1655763" cy="1393825"/>
            <a:chOff x="6804248" y="1818692"/>
            <a:chExt cx="1656184" cy="1394284"/>
          </a:xfrm>
        </p:grpSpPr>
        <p:sp>
          <p:nvSpPr>
            <p:cNvPr id="61" name="Rounded Rectangle 60"/>
            <p:cNvSpPr/>
            <p:nvPr/>
          </p:nvSpPr>
          <p:spPr>
            <a:xfrm>
              <a:off x="6912225" y="2493602"/>
              <a:ext cx="1440229" cy="719374"/>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200" dirty="0" err="1" smtClean="0">
                  <a:solidFill>
                    <a:schemeClr val="tx1"/>
                  </a:solidFill>
                </a:rPr>
                <a:t>Ballgown</a:t>
              </a:r>
              <a:endParaRPr lang="en-US" sz="1200" dirty="0">
                <a:solidFill>
                  <a:schemeClr val="tx1"/>
                </a:solidFill>
              </a:endParaRPr>
            </a:p>
          </p:txBody>
        </p:sp>
        <p:sp>
          <p:nvSpPr>
            <p:cNvPr id="62" name="TextBox 15"/>
            <p:cNvSpPr txBox="1">
              <a:spLocks noChangeArrowheads="1"/>
            </p:cNvSpPr>
            <p:nvPr/>
          </p:nvSpPr>
          <p:spPr bwMode="auto">
            <a:xfrm>
              <a:off x="6804248" y="1818692"/>
              <a:ext cx="1656184" cy="523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t>Differential expression</a:t>
              </a:r>
            </a:p>
          </p:txBody>
        </p:sp>
      </p:grpSp>
      <p:grpSp>
        <p:nvGrpSpPr>
          <p:cNvPr id="63" name="Group 62"/>
          <p:cNvGrpSpPr>
            <a:grpSpLocks/>
          </p:cNvGrpSpPr>
          <p:nvPr/>
        </p:nvGrpSpPr>
        <p:grpSpPr bwMode="auto">
          <a:xfrm>
            <a:off x="6804025" y="3789363"/>
            <a:ext cx="1655763" cy="1171575"/>
            <a:chOff x="6804248" y="3861048"/>
            <a:chExt cx="1656184" cy="1171873"/>
          </a:xfrm>
        </p:grpSpPr>
        <p:sp>
          <p:nvSpPr>
            <p:cNvPr id="64" name="Rounded Rectangle 63"/>
            <p:cNvSpPr/>
            <p:nvPr/>
          </p:nvSpPr>
          <p:spPr>
            <a:xfrm>
              <a:off x="6948748" y="3861048"/>
              <a:ext cx="1367185" cy="71932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200" dirty="0" err="1" smtClean="0">
                  <a:solidFill>
                    <a:schemeClr val="tx1"/>
                  </a:solidFill>
                </a:rPr>
                <a:t>Ballgown</a:t>
              </a:r>
              <a:r>
                <a:rPr lang="en-US" sz="1200" dirty="0" smtClean="0">
                  <a:solidFill>
                    <a:schemeClr val="tx1"/>
                  </a:solidFill>
                </a:rPr>
                <a:t> &amp; R</a:t>
              </a:r>
              <a:endParaRPr lang="en-US" sz="1200" dirty="0">
                <a:solidFill>
                  <a:schemeClr val="tx1"/>
                </a:solidFill>
              </a:endParaRPr>
            </a:p>
          </p:txBody>
        </p:sp>
        <p:sp>
          <p:nvSpPr>
            <p:cNvPr id="65" name="TextBox 17"/>
            <p:cNvSpPr txBox="1">
              <a:spLocks noChangeArrowheads="1"/>
            </p:cNvSpPr>
            <p:nvPr/>
          </p:nvSpPr>
          <p:spPr bwMode="auto">
            <a:xfrm>
              <a:off x="6804248" y="4725144"/>
              <a:ext cx="16561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t>Visualization</a:t>
              </a:r>
            </a:p>
          </p:txBody>
        </p:sp>
      </p:grpSp>
      <p:cxnSp>
        <p:nvCxnSpPr>
          <p:cNvPr id="66" name="Straight Arrow Connector 65"/>
          <p:cNvCxnSpPr>
            <a:stCxn id="49" idx="3"/>
            <a:endCxn id="52" idx="1"/>
          </p:cNvCxnSpPr>
          <p:nvPr/>
        </p:nvCxnSpPr>
        <p:spPr>
          <a:xfrm>
            <a:off x="1619250" y="2852738"/>
            <a:ext cx="296863"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7" name="Straight Arrow Connector 66"/>
          <p:cNvCxnSpPr>
            <a:stCxn id="52" idx="3"/>
            <a:endCxn id="55" idx="1"/>
          </p:cNvCxnSpPr>
          <p:nvPr/>
        </p:nvCxnSpPr>
        <p:spPr>
          <a:xfrm>
            <a:off x="3284538" y="2852738"/>
            <a:ext cx="279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8" name="Straight Arrow Connector 67"/>
          <p:cNvCxnSpPr>
            <a:stCxn id="55" idx="3"/>
            <a:endCxn id="58" idx="1"/>
          </p:cNvCxnSpPr>
          <p:nvPr/>
        </p:nvCxnSpPr>
        <p:spPr>
          <a:xfrm>
            <a:off x="4932363" y="2852738"/>
            <a:ext cx="287337"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9" name="Straight Arrow Connector 68"/>
          <p:cNvCxnSpPr>
            <a:stCxn id="58" idx="3"/>
            <a:endCxn id="61" idx="1"/>
          </p:cNvCxnSpPr>
          <p:nvPr/>
        </p:nvCxnSpPr>
        <p:spPr>
          <a:xfrm>
            <a:off x="6588125" y="2852738"/>
            <a:ext cx="32385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0" name="Straight Arrow Connector 69"/>
          <p:cNvCxnSpPr>
            <a:stCxn id="61" idx="2"/>
            <a:endCxn id="64" idx="0"/>
          </p:cNvCxnSpPr>
          <p:nvPr/>
        </p:nvCxnSpPr>
        <p:spPr>
          <a:xfrm>
            <a:off x="7632700" y="3213100"/>
            <a:ext cx="0" cy="5762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1" name="Rounded Rectangle 70"/>
          <p:cNvSpPr/>
          <p:nvPr/>
        </p:nvSpPr>
        <p:spPr bwMode="auto">
          <a:xfrm>
            <a:off x="3563938" y="3789363"/>
            <a:ext cx="1368425" cy="719137"/>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sz="1200" dirty="0">
                <a:solidFill>
                  <a:schemeClr val="tx1"/>
                </a:solidFill>
              </a:rPr>
              <a:t>Gene annotation </a:t>
            </a:r>
          </a:p>
          <a:p>
            <a:pPr algn="ctr">
              <a:defRPr/>
            </a:pPr>
            <a:r>
              <a:rPr lang="en-US" sz="1200" dirty="0">
                <a:solidFill>
                  <a:schemeClr val="tx1"/>
                </a:solidFill>
              </a:rPr>
              <a:t>(.</a:t>
            </a:r>
            <a:r>
              <a:rPr lang="en-US" sz="1200" dirty="0" err="1">
                <a:solidFill>
                  <a:schemeClr val="tx1"/>
                </a:solidFill>
              </a:rPr>
              <a:t>gtf</a:t>
            </a:r>
            <a:r>
              <a:rPr lang="en-US" sz="1200" dirty="0">
                <a:solidFill>
                  <a:schemeClr val="tx1"/>
                </a:solidFill>
              </a:rPr>
              <a:t> file)</a:t>
            </a:r>
          </a:p>
        </p:txBody>
      </p:sp>
      <p:sp>
        <p:nvSpPr>
          <p:cNvPr id="72" name="Rounded Rectangle 71"/>
          <p:cNvSpPr/>
          <p:nvPr/>
        </p:nvSpPr>
        <p:spPr bwMode="auto">
          <a:xfrm>
            <a:off x="1908175" y="3789363"/>
            <a:ext cx="1368425" cy="719137"/>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sz="1200" dirty="0">
                <a:solidFill>
                  <a:schemeClr val="tx1"/>
                </a:solidFill>
              </a:rPr>
              <a:t>Reference genome</a:t>
            </a:r>
          </a:p>
          <a:p>
            <a:pPr algn="ctr">
              <a:defRPr/>
            </a:pPr>
            <a:r>
              <a:rPr lang="en-US" sz="1200" dirty="0">
                <a:solidFill>
                  <a:schemeClr val="tx1"/>
                </a:solidFill>
              </a:rPr>
              <a:t>(.</a:t>
            </a:r>
            <a:r>
              <a:rPr lang="en-US" sz="1200" dirty="0" err="1">
                <a:solidFill>
                  <a:schemeClr val="tx1"/>
                </a:solidFill>
              </a:rPr>
              <a:t>fa</a:t>
            </a:r>
            <a:r>
              <a:rPr lang="en-US" sz="1200" dirty="0">
                <a:solidFill>
                  <a:schemeClr val="tx1"/>
                </a:solidFill>
              </a:rPr>
              <a:t> file)</a:t>
            </a:r>
          </a:p>
        </p:txBody>
      </p:sp>
      <p:sp>
        <p:nvSpPr>
          <p:cNvPr id="73" name="Rounded Rectangle 72"/>
          <p:cNvSpPr/>
          <p:nvPr/>
        </p:nvSpPr>
        <p:spPr bwMode="auto">
          <a:xfrm>
            <a:off x="250825" y="3789363"/>
            <a:ext cx="1368425" cy="719137"/>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sz="1200" dirty="0">
                <a:solidFill>
                  <a:schemeClr val="tx1"/>
                </a:solidFill>
              </a:rPr>
              <a:t>Raw sequence data</a:t>
            </a:r>
          </a:p>
          <a:p>
            <a:pPr algn="ctr">
              <a:defRPr/>
            </a:pPr>
            <a:r>
              <a:rPr lang="en-US" sz="1200" dirty="0">
                <a:solidFill>
                  <a:schemeClr val="tx1"/>
                </a:solidFill>
              </a:rPr>
              <a:t>(.</a:t>
            </a:r>
            <a:r>
              <a:rPr lang="en-US" sz="1200" dirty="0" err="1">
                <a:solidFill>
                  <a:schemeClr val="tx1"/>
                </a:solidFill>
              </a:rPr>
              <a:t>fastq</a:t>
            </a:r>
            <a:r>
              <a:rPr lang="en-US" sz="1200" dirty="0">
                <a:solidFill>
                  <a:schemeClr val="tx1"/>
                </a:solidFill>
              </a:rPr>
              <a:t> files)</a:t>
            </a:r>
          </a:p>
        </p:txBody>
      </p:sp>
      <p:cxnSp>
        <p:nvCxnSpPr>
          <p:cNvPr id="74" name="Straight Arrow Connector 73"/>
          <p:cNvCxnSpPr>
            <a:stCxn id="73" idx="0"/>
            <a:endCxn id="49" idx="2"/>
          </p:cNvCxnSpPr>
          <p:nvPr/>
        </p:nvCxnSpPr>
        <p:spPr>
          <a:xfrm flipH="1" flipV="1">
            <a:off x="935038" y="3213100"/>
            <a:ext cx="0" cy="5762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5" name="Straight Arrow Connector 74"/>
          <p:cNvCxnSpPr>
            <a:stCxn id="72" idx="0"/>
            <a:endCxn id="52" idx="2"/>
          </p:cNvCxnSpPr>
          <p:nvPr/>
        </p:nvCxnSpPr>
        <p:spPr>
          <a:xfrm flipV="1">
            <a:off x="2592388" y="3213100"/>
            <a:ext cx="7937" cy="5762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6" name="Straight Arrow Connector 75"/>
          <p:cNvCxnSpPr>
            <a:stCxn id="71" idx="0"/>
            <a:endCxn id="55" idx="2"/>
          </p:cNvCxnSpPr>
          <p:nvPr/>
        </p:nvCxnSpPr>
        <p:spPr>
          <a:xfrm flipV="1">
            <a:off x="4248150" y="3213100"/>
            <a:ext cx="0" cy="5762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7" name="TextBox 3"/>
          <p:cNvSpPr txBox="1">
            <a:spLocks noChangeArrowheads="1"/>
          </p:cNvSpPr>
          <p:nvPr/>
        </p:nvSpPr>
        <p:spPr bwMode="auto">
          <a:xfrm>
            <a:off x="2192338" y="4776788"/>
            <a:ext cx="7239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b="1"/>
              <a:t>Inputs</a:t>
            </a:r>
          </a:p>
        </p:txBody>
      </p:sp>
    </p:spTree>
    <p:extLst>
      <p:ext uri="{BB962C8B-B14F-4D97-AF65-F5344CB8AC3E}">
        <p14:creationId xmlns:p14="http://schemas.microsoft.com/office/powerpoint/2010/main" val="163067901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Content Placeholder 3"/>
          <p:cNvSpPr>
            <a:spLocks noGrp="1"/>
          </p:cNvSpPr>
          <p:nvPr>
            <p:ph idx="1"/>
          </p:nvPr>
        </p:nvSpPr>
        <p:spPr>
          <a:xfrm>
            <a:off x="152400" y="2667000"/>
            <a:ext cx="8839200" cy="1600200"/>
          </a:xfrm>
        </p:spPr>
        <p:txBody>
          <a:bodyPr/>
          <a:lstStyle/>
          <a:p>
            <a:pPr algn="ctr">
              <a:buFont typeface="Arial" charset="0"/>
              <a:buNone/>
            </a:pPr>
            <a:r>
              <a:rPr lang="en-US" sz="4400">
                <a:latin typeface="Calibri" charset="0"/>
                <a:ea typeface="ＭＳ Ｐゴシック" charset="0"/>
              </a:rPr>
              <a:t>We are on a Coffee Break &amp; Networking Session</a:t>
            </a:r>
          </a:p>
        </p:txBody>
      </p:sp>
    </p:spTree>
    <p:extLst>
      <p:ext uri="{BB962C8B-B14F-4D97-AF65-F5344CB8AC3E}">
        <p14:creationId xmlns:p14="http://schemas.microsoft.com/office/powerpoint/2010/main" val="229144290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52400" y="-26988"/>
            <a:ext cx="8839200" cy="1143001"/>
          </a:xfrm>
        </p:spPr>
        <p:txBody>
          <a:bodyPr/>
          <a:lstStyle/>
          <a:p>
            <a:r>
              <a:rPr lang="en-US">
                <a:latin typeface="Calibri" charset="0"/>
                <a:ea typeface="ＭＳ Ｐゴシック" charset="0"/>
              </a:rPr>
              <a:t>Learning objectives of the course</a:t>
            </a:r>
          </a:p>
        </p:txBody>
      </p:sp>
      <p:sp>
        <p:nvSpPr>
          <p:cNvPr id="3" name="Content Placeholder 2"/>
          <p:cNvSpPr>
            <a:spLocks noGrp="1"/>
          </p:cNvSpPr>
          <p:nvPr>
            <p:ph idx="1"/>
          </p:nvPr>
        </p:nvSpPr>
        <p:spPr/>
        <p:txBody>
          <a:bodyPr>
            <a:normAutofit lnSpcReduction="10000"/>
          </a:bodyPr>
          <a:lstStyle/>
          <a:p>
            <a:pPr>
              <a:defRPr/>
            </a:pPr>
            <a:r>
              <a:rPr lang="en-US" dirty="0" smtClean="0"/>
              <a:t>Module 1: </a:t>
            </a:r>
            <a:r>
              <a:rPr lang="en-US" dirty="0"/>
              <a:t>Introduction to RNA </a:t>
            </a:r>
            <a:r>
              <a:rPr lang="en-US" dirty="0" smtClean="0"/>
              <a:t>Sequencing</a:t>
            </a:r>
            <a:endParaRPr lang="en-US" dirty="0"/>
          </a:p>
          <a:p>
            <a:pPr>
              <a:defRPr/>
            </a:pPr>
            <a:r>
              <a:rPr lang="en-US" dirty="0"/>
              <a:t>Module </a:t>
            </a:r>
            <a:r>
              <a:rPr lang="en-US" dirty="0" smtClean="0"/>
              <a:t>2: Alignment </a:t>
            </a:r>
            <a:r>
              <a:rPr lang="en-US" dirty="0"/>
              <a:t>and </a:t>
            </a:r>
            <a:r>
              <a:rPr lang="en-US" dirty="0" smtClean="0"/>
              <a:t>Visualization</a:t>
            </a:r>
            <a:endParaRPr lang="en-US" dirty="0"/>
          </a:p>
          <a:p>
            <a:pPr>
              <a:defRPr/>
            </a:pPr>
            <a:r>
              <a:rPr lang="en-US" b="1" dirty="0"/>
              <a:t>Module </a:t>
            </a:r>
            <a:r>
              <a:rPr lang="en-US" b="1" dirty="0" smtClean="0"/>
              <a:t>3: </a:t>
            </a:r>
            <a:r>
              <a:rPr lang="en-US" b="1" dirty="0"/>
              <a:t>Expression and Differential Expression</a:t>
            </a:r>
          </a:p>
          <a:p>
            <a:pPr>
              <a:defRPr/>
            </a:pPr>
            <a:r>
              <a:rPr lang="en-US" dirty="0"/>
              <a:t>Module </a:t>
            </a:r>
            <a:r>
              <a:rPr lang="en-US" dirty="0" smtClean="0"/>
              <a:t>4: </a:t>
            </a:r>
            <a:r>
              <a:rPr lang="en-US" dirty="0"/>
              <a:t>Isoform D</a:t>
            </a:r>
            <a:r>
              <a:rPr lang="en-US" dirty="0" smtClean="0"/>
              <a:t>iscovery </a:t>
            </a:r>
            <a:r>
              <a:rPr lang="en-US" dirty="0"/>
              <a:t>and </a:t>
            </a:r>
            <a:r>
              <a:rPr lang="en-US" dirty="0" smtClean="0"/>
              <a:t>Alternative </a:t>
            </a:r>
            <a:r>
              <a:rPr lang="en-US" dirty="0"/>
              <a:t>E</a:t>
            </a:r>
            <a:r>
              <a:rPr lang="en-US" dirty="0" smtClean="0"/>
              <a:t>xpression</a:t>
            </a:r>
            <a:endParaRPr lang="en-US" dirty="0"/>
          </a:p>
          <a:p>
            <a:pPr marL="0" indent="0">
              <a:buNone/>
              <a:defRPr/>
            </a:pPr>
            <a:endParaRPr lang="en-US" dirty="0"/>
          </a:p>
          <a:p>
            <a:pPr>
              <a:defRPr/>
            </a:pPr>
            <a:r>
              <a:rPr lang="en-US" dirty="0" smtClean="0"/>
              <a:t>Tutorials</a:t>
            </a:r>
          </a:p>
          <a:p>
            <a:pPr lvl="1">
              <a:defRPr/>
            </a:pPr>
            <a:r>
              <a:rPr lang="en-US" dirty="0" smtClean="0">
                <a:latin typeface="Calibri" charset="0"/>
                <a:ea typeface="ＭＳ Ｐゴシック" charset="0"/>
              </a:rPr>
              <a:t>Provide </a:t>
            </a:r>
            <a:r>
              <a:rPr lang="en-US" dirty="0">
                <a:latin typeface="Calibri" charset="0"/>
                <a:ea typeface="ＭＳ Ｐゴシック" charset="0"/>
              </a:rPr>
              <a:t>a working example of an RNA-</a:t>
            </a:r>
            <a:r>
              <a:rPr lang="en-US" dirty="0" err="1">
                <a:latin typeface="Calibri" charset="0"/>
                <a:ea typeface="ＭＳ Ｐゴシック" charset="0"/>
              </a:rPr>
              <a:t>seq</a:t>
            </a:r>
            <a:r>
              <a:rPr lang="en-US" dirty="0">
                <a:latin typeface="Calibri" charset="0"/>
                <a:ea typeface="ＭＳ Ｐゴシック" charset="0"/>
              </a:rPr>
              <a:t> analysis </a:t>
            </a:r>
            <a:r>
              <a:rPr lang="en-US" dirty="0" smtClean="0">
                <a:latin typeface="Calibri" charset="0"/>
                <a:ea typeface="ＭＳ Ｐゴシック" charset="0"/>
              </a:rPr>
              <a:t>pipeline</a:t>
            </a:r>
          </a:p>
          <a:p>
            <a:pPr lvl="1">
              <a:defRPr/>
            </a:pPr>
            <a:r>
              <a:rPr lang="en-US" dirty="0">
                <a:latin typeface="Calibri" charset="0"/>
                <a:ea typeface="ＭＳ Ｐゴシック" charset="0"/>
              </a:rPr>
              <a:t>Run in a </a:t>
            </a:r>
            <a:r>
              <a:rPr lang="ja-JP" altLang="en-US" dirty="0">
                <a:latin typeface="Calibri" charset="0"/>
                <a:ea typeface="ＭＳ Ｐゴシック" charset="0"/>
              </a:rPr>
              <a:t>‘</a:t>
            </a:r>
            <a:r>
              <a:rPr lang="en-US" altLang="ja-JP" dirty="0">
                <a:latin typeface="Calibri" charset="0"/>
                <a:ea typeface="ＭＳ Ｐゴシック" charset="0"/>
              </a:rPr>
              <a:t>reasonable</a:t>
            </a:r>
            <a:r>
              <a:rPr lang="ja-JP" altLang="en-US" dirty="0">
                <a:latin typeface="Calibri" charset="0"/>
                <a:ea typeface="ＭＳ Ｐゴシック" charset="0"/>
              </a:rPr>
              <a:t>’</a:t>
            </a:r>
            <a:r>
              <a:rPr lang="en-US" altLang="ja-JP" dirty="0">
                <a:latin typeface="Calibri" charset="0"/>
                <a:ea typeface="ＭＳ Ｐゴシック" charset="0"/>
              </a:rPr>
              <a:t> amount of time with modest computer </a:t>
            </a:r>
            <a:r>
              <a:rPr lang="en-US" altLang="ja-JP" dirty="0" smtClean="0">
                <a:latin typeface="Calibri" charset="0"/>
                <a:ea typeface="ＭＳ Ｐゴシック" charset="0"/>
              </a:rPr>
              <a:t>resources</a:t>
            </a:r>
          </a:p>
          <a:p>
            <a:pPr lvl="1">
              <a:defRPr/>
            </a:pPr>
            <a:r>
              <a:rPr lang="en-US" dirty="0">
                <a:latin typeface="Calibri" charset="0"/>
                <a:ea typeface="ＭＳ Ｐゴシック" charset="0"/>
              </a:rPr>
              <a:t>Self contained, self explanatory, </a:t>
            </a:r>
            <a:r>
              <a:rPr lang="en-US" dirty="0" smtClean="0">
                <a:latin typeface="Calibri" charset="0"/>
                <a:ea typeface="ＭＳ Ｐゴシック" charset="0"/>
              </a:rPr>
              <a:t>portable</a:t>
            </a:r>
            <a:endParaRPr lang="en-US" dirty="0">
              <a:latin typeface="Calibri" charset="0"/>
              <a:ea typeface="ＭＳ Ｐゴシック" charset="0"/>
            </a:endParaRPr>
          </a:p>
        </p:txBody>
      </p:sp>
    </p:spTree>
    <p:extLst>
      <p:ext uri="{BB962C8B-B14F-4D97-AF65-F5344CB8AC3E}">
        <p14:creationId xmlns:p14="http://schemas.microsoft.com/office/powerpoint/2010/main" val="412709435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52400" y="-27384"/>
            <a:ext cx="8839200" cy="1143000"/>
          </a:xfrm>
        </p:spPr>
        <p:txBody>
          <a:bodyPr/>
          <a:lstStyle/>
          <a:p>
            <a:r>
              <a:rPr lang="en-US" dirty="0">
                <a:latin typeface="Calibri" charset="0"/>
                <a:ea typeface="ＭＳ Ｐゴシック" charset="0"/>
              </a:rPr>
              <a:t>Learning Objectives of Module</a:t>
            </a:r>
          </a:p>
        </p:txBody>
      </p:sp>
      <p:sp>
        <p:nvSpPr>
          <p:cNvPr id="13314" name="Content Placeholder 2"/>
          <p:cNvSpPr>
            <a:spLocks noGrp="1"/>
          </p:cNvSpPr>
          <p:nvPr>
            <p:ph idx="1"/>
          </p:nvPr>
        </p:nvSpPr>
        <p:spPr/>
        <p:txBody>
          <a:bodyPr/>
          <a:lstStyle/>
          <a:p>
            <a:r>
              <a:rPr lang="en-US" dirty="0">
                <a:latin typeface="Calibri" charset="0"/>
                <a:ea typeface="ＭＳ Ｐゴシック" charset="0"/>
              </a:rPr>
              <a:t>Expression estimation for known genes and transcripts</a:t>
            </a:r>
          </a:p>
          <a:p>
            <a:r>
              <a:rPr lang="en-US" dirty="0">
                <a:latin typeface="Calibri" charset="0"/>
                <a:ea typeface="ＭＳ Ｐゴシック" charset="0"/>
              </a:rPr>
              <a:t>‘FPKM’ expression estimates vs. ‘raw’ counts</a:t>
            </a:r>
          </a:p>
          <a:p>
            <a:r>
              <a:rPr lang="en-US" dirty="0">
                <a:latin typeface="Calibri" charset="0"/>
                <a:ea typeface="ＭＳ Ｐゴシック" charset="0"/>
              </a:rPr>
              <a:t>Differential expression methods</a:t>
            </a:r>
          </a:p>
          <a:p>
            <a:r>
              <a:rPr lang="en-US" dirty="0">
                <a:latin typeface="Calibri" charset="0"/>
                <a:ea typeface="ＭＳ Ｐゴシック" charset="0"/>
              </a:rPr>
              <a:t>Downstream interpretation of expression and differential estimates</a:t>
            </a:r>
          </a:p>
          <a:p>
            <a:pPr lvl="1"/>
            <a:r>
              <a:rPr lang="en-US" dirty="0">
                <a:latin typeface="Calibri" charset="0"/>
                <a:ea typeface="ＭＳ Ｐゴシック" charset="0"/>
              </a:rPr>
              <a:t>multiple testing, clustering, </a:t>
            </a:r>
            <a:r>
              <a:rPr lang="en-US" dirty="0" err="1">
                <a:latin typeface="Calibri" charset="0"/>
                <a:ea typeface="ＭＳ Ｐゴシック" charset="0"/>
              </a:rPr>
              <a:t>heatmaps</a:t>
            </a:r>
            <a:r>
              <a:rPr lang="en-US" dirty="0">
                <a:latin typeface="Calibri" charset="0"/>
                <a:ea typeface="ＭＳ Ｐゴシック" charset="0"/>
              </a:rPr>
              <a:t>, classification, pathway analysis, etc.</a:t>
            </a:r>
          </a:p>
        </p:txBody>
      </p:sp>
    </p:spTree>
    <p:extLst>
      <p:ext uri="{BB962C8B-B14F-4D97-AF65-F5344CB8AC3E}">
        <p14:creationId xmlns:p14="http://schemas.microsoft.com/office/powerpoint/2010/main" val="315299763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52400" y="-18256"/>
            <a:ext cx="8839200" cy="1143000"/>
          </a:xfrm>
        </p:spPr>
        <p:txBody>
          <a:bodyPr/>
          <a:lstStyle/>
          <a:p>
            <a:r>
              <a:rPr lang="en-US" dirty="0">
                <a:latin typeface="Calibri" charset="0"/>
                <a:ea typeface="ＭＳ Ｐゴシック" charset="0"/>
              </a:rPr>
              <a:t>Expression estimation for known genes and transcripts</a:t>
            </a:r>
          </a:p>
        </p:txBody>
      </p:sp>
      <p:cxnSp>
        <p:nvCxnSpPr>
          <p:cNvPr id="6" name="Straight Arrow Connector 5"/>
          <p:cNvCxnSpPr/>
          <p:nvPr/>
        </p:nvCxnSpPr>
        <p:spPr>
          <a:xfrm>
            <a:off x="8028384" y="2924696"/>
            <a:ext cx="700955" cy="248"/>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2" name="TextBox 6"/>
          <p:cNvSpPr txBox="1">
            <a:spLocks noChangeArrowheads="1"/>
          </p:cNvSpPr>
          <p:nvPr/>
        </p:nvSpPr>
        <p:spPr bwMode="auto">
          <a:xfrm>
            <a:off x="7884368" y="2492896"/>
            <a:ext cx="9159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t>3’ bias</a:t>
            </a:r>
          </a:p>
        </p:txBody>
      </p:sp>
      <p:cxnSp>
        <p:nvCxnSpPr>
          <p:cNvPr id="8" name="Straight Arrow Connector 7"/>
          <p:cNvCxnSpPr/>
          <p:nvPr/>
        </p:nvCxnSpPr>
        <p:spPr>
          <a:xfrm>
            <a:off x="7886700" y="4437112"/>
            <a:ext cx="0" cy="647873"/>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4" name="TextBox 9"/>
          <p:cNvSpPr txBox="1">
            <a:spLocks noChangeArrowheads="1"/>
          </p:cNvSpPr>
          <p:nvPr/>
        </p:nvSpPr>
        <p:spPr bwMode="auto">
          <a:xfrm>
            <a:off x="7812087" y="4437112"/>
            <a:ext cx="1331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dirty="0" smtClean="0"/>
              <a:t>Down-</a:t>
            </a:r>
            <a:r>
              <a:rPr lang="en-US" sz="1800" dirty="0"/>
              <a:t>regulated</a:t>
            </a:r>
          </a:p>
        </p:txBody>
      </p:sp>
      <p:pic>
        <p:nvPicPr>
          <p:cNvPr id="3" name="Content Placeholder 2" descr="Screen Shot 2013-05-30 at 8.54.37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575" r="-700"/>
          <a:stretch/>
        </p:blipFill>
        <p:spPr>
          <a:xfrm>
            <a:off x="1322418" y="1600200"/>
            <a:ext cx="6507347" cy="4724400"/>
          </a:xfrm>
        </p:spPr>
      </p:pic>
    </p:spTree>
    <p:extLst>
      <p:ext uri="{BB962C8B-B14F-4D97-AF65-F5344CB8AC3E}">
        <p14:creationId xmlns:p14="http://schemas.microsoft.com/office/powerpoint/2010/main" val="97363551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52400" y="-27384"/>
            <a:ext cx="8839200" cy="1143000"/>
          </a:xfrm>
        </p:spPr>
        <p:txBody>
          <a:bodyPr/>
          <a:lstStyle/>
          <a:p>
            <a:r>
              <a:rPr lang="en-US" dirty="0">
                <a:latin typeface="Calibri" charset="0"/>
                <a:ea typeface="ＭＳ Ｐゴシック" charset="0"/>
              </a:rPr>
              <a:t>What is </a:t>
            </a:r>
            <a:r>
              <a:rPr lang="en-US" dirty="0" smtClean="0">
                <a:latin typeface="Calibri" charset="0"/>
                <a:ea typeface="ＭＳ Ｐゴシック" charset="0"/>
              </a:rPr>
              <a:t>FPKM (RPKM)</a:t>
            </a:r>
            <a:endParaRPr lang="en-US" dirty="0">
              <a:latin typeface="Calibri" charset="0"/>
              <a:ea typeface="ＭＳ Ｐゴシック" charset="0"/>
            </a:endParaRPr>
          </a:p>
        </p:txBody>
      </p:sp>
      <p:sp>
        <p:nvSpPr>
          <p:cNvPr id="28674" name="Content Placeholder 2"/>
          <p:cNvSpPr>
            <a:spLocks noGrp="1"/>
          </p:cNvSpPr>
          <p:nvPr>
            <p:ph idx="1"/>
          </p:nvPr>
        </p:nvSpPr>
        <p:spPr>
          <a:xfrm>
            <a:off x="152400" y="1340768"/>
            <a:ext cx="8839200" cy="4983832"/>
          </a:xfrm>
        </p:spPr>
        <p:txBody>
          <a:bodyPr wrap="square">
            <a:normAutofit fontScale="77500" lnSpcReduction="20000"/>
          </a:bodyPr>
          <a:lstStyle/>
          <a:p>
            <a:r>
              <a:rPr lang="en-US" dirty="0">
                <a:latin typeface="Calibri" charset="0"/>
                <a:ea typeface="ＭＳ Ｐゴシック" charset="0"/>
              </a:rPr>
              <a:t>RPKM: Reads Per </a:t>
            </a:r>
            <a:r>
              <a:rPr lang="en-US" dirty="0" err="1">
                <a:latin typeface="Calibri" charset="0"/>
                <a:ea typeface="ＭＳ Ｐゴシック" charset="0"/>
              </a:rPr>
              <a:t>Kilobase</a:t>
            </a:r>
            <a:r>
              <a:rPr lang="en-US" dirty="0">
                <a:latin typeface="Calibri" charset="0"/>
                <a:ea typeface="ＭＳ Ｐゴシック" charset="0"/>
              </a:rPr>
              <a:t> of transcript per Million mapped reads. </a:t>
            </a:r>
          </a:p>
          <a:p>
            <a:r>
              <a:rPr lang="en-US" dirty="0">
                <a:latin typeface="Calibri" charset="0"/>
                <a:ea typeface="ＭＳ Ｐゴシック" charset="0"/>
              </a:rPr>
              <a:t>FPKM: Fragments Per </a:t>
            </a:r>
            <a:r>
              <a:rPr lang="en-US" dirty="0" err="1">
                <a:latin typeface="Calibri" charset="0"/>
                <a:ea typeface="ＭＳ Ｐゴシック" charset="0"/>
              </a:rPr>
              <a:t>Kilobase</a:t>
            </a:r>
            <a:r>
              <a:rPr lang="en-US" dirty="0">
                <a:latin typeface="Calibri" charset="0"/>
                <a:ea typeface="ＭＳ Ｐゴシック" charset="0"/>
              </a:rPr>
              <a:t> of transcript per Million mapped reads.</a:t>
            </a:r>
          </a:p>
          <a:p>
            <a:r>
              <a:rPr lang="en-US" dirty="0" smtClean="0">
                <a:latin typeface="Calibri" charset="0"/>
                <a:ea typeface="ＭＳ Ｐゴシック" charset="0"/>
              </a:rPr>
              <a:t>In </a:t>
            </a:r>
            <a:r>
              <a:rPr lang="en-US" dirty="0">
                <a:latin typeface="Calibri" charset="0"/>
                <a:ea typeface="ＭＳ Ｐゴシック" charset="0"/>
              </a:rPr>
              <a:t>RNA-</a:t>
            </a:r>
            <a:r>
              <a:rPr lang="en-US" dirty="0" err="1">
                <a:latin typeface="Calibri" charset="0"/>
                <a:ea typeface="ＭＳ Ｐゴシック" charset="0"/>
              </a:rPr>
              <a:t>Seq</a:t>
            </a:r>
            <a:r>
              <a:rPr lang="en-US" dirty="0">
                <a:latin typeface="Calibri" charset="0"/>
                <a:ea typeface="ＭＳ Ｐゴシック" charset="0"/>
              </a:rPr>
              <a:t>, the relative expression of a transcript is proportional to the number of </a:t>
            </a:r>
            <a:r>
              <a:rPr lang="en-US" dirty="0" err="1">
                <a:latin typeface="Calibri" charset="0"/>
                <a:ea typeface="ＭＳ Ｐゴシック" charset="0"/>
              </a:rPr>
              <a:t>cDNA</a:t>
            </a:r>
            <a:r>
              <a:rPr lang="en-US" dirty="0">
                <a:latin typeface="Calibri" charset="0"/>
                <a:ea typeface="ＭＳ Ｐゴシック" charset="0"/>
              </a:rPr>
              <a:t> fragments that originate from it</a:t>
            </a:r>
            <a:r>
              <a:rPr lang="en-US" dirty="0" smtClean="0">
                <a:latin typeface="Calibri" charset="0"/>
                <a:ea typeface="ＭＳ Ｐゴシック" charset="0"/>
              </a:rPr>
              <a:t>. However: </a:t>
            </a:r>
          </a:p>
          <a:p>
            <a:pPr lvl="1"/>
            <a:r>
              <a:rPr lang="en-US" dirty="0" smtClean="0">
                <a:latin typeface="Calibri" charset="0"/>
                <a:ea typeface="ＭＳ Ｐゴシック" charset="0"/>
              </a:rPr>
              <a:t>The number of fragments is also biased towards larger genes</a:t>
            </a:r>
          </a:p>
          <a:p>
            <a:pPr lvl="1"/>
            <a:r>
              <a:rPr lang="en-US" dirty="0" smtClean="0">
                <a:latin typeface="Calibri" charset="0"/>
                <a:ea typeface="ＭＳ Ｐゴシック" charset="0"/>
              </a:rPr>
              <a:t>The total number of fragments is related to total library depth</a:t>
            </a:r>
          </a:p>
          <a:p>
            <a:r>
              <a:rPr lang="en-US" dirty="0" smtClean="0">
                <a:latin typeface="Calibri" charset="0"/>
                <a:ea typeface="ＭＳ Ｐゴシック" charset="0"/>
              </a:rPr>
              <a:t>FPKM (RPKM) attempt to normalize for gene size and library depth</a:t>
            </a:r>
          </a:p>
          <a:p>
            <a:endParaRPr lang="nl-NL" dirty="0" smtClean="0">
              <a:latin typeface="Calibri" charset="0"/>
              <a:ea typeface="ＭＳ Ｐゴシック" charset="0"/>
            </a:endParaRPr>
          </a:p>
          <a:p>
            <a:r>
              <a:rPr lang="nl-NL" dirty="0" smtClean="0">
                <a:latin typeface="Calibri" charset="0"/>
                <a:ea typeface="ＭＳ Ｐゴシック" charset="0"/>
              </a:rPr>
              <a:t>FPKM (RPKM) = (10</a:t>
            </a:r>
            <a:r>
              <a:rPr lang="nl-NL" dirty="0">
                <a:latin typeface="Calibri" charset="0"/>
                <a:ea typeface="ＭＳ Ｐゴシック" charset="0"/>
              </a:rPr>
              <a:t>^9 * </a:t>
            </a:r>
            <a:r>
              <a:rPr lang="nl-NL" dirty="0" smtClean="0">
                <a:latin typeface="Calibri" charset="0"/>
                <a:ea typeface="ＭＳ Ｐゴシック" charset="0"/>
              </a:rPr>
              <a:t>C) </a:t>
            </a:r>
            <a:r>
              <a:rPr lang="nl-NL" dirty="0">
                <a:latin typeface="Calibri" charset="0"/>
                <a:ea typeface="ＭＳ Ｐゴシック" charset="0"/>
              </a:rPr>
              <a:t>/ (N * L)</a:t>
            </a:r>
            <a:r>
              <a:rPr lang="en-US" dirty="0" smtClean="0">
                <a:latin typeface="Calibri" charset="0"/>
                <a:ea typeface="ＭＳ Ｐゴシック" charset="0"/>
              </a:rPr>
              <a:t> </a:t>
            </a:r>
          </a:p>
          <a:p>
            <a:pPr lvl="1"/>
            <a:r>
              <a:rPr lang="en-US" dirty="0" smtClean="0">
                <a:latin typeface="Calibri" charset="0"/>
                <a:ea typeface="ＭＳ Ｐゴシック" charset="0"/>
              </a:rPr>
              <a:t>C = number </a:t>
            </a:r>
            <a:r>
              <a:rPr lang="en-US" dirty="0">
                <a:latin typeface="Calibri" charset="0"/>
                <a:ea typeface="ＭＳ Ｐゴシック" charset="0"/>
              </a:rPr>
              <a:t>of </a:t>
            </a:r>
            <a:r>
              <a:rPr lang="en-US" dirty="0" err="1">
                <a:latin typeface="Calibri" charset="0"/>
                <a:ea typeface="ＭＳ Ｐゴシック" charset="0"/>
              </a:rPr>
              <a:t>mappable</a:t>
            </a:r>
            <a:r>
              <a:rPr lang="en-US" dirty="0">
                <a:latin typeface="Calibri" charset="0"/>
                <a:ea typeface="ＭＳ Ｐゴシック" charset="0"/>
              </a:rPr>
              <a:t> </a:t>
            </a:r>
            <a:r>
              <a:rPr lang="en-US" dirty="0" smtClean="0">
                <a:latin typeface="Calibri" charset="0"/>
                <a:ea typeface="ＭＳ Ｐゴシック" charset="0"/>
              </a:rPr>
              <a:t>reads/fragments for a gene/transcript/exon/</a:t>
            </a:r>
            <a:r>
              <a:rPr lang="en-US" dirty="0" err="1" smtClean="0">
                <a:latin typeface="Calibri" charset="0"/>
                <a:ea typeface="ＭＳ Ｐゴシック" charset="0"/>
              </a:rPr>
              <a:t>etc</a:t>
            </a:r>
            <a:endParaRPr lang="en-US" dirty="0" smtClean="0">
              <a:latin typeface="Calibri" charset="0"/>
              <a:ea typeface="ＭＳ Ｐゴシック" charset="0"/>
            </a:endParaRPr>
          </a:p>
          <a:p>
            <a:pPr lvl="1"/>
            <a:r>
              <a:rPr lang="en-US" dirty="0" smtClean="0">
                <a:latin typeface="Calibri" charset="0"/>
                <a:ea typeface="ＭＳ Ｐゴシック" charset="0"/>
              </a:rPr>
              <a:t>N = </a:t>
            </a:r>
            <a:r>
              <a:rPr lang="en-US" dirty="0">
                <a:latin typeface="Calibri" charset="0"/>
                <a:ea typeface="ＭＳ Ｐゴシック" charset="0"/>
              </a:rPr>
              <a:t>total number of </a:t>
            </a:r>
            <a:r>
              <a:rPr lang="en-US" dirty="0" err="1">
                <a:latin typeface="Calibri" charset="0"/>
                <a:ea typeface="ＭＳ Ｐゴシック" charset="0"/>
              </a:rPr>
              <a:t>mappable</a:t>
            </a:r>
            <a:r>
              <a:rPr lang="en-US" dirty="0">
                <a:latin typeface="Calibri" charset="0"/>
                <a:ea typeface="ＭＳ Ｐゴシック" charset="0"/>
              </a:rPr>
              <a:t> </a:t>
            </a:r>
            <a:r>
              <a:rPr lang="en-US" dirty="0" smtClean="0">
                <a:latin typeface="Calibri" charset="0"/>
                <a:ea typeface="ＭＳ Ｐゴシック" charset="0"/>
              </a:rPr>
              <a:t>reads/fragments </a:t>
            </a:r>
            <a:r>
              <a:rPr lang="en-US" dirty="0">
                <a:latin typeface="Calibri" charset="0"/>
                <a:ea typeface="ＭＳ Ｐゴシック" charset="0"/>
              </a:rPr>
              <a:t>in the </a:t>
            </a:r>
            <a:r>
              <a:rPr lang="en-US" dirty="0" smtClean="0">
                <a:latin typeface="Calibri" charset="0"/>
                <a:ea typeface="ＭＳ Ｐゴシック" charset="0"/>
              </a:rPr>
              <a:t>library </a:t>
            </a:r>
          </a:p>
          <a:p>
            <a:pPr lvl="1"/>
            <a:r>
              <a:rPr lang="en-US" dirty="0" smtClean="0">
                <a:latin typeface="Calibri" charset="0"/>
                <a:ea typeface="ＭＳ Ｐゴシック" charset="0"/>
              </a:rPr>
              <a:t>L = </a:t>
            </a:r>
            <a:r>
              <a:rPr lang="en-US" dirty="0">
                <a:latin typeface="Calibri" charset="0"/>
                <a:ea typeface="ＭＳ Ｐゴシック" charset="0"/>
              </a:rPr>
              <a:t>number of base pairs in the </a:t>
            </a:r>
            <a:r>
              <a:rPr lang="en-US" dirty="0" smtClean="0">
                <a:latin typeface="Calibri" charset="0"/>
                <a:ea typeface="ＭＳ Ｐゴシック" charset="0"/>
              </a:rPr>
              <a:t>gene/transcript/exon/</a:t>
            </a:r>
            <a:r>
              <a:rPr lang="en-US" dirty="0" err="1" smtClean="0">
                <a:latin typeface="Calibri" charset="0"/>
                <a:ea typeface="ＭＳ Ｐゴシック" charset="0"/>
              </a:rPr>
              <a:t>etc</a:t>
            </a:r>
            <a:endParaRPr lang="en-US" dirty="0" smtClean="0">
              <a:latin typeface="Calibri" charset="0"/>
              <a:ea typeface="ＭＳ Ｐゴシック" charset="0"/>
            </a:endParaRPr>
          </a:p>
          <a:p>
            <a:pPr marL="457200" lvl="1" indent="0">
              <a:buNone/>
            </a:pPr>
            <a:endParaRPr lang="en-US" dirty="0">
              <a:latin typeface="Calibri" charset="0"/>
              <a:ea typeface="ＭＳ Ｐゴシック" charset="0"/>
            </a:endParaRPr>
          </a:p>
          <a:p>
            <a:r>
              <a:rPr lang="en-US" dirty="0">
                <a:latin typeface="Calibri" charset="0"/>
                <a:ea typeface="ＭＳ Ｐゴシック" charset="0"/>
                <a:hlinkClick r:id="rId3"/>
              </a:rPr>
              <a:t>http://www.biostars.org/p/11378</a:t>
            </a:r>
            <a:r>
              <a:rPr lang="en-US" dirty="0" smtClean="0">
                <a:latin typeface="Calibri" charset="0"/>
                <a:ea typeface="ＭＳ Ｐゴシック" charset="0"/>
                <a:hlinkClick r:id="rId3"/>
              </a:rPr>
              <a:t>/</a:t>
            </a:r>
            <a:endParaRPr lang="en-US" dirty="0" smtClean="0">
              <a:latin typeface="Calibri" charset="0"/>
              <a:ea typeface="ＭＳ Ｐゴシック" charset="0"/>
            </a:endParaRPr>
          </a:p>
          <a:p>
            <a:r>
              <a:rPr lang="en-US" dirty="0">
                <a:latin typeface="Calibri" charset="0"/>
                <a:ea typeface="ＭＳ Ｐゴシック" charset="0"/>
                <a:hlinkClick r:id="rId4"/>
              </a:rPr>
              <a:t>http://www.biostars.org/p/68126</a:t>
            </a:r>
            <a:r>
              <a:rPr lang="en-US" dirty="0" smtClean="0">
                <a:latin typeface="Calibri" charset="0"/>
                <a:ea typeface="ＭＳ Ｐゴシック" charset="0"/>
                <a:hlinkClick r:id="rId4"/>
              </a:rPr>
              <a:t>/</a:t>
            </a:r>
            <a:endParaRPr lang="en-US" dirty="0" smtClean="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366020427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384"/>
            <a:ext cx="8839200" cy="1143000"/>
          </a:xfrm>
        </p:spPr>
        <p:txBody>
          <a:bodyPr/>
          <a:lstStyle/>
          <a:p>
            <a:r>
              <a:rPr lang="en-US" dirty="0" smtClean="0"/>
              <a:t>How do FPKM and TPM differ?</a:t>
            </a:r>
            <a:endParaRPr lang="en-US" dirty="0"/>
          </a:p>
        </p:txBody>
      </p:sp>
      <p:sp>
        <p:nvSpPr>
          <p:cNvPr id="3" name="Content Placeholder 2"/>
          <p:cNvSpPr>
            <a:spLocks noGrp="1"/>
          </p:cNvSpPr>
          <p:nvPr>
            <p:ph idx="1"/>
          </p:nvPr>
        </p:nvSpPr>
        <p:spPr>
          <a:xfrm>
            <a:off x="152400" y="1124744"/>
            <a:ext cx="8839200" cy="4968552"/>
          </a:xfrm>
        </p:spPr>
        <p:txBody>
          <a:bodyPr>
            <a:normAutofit fontScale="85000" lnSpcReduction="20000"/>
          </a:bodyPr>
          <a:lstStyle/>
          <a:p>
            <a:r>
              <a:rPr lang="en-US" dirty="0" smtClean="0"/>
              <a:t>TPM: Transcript per </a:t>
            </a:r>
            <a:r>
              <a:rPr lang="en-US" dirty="0" err="1" smtClean="0"/>
              <a:t>Kilobase</a:t>
            </a:r>
            <a:r>
              <a:rPr lang="en-US" dirty="0" smtClean="0"/>
              <a:t> Million</a:t>
            </a:r>
          </a:p>
          <a:p>
            <a:r>
              <a:rPr lang="en-US" dirty="0" smtClean="0"/>
              <a:t>The difference is in the order of operations:</a:t>
            </a:r>
          </a:p>
          <a:p>
            <a:pPr lvl="1"/>
            <a:r>
              <a:rPr lang="en-US" dirty="0" smtClean="0"/>
              <a:t>FPKM</a:t>
            </a:r>
          </a:p>
          <a:p>
            <a:pPr lvl="2"/>
            <a:r>
              <a:rPr lang="en-US" dirty="0" smtClean="0"/>
              <a:t>1) Determine total sample fragment count and divide by 1,000,000</a:t>
            </a:r>
          </a:p>
          <a:p>
            <a:pPr lvl="3"/>
            <a:r>
              <a:rPr lang="en-US" dirty="0" smtClean="0"/>
              <a:t>“per million” scaling factor</a:t>
            </a:r>
          </a:p>
          <a:p>
            <a:pPr lvl="2"/>
            <a:r>
              <a:rPr lang="en-US" dirty="0" smtClean="0"/>
              <a:t>2) Divide each gene/transcript fragment count by #1</a:t>
            </a:r>
          </a:p>
          <a:p>
            <a:pPr lvl="3"/>
            <a:r>
              <a:rPr lang="en-US" dirty="0" smtClean="0"/>
              <a:t>fragments per million, FPM</a:t>
            </a:r>
          </a:p>
          <a:p>
            <a:pPr lvl="2"/>
            <a:r>
              <a:rPr lang="en-US" dirty="0" smtClean="0"/>
              <a:t>3) Divide each FPM by length of each gene/transcript in </a:t>
            </a:r>
            <a:r>
              <a:rPr lang="en-US" dirty="0" err="1" smtClean="0"/>
              <a:t>kilobases</a:t>
            </a:r>
            <a:r>
              <a:rPr lang="en-US" dirty="0" smtClean="0"/>
              <a:t> (</a:t>
            </a:r>
            <a:r>
              <a:rPr lang="en-US" dirty="0"/>
              <a:t>F</a:t>
            </a:r>
            <a:r>
              <a:rPr lang="en-US" dirty="0" smtClean="0"/>
              <a:t>PKM)</a:t>
            </a:r>
          </a:p>
          <a:p>
            <a:pPr lvl="1"/>
            <a:r>
              <a:rPr lang="en-US" dirty="0" smtClean="0"/>
              <a:t>TPM</a:t>
            </a:r>
          </a:p>
          <a:p>
            <a:pPr lvl="2"/>
            <a:r>
              <a:rPr lang="en-US" dirty="0" smtClean="0"/>
              <a:t>1) Divide each fragment count by length of each transcript in </a:t>
            </a:r>
            <a:r>
              <a:rPr lang="en-US" dirty="0" err="1" smtClean="0"/>
              <a:t>kilobases</a:t>
            </a:r>
            <a:endParaRPr lang="en-US" dirty="0" smtClean="0"/>
          </a:p>
          <a:p>
            <a:pPr lvl="3"/>
            <a:r>
              <a:rPr lang="en-US" dirty="0" smtClean="0"/>
              <a:t>fragments per </a:t>
            </a:r>
            <a:r>
              <a:rPr lang="en-US" dirty="0" err="1"/>
              <a:t>k</a:t>
            </a:r>
            <a:r>
              <a:rPr lang="en-US" dirty="0" err="1" smtClean="0"/>
              <a:t>ilobase</a:t>
            </a:r>
            <a:r>
              <a:rPr lang="en-US" dirty="0" smtClean="0"/>
              <a:t>, FPK</a:t>
            </a:r>
          </a:p>
          <a:p>
            <a:pPr lvl="2"/>
            <a:r>
              <a:rPr lang="en-US" dirty="0" smtClean="0"/>
              <a:t>2) Sum all FPK values for the sample and divide by 1,000,000</a:t>
            </a:r>
          </a:p>
          <a:p>
            <a:pPr lvl="3"/>
            <a:r>
              <a:rPr lang="en-US" dirty="0" smtClean="0"/>
              <a:t>“per million” scaling factor</a:t>
            </a:r>
          </a:p>
          <a:p>
            <a:pPr lvl="2"/>
            <a:r>
              <a:rPr lang="en-US" dirty="0" smtClean="0"/>
              <a:t>3) Divide #1 by #2 (TPM)</a:t>
            </a:r>
          </a:p>
          <a:p>
            <a:pPr lvl="2"/>
            <a:endParaRPr lang="en-US" dirty="0" smtClean="0"/>
          </a:p>
          <a:p>
            <a:r>
              <a:rPr lang="en-US" sz="2100" dirty="0" smtClean="0"/>
              <a:t>The </a:t>
            </a:r>
            <a:r>
              <a:rPr lang="en-US" sz="2100" dirty="0"/>
              <a:t>sum of all TPMs in each sample </a:t>
            </a:r>
            <a:r>
              <a:rPr lang="en-US" sz="2100" dirty="0" smtClean="0"/>
              <a:t>is </a:t>
            </a:r>
            <a:r>
              <a:rPr lang="en-US" sz="2100" dirty="0"/>
              <a:t>the same. </a:t>
            </a:r>
            <a:r>
              <a:rPr lang="en-US" sz="2100" dirty="0" smtClean="0"/>
              <a:t>Easier </a:t>
            </a:r>
            <a:r>
              <a:rPr lang="en-US" sz="2100" dirty="0"/>
              <a:t>to compare </a:t>
            </a:r>
            <a:r>
              <a:rPr lang="en-US" sz="2100" dirty="0" smtClean="0"/>
              <a:t>across samples!</a:t>
            </a:r>
            <a:endParaRPr lang="en-US" sz="2100" dirty="0" smtClean="0">
              <a:hlinkClick r:id="rId3"/>
            </a:endParaRPr>
          </a:p>
          <a:p>
            <a:r>
              <a:rPr lang="en-US" sz="1800" dirty="0" smtClean="0">
                <a:hlinkClick r:id="rId3"/>
              </a:rPr>
              <a:t>http</a:t>
            </a:r>
            <a:r>
              <a:rPr lang="en-US" sz="1800" dirty="0">
                <a:hlinkClick r:id="rId3"/>
              </a:rPr>
              <a:t>://www.rna-seqblog.com/rpkm-fpkm-and-tpm-clearly-explained</a:t>
            </a:r>
            <a:r>
              <a:rPr lang="en-US" sz="1800" dirty="0" smtClean="0">
                <a:hlinkClick r:id="rId3"/>
              </a:rPr>
              <a:t>/</a:t>
            </a:r>
            <a:endParaRPr lang="en-US" sz="1800" dirty="0" smtClean="0"/>
          </a:p>
          <a:p>
            <a:r>
              <a:rPr lang="en-US" sz="1800" dirty="0">
                <a:hlinkClick r:id="rId4"/>
              </a:rPr>
              <a:t>https://www.ncbi.nlm.nih.gov/pubmed/</a:t>
            </a:r>
            <a:r>
              <a:rPr lang="en-US" sz="1800" dirty="0" smtClean="0">
                <a:hlinkClick r:id="rId4"/>
              </a:rPr>
              <a:t>22872506</a:t>
            </a:r>
            <a:r>
              <a:rPr lang="en-US" sz="1800" dirty="0" smtClean="0"/>
              <a:t> </a:t>
            </a:r>
          </a:p>
        </p:txBody>
      </p:sp>
    </p:spTree>
    <p:extLst>
      <p:ext uri="{BB962C8B-B14F-4D97-AF65-F5344CB8AC3E}">
        <p14:creationId xmlns:p14="http://schemas.microsoft.com/office/powerpoint/2010/main" val="18780365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490066"/>
          </a:xfrm>
        </p:spPr>
        <p:txBody>
          <a:bodyPr/>
          <a:lstStyle/>
          <a:p>
            <a:r>
              <a:rPr lang="en-US" dirty="0" smtClean="0"/>
              <a:t>How does </a:t>
            </a:r>
            <a:r>
              <a:rPr lang="en-US" dirty="0" err="1" smtClean="0"/>
              <a:t>StringTie</a:t>
            </a:r>
            <a:r>
              <a:rPr lang="en-US" dirty="0" smtClean="0"/>
              <a:t> work?</a:t>
            </a:r>
            <a:endParaRPr lang="en-US" dirty="0"/>
          </a:p>
        </p:txBody>
      </p:sp>
      <p:pic>
        <p:nvPicPr>
          <p:cNvPr id="4" name="Content Placeholder 3" descr="nbt.3122-F1.jpg"/>
          <p:cNvPicPr>
            <a:picLocks noGrp="1" noChangeAspect="1"/>
          </p:cNvPicPr>
          <p:nvPr>
            <p:ph idx="1"/>
          </p:nvPr>
        </p:nvPicPr>
        <p:blipFill rotWithShape="1">
          <a:blip r:embed="rId3">
            <a:extLst>
              <a:ext uri="{28A0092B-C50C-407E-A947-70E740481C1C}">
                <a14:useLocalDpi xmlns:a14="http://schemas.microsoft.com/office/drawing/2010/main" val="0"/>
              </a:ext>
            </a:extLst>
          </a:blip>
          <a:srcRect l="-22128" t="-943" r="-23212"/>
          <a:stretch/>
        </p:blipFill>
        <p:spPr>
          <a:xfrm>
            <a:off x="1403648" y="1019215"/>
            <a:ext cx="9083859" cy="4855166"/>
          </a:xfrm>
        </p:spPr>
      </p:pic>
      <p:sp>
        <p:nvSpPr>
          <p:cNvPr id="7" name="TextBox 6"/>
          <p:cNvSpPr txBox="1"/>
          <p:nvPr/>
        </p:nvSpPr>
        <p:spPr>
          <a:xfrm>
            <a:off x="3723" y="1535881"/>
            <a:ext cx="2840085" cy="3693319"/>
          </a:xfrm>
          <a:prstGeom prst="rect">
            <a:avLst/>
          </a:prstGeom>
          <a:noFill/>
        </p:spPr>
        <p:txBody>
          <a:bodyPr wrap="square" rtlCol="0">
            <a:spAutoFit/>
          </a:bodyPr>
          <a:lstStyle/>
          <a:p>
            <a:r>
              <a:rPr lang="en-US" sz="1800" dirty="0" err="1"/>
              <a:t>StringTie</a:t>
            </a:r>
            <a:r>
              <a:rPr lang="en-US" sz="1800" dirty="0"/>
              <a:t> iteratively extracts the heaviest path from a splice graph, constructs a flow network, computes maximum flow to estimate abundance, and then updates the splice graph by removing reads that were assigned by the flow algorithm. This process repeats until all reads have been assigned. </a:t>
            </a:r>
            <a:endParaRPr lang="en-US" sz="1800" dirty="0" smtClean="0"/>
          </a:p>
        </p:txBody>
      </p:sp>
      <p:sp>
        <p:nvSpPr>
          <p:cNvPr id="3" name="TextBox 2"/>
          <p:cNvSpPr txBox="1"/>
          <p:nvPr/>
        </p:nvSpPr>
        <p:spPr>
          <a:xfrm>
            <a:off x="5292080" y="6021288"/>
            <a:ext cx="5472608" cy="338554"/>
          </a:xfrm>
          <a:prstGeom prst="rect">
            <a:avLst/>
          </a:prstGeom>
          <a:noFill/>
        </p:spPr>
        <p:txBody>
          <a:bodyPr wrap="square" rtlCol="0">
            <a:spAutoFit/>
          </a:bodyPr>
          <a:lstStyle/>
          <a:p>
            <a:r>
              <a:rPr lang="en-US" sz="1600" dirty="0" err="1" smtClean="0"/>
              <a:t>Pertea</a:t>
            </a:r>
            <a:r>
              <a:rPr lang="en-US" sz="1600" dirty="0"/>
              <a:t> </a:t>
            </a:r>
            <a:r>
              <a:rPr lang="en-US" sz="1600" dirty="0" smtClean="0"/>
              <a:t>et al. Nature Biotechnology, 2015</a:t>
            </a:r>
            <a:endParaRPr lang="en-US" sz="1600" dirty="0"/>
          </a:p>
        </p:txBody>
      </p:sp>
      <p:sp>
        <p:nvSpPr>
          <p:cNvPr id="5" name="TextBox 4"/>
          <p:cNvSpPr txBox="1"/>
          <p:nvPr/>
        </p:nvSpPr>
        <p:spPr>
          <a:xfrm>
            <a:off x="7308304" y="2060848"/>
            <a:ext cx="1440160" cy="523220"/>
          </a:xfrm>
          <a:prstGeom prst="rect">
            <a:avLst/>
          </a:prstGeom>
          <a:noFill/>
        </p:spPr>
        <p:txBody>
          <a:bodyPr wrap="square" rtlCol="0">
            <a:spAutoFit/>
          </a:bodyPr>
          <a:lstStyle/>
          <a:p>
            <a:r>
              <a:rPr lang="en-US" sz="1400" dirty="0" smtClean="0"/>
              <a:t>Group reads into clusters</a:t>
            </a:r>
            <a:endParaRPr lang="en-US" sz="1400" dirty="0"/>
          </a:p>
        </p:txBody>
      </p:sp>
    </p:spTree>
    <p:extLst>
      <p:ext uri="{BB962C8B-B14F-4D97-AF65-F5344CB8AC3E}">
        <p14:creationId xmlns:p14="http://schemas.microsoft.com/office/powerpoint/2010/main" val="161160167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bt.3122-S1_Page_13.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2267" t="9572" r="12178" b="46442"/>
          <a:stretch/>
        </p:blipFill>
        <p:spPr>
          <a:xfrm>
            <a:off x="899593" y="667233"/>
            <a:ext cx="7488831" cy="5642087"/>
          </a:xfrm>
        </p:spPr>
      </p:pic>
      <p:sp>
        <p:nvSpPr>
          <p:cNvPr id="5" name="Title 1"/>
          <p:cNvSpPr>
            <a:spLocks noGrp="1"/>
          </p:cNvSpPr>
          <p:nvPr>
            <p:ph type="title"/>
          </p:nvPr>
        </p:nvSpPr>
        <p:spPr>
          <a:xfrm>
            <a:off x="152400" y="44624"/>
            <a:ext cx="8839200" cy="490066"/>
          </a:xfrm>
        </p:spPr>
        <p:txBody>
          <a:bodyPr/>
          <a:lstStyle/>
          <a:p>
            <a:r>
              <a:rPr lang="en-US" sz="2000" dirty="0" smtClean="0"/>
              <a:t>Construct splice graph, identify path with heaviest coverage, construct flow network, assemble transcript, remove reads and repeat</a:t>
            </a:r>
            <a:endParaRPr lang="en-US" sz="2000" dirty="0"/>
          </a:p>
        </p:txBody>
      </p:sp>
    </p:spTree>
    <p:extLst>
      <p:ext uri="{BB962C8B-B14F-4D97-AF65-F5344CB8AC3E}">
        <p14:creationId xmlns:p14="http://schemas.microsoft.com/office/powerpoint/2010/main" val="347092438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10419</TotalTime>
  <Words>2201</Words>
  <Application>Microsoft Macintosh PowerPoint</Application>
  <PresentationFormat>On-screen Show (4:3)</PresentationFormat>
  <Paragraphs>196</Paragraphs>
  <Slides>25</Slides>
  <Notes>7</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Advanced Sequencing Technologies &amp; Applications</vt:lpstr>
      <vt:lpstr>PowerPoint Presentation</vt:lpstr>
      <vt:lpstr>Learning objectives of the course</vt:lpstr>
      <vt:lpstr>Learning Objectives of Module</vt:lpstr>
      <vt:lpstr>Expression estimation for known genes and transcripts</vt:lpstr>
      <vt:lpstr>What is FPKM (RPKM)</vt:lpstr>
      <vt:lpstr>How do FPKM and TPM differ?</vt:lpstr>
      <vt:lpstr>How does StringTie work?</vt:lpstr>
      <vt:lpstr>Construct splice graph, identify path with heaviest coverage, construct flow network, assemble transcript, remove reads and repeat</vt:lpstr>
      <vt:lpstr>From flow network for each transcript, maximum flow is used to assemble transcript and estimate abundance </vt:lpstr>
      <vt:lpstr>StringTie -merge</vt:lpstr>
      <vt:lpstr>gffcompare</vt:lpstr>
      <vt:lpstr>Ballgown for Differential Expression</vt:lpstr>
      <vt:lpstr>Ballgown for Visualization with R</vt:lpstr>
      <vt:lpstr>Alternatives to FPKM</vt:lpstr>
      <vt:lpstr>HTSeq-count basically counts reads supporting a feature (exon, gene) by assessing overlapping coordinates</vt:lpstr>
      <vt:lpstr>Alternative differential expression methods</vt:lpstr>
      <vt:lpstr>‘FPKM/TPM’ expression estimates vs. ‘raw’ counts</vt:lpstr>
      <vt:lpstr>Multiple approaches advisable</vt:lpstr>
      <vt:lpstr>Lessons learned from microarray days</vt:lpstr>
      <vt:lpstr>Multiple testing correction</vt:lpstr>
      <vt:lpstr>Downstream interpretation of expression analysis</vt:lpstr>
      <vt:lpstr>PowerPoint Presentation</vt:lpstr>
      <vt:lpstr>HISAT2/StringTie/Ballgown RNA-seq Pipeline</vt:lpstr>
      <vt:lpstr>PowerPoint Presentation</vt:lpstr>
    </vt:vector>
  </TitlesOfParts>
  <Company>Boston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Stromberg</dc:creator>
  <cp:lastModifiedBy>Obi Griffith</cp:lastModifiedBy>
  <cp:revision>671</cp:revision>
  <dcterms:created xsi:type="dcterms:W3CDTF">2011-11-14T19:50:16Z</dcterms:created>
  <dcterms:modified xsi:type="dcterms:W3CDTF">2018-11-13T21:41:18Z</dcterms:modified>
</cp:coreProperties>
</file>