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6"/>
  </p:normalViewPr>
  <p:slideViewPr>
    <p:cSldViewPr>
      <p:cViewPr varScale="1">
        <p:scale>
          <a:sx n="79" d="100"/>
          <a:sy n="79" d="100"/>
        </p:scale>
        <p:origin x="-96" y="-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24F94F-8486-FD4A-B1DC-4D561309089E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9B608-01F2-F045-96A3-C8EFC3ACD74C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9B608-01F2-F045-96A3-C8EFC3ACD74C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CE1E5D-C0B3-4744-88D8-D81E5041DD69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4844F5-9029-0D45-8E07-E6B77CE66171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ourceforge.net/projects/flexba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amtools.sourceforge.net/SAM1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31610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2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and Visualization 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err="1">
                <a:latin typeface="Calibri"/>
                <a:cs typeface="Calibri"/>
              </a:rPr>
              <a:t>Kelsy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Cotto</a:t>
            </a:r>
            <a:r>
              <a:rPr lang="en-US" sz="1600" dirty="0">
                <a:latin typeface="Calibri"/>
                <a:cs typeface="Calibri"/>
              </a:rPr>
              <a:t>, Obi Griffith, Malachi Griffith,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Alex Wagner,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6- 18, 2018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56662" cy="5184775"/>
          </a:xfrm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Run </a:t>
            </a:r>
            <a:r>
              <a:rPr lang="en-US" dirty="0" smtClean="0">
                <a:latin typeface="Calibri" charset="0"/>
                <a:ea typeface="ＭＳ Ｐゴシック" charset="0"/>
              </a:rPr>
              <a:t>HISAT2 </a:t>
            </a:r>
            <a:r>
              <a:rPr lang="en-US" dirty="0">
                <a:latin typeface="Calibri" charset="0"/>
                <a:ea typeface="ＭＳ Ｐゴシック" charset="0"/>
              </a:rPr>
              <a:t>with parameters suitable for gene expression analysis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Use 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 to demonstrate the features of the SAM/BAM format and basic manipulation of these alignment files (view, sort, index, filter)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Use IGV to visualize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alignments, view a variant position, etc.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Determine BAM-read counts at a variant position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Use 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flagstat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samstat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r>
              <a:rPr lang="en-US" dirty="0">
                <a:latin typeface="Calibri" charset="0"/>
                <a:ea typeface="ＭＳ Ｐゴシック" charset="0"/>
              </a:rPr>
              <a:t> to assess quality of alignments</a:t>
            </a:r>
          </a:p>
        </p:txBody>
      </p:sp>
    </p:spTree>
    <p:extLst>
      <p:ext uri="{BB962C8B-B14F-4D97-AF65-F5344CB8AC3E}">
        <p14:creationId xmlns:p14="http://schemas.microsoft.com/office/powerpoint/2010/main" val="279678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-i. Adaptor trim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Flexbar</a:t>
            </a:r>
            <a:r>
              <a:rPr lang="en-US" sz="2600" dirty="0">
                <a:latin typeface="Calibri" charset="0"/>
                <a:ea typeface="ＭＳ Ｐゴシック" charset="0"/>
              </a:rPr>
              <a:t> to trim sequence adapter from the read FASTQ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output of this step will be trimmed FASTQ files for each data set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Compare the </a:t>
            </a:r>
            <a:r>
              <a:rPr lang="en-US" sz="2600" dirty="0" err="1">
                <a:latin typeface="Calibri" charset="0"/>
                <a:ea typeface="ＭＳ Ｐゴシック" charset="0"/>
              </a:rPr>
              <a:t>FastQC</a:t>
            </a:r>
            <a:r>
              <a:rPr lang="en-US" sz="2600" dirty="0">
                <a:latin typeface="Calibri" charset="0"/>
                <a:ea typeface="ＭＳ Ｐゴシック" charset="0"/>
              </a:rPr>
              <a:t> reports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fastq</a:t>
            </a:r>
            <a:r>
              <a:rPr lang="en-US" sz="2600" dirty="0">
                <a:latin typeface="Calibri" charset="0"/>
                <a:ea typeface="ＭＳ Ｐゴシック" charset="0"/>
              </a:rPr>
              <a:t> files before and after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trimming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3"/>
              </a:rPr>
              <a:t>http://sourceforge.net/projects/flexbar</a:t>
            </a:r>
            <a:r>
              <a:rPr lang="en-US" sz="26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12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Align reads with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HISAT2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Align all reads in 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of the test data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with two files each (one for each read1 and read2 of the paired-end reads)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HISAT2 for </a:t>
            </a:r>
            <a:r>
              <a:rPr lang="en-US" sz="2600" dirty="0">
                <a:latin typeface="Calibri" charset="0"/>
                <a:ea typeface="ＭＳ Ｐゴシック" charset="0"/>
              </a:rPr>
              <a:t>the alignment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Supply </a:t>
            </a:r>
            <a:r>
              <a:rPr lang="en-US" sz="2200" dirty="0">
                <a:latin typeface="Calibri" charset="0"/>
                <a:ea typeface="ＭＳ Ｐゴシック" charset="0"/>
              </a:rPr>
              <a:t>the bowtie indexed genome obtained in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section 1-iv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-</a:t>
            </a:r>
            <a:r>
              <a:rPr lang="en-US" altLang="ja-JP" sz="2200" dirty="0" err="1" smtClean="0">
                <a:latin typeface="Calibri" charset="0"/>
                <a:ea typeface="ＭＳ Ｐゴシック" charset="0"/>
              </a:rPr>
              <a:t>dta</a:t>
            </a:r>
            <a:r>
              <a:rPr lang="ja-JP" altLang="en-US" sz="2200" dirty="0" smtClean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 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option tells 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HISAT2 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to report alignments tailored for transcript 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assemblers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Since there are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in the test data set,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alignment commands are run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On a test system, each of these alignments took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~4 seconds </a:t>
            </a:r>
            <a:r>
              <a:rPr lang="en-US" sz="2600" dirty="0">
                <a:latin typeface="Calibri" charset="0"/>
                <a:ea typeface="ＭＳ Ｐゴシック" charset="0"/>
              </a:rPr>
              <a:t>using 8 CPUs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alignment job outputs a SAM/BAM file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http://samtools.sourceforge.net/SAM1.pdf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6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indexed versions of bam 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These are needed by IGV for efficient loading of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Visualize spliced alignments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Identify exon-exon junction supporting reads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Identify </a:t>
            </a:r>
            <a:r>
              <a:rPr lang="en-US" sz="2200" dirty="0">
                <a:latin typeface="Calibri" charset="0"/>
                <a:ea typeface="ＭＳ Ｐゴシック" charset="0"/>
              </a:rPr>
              <a:t>differentially expressed genes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Try </a:t>
            </a:r>
            <a:r>
              <a:rPr lang="en-US" sz="2600" dirty="0">
                <a:latin typeface="Calibri" charset="0"/>
                <a:ea typeface="ＭＳ Ｐゴシック" charset="0"/>
              </a:rPr>
              <a:t>to find variant positions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a pileup from bam file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Determine read counts at a specific position</a:t>
            </a:r>
          </a:p>
        </p:txBody>
      </p:sp>
    </p:spTree>
    <p:extLst>
      <p:ext uri="{BB962C8B-B14F-4D97-AF65-F5344CB8AC3E}">
        <p14:creationId xmlns:p14="http://schemas.microsoft.com/office/powerpoint/2010/main" val="39138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(IGV)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1506" name="Content Placeholder 3" descr="Screen Shot 2013-06-01 at 11.20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9" b="-339"/>
          <a:stretch>
            <a:fillRect/>
          </a:stretch>
        </p:blipFill>
        <p:spPr>
          <a:xfrm>
            <a:off x="152400" y="1341438"/>
            <a:ext cx="8839200" cy="4724400"/>
          </a:xfrm>
        </p:spPr>
      </p:pic>
    </p:spTree>
    <p:extLst>
      <p:ext uri="{BB962C8B-B14F-4D97-AF65-F5344CB8AC3E}">
        <p14:creationId xmlns:p14="http://schemas.microsoft.com/office/powerpoint/2010/main" val="177086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'</a:t>
            </a:r>
            <a:r>
              <a:rPr lang="en-US" sz="2600" dirty="0" err="1">
                <a:latin typeface="Calibri" charset="0"/>
                <a:ea typeface="ＭＳ Ｐゴシック" charset="0"/>
              </a:rPr>
              <a:t>samtools</a:t>
            </a:r>
            <a:r>
              <a:rPr lang="en-US" sz="2600" dirty="0">
                <a:latin typeface="Calibri" charset="0"/>
                <a:ea typeface="ＭＳ Ｐゴシック" charset="0"/>
              </a:rPr>
              <a:t> view' to see the format of a SAM/BAM alignment file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Use ‘FLAGs’ to filter out certain kinds of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'</a:t>
            </a:r>
            <a:r>
              <a:rPr lang="en-US" sz="2600" dirty="0" err="1">
                <a:latin typeface="Calibri" charset="0"/>
                <a:ea typeface="ＭＳ Ｐゴシック" charset="0"/>
              </a:rPr>
              <a:t>samtools</a:t>
            </a:r>
            <a:r>
              <a:rPr lang="en-US" sz="2600" dirty="0">
                <a:latin typeface="Calibri" charset="0"/>
                <a:ea typeface="ＭＳ Ｐゴシック" charset="0"/>
              </a:rPr>
              <a:t> </a:t>
            </a:r>
            <a:r>
              <a:rPr lang="en-US" sz="2600" dirty="0" err="1">
                <a:latin typeface="Calibri" charset="0"/>
                <a:ea typeface="ＭＳ Ｐゴシック" charset="0"/>
              </a:rPr>
              <a:t>flagstat</a:t>
            </a:r>
            <a:r>
              <a:rPr lang="en-US" sz="2600" dirty="0">
                <a:latin typeface="Calibri" charset="0"/>
                <a:ea typeface="ＭＳ Ｐゴシック" charset="0"/>
              </a:rPr>
              <a:t>' to get a basic summary of an alignment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FastQC</a:t>
            </a:r>
            <a:r>
              <a:rPr lang="en-US" sz="2600" dirty="0">
                <a:latin typeface="Calibri" charset="0"/>
                <a:ea typeface="ＭＳ Ｐゴシック" charset="0"/>
              </a:rPr>
              <a:t> to perform basic QC of your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alignments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Optional: explore </a:t>
            </a:r>
            <a:r>
              <a:rPr lang="en-US" sz="2600" dirty="0" err="1" smtClean="0">
                <a:latin typeface="Calibri" charset="0"/>
                <a:ea typeface="ＭＳ Ｐゴシック" charset="0"/>
              </a:rPr>
              <a:t>RSeQC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 for alignment QC</a:t>
            </a: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9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ko-KR" dirty="0" err="1" smtClean="0">
                <a:latin typeface="Calibri" charset="0"/>
                <a:ea typeface="ＭＳ Ｐゴシック" charset="0"/>
                <a:cs typeface="ＭＳ Ｐゴシック" charset="0"/>
              </a:rPr>
              <a:t>RSeQC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3721072" cy="3717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57" y="1412776"/>
            <a:ext cx="369635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9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9877</TotalTime>
  <Words>449</Words>
  <Application>Microsoft Macintosh PowerPoint</Application>
  <PresentationFormat>On-screen Show (4:3)</PresentationFormat>
  <Paragraphs>54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Advanced Sequencing Technologies &amp; Applications</vt:lpstr>
      <vt:lpstr>PowerPoint Presentation</vt:lpstr>
      <vt:lpstr>Learning Objectives of Tutorial</vt:lpstr>
      <vt:lpstr>2-i. Adaptor trim</vt:lpstr>
      <vt:lpstr>2-ii. Align reads with HISAT2</vt:lpstr>
      <vt:lpstr>2-iii. Post-alignment visualization</vt:lpstr>
      <vt:lpstr>2-iii. Post-alignment visualization (IGV)</vt:lpstr>
      <vt:lpstr>2-iv. Post-alignment QC</vt:lpstr>
      <vt:lpstr>2-iv. Post-alignment QC (RSeQC)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652</cp:revision>
  <dcterms:created xsi:type="dcterms:W3CDTF">2011-11-14T19:50:16Z</dcterms:created>
  <dcterms:modified xsi:type="dcterms:W3CDTF">2018-11-12T21:27:50Z</dcterms:modified>
</cp:coreProperties>
</file>