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60" r:id="rId8"/>
    <p:sldId id="261" r:id="rId9"/>
    <p:sldId id="290" r:id="rId10"/>
    <p:sldId id="291" r:id="rId11"/>
    <p:sldId id="292" r:id="rId12"/>
    <p:sldId id="293" r:id="rId13"/>
    <p:sldId id="294" r:id="rId14"/>
    <p:sldId id="295" r:id="rId15"/>
    <p:sldId id="262" r:id="rId16"/>
    <p:sldId id="263" r:id="rId17"/>
    <p:sldId id="264" r:id="rId18"/>
    <p:sldId id="265"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31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2079000" y="1604520"/>
            <a:ext cx="4984920" cy="3977280"/>
          </a:xfrm>
          <a:prstGeom prst="rect">
            <a:avLst/>
          </a:prstGeom>
          <a:ln>
            <a:noFill/>
          </a:ln>
        </p:spPr>
      </p:pic>
      <p:pic>
        <p:nvPicPr>
          <p:cNvPr id="39" name="Picture 3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2079000" y="1604520"/>
            <a:ext cx="4984920" cy="3977280"/>
          </a:xfrm>
          <a:prstGeom prst="rect">
            <a:avLst/>
          </a:prstGeom>
          <a:ln>
            <a:noFill/>
          </a:ln>
        </p:spPr>
      </p:pic>
      <p:pic>
        <p:nvPicPr>
          <p:cNvPr id="79" name="Picture 7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6"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0"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4"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2"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5"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116" name="Picture 115"/>
          <p:cNvPicPr/>
          <p:nvPr/>
        </p:nvPicPr>
        <p:blipFill>
          <a:blip r:embed="rId2"/>
          <a:stretch/>
        </p:blipFill>
        <p:spPr>
          <a:xfrm>
            <a:off x="2079000" y="1604520"/>
            <a:ext cx="4984920" cy="3977280"/>
          </a:xfrm>
          <a:prstGeom prst="rect">
            <a:avLst/>
          </a:prstGeom>
          <a:ln>
            <a:noFill/>
          </a:ln>
        </p:spPr>
      </p:pic>
      <p:pic>
        <p:nvPicPr>
          <p:cNvPr id="117" name="Picture 11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4"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2"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5"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9"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50"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154" name="Picture 153"/>
          <p:cNvPicPr/>
          <p:nvPr/>
        </p:nvPicPr>
        <p:blipFill>
          <a:blip r:embed="rId2"/>
          <a:stretch/>
        </p:blipFill>
        <p:spPr>
          <a:xfrm>
            <a:off x="2079000" y="1604520"/>
            <a:ext cx="4984920" cy="3977280"/>
          </a:xfrm>
          <a:prstGeom prst="rect">
            <a:avLst/>
          </a:prstGeom>
          <a:ln>
            <a:noFill/>
          </a:ln>
        </p:spPr>
      </p:pic>
      <p:pic>
        <p:nvPicPr>
          <p:cNvPr id="155" name="Picture 15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7"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2"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3"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1"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2"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3"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4"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5" name="PlaceHolder 6"/>
          <p:cNvSpPr>
            <a:spLocks noGrp="1"/>
          </p:cNvSpPr>
          <p:nvPr>
            <p:ph type="body"/>
          </p:nvPr>
        </p:nvSpPr>
        <p:spPr>
          <a:xfrm>
            <a:off x="457200" y="1600200"/>
            <a:ext cx="8229240" cy="4525560"/>
          </a:xfrm>
          <a:prstGeom prst="rect">
            <a:avLst/>
          </a:prstGeom>
        </p:spPr>
        <p:txBody>
          <a:bodyPr lIns="0" tIns="0" rIns="0" bIns="0"/>
          <a:lstStyle/>
          <a:p>
            <a:pPr marL="432000" indent="-324000">
              <a:buClr>
                <a:srgbClr val="000000"/>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81"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73600"/>
            <a:ext cx="8229240" cy="1144800"/>
          </a:xfrm>
          <a:prstGeom prst="rect">
            <a:avLst/>
          </a:prstGeom>
        </p:spPr>
        <p:txBody>
          <a:bodyPr lIns="0" tIns="0" rIns="0" bIns="0" anchor="ctr"/>
          <a:lstStyle/>
          <a:p>
            <a:r>
              <a:rPr lang="en-US" sz="1400" b="0" strike="noStrike" spc="-1">
                <a:solidFill>
                  <a:srgbClr val="000000"/>
                </a:solidFill>
                <a:uFill>
                  <a:solidFill>
                    <a:srgbClr val="FFFFFF"/>
                  </a:solidFill>
                </a:uFill>
                <a:latin typeface="Arial"/>
              </a:rPr>
              <a:t>Click to edit the title text format</a:t>
            </a:r>
          </a:p>
        </p:txBody>
      </p:sp>
      <p:sp>
        <p:nvSpPr>
          <p:cNvPr id="83"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CustomShape 1"/>
          <p:cNvSpPr/>
          <p:nvPr/>
        </p:nvSpPr>
        <p:spPr>
          <a:xfrm>
            <a:off x="228600" y="228600"/>
            <a:ext cx="8686080" cy="10659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119" name="CustomShape 2"/>
          <p:cNvSpPr/>
          <p:nvPr/>
        </p:nvSpPr>
        <p:spPr>
          <a:xfrm>
            <a:off x="228600" y="1295280"/>
            <a:ext cx="8686080" cy="22788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120" name="PlaceHolder 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21"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www.mysqltutorial.org/mysql-triggers.aspx" TargetMode="External"/><Relationship Id="rId2" Type="http://schemas.openxmlformats.org/officeDocument/2006/relationships/hyperlink" Target="http://w3schools.com/"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54ED8FA9-E9F8-49A6-8AD5-593058089DAA}" type="slidenum">
              <a:rPr lang="en-US" sz="1200" b="0" strike="noStrike" spc="-1">
                <a:solidFill>
                  <a:srgbClr val="000000"/>
                </a:solidFill>
                <a:uFill>
                  <a:solidFill>
                    <a:srgbClr val="FFFFFF"/>
                  </a:solidFill>
                </a:uFill>
                <a:latin typeface="Arial"/>
              </a:rPr>
              <a:t>1</a:t>
            </a:fld>
            <a:endParaRPr lang="en-US" sz="2600" b="0" strike="noStrike" spc="-1">
              <a:solidFill>
                <a:srgbClr val="000000"/>
              </a:solidFill>
              <a:uFill>
                <a:solidFill>
                  <a:srgbClr val="FFFFFF"/>
                </a:solidFill>
              </a:uFill>
              <a:latin typeface="Arial"/>
            </a:endParaRPr>
          </a:p>
        </p:txBody>
      </p:sp>
      <p:sp>
        <p:nvSpPr>
          <p:cNvPr id="157" name="CustomShape 2"/>
          <p:cNvSpPr/>
          <p:nvPr/>
        </p:nvSpPr>
        <p:spPr>
          <a:xfrm>
            <a:off x="304920" y="457200"/>
            <a:ext cx="8533800" cy="13712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1" strike="noStrike" spc="-1">
                <a:solidFill>
                  <a:srgbClr val="FFFFFF"/>
                </a:solidFill>
                <a:uFill>
                  <a:solidFill>
                    <a:srgbClr val="FFFFFF"/>
                  </a:solidFill>
                </a:uFill>
                <a:latin typeface="Arial"/>
                <a:ea typeface="Arial"/>
              </a:rPr>
              <a:t>CS 207: Applied Database Practicum</a:t>
            </a:r>
            <a:endParaRPr lang="en-US" sz="2600" b="0" strike="noStrike" spc="-1">
              <a:solidFill>
                <a:srgbClr val="000000"/>
              </a:solidFill>
              <a:uFill>
                <a:solidFill>
                  <a:srgbClr val="FFFFFF"/>
                </a:solidFill>
              </a:uFill>
              <a:latin typeface="Arial"/>
            </a:endParaRPr>
          </a:p>
          <a:p>
            <a:pPr>
              <a:lnSpc>
                <a:spcPct val="100000"/>
              </a:lnSpc>
            </a:pPr>
            <a:r>
              <a:rPr lang="en-US" sz="2800" b="1" strike="noStrike" spc="-1">
                <a:solidFill>
                  <a:srgbClr val="FFFFFF"/>
                </a:solidFill>
                <a:uFill>
                  <a:solidFill>
                    <a:srgbClr val="FFFFFF"/>
                  </a:solidFill>
                </a:uFill>
                <a:latin typeface="Arial"/>
                <a:ea typeface="Arial"/>
              </a:rPr>
              <a:t>Week 6</a:t>
            </a:r>
            <a:endParaRPr lang="en-US" sz="2600" b="0" strike="noStrike" spc="-1">
              <a:solidFill>
                <a:srgbClr val="000000"/>
              </a:solidFill>
              <a:uFill>
                <a:solidFill>
                  <a:srgbClr val="FFFFFF"/>
                </a:solidFill>
              </a:uFill>
              <a:latin typeface="Arial"/>
            </a:endParaRPr>
          </a:p>
        </p:txBody>
      </p:sp>
      <p:sp>
        <p:nvSpPr>
          <p:cNvPr id="158" name="CustomShape 3"/>
          <p:cNvSpPr/>
          <p:nvPr/>
        </p:nvSpPr>
        <p:spPr>
          <a:xfrm>
            <a:off x="304560" y="2895480"/>
            <a:ext cx="8457840" cy="60948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nSpc>
                <a:spcPct val="100000"/>
              </a:lnSpc>
            </a:pPr>
            <a:r>
              <a:rPr lang="en-US" sz="2400" b="0" strike="noStrike" spc="-1">
                <a:solidFill>
                  <a:srgbClr val="FFFFFF"/>
                </a:solidFill>
                <a:uFill>
                  <a:solidFill>
                    <a:srgbClr val="FFFFFF"/>
                  </a:solidFill>
                </a:uFill>
                <a:latin typeface="Arial"/>
                <a:ea typeface="Arial"/>
              </a:rPr>
              <a:t>Varun Dutt</a:t>
            </a:r>
            <a:endParaRPr lang="en-US" sz="2600" b="0" strike="noStrike" spc="-1">
              <a:solidFill>
                <a:srgbClr val="000000"/>
              </a:solidFill>
              <a:uFill>
                <a:solidFill>
                  <a:srgbClr val="FFFFFF"/>
                </a:solidFill>
              </a:uFill>
              <a:latin typeface="Arial"/>
            </a:endParaRPr>
          </a:p>
        </p:txBody>
      </p:sp>
      <p:sp>
        <p:nvSpPr>
          <p:cNvPr id="159" name="CustomShape 4"/>
          <p:cNvSpPr/>
          <p:nvPr/>
        </p:nvSpPr>
        <p:spPr>
          <a:xfrm>
            <a:off x="304920" y="3562200"/>
            <a:ext cx="8457840" cy="1085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US" sz="1800" b="0" strike="noStrike" spc="-1">
                <a:solidFill>
                  <a:srgbClr val="000000"/>
                </a:solidFill>
                <a:uFill>
                  <a:solidFill>
                    <a:srgbClr val="FFFFFF"/>
                  </a:solidFill>
                </a:uFill>
                <a:latin typeface="Arial"/>
                <a:ea typeface="Arial"/>
              </a:rPr>
              <a:t>School of Computing and Electrical Engineering</a:t>
            </a:r>
            <a:endParaRPr lang="en-US" sz="2600" b="0" strike="noStrike" spc="-1">
              <a:solidFill>
                <a:srgbClr val="000000"/>
              </a:solidFill>
              <a:uFill>
                <a:solidFill>
                  <a:srgbClr val="FFFFFF"/>
                </a:solidFill>
              </a:uFill>
              <a:latin typeface="Arial"/>
            </a:endParaRPr>
          </a:p>
          <a:p>
            <a:pPr marL="342720" indent="-342360" algn="ctr">
              <a:lnSpc>
                <a:spcPct val="100000"/>
              </a:lnSpc>
            </a:pPr>
            <a:r>
              <a:rPr lang="en-US" sz="1800" b="0" strike="noStrike" spc="-1">
                <a:solidFill>
                  <a:srgbClr val="000000"/>
                </a:solidFill>
                <a:uFill>
                  <a:solidFill>
                    <a:srgbClr val="FFFFFF"/>
                  </a:solidFill>
                </a:uFill>
                <a:latin typeface="Arial"/>
                <a:ea typeface="Arial"/>
              </a:rPr>
              <a:t>School of Humanities and Social Sciences</a:t>
            </a:r>
            <a:endParaRPr lang="en-US" sz="2600" b="0" strike="noStrike" spc="-1">
              <a:solidFill>
                <a:srgbClr val="000000"/>
              </a:solidFill>
              <a:uFill>
                <a:solidFill>
                  <a:srgbClr val="FFFFFF"/>
                </a:solidFill>
              </a:uFill>
              <a:latin typeface="Arial"/>
            </a:endParaRPr>
          </a:p>
          <a:p>
            <a:pPr marL="342720" indent="-342360" algn="ctr">
              <a:lnSpc>
                <a:spcPct val="100000"/>
              </a:lnSpc>
            </a:pPr>
            <a:r>
              <a:rPr lang="en-US" sz="1800" b="0" strike="noStrike" spc="-1">
                <a:solidFill>
                  <a:srgbClr val="000000"/>
                </a:solidFill>
                <a:uFill>
                  <a:solidFill>
                    <a:srgbClr val="FFFFFF"/>
                  </a:solidFill>
                </a:uFill>
                <a:latin typeface="Arial"/>
                <a:ea typeface="Arial"/>
              </a:rPr>
              <a:t>Indian Institute of Technology Mandi, India</a:t>
            </a:r>
            <a:endParaRPr lang="en-US" sz="2600" b="0" strike="noStrike" spc="-1">
              <a:solidFill>
                <a:srgbClr val="000000"/>
              </a:solidFill>
              <a:uFill>
                <a:solidFill>
                  <a:srgbClr val="FFFFFF"/>
                </a:solidFill>
              </a:uFill>
              <a:latin typeface="Arial"/>
            </a:endParaRPr>
          </a:p>
        </p:txBody>
      </p:sp>
      <p:pic>
        <p:nvPicPr>
          <p:cNvPr id="160" name="Google Shape;123;p27"/>
          <p:cNvPicPr/>
          <p:nvPr/>
        </p:nvPicPr>
        <p:blipFill>
          <a:blip r:embed="rId2"/>
          <a:stretch/>
        </p:blipFill>
        <p:spPr>
          <a:xfrm>
            <a:off x="3657600" y="4648320"/>
            <a:ext cx="1515600" cy="871200"/>
          </a:xfrm>
          <a:prstGeom prst="rect">
            <a:avLst/>
          </a:prstGeom>
          <a:ln>
            <a:noFill/>
          </a:ln>
        </p:spPr>
      </p:pic>
      <p:sp>
        <p:nvSpPr>
          <p:cNvPr id="161" name="CustomShape 5"/>
          <p:cNvSpPr/>
          <p:nvPr/>
        </p:nvSpPr>
        <p:spPr>
          <a:xfrm>
            <a:off x="5173560" y="5349960"/>
            <a:ext cx="1989000" cy="276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200" b="0" strike="noStrike" spc="-1">
                <a:solidFill>
                  <a:srgbClr val="000000"/>
                </a:solidFill>
                <a:uFill>
                  <a:solidFill>
                    <a:srgbClr val="FFFFFF"/>
                  </a:solidFill>
                </a:uFill>
                <a:latin typeface="Calibri"/>
                <a:ea typeface="Calibri"/>
              </a:rPr>
              <a:t>Scaling the Heights</a:t>
            </a:r>
            <a:endParaRPr lang="en-US" sz="2600" b="0" strike="noStrike" spc="-1">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Finally, close the cursor using the CLOSE statement:</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457200" indent="-431280">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You can test the </a:t>
            </a:r>
            <a:r>
              <a:rPr lang="en-US" sz="2200" b="0" strike="noStrike" spc="-1" dirty="0" err="1" smtClean="0">
                <a:solidFill>
                  <a:srgbClr val="000000"/>
                </a:solidFill>
                <a:uFill>
                  <a:solidFill>
                    <a:srgbClr val="FFFFFF"/>
                  </a:solidFill>
                </a:uFill>
                <a:latin typeface="Arial"/>
                <a:ea typeface="Arial"/>
              </a:rPr>
              <a:t>build_email_list</a:t>
            </a:r>
            <a:r>
              <a:rPr lang="en-US" sz="2200" b="0" strike="noStrike" spc="-1" dirty="0" smtClean="0">
                <a:solidFill>
                  <a:srgbClr val="000000"/>
                </a:solidFill>
                <a:uFill>
                  <a:solidFill>
                    <a:srgbClr val="FFFFFF"/>
                  </a:solidFill>
                </a:uFill>
                <a:latin typeface="Arial"/>
                <a:ea typeface="Arial"/>
              </a:rPr>
              <a:t> </a:t>
            </a:r>
            <a:r>
              <a:rPr lang="en-US" sz="2200" b="0" strike="noStrike" spc="-1" dirty="0">
                <a:solidFill>
                  <a:srgbClr val="000000"/>
                </a:solidFill>
                <a:uFill>
                  <a:solidFill>
                    <a:srgbClr val="FFFFFF"/>
                  </a:solidFill>
                </a:uFill>
                <a:latin typeface="Arial"/>
                <a:ea typeface="Arial"/>
              </a:rPr>
              <a:t>stored procedure using the following script:</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457200" indent="-431280">
              <a:lnSpc>
                <a:spcPct val="100000"/>
              </a:lnSpc>
              <a:buClr>
                <a:srgbClr val="000000"/>
              </a:buClr>
              <a:buFont typeface="Arial"/>
              <a:buChar char="●"/>
            </a:pPr>
            <a:endParaRPr lang="en-US" sz="2600" b="0" strike="noStrike" spc="-1" dirty="0">
              <a:solidFill>
                <a:srgbClr val="000000"/>
              </a:solidFill>
              <a:uFill>
                <a:solidFill>
                  <a:srgbClr val="FFFFFF"/>
                </a:solidFill>
              </a:uFill>
              <a:latin typeface="Arial"/>
            </a:endParaRPr>
          </a:p>
        </p:txBody>
      </p:sp>
      <p:sp>
        <p:nvSpPr>
          <p:cNvPr id="212"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 Example </a:t>
            </a:r>
            <a:endParaRPr lang="en-US" sz="2600" b="0" strike="noStrike" spc="-1">
              <a:solidFill>
                <a:srgbClr val="000000"/>
              </a:solidFill>
              <a:uFill>
                <a:solidFill>
                  <a:srgbClr val="FFFFFF"/>
                </a:solidFill>
              </a:uFill>
              <a:latin typeface="Arial"/>
            </a:endParaRPr>
          </a:p>
        </p:txBody>
      </p:sp>
      <p:sp>
        <p:nvSpPr>
          <p:cNvPr id="213"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49617FC7-F84F-4DC0-9803-6B716312280D}" type="slidenum">
              <a:rPr lang="en-US" sz="1200" b="0" strike="noStrike" spc="-1" smtClean="0">
                <a:solidFill>
                  <a:srgbClr val="000000"/>
                </a:solidFill>
                <a:uFill>
                  <a:solidFill>
                    <a:srgbClr val="FFFFFF"/>
                  </a:solidFill>
                </a:uFill>
                <a:latin typeface="Arial"/>
              </a:rPr>
              <a:t>10</a:t>
            </a:fld>
            <a:endParaRPr lang="en-US" sz="1200" b="0" strike="noStrike" spc="-1" dirty="0">
              <a:solidFill>
                <a:srgbClr val="000000"/>
              </a:solidFill>
              <a:uFill>
                <a:solidFill>
                  <a:srgbClr val="FFFFFF"/>
                </a:solidFill>
              </a:uFill>
              <a:latin typeface="Arial"/>
            </a:endParaRPr>
          </a:p>
        </p:txBody>
      </p:sp>
      <p:pic>
        <p:nvPicPr>
          <p:cNvPr id="214" name="Picture 213"/>
          <p:cNvPicPr/>
          <p:nvPr/>
        </p:nvPicPr>
        <p:blipFill>
          <a:blip r:embed="rId2"/>
          <a:stretch/>
        </p:blipFill>
        <p:spPr>
          <a:xfrm>
            <a:off x="3197880" y="2422080"/>
            <a:ext cx="1914120" cy="313920"/>
          </a:xfrm>
          <a:prstGeom prst="rect">
            <a:avLst/>
          </a:prstGeom>
          <a:ln>
            <a:noFill/>
          </a:ln>
        </p:spPr>
      </p:pic>
      <p:pic>
        <p:nvPicPr>
          <p:cNvPr id="215" name="Picture 214"/>
          <p:cNvPicPr/>
          <p:nvPr/>
        </p:nvPicPr>
        <p:blipFill>
          <a:blip r:embed="rId3"/>
          <a:stretch/>
        </p:blipFill>
        <p:spPr>
          <a:xfrm>
            <a:off x="2760120" y="4051800"/>
            <a:ext cx="2999880" cy="628200"/>
          </a:xfrm>
          <a:prstGeom prst="rect">
            <a:avLst/>
          </a:prstGeom>
          <a:ln>
            <a:noFill/>
          </a:ln>
        </p:spPr>
      </p:pic>
    </p:spTree>
    <p:extLst>
      <p:ext uri="{BB962C8B-B14F-4D97-AF65-F5344CB8AC3E}">
        <p14:creationId xmlns:p14="http://schemas.microsoft.com/office/powerpoint/2010/main" val="153179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sp>
      <p:sp>
        <p:nvSpPr>
          <p:cNvPr id="217"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 Result</a:t>
            </a:r>
            <a:endParaRPr lang="en-US" sz="2600" b="0" strike="noStrike" spc="-1">
              <a:solidFill>
                <a:srgbClr val="000000"/>
              </a:solidFill>
              <a:uFill>
                <a:solidFill>
                  <a:srgbClr val="FFFFFF"/>
                </a:solidFill>
              </a:uFill>
              <a:latin typeface="Arial"/>
            </a:endParaRPr>
          </a:p>
        </p:txBody>
      </p:sp>
      <p:sp>
        <p:nvSpPr>
          <p:cNvPr id="218"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67A66FC4-A18E-4EEC-B7EA-BD51B1A78D73}" type="slidenum">
              <a:rPr lang="en-US" sz="1200" b="0" strike="noStrike" spc="-1">
                <a:solidFill>
                  <a:srgbClr val="000000"/>
                </a:solidFill>
                <a:uFill>
                  <a:solidFill>
                    <a:srgbClr val="FFFFFF"/>
                  </a:solidFill>
                </a:uFill>
                <a:latin typeface="Arial"/>
              </a:rPr>
              <a:t>11</a:t>
            </a:fld>
            <a:endParaRPr lang="en-US" sz="1200" b="0" strike="noStrike" spc="-1" dirty="0">
              <a:solidFill>
                <a:srgbClr val="000000"/>
              </a:solidFill>
              <a:uFill>
                <a:solidFill>
                  <a:srgbClr val="FFFFFF"/>
                </a:solidFill>
              </a:uFill>
              <a:latin typeface="Arial"/>
            </a:endParaRPr>
          </a:p>
        </p:txBody>
      </p:sp>
      <p:pic>
        <p:nvPicPr>
          <p:cNvPr id="219" name="Picture 218"/>
          <p:cNvPicPr/>
          <p:nvPr/>
        </p:nvPicPr>
        <p:blipFill>
          <a:blip r:embed="rId2"/>
          <a:stretch/>
        </p:blipFill>
        <p:spPr>
          <a:xfrm>
            <a:off x="144000" y="1872000"/>
            <a:ext cx="8847000" cy="1872000"/>
          </a:xfrm>
          <a:prstGeom prst="rect">
            <a:avLst/>
          </a:prstGeom>
          <a:ln>
            <a:noFill/>
          </a:ln>
        </p:spPr>
      </p:pic>
    </p:spTree>
    <p:extLst>
      <p:ext uri="{BB962C8B-B14F-4D97-AF65-F5344CB8AC3E}">
        <p14:creationId xmlns:p14="http://schemas.microsoft.com/office/powerpoint/2010/main" val="166455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gn="just">
              <a:lnSpc>
                <a:spcPct val="100000"/>
              </a:lnSpc>
              <a:buClr>
                <a:srgbClr val="000000"/>
              </a:buClr>
              <a:buFont typeface="Arial"/>
              <a:buChar char="●"/>
            </a:pPr>
            <a:r>
              <a:rPr lang="en-US" sz="2400" b="0" strike="noStrike" spc="-1" dirty="0">
                <a:solidFill>
                  <a:srgbClr val="000000"/>
                </a:solidFill>
                <a:uFill>
                  <a:solidFill>
                    <a:srgbClr val="FFFFFF"/>
                  </a:solidFill>
                </a:uFill>
                <a:latin typeface="Calibri" panose="020F0502020204030204" pitchFamily="34" charset="0"/>
                <a:ea typeface="Arial"/>
              </a:rPr>
              <a:t>First, you have to declare a cursor by using the DECLARE statement:</a:t>
            </a:r>
            <a:endParaRPr lang="en-US" sz="2600" b="0" strike="noStrike" spc="-1" dirty="0">
              <a:solidFill>
                <a:srgbClr val="000000"/>
              </a:solidFill>
              <a:uFill>
                <a:solidFill>
                  <a:srgbClr val="FFFFFF"/>
                </a:solidFill>
              </a:uFill>
              <a:latin typeface="Calibri" panose="020F0502020204030204" pitchFamily="34" charset="0"/>
            </a:endParaRPr>
          </a:p>
          <a:p>
            <a:pPr marL="216000" lvl="1" algn="ctr">
              <a:lnSpc>
                <a:spcPct val="100000"/>
              </a:lnSpc>
              <a:buClr>
                <a:srgbClr val="000000"/>
              </a:buClr>
              <a:buSzPct val="45000"/>
            </a:pPr>
            <a:r>
              <a:rPr lang="en-US" sz="2200" b="1" strike="noStrike" spc="-1" dirty="0" smtClean="0">
                <a:solidFill>
                  <a:srgbClr val="000000"/>
                </a:solidFill>
                <a:uFill>
                  <a:solidFill>
                    <a:srgbClr val="FFFFFF"/>
                  </a:solidFill>
                </a:uFill>
                <a:latin typeface="Calibri" panose="020F0502020204030204" pitchFamily="34" charset="0"/>
                <a:ea typeface="Arial"/>
              </a:rPr>
              <a:t>DECLARE </a:t>
            </a:r>
            <a:r>
              <a:rPr lang="en-US" sz="2200" b="1" strike="noStrike" spc="-1" dirty="0" err="1">
                <a:solidFill>
                  <a:srgbClr val="000000"/>
                </a:solidFill>
                <a:uFill>
                  <a:solidFill>
                    <a:srgbClr val="FFFFFF"/>
                  </a:solidFill>
                </a:uFill>
                <a:latin typeface="Calibri" panose="020F0502020204030204" pitchFamily="34" charset="0"/>
                <a:ea typeface="Arial"/>
              </a:rPr>
              <a:t>cursor_name</a:t>
            </a:r>
            <a:r>
              <a:rPr lang="en-US" sz="2200" b="1" strike="noStrike" spc="-1" dirty="0">
                <a:solidFill>
                  <a:srgbClr val="000000"/>
                </a:solidFill>
                <a:uFill>
                  <a:solidFill>
                    <a:srgbClr val="FFFFFF"/>
                  </a:solidFill>
                </a:uFill>
                <a:latin typeface="Calibri" panose="020F0502020204030204" pitchFamily="34" charset="0"/>
                <a:ea typeface="Arial"/>
              </a:rPr>
              <a:t> CURSOR FOR </a:t>
            </a:r>
            <a:r>
              <a:rPr lang="en-US" sz="2200" b="1" strike="noStrike" spc="-1" dirty="0" err="1" smtClean="0">
                <a:solidFill>
                  <a:srgbClr val="000000"/>
                </a:solidFill>
                <a:uFill>
                  <a:solidFill>
                    <a:srgbClr val="FFFFFF"/>
                  </a:solidFill>
                </a:uFill>
                <a:latin typeface="Calibri" panose="020F0502020204030204" pitchFamily="34" charset="0"/>
                <a:ea typeface="Arial"/>
              </a:rPr>
              <a:t>SELECT_statement</a:t>
            </a:r>
            <a:r>
              <a:rPr lang="en-US" sz="2200" b="1" strike="noStrike" spc="-1" dirty="0">
                <a:solidFill>
                  <a:srgbClr val="000000"/>
                </a:solidFill>
                <a:uFill>
                  <a:solidFill>
                    <a:srgbClr val="FFFFFF"/>
                  </a:solidFill>
                </a:uFill>
                <a:latin typeface="Calibri" panose="020F0502020204030204" pitchFamily="34" charset="0"/>
                <a:ea typeface="Arial"/>
              </a:rPr>
              <a:t>;</a:t>
            </a:r>
            <a:endParaRPr lang="en-US" sz="2600" b="0" strike="noStrike" spc="-1" dirty="0">
              <a:solidFill>
                <a:srgbClr val="000000"/>
              </a:solidFill>
              <a:uFill>
                <a:solidFill>
                  <a:srgbClr val="FFFFFF"/>
                </a:solidFill>
              </a:uFill>
              <a:latin typeface="Calibri" panose="020F0502020204030204" pitchFamily="34" charset="0"/>
            </a:endParaRPr>
          </a:p>
          <a:p>
            <a:pPr marL="457200" indent="-431280" algn="just">
              <a:lnSpc>
                <a:spcPct val="100000"/>
              </a:lnSpc>
              <a:buClr>
                <a:srgbClr val="000000"/>
              </a:buClr>
              <a:buFont typeface="Arial"/>
              <a:buChar char="●"/>
            </a:pPr>
            <a:endParaRPr lang="en-US" sz="2400" b="0" strike="noStrike" spc="-1" dirty="0" smtClean="0">
              <a:solidFill>
                <a:srgbClr val="000000"/>
              </a:solidFill>
              <a:uFill>
                <a:solidFill>
                  <a:srgbClr val="FFFFFF"/>
                </a:solidFill>
              </a:uFill>
              <a:latin typeface="Calibri" panose="020F0502020204030204" pitchFamily="34" charset="0"/>
              <a:ea typeface="Arial"/>
            </a:endParaRPr>
          </a:p>
          <a:p>
            <a:pPr marL="457200" indent="-431280" algn="just">
              <a:lnSpc>
                <a:spcPct val="100000"/>
              </a:lnSpc>
              <a:buClr>
                <a:srgbClr val="000000"/>
              </a:buClr>
              <a:buFont typeface="Arial"/>
              <a:buChar char="●"/>
            </a:pPr>
            <a:r>
              <a:rPr lang="en-US" sz="2400" b="0" strike="noStrike" spc="-1" dirty="0" smtClean="0">
                <a:solidFill>
                  <a:srgbClr val="000000"/>
                </a:solidFill>
                <a:uFill>
                  <a:solidFill>
                    <a:srgbClr val="FFFFFF"/>
                  </a:solidFill>
                </a:uFill>
                <a:latin typeface="Calibri" panose="020F0502020204030204" pitchFamily="34" charset="0"/>
                <a:ea typeface="Arial"/>
              </a:rPr>
              <a:t>The </a:t>
            </a:r>
            <a:r>
              <a:rPr lang="en-US" sz="2400" b="0" strike="noStrike" spc="-1" dirty="0">
                <a:solidFill>
                  <a:srgbClr val="000000"/>
                </a:solidFill>
                <a:uFill>
                  <a:solidFill>
                    <a:srgbClr val="FFFFFF"/>
                  </a:solidFill>
                </a:uFill>
                <a:latin typeface="Calibri" panose="020F0502020204030204" pitchFamily="34" charset="0"/>
                <a:ea typeface="Arial"/>
              </a:rPr>
              <a:t>cursor declaration must be after any variable declaration. If you declare a cursor before variables declaration, MySQL will issue an error. A cursor must always be associated with a SELECT statement.</a:t>
            </a:r>
            <a:endParaRPr lang="en-US" sz="2600" b="0" strike="noStrike" spc="-1" dirty="0">
              <a:solidFill>
                <a:srgbClr val="000000"/>
              </a:solidFill>
              <a:uFill>
                <a:solidFill>
                  <a:srgbClr val="FFFFFF"/>
                </a:solidFill>
              </a:uFill>
              <a:latin typeface="Calibri" panose="020F0502020204030204" pitchFamily="34" charset="0"/>
            </a:endParaRPr>
          </a:p>
          <a:p>
            <a:pPr marL="457200" indent="-431280" algn="just">
              <a:lnSpc>
                <a:spcPct val="100000"/>
              </a:lnSpc>
              <a:buClr>
                <a:srgbClr val="000000"/>
              </a:buClr>
              <a:buFont typeface="Arial"/>
              <a:buChar char="●"/>
            </a:pPr>
            <a:r>
              <a:rPr lang="en-US" sz="2400" b="0" strike="noStrike" spc="-1" dirty="0" smtClean="0">
                <a:solidFill>
                  <a:srgbClr val="000000"/>
                </a:solidFill>
                <a:uFill>
                  <a:solidFill>
                    <a:srgbClr val="FFFFFF"/>
                  </a:solidFill>
                </a:uFill>
                <a:latin typeface="Calibri" panose="020F0502020204030204" pitchFamily="34" charset="0"/>
                <a:ea typeface="Arial"/>
              </a:rPr>
              <a:t>Next</a:t>
            </a:r>
            <a:r>
              <a:rPr lang="en-US" sz="2400" b="0" strike="noStrike" spc="-1" dirty="0">
                <a:solidFill>
                  <a:srgbClr val="000000"/>
                </a:solidFill>
                <a:uFill>
                  <a:solidFill>
                    <a:srgbClr val="FFFFFF"/>
                  </a:solidFill>
                </a:uFill>
                <a:latin typeface="Calibri" panose="020F0502020204030204" pitchFamily="34" charset="0"/>
                <a:ea typeface="Arial"/>
              </a:rPr>
              <a:t>, you open the cursor by using the OPEN statement. The OPEN statement initializes the result set for the cursor, therefore, you must call the OPEN statement before fetching rows from the result set.</a:t>
            </a:r>
            <a:endParaRPr lang="en-US" sz="2600" b="0" strike="noStrike" spc="-1" dirty="0">
              <a:solidFill>
                <a:srgbClr val="000000"/>
              </a:solidFill>
              <a:uFill>
                <a:solidFill>
                  <a:srgbClr val="FFFFFF"/>
                </a:solidFill>
              </a:uFill>
              <a:latin typeface="Calibri" panose="020F0502020204030204" pitchFamily="34" charset="0"/>
            </a:endParaRPr>
          </a:p>
          <a:p>
            <a:pPr marL="216000" lvl="1" algn="just">
              <a:lnSpc>
                <a:spcPct val="100000"/>
              </a:lnSpc>
              <a:buClr>
                <a:srgbClr val="000000"/>
              </a:buClr>
              <a:buSzPct val="45000"/>
            </a:pPr>
            <a:endParaRPr lang="en-US" sz="2200" b="1" strike="noStrike" spc="-1" dirty="0" smtClean="0">
              <a:solidFill>
                <a:srgbClr val="000000"/>
              </a:solidFill>
              <a:uFill>
                <a:solidFill>
                  <a:srgbClr val="FFFFFF"/>
                </a:solidFill>
              </a:uFill>
              <a:latin typeface="Calibri" panose="020F0502020204030204" pitchFamily="34" charset="0"/>
              <a:ea typeface="Arial"/>
            </a:endParaRPr>
          </a:p>
          <a:p>
            <a:pPr marL="216000" lvl="1" algn="ctr">
              <a:lnSpc>
                <a:spcPct val="100000"/>
              </a:lnSpc>
              <a:buClr>
                <a:srgbClr val="000000"/>
              </a:buClr>
              <a:buSzPct val="45000"/>
            </a:pPr>
            <a:r>
              <a:rPr lang="en-US" sz="2200" b="1" strike="noStrike" spc="-1" dirty="0" smtClean="0">
                <a:solidFill>
                  <a:srgbClr val="000000"/>
                </a:solidFill>
                <a:uFill>
                  <a:solidFill>
                    <a:srgbClr val="FFFFFF"/>
                  </a:solidFill>
                </a:uFill>
                <a:latin typeface="Calibri" panose="020F0502020204030204" pitchFamily="34" charset="0"/>
                <a:ea typeface="Arial"/>
              </a:rPr>
              <a:t>OPEN </a:t>
            </a:r>
            <a:r>
              <a:rPr lang="en-US" sz="2200" b="1" strike="noStrike" spc="-1" dirty="0" err="1">
                <a:solidFill>
                  <a:srgbClr val="000000"/>
                </a:solidFill>
                <a:uFill>
                  <a:solidFill>
                    <a:srgbClr val="FFFFFF"/>
                  </a:solidFill>
                </a:uFill>
                <a:latin typeface="Calibri" panose="020F0502020204030204" pitchFamily="34" charset="0"/>
                <a:ea typeface="Arial"/>
              </a:rPr>
              <a:t>cursor_name</a:t>
            </a:r>
            <a:r>
              <a:rPr lang="en-US" sz="2200" b="1" strike="noStrike" spc="-1" dirty="0">
                <a:solidFill>
                  <a:srgbClr val="000000"/>
                </a:solidFill>
                <a:uFill>
                  <a:solidFill>
                    <a:srgbClr val="FFFFFF"/>
                  </a:solidFill>
                </a:uFill>
                <a:latin typeface="Calibri" panose="020F0502020204030204" pitchFamily="34" charset="0"/>
                <a:ea typeface="Arial"/>
              </a:rPr>
              <a:t>;</a:t>
            </a:r>
            <a:endParaRPr lang="en-US" sz="2600" b="0" strike="noStrike" spc="-1" dirty="0">
              <a:solidFill>
                <a:srgbClr val="000000"/>
              </a:solidFill>
              <a:uFill>
                <a:solidFill>
                  <a:srgbClr val="FFFFFF"/>
                </a:solidFill>
              </a:uFill>
              <a:latin typeface="Calibri" panose="020F0502020204030204" pitchFamily="34" charset="0"/>
            </a:endParaRPr>
          </a:p>
          <a:p>
            <a:pPr marL="25920">
              <a:lnSpc>
                <a:spcPct val="100000"/>
              </a:lnSpc>
              <a:buClr>
                <a:srgbClr val="000000"/>
              </a:buClr>
            </a:pPr>
            <a:r>
              <a:rPr lang="en-US" sz="2000" b="1" strike="noStrike" spc="-1" dirty="0">
                <a:solidFill>
                  <a:srgbClr val="000000"/>
                </a:solidFill>
                <a:uFill>
                  <a:solidFill>
                    <a:srgbClr val="FFFFFF"/>
                  </a:solidFill>
                </a:uFill>
                <a:latin typeface="Calibri" panose="020F0502020204030204" pitchFamily="34" charset="0"/>
                <a:ea typeface="Arial"/>
              </a:rPr>
              <a:t> </a:t>
            </a:r>
            <a:endParaRPr lang="en-US" sz="2600" b="0" strike="noStrike" spc="-1" dirty="0">
              <a:solidFill>
                <a:srgbClr val="000000"/>
              </a:solidFill>
              <a:uFill>
                <a:solidFill>
                  <a:srgbClr val="FFFFFF"/>
                </a:solidFill>
              </a:uFill>
              <a:latin typeface="Calibri" panose="020F0502020204030204" pitchFamily="34" charset="0"/>
            </a:endParaRPr>
          </a:p>
        </p:txBody>
      </p:sp>
      <p:sp>
        <p:nvSpPr>
          <p:cNvPr id="182"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US" sz="3600" b="1" strike="noStrike" spc="-1">
                <a:solidFill>
                  <a:srgbClr val="FFFFFF"/>
                </a:solidFill>
                <a:uFill>
                  <a:solidFill>
                    <a:srgbClr val="FFFFFF"/>
                  </a:solidFill>
                </a:uFill>
                <a:latin typeface="Arial"/>
                <a:ea typeface="Arial"/>
              </a:rPr>
              <a:t>Using MySQL Cursor</a:t>
            </a:r>
            <a:endParaRPr lang="en-US" sz="2600" b="0" strike="noStrike" spc="-1">
              <a:solidFill>
                <a:srgbClr val="000000"/>
              </a:solidFill>
              <a:uFill>
                <a:solidFill>
                  <a:srgbClr val="FFFFFF"/>
                </a:solidFill>
              </a:uFill>
              <a:latin typeface="Arial"/>
            </a:endParaRPr>
          </a:p>
        </p:txBody>
      </p:sp>
      <p:sp>
        <p:nvSpPr>
          <p:cNvPr id="183"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772E7768-12BD-4898-AFD1-7DC3B3F6BBE6}" type="slidenum">
              <a:rPr lang="en-US" sz="1200" b="0" strike="noStrike" spc="-1">
                <a:solidFill>
                  <a:srgbClr val="000000"/>
                </a:solidFill>
                <a:uFill>
                  <a:solidFill>
                    <a:srgbClr val="FFFFFF"/>
                  </a:solidFill>
                </a:uFill>
                <a:latin typeface="Arial"/>
              </a:rPr>
              <a:t>12</a:t>
            </a:fld>
            <a:endParaRPr lang="en-US" sz="1200" b="0" strike="noStrike" spc="-1" dirty="0">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nSpc>
                <a:spcPct val="100000"/>
              </a:lnSpc>
              <a:buClr>
                <a:srgbClr val="000000"/>
              </a:buClr>
              <a:buSzPct val="70000"/>
              <a:buFont typeface="Wingdings" charset="2"/>
              <a:buChar char=""/>
            </a:pPr>
            <a:r>
              <a:rPr lang="en-US" sz="2600" b="0" strike="noStrike" spc="-1" dirty="0">
                <a:solidFill>
                  <a:srgbClr val="000000"/>
                </a:solidFill>
                <a:uFill>
                  <a:solidFill>
                    <a:srgbClr val="FFFFFF"/>
                  </a:solidFill>
                </a:uFill>
                <a:latin typeface="Calibri" panose="020F0502020204030204" pitchFamily="34" charset="0"/>
                <a:ea typeface="Arial"/>
              </a:rPr>
              <a:t>Then, you use the FETCH statement to retrieve the next row pointed by the cursor and move the cursor to the next row in the result set.</a:t>
            </a:r>
            <a:endParaRPr lang="en-US" sz="2600" b="0" strike="noStrike" spc="-1" dirty="0">
              <a:solidFill>
                <a:srgbClr val="000000"/>
              </a:solidFill>
              <a:uFill>
                <a:solidFill>
                  <a:srgbClr val="FFFFFF"/>
                </a:solidFill>
              </a:uFill>
              <a:latin typeface="Calibri" panose="020F0502020204030204" pitchFamily="34" charset="0"/>
            </a:endParaRPr>
          </a:p>
          <a:p>
            <a:pPr marL="342720" lvl="1" algn="ctr">
              <a:lnSpc>
                <a:spcPct val="100000"/>
              </a:lnSpc>
              <a:buClr>
                <a:srgbClr val="000000"/>
              </a:buClr>
              <a:buSzPct val="70000"/>
            </a:pPr>
            <a:r>
              <a:rPr lang="en-US" sz="2400" b="1" strike="noStrike" spc="-1" dirty="0">
                <a:solidFill>
                  <a:srgbClr val="000000"/>
                </a:solidFill>
                <a:uFill>
                  <a:solidFill>
                    <a:srgbClr val="FFFFFF"/>
                  </a:solidFill>
                </a:uFill>
                <a:latin typeface="Calibri" panose="020F0502020204030204" pitchFamily="34" charset="0"/>
                <a:ea typeface="Arial"/>
              </a:rPr>
              <a:t>FETCH </a:t>
            </a:r>
            <a:r>
              <a:rPr lang="en-US" sz="2400" b="1" strike="noStrike" spc="-1" dirty="0" err="1">
                <a:solidFill>
                  <a:srgbClr val="000000"/>
                </a:solidFill>
                <a:uFill>
                  <a:solidFill>
                    <a:srgbClr val="FFFFFF"/>
                  </a:solidFill>
                </a:uFill>
                <a:latin typeface="Calibri" panose="020F0502020204030204" pitchFamily="34" charset="0"/>
                <a:ea typeface="Arial"/>
              </a:rPr>
              <a:t>cursor_name</a:t>
            </a:r>
            <a:r>
              <a:rPr lang="en-US" sz="2400" b="1" strike="noStrike" spc="-1" dirty="0">
                <a:solidFill>
                  <a:srgbClr val="000000"/>
                </a:solidFill>
                <a:uFill>
                  <a:solidFill>
                    <a:srgbClr val="FFFFFF"/>
                  </a:solidFill>
                </a:uFill>
                <a:latin typeface="Calibri" panose="020F0502020204030204" pitchFamily="34" charset="0"/>
                <a:ea typeface="Arial"/>
              </a:rPr>
              <a:t> INTO variables list;</a:t>
            </a:r>
            <a:endParaRPr lang="en-US" sz="26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r>
              <a:rPr lang="en-US" sz="2600" b="0" strike="noStrike" spc="-1" dirty="0">
                <a:solidFill>
                  <a:srgbClr val="000000"/>
                </a:solidFill>
                <a:uFill>
                  <a:solidFill>
                    <a:srgbClr val="FFFFFF"/>
                  </a:solidFill>
                </a:uFill>
                <a:latin typeface="Calibri" panose="020F0502020204030204" pitchFamily="34" charset="0"/>
                <a:ea typeface="Arial"/>
              </a:rPr>
              <a:t>After that, you can check to see if there is any row available before fetching it.</a:t>
            </a:r>
            <a:endParaRPr lang="en-US" sz="26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r>
              <a:rPr lang="en-US" sz="2600" b="0" strike="noStrike" spc="-1" dirty="0">
                <a:solidFill>
                  <a:srgbClr val="000000"/>
                </a:solidFill>
                <a:uFill>
                  <a:solidFill>
                    <a:srgbClr val="FFFFFF"/>
                  </a:solidFill>
                </a:uFill>
                <a:latin typeface="Calibri" panose="020F0502020204030204" pitchFamily="34" charset="0"/>
                <a:ea typeface="Arial"/>
              </a:rPr>
              <a:t>Finally, you call the CLOSE statement to deactivate the cursor and release the memory associated with it as follows:</a:t>
            </a:r>
            <a:endParaRPr lang="en-US" sz="2600" b="0" strike="noStrike" spc="-1" dirty="0">
              <a:solidFill>
                <a:srgbClr val="000000"/>
              </a:solidFill>
              <a:uFill>
                <a:solidFill>
                  <a:srgbClr val="FFFFFF"/>
                </a:solidFill>
              </a:uFill>
              <a:latin typeface="Calibri" panose="020F0502020204030204" pitchFamily="34" charset="0"/>
            </a:endParaRPr>
          </a:p>
          <a:p>
            <a:pPr marL="342720" lvl="1" algn="ctr">
              <a:lnSpc>
                <a:spcPct val="100000"/>
              </a:lnSpc>
              <a:buClr>
                <a:srgbClr val="000000"/>
              </a:buClr>
              <a:buSzPct val="70000"/>
            </a:pPr>
            <a:r>
              <a:rPr lang="en-US" sz="2400" b="1" strike="noStrike" spc="-1" dirty="0">
                <a:solidFill>
                  <a:srgbClr val="000000"/>
                </a:solidFill>
                <a:uFill>
                  <a:solidFill>
                    <a:srgbClr val="FFFFFF"/>
                  </a:solidFill>
                </a:uFill>
                <a:latin typeface="Calibri" panose="020F0502020204030204" pitchFamily="34" charset="0"/>
                <a:ea typeface="Arial"/>
              </a:rPr>
              <a:t>CLOSE </a:t>
            </a:r>
            <a:r>
              <a:rPr lang="en-US" sz="2400" b="1" strike="noStrike" spc="-1" dirty="0" err="1">
                <a:solidFill>
                  <a:srgbClr val="000000"/>
                </a:solidFill>
                <a:uFill>
                  <a:solidFill>
                    <a:srgbClr val="FFFFFF"/>
                  </a:solidFill>
                </a:uFill>
                <a:latin typeface="Calibri" panose="020F0502020204030204" pitchFamily="34" charset="0"/>
                <a:ea typeface="Arial"/>
              </a:rPr>
              <a:t>cursor_name</a:t>
            </a:r>
            <a:r>
              <a:rPr lang="en-US" sz="2400" b="1" strike="noStrike" spc="-1" dirty="0">
                <a:solidFill>
                  <a:srgbClr val="000000"/>
                </a:solidFill>
                <a:uFill>
                  <a:solidFill>
                    <a:srgbClr val="FFFFFF"/>
                  </a:solidFill>
                </a:uFill>
                <a:latin typeface="Calibri" panose="020F0502020204030204" pitchFamily="34" charset="0"/>
                <a:ea typeface="Arial"/>
              </a:rPr>
              <a:t>;</a:t>
            </a:r>
            <a:endParaRPr lang="en-US" sz="26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r>
              <a:rPr lang="en-US" sz="2600" b="0" strike="noStrike" spc="-1" dirty="0">
                <a:solidFill>
                  <a:srgbClr val="000000"/>
                </a:solidFill>
                <a:uFill>
                  <a:solidFill>
                    <a:srgbClr val="FFFFFF"/>
                  </a:solidFill>
                </a:uFill>
                <a:latin typeface="Calibri" panose="020F0502020204030204" pitchFamily="34" charset="0"/>
                <a:ea typeface="Arial"/>
              </a:rPr>
              <a:t>When the cursor is no longer used, you should close it.</a:t>
            </a:r>
            <a:endParaRPr lang="en-US" sz="2600" b="0" strike="noStrike" spc="-1" dirty="0">
              <a:solidFill>
                <a:srgbClr val="000000"/>
              </a:solidFill>
              <a:uFill>
                <a:solidFill>
                  <a:srgbClr val="FFFFFF"/>
                </a:solidFill>
              </a:uFill>
              <a:latin typeface="Calibri" panose="020F0502020204030204" pitchFamily="34" charset="0"/>
            </a:endParaRPr>
          </a:p>
        </p:txBody>
      </p:sp>
      <p:sp>
        <p:nvSpPr>
          <p:cNvPr id="185"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US" sz="3600" b="1" strike="noStrike" spc="-1">
                <a:solidFill>
                  <a:srgbClr val="FFFFFF"/>
                </a:solidFill>
                <a:uFill>
                  <a:solidFill>
                    <a:srgbClr val="FFFFFF"/>
                  </a:solidFill>
                </a:uFill>
                <a:latin typeface="Arial"/>
                <a:ea typeface="Arial"/>
              </a:rPr>
              <a:t>Using MySQL Cursor </a:t>
            </a:r>
            <a:endParaRPr lang="en-US" sz="2600" b="0" strike="noStrike" spc="-1">
              <a:solidFill>
                <a:srgbClr val="000000"/>
              </a:solidFill>
              <a:uFill>
                <a:solidFill>
                  <a:srgbClr val="FFFFFF"/>
                </a:solidFill>
              </a:uFill>
              <a:latin typeface="Arial"/>
            </a:endParaRPr>
          </a:p>
        </p:txBody>
      </p:sp>
      <p:sp>
        <p:nvSpPr>
          <p:cNvPr id="186"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81B4CDE3-7C46-4BE5-9D89-0DBD5120600D}" type="slidenum">
              <a:rPr lang="en-US" sz="1200" b="0" strike="noStrike" spc="-1" smtClean="0">
                <a:solidFill>
                  <a:srgbClr val="000000"/>
                </a:solidFill>
                <a:uFill>
                  <a:solidFill>
                    <a:srgbClr val="FFFFFF"/>
                  </a:solidFill>
                </a:uFill>
                <a:latin typeface="Arial"/>
              </a:rPr>
              <a:t>13</a:t>
            </a:fld>
            <a:endParaRPr lang="en-US" sz="1200" b="0" strike="noStrike" spc="-1" dirty="0">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gn="just">
              <a:lnSpc>
                <a:spcPct val="100000"/>
              </a:lnSpc>
              <a:buClr>
                <a:srgbClr val="000000"/>
              </a:buClr>
              <a:buSzPct val="70000"/>
              <a:buFont typeface="Wingdings" charset="2"/>
              <a:buChar char=""/>
            </a:pPr>
            <a:r>
              <a:rPr lang="en-US" sz="2000" b="0" strike="noStrike" spc="-1" dirty="0">
                <a:solidFill>
                  <a:srgbClr val="000000"/>
                </a:solidFill>
                <a:uFill>
                  <a:solidFill>
                    <a:srgbClr val="FFFFFF"/>
                  </a:solidFill>
                </a:uFill>
                <a:latin typeface="Calibri" panose="020F0502020204030204" pitchFamily="34" charset="0"/>
                <a:ea typeface="Arial"/>
              </a:rPr>
              <a:t>When working with MySQL cursor, you must also declare a NOT FOUND handler to handle the situation when the cursor could not find any row. Because each time you call the FETCH statement, the cursor attempts to read the next row in the result set. When the cursor reaches the end of the result set, it will not be able to get the data, and a condition is raised. The handler is used to handle this condition.</a:t>
            </a:r>
            <a:endParaRPr lang="en-US" sz="2600" b="0" strike="noStrike" spc="-1" dirty="0">
              <a:solidFill>
                <a:srgbClr val="000000"/>
              </a:solidFill>
              <a:uFill>
                <a:solidFill>
                  <a:srgbClr val="FFFFFF"/>
                </a:solidFill>
              </a:uFill>
              <a:latin typeface="Calibri" panose="020F0502020204030204" pitchFamily="34" charset="0"/>
            </a:endParaRPr>
          </a:p>
          <a:p>
            <a:pPr marL="342720" algn="just">
              <a:lnSpc>
                <a:spcPct val="100000"/>
              </a:lnSpc>
              <a:buClr>
                <a:srgbClr val="000000"/>
              </a:buClr>
              <a:buSzPct val="70000"/>
              <a:buFont typeface="Wingdings" charset="2"/>
              <a:buChar char=""/>
            </a:pPr>
            <a:endParaRPr lang="en-US" sz="26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r>
              <a:rPr lang="en-US" sz="2000" b="0" strike="noStrike" spc="-1" dirty="0">
                <a:solidFill>
                  <a:srgbClr val="000000"/>
                </a:solidFill>
                <a:uFill>
                  <a:solidFill>
                    <a:srgbClr val="FFFFFF"/>
                  </a:solidFill>
                </a:uFill>
                <a:latin typeface="Calibri" panose="020F0502020204030204" pitchFamily="34" charset="0"/>
                <a:ea typeface="Arial"/>
              </a:rPr>
              <a:t>To declare a NOT FOUND handler, you use the following syntax:</a:t>
            </a:r>
            <a:endParaRPr lang="en-US" sz="2600" b="0" strike="noStrike" spc="-1" dirty="0">
              <a:solidFill>
                <a:srgbClr val="000000"/>
              </a:solidFill>
              <a:uFill>
                <a:solidFill>
                  <a:srgbClr val="FFFFFF"/>
                </a:solidFill>
              </a:uFill>
              <a:latin typeface="Calibri" panose="020F0502020204030204" pitchFamily="34" charset="0"/>
            </a:endParaRPr>
          </a:p>
          <a:p>
            <a:pPr marL="342720" lvl="1" algn="ctr">
              <a:lnSpc>
                <a:spcPct val="100000"/>
              </a:lnSpc>
              <a:buClr>
                <a:srgbClr val="000000"/>
              </a:buClr>
              <a:buSzPct val="70000"/>
            </a:pPr>
            <a:r>
              <a:rPr lang="en-US" sz="1800" b="1" strike="noStrike" spc="-1" dirty="0">
                <a:solidFill>
                  <a:srgbClr val="000000"/>
                </a:solidFill>
                <a:uFill>
                  <a:solidFill>
                    <a:srgbClr val="FFFFFF"/>
                  </a:solidFill>
                </a:uFill>
                <a:latin typeface="Calibri" panose="020F0502020204030204" pitchFamily="34" charset="0"/>
                <a:ea typeface="Arial"/>
              </a:rPr>
              <a:t>DECLARE CONTINUE HANDLER FOR NOT FOUND SET finished = 1;</a:t>
            </a:r>
            <a:endParaRPr lang="en-US" sz="2600" b="0" strike="noStrike" spc="-1" dirty="0">
              <a:solidFill>
                <a:srgbClr val="000000"/>
              </a:solidFill>
              <a:uFill>
                <a:solidFill>
                  <a:srgbClr val="FFFFFF"/>
                </a:solidFill>
              </a:uFill>
              <a:latin typeface="Calibri" panose="020F0502020204030204" pitchFamily="34" charset="0"/>
            </a:endParaRPr>
          </a:p>
          <a:p>
            <a:pPr marL="342720" lvl="1">
              <a:lnSpc>
                <a:spcPct val="100000"/>
              </a:lnSpc>
              <a:buClr>
                <a:srgbClr val="000000"/>
              </a:buClr>
              <a:buSzPct val="70000"/>
              <a:buFont typeface="Wingdings" charset="2"/>
              <a:buChar char=""/>
            </a:pPr>
            <a:endParaRPr lang="en-US" sz="26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r>
              <a:rPr lang="en-US" sz="2000" b="0" strike="noStrike" spc="-1" dirty="0">
                <a:solidFill>
                  <a:srgbClr val="000000"/>
                </a:solidFill>
                <a:uFill>
                  <a:solidFill>
                    <a:srgbClr val="FFFFFF"/>
                  </a:solidFill>
                </a:uFill>
                <a:latin typeface="Calibri" panose="020F0502020204030204" pitchFamily="34" charset="0"/>
                <a:ea typeface="Arial"/>
              </a:rPr>
              <a:t>The finished is a variable to indicate that the cursor has reached the end of the result set. Notice that the handler declaration must appear after variable and cursor declaration inside the stored procedures.</a:t>
            </a:r>
            <a:endParaRPr lang="en-US" sz="26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pPr>
            <a:r>
              <a:rPr lang="en-US" sz="2200" b="0" strike="noStrike" spc="-1" dirty="0">
                <a:solidFill>
                  <a:srgbClr val="000000"/>
                </a:solidFill>
                <a:uFill>
                  <a:solidFill>
                    <a:srgbClr val="FFFFFF"/>
                  </a:solidFill>
                </a:uFill>
                <a:latin typeface="Calibri" panose="020F0502020204030204" pitchFamily="34" charset="0"/>
                <a:ea typeface="Arial"/>
              </a:rPr>
              <a:t> </a:t>
            </a:r>
            <a:endParaRPr lang="en-US" sz="2600" b="0" strike="noStrike" spc="-1" dirty="0">
              <a:solidFill>
                <a:srgbClr val="000000"/>
              </a:solidFill>
              <a:uFill>
                <a:solidFill>
                  <a:srgbClr val="FFFFFF"/>
                </a:solidFill>
              </a:uFill>
              <a:latin typeface="Calibri" panose="020F0502020204030204" pitchFamily="34" charset="0"/>
            </a:endParaRPr>
          </a:p>
        </p:txBody>
      </p:sp>
      <p:sp>
        <p:nvSpPr>
          <p:cNvPr id="188"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US" sz="3600" b="1" strike="noStrike" spc="-1">
                <a:solidFill>
                  <a:srgbClr val="FFFFFF"/>
                </a:solidFill>
                <a:uFill>
                  <a:solidFill>
                    <a:srgbClr val="FFFFFF"/>
                  </a:solidFill>
                </a:uFill>
                <a:latin typeface="Arial"/>
                <a:ea typeface="Arial"/>
              </a:rPr>
              <a:t>NOT FOUND Handler</a:t>
            </a:r>
            <a:endParaRPr lang="en-US" sz="2600" b="0" strike="noStrike" spc="-1">
              <a:solidFill>
                <a:srgbClr val="000000"/>
              </a:solidFill>
              <a:uFill>
                <a:solidFill>
                  <a:srgbClr val="FFFFFF"/>
                </a:solidFill>
              </a:uFill>
              <a:latin typeface="Arial"/>
            </a:endParaRPr>
          </a:p>
        </p:txBody>
      </p:sp>
      <p:sp>
        <p:nvSpPr>
          <p:cNvPr id="189"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6BCADF0F-167E-4277-A255-C5355957CD46}" type="slidenum">
              <a:rPr lang="en-US" sz="1200" b="0" strike="noStrike" spc="-1">
                <a:solidFill>
                  <a:srgbClr val="000000"/>
                </a:solidFill>
                <a:uFill>
                  <a:solidFill>
                    <a:srgbClr val="FFFFFF"/>
                  </a:solidFill>
                </a:uFill>
                <a:latin typeface="Arial"/>
              </a:rPr>
              <a:t>14</a:t>
            </a:fld>
            <a:endParaRPr lang="en-US" sz="1200" b="0" strike="noStrike" spc="-1" dirty="0">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gn="just">
              <a:lnSpc>
                <a:spcPct val="100000"/>
              </a:lnSpc>
              <a:buClr>
                <a:srgbClr val="000000"/>
              </a:buClr>
              <a:buSzPct val="70000"/>
              <a:buFont typeface="Wingdings" charset="2"/>
              <a:buChar char=""/>
            </a:pPr>
            <a:r>
              <a:rPr lang="en-US" sz="2400" b="0" strike="noStrike" spc="-1" dirty="0">
                <a:solidFill>
                  <a:srgbClr val="000000"/>
                </a:solidFill>
                <a:uFill>
                  <a:solidFill>
                    <a:srgbClr val="FFFFFF"/>
                  </a:solidFill>
                </a:uFill>
                <a:latin typeface="Calibri" panose="020F0502020204030204" pitchFamily="34" charset="0"/>
                <a:ea typeface="Arial"/>
              </a:rPr>
              <a:t>The following diagram illustrates how MySQL cursor works.</a:t>
            </a:r>
            <a:endParaRPr lang="en-US" sz="2800" b="0" strike="noStrike" spc="-1" dirty="0">
              <a:solidFill>
                <a:srgbClr val="000000"/>
              </a:solidFill>
              <a:uFill>
                <a:solidFill>
                  <a:srgbClr val="FFFFFF"/>
                </a:solidFill>
              </a:uFill>
              <a:latin typeface="Calibri" panose="020F0502020204030204" pitchFamily="34" charset="0"/>
            </a:endParaRPr>
          </a:p>
        </p:txBody>
      </p:sp>
      <p:sp>
        <p:nvSpPr>
          <p:cNvPr id="191"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US" sz="3600" b="1" strike="noStrike" spc="-1">
                <a:solidFill>
                  <a:srgbClr val="FFFFFF"/>
                </a:solidFill>
                <a:uFill>
                  <a:solidFill>
                    <a:srgbClr val="FFFFFF"/>
                  </a:solidFill>
                </a:uFill>
                <a:latin typeface="Arial"/>
                <a:ea typeface="Arial"/>
              </a:rPr>
              <a:t>Flow Diagram for MySQL Cursor</a:t>
            </a:r>
            <a:endParaRPr lang="en-US" sz="2600" b="0" strike="noStrike" spc="-1">
              <a:solidFill>
                <a:srgbClr val="000000"/>
              </a:solidFill>
              <a:uFill>
                <a:solidFill>
                  <a:srgbClr val="FFFFFF"/>
                </a:solidFill>
              </a:uFill>
              <a:latin typeface="Arial"/>
            </a:endParaRPr>
          </a:p>
        </p:txBody>
      </p:sp>
      <p:sp>
        <p:nvSpPr>
          <p:cNvPr id="192"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028173F-077C-4122-9939-CB80352B093C}" type="slidenum">
              <a:rPr lang="en-US" sz="1200" b="0" strike="noStrike" spc="-1">
                <a:solidFill>
                  <a:srgbClr val="000000"/>
                </a:solidFill>
                <a:uFill>
                  <a:solidFill>
                    <a:srgbClr val="FFFFFF"/>
                  </a:solidFill>
                </a:uFill>
                <a:latin typeface="Arial"/>
              </a:rPr>
              <a:t>15</a:t>
            </a:fld>
            <a:endParaRPr lang="en-US" sz="1200" b="0" strike="noStrike" spc="-1" dirty="0">
              <a:solidFill>
                <a:srgbClr val="000000"/>
              </a:solidFill>
              <a:uFill>
                <a:solidFill>
                  <a:srgbClr val="FFFFFF"/>
                </a:solidFill>
              </a:uFill>
              <a:latin typeface="Arial"/>
            </a:endParaRPr>
          </a:p>
        </p:txBody>
      </p:sp>
      <p:pic>
        <p:nvPicPr>
          <p:cNvPr id="193" name="Picture 192"/>
          <p:cNvPicPr/>
          <p:nvPr/>
        </p:nvPicPr>
        <p:blipFill>
          <a:blip r:embed="rId2"/>
          <a:stretch/>
        </p:blipFill>
        <p:spPr>
          <a:xfrm>
            <a:off x="1484640" y="3384000"/>
            <a:ext cx="6219360" cy="122832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Arial"/>
                <a:ea typeface="Arial"/>
              </a:rPr>
              <a:t>MySQL - Triggers</a:t>
            </a:r>
            <a:endParaRPr lang="en-US" sz="1800" b="0" strike="noStrike" spc="-1">
              <a:solidFill>
                <a:srgbClr val="000000"/>
              </a:solidFill>
              <a:uFill>
                <a:solidFill>
                  <a:srgbClr val="FFFFFF"/>
                </a:solidFill>
              </a:uFill>
              <a:latin typeface="Arial"/>
            </a:endParaRPr>
          </a:p>
        </p:txBody>
      </p:sp>
      <p:sp>
        <p:nvSpPr>
          <p:cNvPr id="221" name="CustomShape 2"/>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1284463-29E9-4EC0-A901-ECFA971EFE1B}" type="slidenum">
              <a:rPr lang="en-US" sz="1200" b="0" strike="noStrike" spc="-1">
                <a:solidFill>
                  <a:srgbClr val="898989"/>
                </a:solidFill>
                <a:uFill>
                  <a:solidFill>
                    <a:srgbClr val="FFFFFF"/>
                  </a:solidFill>
                </a:uFill>
                <a:latin typeface="Calibri"/>
                <a:ea typeface="Calibri"/>
              </a:rPr>
              <a:t>16</a:t>
            </a:fld>
            <a:endParaRPr lang="en-US" sz="1800" b="0" strike="noStrike" spc="-1">
              <a:solidFill>
                <a:srgbClr val="000000"/>
              </a:solidFill>
              <a:uFill>
                <a:solidFill>
                  <a:srgbClr val="FFFFFF"/>
                </a:solidFill>
              </a:uFill>
              <a:latin typeface="Arial"/>
            </a:endParaRPr>
          </a:p>
        </p:txBody>
      </p:sp>
      <p:sp>
        <p:nvSpPr>
          <p:cNvPr id="222" name="CustomShape 3"/>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160">
              <a:lnSpc>
                <a:spcPct val="100000"/>
              </a:lnSpc>
              <a:buClr>
                <a:srgbClr val="000000"/>
              </a:buClr>
              <a:buFont typeface="Arial"/>
              <a:buChar char="●"/>
            </a:pPr>
            <a:r>
              <a:rPr lang="en-US" sz="2400" b="0" strike="noStrike" spc="-1" dirty="0">
                <a:solidFill>
                  <a:srgbClr val="000000"/>
                </a:solidFill>
                <a:uFill>
                  <a:solidFill>
                    <a:srgbClr val="FFFFFF"/>
                  </a:solidFill>
                </a:uFill>
                <a:latin typeface="Calibri" panose="020F0502020204030204" pitchFamily="34" charset="0"/>
                <a:ea typeface="Arial"/>
              </a:rPr>
              <a:t>A SQL trigger is a set of  SQL statements stored in the database catalog. A SQL trigger is executed or fired whenever an event associated with a table occurs e.g.,  </a:t>
            </a:r>
            <a:r>
              <a:rPr lang="en-US" sz="2400" b="1" strike="noStrike" spc="-1" dirty="0">
                <a:solidFill>
                  <a:srgbClr val="000000"/>
                </a:solidFill>
                <a:uFill>
                  <a:solidFill>
                    <a:srgbClr val="FFFFFF"/>
                  </a:solidFill>
                </a:uFill>
                <a:latin typeface="Calibri" panose="020F0502020204030204" pitchFamily="34" charset="0"/>
                <a:ea typeface="Arial"/>
              </a:rPr>
              <a:t>insert</a:t>
            </a:r>
            <a:r>
              <a:rPr lang="en-US" sz="2400" b="0" strike="noStrike" spc="-1" dirty="0">
                <a:solidFill>
                  <a:srgbClr val="000000"/>
                </a:solidFill>
                <a:uFill>
                  <a:solidFill>
                    <a:srgbClr val="FFFFFF"/>
                  </a:solidFill>
                </a:uFill>
                <a:latin typeface="Calibri" panose="020F0502020204030204" pitchFamily="34" charset="0"/>
                <a:ea typeface="Arial"/>
              </a:rPr>
              <a:t>, </a:t>
            </a:r>
            <a:r>
              <a:rPr lang="en-US" sz="2400" b="1" strike="noStrike" spc="-1" dirty="0">
                <a:solidFill>
                  <a:srgbClr val="000000"/>
                </a:solidFill>
                <a:uFill>
                  <a:solidFill>
                    <a:srgbClr val="FFFFFF"/>
                  </a:solidFill>
                </a:uFill>
                <a:latin typeface="Calibri" panose="020F0502020204030204" pitchFamily="34" charset="0"/>
                <a:ea typeface="Arial"/>
              </a:rPr>
              <a:t>update</a:t>
            </a:r>
            <a:r>
              <a:rPr lang="en-US" sz="2400" b="0" strike="noStrike" spc="-1" dirty="0">
                <a:solidFill>
                  <a:srgbClr val="000000"/>
                </a:solidFill>
                <a:uFill>
                  <a:solidFill>
                    <a:srgbClr val="FFFFFF"/>
                  </a:solidFill>
                </a:uFill>
                <a:latin typeface="Calibri" panose="020F0502020204030204" pitchFamily="34" charset="0"/>
                <a:ea typeface="Arial"/>
              </a:rPr>
              <a:t> or </a:t>
            </a:r>
            <a:r>
              <a:rPr lang="en-US" sz="2400" b="1" strike="noStrike" spc="-1" dirty="0">
                <a:solidFill>
                  <a:srgbClr val="000000"/>
                </a:solidFill>
                <a:uFill>
                  <a:solidFill>
                    <a:srgbClr val="FFFFFF"/>
                  </a:solidFill>
                </a:uFill>
                <a:latin typeface="Calibri" panose="020F0502020204030204" pitchFamily="34" charset="0"/>
                <a:ea typeface="Arial"/>
              </a:rPr>
              <a:t>delete</a:t>
            </a:r>
            <a:r>
              <a:rPr lang="en-US" sz="2400" b="0" strike="noStrike" spc="-1" dirty="0">
                <a:solidFill>
                  <a:srgbClr val="000000"/>
                </a:solidFill>
                <a:uFill>
                  <a:solidFill>
                    <a:srgbClr val="FFFFFF"/>
                  </a:solidFill>
                </a:uFill>
                <a:latin typeface="Calibri" panose="020F0502020204030204" pitchFamily="34" charset="0"/>
                <a:ea typeface="Arial"/>
              </a:rPr>
              <a:t>.</a:t>
            </a:r>
            <a:endParaRPr lang="en-US" sz="1800" b="0" strike="noStrike" spc="-1" dirty="0">
              <a:solidFill>
                <a:srgbClr val="000000"/>
              </a:solidFill>
              <a:uFill>
                <a:solidFill>
                  <a:srgbClr val="FFFFFF"/>
                </a:solidFill>
              </a:uFill>
              <a:latin typeface="Calibri" panose="020F0502020204030204" pitchFamily="34" charset="0"/>
            </a:endParaRPr>
          </a:p>
          <a:p>
            <a:pPr marL="457200" indent="-380160" algn="just">
              <a:lnSpc>
                <a:spcPct val="115000"/>
              </a:lnSpc>
              <a:buClr>
                <a:srgbClr val="000000"/>
              </a:buClr>
              <a:buFont typeface="Arial"/>
              <a:buChar char="●"/>
            </a:pPr>
            <a:r>
              <a:rPr lang="en-US" sz="2400" b="0" strike="noStrike" spc="-1" dirty="0">
                <a:solidFill>
                  <a:srgbClr val="000000"/>
                </a:solidFill>
                <a:uFill>
                  <a:solidFill>
                    <a:srgbClr val="FFFFFF"/>
                  </a:solidFill>
                </a:uFill>
                <a:latin typeface="Calibri" panose="020F0502020204030204" pitchFamily="34" charset="0"/>
                <a:ea typeface="Arial"/>
              </a:rPr>
              <a:t>A SQL trigger is a special type of stored procedure. It is special because it is not called directly like a stored procedure. The main difference between a trigger and a stored procedure is that a trigger is called automatically when a data modification event is made against a table whereas a stored procedure must be called explicitly.</a:t>
            </a:r>
            <a:endParaRPr lang="en-US" sz="1800" b="0" strike="noStrike" spc="-1" dirty="0">
              <a:solidFill>
                <a:srgbClr val="000000"/>
              </a:solidFill>
              <a:uFill>
                <a:solidFill>
                  <a:srgbClr val="FFFFFF"/>
                </a:solidFill>
              </a:uFill>
              <a:latin typeface="Calibri" panose="020F0502020204030204" pitchFamily="34" charset="0"/>
            </a:endParaRPr>
          </a:p>
          <a:p>
            <a:pPr marL="457200">
              <a:lnSpc>
                <a:spcPct val="100000"/>
              </a:lnSpc>
            </a:pPr>
            <a:endParaRPr lang="en-US" sz="1800" b="0" strike="noStrike" spc="-1" dirty="0">
              <a:solidFill>
                <a:srgbClr val="000000"/>
              </a:solidFill>
              <a:uFill>
                <a:solidFill>
                  <a:srgbClr val="FFFFFF"/>
                </a:solidFill>
              </a:u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457200" y="1600200"/>
            <a:ext cx="822888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Arial"/>
              </a:rPr>
              <a:t>Provides an alternative way to check the integrity of data.</a:t>
            </a: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Arial"/>
              </a:rPr>
              <a:t>Provide a way to automatically run scheduled tasks because triggers are invoked automatically before or after a change is made in the table.</a:t>
            </a: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Arial"/>
              </a:rPr>
              <a:t>Very useful to audit the changes in the table.</a:t>
            </a: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Arial"/>
              </a:rPr>
              <a:t>Provide transparent event logging</a:t>
            </a:r>
            <a:endParaRPr lang="en-US" sz="1800" b="0" strike="noStrike" spc="-1">
              <a:solidFill>
                <a:srgbClr val="000000"/>
              </a:solidFill>
              <a:uFill>
                <a:solidFill>
                  <a:srgbClr val="FFFFFF"/>
                </a:solidFill>
              </a:uFill>
              <a:latin typeface="Arial"/>
            </a:endParaRPr>
          </a:p>
          <a:p>
            <a:pPr marL="457200">
              <a:lnSpc>
                <a:spcPct val="100000"/>
              </a:lnSpc>
            </a:pPr>
            <a:endParaRPr lang="en-US" sz="1800" b="0" strike="noStrike" spc="-1">
              <a:solidFill>
                <a:srgbClr val="000000"/>
              </a:solidFill>
              <a:uFill>
                <a:solidFill>
                  <a:srgbClr val="FFFFFF"/>
                </a:solidFill>
              </a:uFill>
              <a:latin typeface="Arial"/>
            </a:endParaRPr>
          </a:p>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Arial"/>
              </a:rPr>
              <a:t>Prevent invalid transactions.</a:t>
            </a:r>
            <a:endParaRPr lang="en-US" sz="1800" b="0" strike="noStrike" spc="-1">
              <a:solidFill>
                <a:srgbClr val="000000"/>
              </a:solidFill>
              <a:uFill>
                <a:solidFill>
                  <a:srgbClr val="FFFFFF"/>
                </a:solidFill>
              </a:uFill>
              <a:latin typeface="Arial"/>
            </a:endParaRPr>
          </a:p>
        </p:txBody>
      </p:sp>
      <p:sp>
        <p:nvSpPr>
          <p:cNvPr id="224"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Calibri"/>
                <a:ea typeface="Arial"/>
              </a:rPr>
              <a:t>Advantages of triggers</a:t>
            </a:r>
            <a:endParaRPr lang="en-US" sz="1800" b="0" strike="noStrike" spc="-1">
              <a:solidFill>
                <a:srgbClr val="000000"/>
              </a:solidFill>
              <a:uFill>
                <a:solidFill>
                  <a:srgbClr val="FFFFFF"/>
                </a:solidFill>
              </a:uFill>
              <a:latin typeface="Arial"/>
            </a:endParaRPr>
          </a:p>
        </p:txBody>
      </p:sp>
      <p:sp>
        <p:nvSpPr>
          <p:cNvPr id="225"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95F4224-8B6A-43F7-AE61-057C316478AF}" type="slidenum">
              <a:rPr lang="en-US" sz="1200" b="0" strike="noStrike" spc="-1">
                <a:solidFill>
                  <a:srgbClr val="898989"/>
                </a:solidFill>
                <a:uFill>
                  <a:solidFill>
                    <a:srgbClr val="FFFFFF"/>
                  </a:solidFill>
                </a:uFill>
                <a:latin typeface="Calibri"/>
                <a:ea typeface="Calibri"/>
              </a:rPr>
              <a:t>17</a:t>
            </a:fld>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dirty="0">
                <a:solidFill>
                  <a:srgbClr val="000000"/>
                </a:solidFill>
                <a:uFill>
                  <a:solidFill>
                    <a:srgbClr val="FFFFFF"/>
                  </a:solidFill>
                </a:uFill>
                <a:latin typeface="Calibri" panose="020F0502020204030204" pitchFamily="34" charset="0"/>
                <a:ea typeface="Arial"/>
              </a:rPr>
              <a:t>A trigger can be defined to be invoked either before or after the data is changed by INSERT, UPDATE or DELETE statement.</a:t>
            </a:r>
            <a:endParaRPr lang="en-US" sz="2000" b="0" strike="noStrike" spc="-1" dirty="0">
              <a:solidFill>
                <a:srgbClr val="000000"/>
              </a:solidFill>
              <a:uFill>
                <a:solidFill>
                  <a:srgbClr val="FFFFFF"/>
                </a:solidFill>
              </a:uFill>
              <a:latin typeface="Calibri" panose="020F0502020204030204" pitchFamily="34" charset="0"/>
            </a:endParaRPr>
          </a:p>
          <a:p>
            <a:pPr marL="457200" indent="-3801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panose="020F0502020204030204" pitchFamily="34" charset="0"/>
                <a:ea typeface="Arial"/>
              </a:rPr>
              <a:t>BEFORE INSERT - activated before data is inserted into the table.</a:t>
            </a:r>
            <a:endParaRPr lang="en-US" sz="2000" b="0" strike="noStrike" spc="-1" dirty="0">
              <a:solidFill>
                <a:srgbClr val="000000"/>
              </a:solidFill>
              <a:uFill>
                <a:solidFill>
                  <a:srgbClr val="FFFFFF"/>
                </a:solidFill>
              </a:uFill>
              <a:latin typeface="Calibri" panose="020F0502020204030204" pitchFamily="34" charset="0"/>
            </a:endParaRPr>
          </a:p>
          <a:p>
            <a:pPr marL="457200" indent="-3801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panose="020F0502020204030204" pitchFamily="34" charset="0"/>
                <a:ea typeface="Arial"/>
              </a:rPr>
              <a:t>AFTER INSERT - activated after data is inserted into the table.</a:t>
            </a:r>
            <a:endParaRPr lang="en-US" sz="2000" b="0" strike="noStrike" spc="-1" dirty="0">
              <a:solidFill>
                <a:srgbClr val="000000"/>
              </a:solidFill>
              <a:uFill>
                <a:solidFill>
                  <a:srgbClr val="FFFFFF"/>
                </a:solidFill>
              </a:uFill>
              <a:latin typeface="Calibri" panose="020F0502020204030204" pitchFamily="34" charset="0"/>
            </a:endParaRPr>
          </a:p>
          <a:p>
            <a:pPr marL="457200" indent="-3801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panose="020F0502020204030204" pitchFamily="34" charset="0"/>
                <a:ea typeface="Arial"/>
              </a:rPr>
              <a:t>BEFORE UPDATE - activated before data in the table is updated.</a:t>
            </a:r>
            <a:endParaRPr lang="en-US" sz="2000" b="0" strike="noStrike" spc="-1" dirty="0">
              <a:solidFill>
                <a:srgbClr val="000000"/>
              </a:solidFill>
              <a:uFill>
                <a:solidFill>
                  <a:srgbClr val="FFFFFF"/>
                </a:solidFill>
              </a:uFill>
              <a:latin typeface="Calibri" panose="020F0502020204030204" pitchFamily="34" charset="0"/>
            </a:endParaRPr>
          </a:p>
          <a:p>
            <a:pPr marL="457200" indent="-3801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panose="020F0502020204030204" pitchFamily="34" charset="0"/>
                <a:ea typeface="Arial"/>
              </a:rPr>
              <a:t>AFTER UPDATE - activated after data in the table is updated.</a:t>
            </a:r>
            <a:endParaRPr lang="en-US" sz="2000" b="0" strike="noStrike" spc="-1" dirty="0">
              <a:solidFill>
                <a:srgbClr val="000000"/>
              </a:solidFill>
              <a:uFill>
                <a:solidFill>
                  <a:srgbClr val="FFFFFF"/>
                </a:solidFill>
              </a:uFill>
              <a:latin typeface="Calibri" panose="020F0502020204030204" pitchFamily="34" charset="0"/>
            </a:endParaRPr>
          </a:p>
          <a:p>
            <a:pPr marL="77040">
              <a:lnSpc>
                <a:spcPct val="100000"/>
              </a:lnSpc>
              <a:buClr>
                <a:srgbClr val="000000"/>
              </a:buClr>
            </a:pPr>
            <a:r>
              <a:rPr lang="en-US" sz="3600" b="0" strike="noStrike" spc="-1" dirty="0">
                <a:solidFill>
                  <a:srgbClr val="6666FF"/>
                </a:solidFill>
                <a:uFill>
                  <a:solidFill>
                    <a:srgbClr val="FFFFFF"/>
                  </a:solidFill>
                </a:uFill>
                <a:latin typeface="Calibri" panose="020F0502020204030204" pitchFamily="34" charset="0"/>
                <a:ea typeface="Arial"/>
              </a:rPr>
              <a:t> </a:t>
            </a:r>
            <a:endParaRPr lang="en-US" sz="2000" b="0" strike="noStrike" spc="-1" dirty="0">
              <a:solidFill>
                <a:srgbClr val="000000"/>
              </a:solidFill>
              <a:uFill>
                <a:solidFill>
                  <a:srgbClr val="FFFFFF"/>
                </a:solidFill>
              </a:uFill>
              <a:latin typeface="Calibri" panose="020F0502020204030204" pitchFamily="34" charset="0"/>
            </a:endParaRPr>
          </a:p>
          <a:p>
            <a:pPr>
              <a:lnSpc>
                <a:spcPct val="100000"/>
              </a:lnSpc>
            </a:pPr>
            <a:r>
              <a:rPr lang="en-US" sz="3600" b="0" strike="noStrike" spc="-1" dirty="0">
                <a:solidFill>
                  <a:srgbClr val="6666FF"/>
                </a:solidFill>
                <a:uFill>
                  <a:solidFill>
                    <a:srgbClr val="FFFFFF"/>
                  </a:solidFill>
                </a:uFill>
                <a:latin typeface="Calibri" panose="020F0502020204030204" pitchFamily="34" charset="0"/>
                <a:ea typeface="Arial"/>
              </a:rPr>
              <a:t> </a:t>
            </a:r>
            <a:endParaRPr lang="en-US" sz="2000" b="0" strike="noStrike" spc="-1" dirty="0">
              <a:solidFill>
                <a:srgbClr val="000000"/>
              </a:solidFill>
              <a:uFill>
                <a:solidFill>
                  <a:srgbClr val="FFFFFF"/>
                </a:solidFill>
              </a:uFill>
              <a:latin typeface="Calibri" panose="020F0502020204030204" pitchFamily="34" charset="0"/>
            </a:endParaRPr>
          </a:p>
        </p:txBody>
      </p:sp>
      <p:sp>
        <p:nvSpPr>
          <p:cNvPr id="227"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Calibri"/>
                <a:ea typeface="Arial"/>
              </a:rPr>
              <a:t>Types of triggers</a:t>
            </a:r>
            <a:endParaRPr lang="en-US" sz="1800" b="0" strike="noStrike" spc="-1">
              <a:solidFill>
                <a:srgbClr val="000000"/>
              </a:solidFill>
              <a:uFill>
                <a:solidFill>
                  <a:srgbClr val="FFFFFF"/>
                </a:solidFill>
              </a:uFill>
              <a:latin typeface="Arial"/>
            </a:endParaRPr>
          </a:p>
        </p:txBody>
      </p:sp>
      <p:sp>
        <p:nvSpPr>
          <p:cNvPr id="228"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7B355E64-634E-43B2-9701-482D1D118887}" type="slidenum">
              <a:rPr lang="en-US" sz="1200" b="0" strike="noStrike" spc="-1">
                <a:solidFill>
                  <a:srgbClr val="898989"/>
                </a:solidFill>
                <a:uFill>
                  <a:solidFill>
                    <a:srgbClr val="FFFFFF"/>
                  </a:solidFill>
                </a:uFill>
                <a:latin typeface="Calibri"/>
                <a:ea typeface="Calibri"/>
              </a:rPr>
              <a:t>18</a:t>
            </a:fld>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Arial"/>
              </a:rPr>
              <a:t>BEFORE DELETE - activated before data is removed from table.</a:t>
            </a:r>
            <a:endParaRPr lang="en-US" sz="1800" b="0" strike="noStrike" spc="-1">
              <a:solidFill>
                <a:srgbClr val="000000"/>
              </a:solidFill>
              <a:uFill>
                <a:solidFill>
                  <a:srgbClr val="FFFFFF"/>
                </a:solidFill>
              </a:uFill>
              <a:latin typeface="Arial"/>
            </a:endParaRPr>
          </a:p>
          <a:p>
            <a:pPr marL="457200" indent="-380160">
              <a:lnSpc>
                <a:spcPct val="100000"/>
              </a:lnSpc>
              <a:buClr>
                <a:srgbClr val="000000"/>
              </a:buClr>
              <a:buFont typeface="Arial"/>
              <a:buChar char="●"/>
            </a:pPr>
            <a:r>
              <a:rPr lang="en-US" sz="2400" b="0" strike="noStrike" spc="-1">
                <a:solidFill>
                  <a:srgbClr val="000000"/>
                </a:solidFill>
                <a:uFill>
                  <a:solidFill>
                    <a:srgbClr val="FFFFFF"/>
                  </a:solidFill>
                </a:uFill>
                <a:latin typeface="Arial"/>
                <a:ea typeface="Arial"/>
              </a:rPr>
              <a:t>AFTER DELETE - activated after data is removed from table.</a:t>
            </a:r>
            <a:endParaRPr lang="en-US" sz="1800" b="0" strike="noStrike" spc="-1">
              <a:solidFill>
                <a:srgbClr val="000000"/>
              </a:solidFill>
              <a:uFill>
                <a:solidFill>
                  <a:srgbClr val="FFFFFF"/>
                </a:solidFill>
              </a:uFill>
              <a:latin typeface="Arial"/>
            </a:endParaRPr>
          </a:p>
        </p:txBody>
      </p:sp>
      <p:sp>
        <p:nvSpPr>
          <p:cNvPr id="230"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FFFFFF"/>
                </a:solidFill>
                <a:uFill>
                  <a:solidFill>
                    <a:srgbClr val="FFFFFF"/>
                  </a:solidFill>
                </a:uFill>
                <a:latin typeface="Calibri"/>
                <a:ea typeface="Arial"/>
              </a:rPr>
              <a:t>Types of Triggers</a:t>
            </a:r>
            <a:endParaRPr lang="en-US" sz="1800" b="0" strike="noStrike" spc="-1">
              <a:solidFill>
                <a:srgbClr val="000000"/>
              </a:solidFill>
              <a:uFill>
                <a:solidFill>
                  <a:srgbClr val="FFFFFF"/>
                </a:solidFill>
              </a:uFill>
              <a:latin typeface="Arial"/>
            </a:endParaRPr>
          </a:p>
        </p:txBody>
      </p:sp>
      <p:sp>
        <p:nvSpPr>
          <p:cNvPr id="231"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CAEAB7DC-DF87-4084-B70D-5BB8D59E16B4}" type="slidenum">
              <a:rPr lang="en-US" sz="1200" b="0" strike="noStrike" spc="-1">
                <a:solidFill>
                  <a:srgbClr val="898989"/>
                </a:solidFill>
                <a:uFill>
                  <a:solidFill>
                    <a:srgbClr val="FFFFFF"/>
                  </a:solidFill>
                </a:uFill>
                <a:latin typeface="Calibri"/>
                <a:ea typeface="Calibri"/>
              </a:rPr>
              <a:t>19</a:t>
            </a:fld>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Stored Functions</a:t>
            </a:r>
            <a:endParaRPr lang="en-US" sz="2600" b="0" strike="noStrike" spc="-1">
              <a:solidFill>
                <a:srgbClr val="000000"/>
              </a:solidFill>
              <a:uFill>
                <a:solidFill>
                  <a:srgbClr val="FFFFFF"/>
                </a:solidFill>
              </a:uFill>
              <a:latin typeface="Arial"/>
            </a:endParaRPr>
          </a:p>
        </p:txBody>
      </p:sp>
      <p:sp>
        <p:nvSpPr>
          <p:cNvPr id="163" name="CustomShape 2"/>
          <p:cNvSpPr/>
          <p:nvPr/>
        </p:nvSpPr>
        <p:spPr>
          <a:xfrm>
            <a:off x="6553080" y="626400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endParaRPr lang="en-US" sz="2600" b="0" strike="noStrike" spc="-1" dirty="0">
              <a:solidFill>
                <a:srgbClr val="000000"/>
              </a:solidFill>
              <a:uFill>
                <a:solidFill>
                  <a:srgbClr val="FFFFFF"/>
                </a:solidFill>
              </a:uFill>
              <a:latin typeface="Arial"/>
            </a:endParaRPr>
          </a:p>
          <a:p>
            <a:endParaRPr lang="en-US" sz="2600" b="0" strike="noStrike" spc="-1" dirty="0">
              <a:solidFill>
                <a:srgbClr val="000000"/>
              </a:solidFill>
              <a:uFill>
                <a:solidFill>
                  <a:srgbClr val="FFFFFF"/>
                </a:solidFill>
              </a:uFill>
              <a:latin typeface="Arial"/>
            </a:endParaRPr>
          </a:p>
          <a:p>
            <a:fld id="{60853BB3-B3F5-4810-B94B-B47DBB7E831C}" type="slidenum">
              <a:rPr lang="en-US" sz="1200" b="0" strike="noStrike" spc="-1">
                <a:solidFill>
                  <a:srgbClr val="000000"/>
                </a:solidFill>
                <a:uFill>
                  <a:solidFill>
                    <a:srgbClr val="FFFFFF"/>
                  </a:solidFill>
                </a:uFill>
                <a:latin typeface="Arial"/>
              </a:rPr>
              <a:t>2</a:t>
            </a:fld>
            <a:endParaRPr lang="en-US" sz="1200" b="0" strike="noStrike" spc="-1" dirty="0">
              <a:solidFill>
                <a:srgbClr val="000000"/>
              </a:solidFill>
              <a:uFill>
                <a:solidFill>
                  <a:srgbClr val="FFFFFF"/>
                </a:solidFill>
              </a:uFill>
              <a:latin typeface="Arial"/>
            </a:endParaRPr>
          </a:p>
          <a:p>
            <a:endParaRPr lang="en-US" sz="2600" b="0" strike="noStrike" spc="-1" dirty="0">
              <a:solidFill>
                <a:srgbClr val="000000"/>
              </a:solidFill>
              <a:uFill>
                <a:solidFill>
                  <a:srgbClr val="FFFFFF"/>
                </a:solidFill>
              </a:uFill>
              <a:latin typeface="Arial"/>
            </a:endParaRPr>
          </a:p>
        </p:txBody>
      </p:sp>
      <p:sp>
        <p:nvSpPr>
          <p:cNvPr id="164" name="CustomShape 3"/>
          <p:cNvSpPr/>
          <p:nvPr/>
        </p:nvSpPr>
        <p:spPr>
          <a:xfrm>
            <a:off x="338760" y="173844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just">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A stored function is a special kind stored program that returns a single value. </a:t>
            </a:r>
            <a:endParaRPr lang="en-US" sz="2600" b="0" strike="noStrike" spc="-1" dirty="0">
              <a:solidFill>
                <a:srgbClr val="000000"/>
              </a:solidFill>
              <a:uFill>
                <a:solidFill>
                  <a:srgbClr val="FFFFFF"/>
                </a:solidFill>
              </a:uFill>
              <a:latin typeface="Arial"/>
            </a:endParaRPr>
          </a:p>
          <a:p>
            <a:pPr marL="342720" indent="-342360" algn="just">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It is different from a stored procedure in the sense that we can use a stored function in SQL statements wherever an expression is used.</a:t>
            </a:r>
            <a:endParaRPr lang="en-US" sz="2600" b="0" strike="noStrike" spc="-1" dirty="0">
              <a:solidFill>
                <a:srgbClr val="000000"/>
              </a:solidFill>
              <a:uFill>
                <a:solidFill>
                  <a:srgbClr val="FFFFFF"/>
                </a:solidFill>
              </a:uFill>
              <a:latin typeface="Arial"/>
            </a:endParaRPr>
          </a:p>
          <a:p>
            <a:pPr marL="342720" indent="-342360" algn="just">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Syntax</a:t>
            </a:r>
            <a:endParaRPr lang="en-US" sz="2600" b="0" strike="noStrike" spc="-1" dirty="0">
              <a:solidFill>
                <a:srgbClr val="000000"/>
              </a:solidFill>
              <a:uFill>
                <a:solidFill>
                  <a:srgbClr val="FFFFFF"/>
                </a:solidFill>
              </a:uFill>
              <a:latin typeface="Arial"/>
            </a:endParaRPr>
          </a:p>
          <a:p>
            <a:pPr marL="360" algn="just">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360" algn="just">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360" algn="just">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360" algn="just">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342720" indent="-342360" algn="just">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Parameters of the stored function are listed inside the parentheses. By default, all parameters are the IN parameters. One cannot specify IN , OUT or INOUT modifiers to the parameters.</a:t>
            </a:r>
            <a:endParaRPr lang="en-US" sz="2600" b="0" strike="noStrike" spc="-1" dirty="0">
              <a:solidFill>
                <a:srgbClr val="000000"/>
              </a:solidFill>
              <a:uFill>
                <a:solidFill>
                  <a:srgbClr val="FFFFFF"/>
                </a:solidFill>
              </a:uFill>
              <a:latin typeface="Arial"/>
            </a:endParaRPr>
          </a:p>
        </p:txBody>
      </p:sp>
      <p:pic>
        <p:nvPicPr>
          <p:cNvPr id="165" name="Picture 164"/>
          <p:cNvPicPr/>
          <p:nvPr/>
        </p:nvPicPr>
        <p:blipFill>
          <a:blip r:embed="rId2"/>
          <a:stretch/>
        </p:blipFill>
        <p:spPr>
          <a:xfrm>
            <a:off x="1296000" y="3948120"/>
            <a:ext cx="6333840" cy="87588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457200" y="1600200"/>
            <a:ext cx="8228880" cy="51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a:solidFill>
                  <a:srgbClr val="000000"/>
                </a:solidFill>
                <a:uFill>
                  <a:solidFill>
                    <a:srgbClr val="FFFFFF"/>
                  </a:solidFill>
                </a:uFill>
                <a:latin typeface="Arial"/>
                <a:ea typeface="Arial"/>
              </a:rPr>
              <a:t>CREATE</a:t>
            </a:r>
            <a:endParaRPr lang="en-US" sz="1800" b="0" strike="noStrike" spc="-1">
              <a:solidFill>
                <a:srgbClr val="000000"/>
              </a:solidFill>
              <a:uFill>
                <a:solidFill>
                  <a:srgbClr val="FFFFFF"/>
                </a:solidFill>
              </a:uFill>
              <a:latin typeface="Arial"/>
            </a:endParaRPr>
          </a:p>
          <a:p>
            <a:r>
              <a:rPr lang="en-US" sz="2400" b="0" strike="noStrike" spc="-1">
                <a:solidFill>
                  <a:srgbClr val="000000"/>
                </a:solidFill>
                <a:uFill>
                  <a:solidFill>
                    <a:srgbClr val="FFFFFF"/>
                  </a:solidFill>
                </a:uFill>
                <a:latin typeface="Arial"/>
                <a:ea typeface="Arial"/>
              </a:rPr>
              <a:t>    [DEFINER = { </a:t>
            </a:r>
            <a:r>
              <a:rPr lang="en-US" sz="2400" b="0" i="1" strike="noStrike" spc="-1">
                <a:solidFill>
                  <a:srgbClr val="000000"/>
                </a:solidFill>
                <a:uFill>
                  <a:solidFill>
                    <a:srgbClr val="FFFFFF"/>
                  </a:solidFill>
                </a:uFill>
                <a:latin typeface="Arial"/>
                <a:ea typeface="Arial"/>
              </a:rPr>
              <a:t>user</a:t>
            </a:r>
            <a:r>
              <a:rPr lang="en-US" sz="2400" b="0" strike="noStrike" spc="-1">
                <a:solidFill>
                  <a:srgbClr val="000000"/>
                </a:solidFill>
                <a:uFill>
                  <a:solidFill>
                    <a:srgbClr val="FFFFFF"/>
                  </a:solidFill>
                </a:uFill>
                <a:latin typeface="Arial"/>
                <a:ea typeface="Arial"/>
              </a:rPr>
              <a:t> | CURRENT_USER }] (Optional)</a:t>
            </a:r>
            <a:endParaRPr lang="en-US" sz="1800" b="0" strike="noStrike" spc="-1">
              <a:solidFill>
                <a:srgbClr val="000000"/>
              </a:solidFill>
              <a:uFill>
                <a:solidFill>
                  <a:srgbClr val="FFFFFF"/>
                </a:solidFill>
              </a:uFill>
              <a:latin typeface="Arial"/>
            </a:endParaRPr>
          </a:p>
          <a:p>
            <a:r>
              <a:rPr lang="en-US" sz="2400" b="0" strike="noStrike" spc="-1">
                <a:solidFill>
                  <a:srgbClr val="000000"/>
                </a:solidFill>
                <a:uFill>
                  <a:solidFill>
                    <a:srgbClr val="FFFFFF"/>
                  </a:solidFill>
                </a:uFill>
                <a:latin typeface="Arial"/>
                <a:ea typeface="Arial"/>
              </a:rPr>
              <a:t>    TRIGGER </a:t>
            </a:r>
            <a:r>
              <a:rPr lang="en-US" sz="2400" b="0" i="1" strike="noStrike" spc="-1">
                <a:solidFill>
                  <a:srgbClr val="000000"/>
                </a:solidFill>
                <a:uFill>
                  <a:solidFill>
                    <a:srgbClr val="FFFFFF"/>
                  </a:solidFill>
                </a:uFill>
                <a:latin typeface="Arial"/>
                <a:ea typeface="Arial"/>
              </a:rPr>
              <a:t>trigger_name</a:t>
            </a:r>
            <a:endParaRPr lang="en-US" sz="1800" b="0" strike="noStrike" spc="-1">
              <a:solidFill>
                <a:srgbClr val="000000"/>
              </a:solidFill>
              <a:uFill>
                <a:solidFill>
                  <a:srgbClr val="FFFFFF"/>
                </a:solidFill>
              </a:uFill>
              <a:latin typeface="Arial"/>
            </a:endParaRPr>
          </a:p>
          <a:p>
            <a:r>
              <a:rPr lang="en-US" sz="2400" b="0" i="1" strike="noStrike" spc="-1">
                <a:solidFill>
                  <a:srgbClr val="000000"/>
                </a:solidFill>
                <a:uFill>
                  <a:solidFill>
                    <a:srgbClr val="FFFFFF"/>
                  </a:solidFill>
                </a:uFill>
                <a:latin typeface="Arial"/>
                <a:ea typeface="Arial"/>
              </a:rPr>
              <a:t>    trigger_time</a:t>
            </a:r>
            <a:r>
              <a:rPr lang="en-US" sz="2400" b="0" strike="noStrike" spc="-1">
                <a:solidFill>
                  <a:srgbClr val="000000"/>
                </a:solidFill>
                <a:uFill>
                  <a:solidFill>
                    <a:srgbClr val="FFFFFF"/>
                  </a:solidFill>
                </a:uFill>
                <a:latin typeface="Arial"/>
                <a:ea typeface="Arial"/>
              </a:rPr>
              <a:t> </a:t>
            </a:r>
            <a:r>
              <a:rPr lang="en-US" sz="2400" b="0" i="1" strike="noStrike" spc="-1">
                <a:solidFill>
                  <a:srgbClr val="000000"/>
                </a:solidFill>
                <a:uFill>
                  <a:solidFill>
                    <a:srgbClr val="FFFFFF"/>
                  </a:solidFill>
                </a:uFill>
                <a:latin typeface="Arial"/>
                <a:ea typeface="Arial"/>
              </a:rPr>
              <a:t>trigger_event</a:t>
            </a:r>
            <a:endParaRPr lang="en-US" sz="1800" b="0" strike="noStrike" spc="-1">
              <a:solidFill>
                <a:srgbClr val="000000"/>
              </a:solidFill>
              <a:uFill>
                <a:solidFill>
                  <a:srgbClr val="FFFFFF"/>
                </a:solidFill>
              </a:uFill>
              <a:latin typeface="Arial"/>
            </a:endParaRPr>
          </a:p>
          <a:p>
            <a:r>
              <a:rPr lang="en-US" sz="2400" b="0" i="1" strike="noStrike" spc="-1">
                <a:solidFill>
                  <a:srgbClr val="000000"/>
                </a:solidFill>
                <a:uFill>
                  <a:solidFill>
                    <a:srgbClr val="FFFFFF"/>
                  </a:solidFill>
                </a:uFill>
                <a:latin typeface="Arial"/>
                <a:ea typeface="Arial"/>
              </a:rPr>
              <a:t>    ON table_name</a:t>
            </a:r>
            <a:r>
              <a:rPr lang="en-US" sz="2400" b="0" strike="noStrike" spc="-1">
                <a:solidFill>
                  <a:srgbClr val="000000"/>
                </a:solidFill>
                <a:uFill>
                  <a:solidFill>
                    <a:srgbClr val="FFFFFF"/>
                  </a:solidFill>
                </a:uFill>
                <a:latin typeface="Arial"/>
                <a:ea typeface="Arial"/>
              </a:rPr>
              <a:t> FOR EACH ROW</a:t>
            </a:r>
            <a:endParaRPr lang="en-US" sz="1800" b="0" strike="noStrike" spc="-1">
              <a:solidFill>
                <a:srgbClr val="000000"/>
              </a:solidFill>
              <a:uFill>
                <a:solidFill>
                  <a:srgbClr val="FFFFFF"/>
                </a:solidFill>
              </a:uFill>
              <a:latin typeface="Arial"/>
            </a:endParaRPr>
          </a:p>
          <a:p>
            <a:r>
              <a:rPr lang="en-US" sz="2400" b="0" strike="noStrike" spc="-1">
                <a:solidFill>
                  <a:srgbClr val="000000"/>
                </a:solidFill>
                <a:uFill>
                  <a:solidFill>
                    <a:srgbClr val="FFFFFF"/>
                  </a:solidFill>
                </a:uFill>
                <a:latin typeface="Arial"/>
                <a:ea typeface="Arial"/>
              </a:rPr>
              <a:t>    </a:t>
            </a:r>
            <a:r>
              <a:rPr lang="en-US" sz="2400" b="0" i="1" strike="noStrike" spc="-1">
                <a:solidFill>
                  <a:srgbClr val="000000"/>
                </a:solidFill>
                <a:uFill>
                  <a:solidFill>
                    <a:srgbClr val="FFFFFF"/>
                  </a:solidFill>
                </a:uFill>
                <a:latin typeface="Arial"/>
                <a:ea typeface="Arial"/>
              </a:rPr>
              <a:t>trigger_body</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r>
              <a:rPr lang="en-US" sz="2400" b="0" i="1" strike="noStrike" spc="-1">
                <a:solidFill>
                  <a:srgbClr val="000000"/>
                </a:solidFill>
                <a:uFill>
                  <a:solidFill>
                    <a:srgbClr val="FFFFFF"/>
                  </a:solidFill>
                </a:uFill>
                <a:latin typeface="Arial"/>
                <a:ea typeface="Arial"/>
              </a:rPr>
              <a:t>trigger_time</a:t>
            </a:r>
            <a:r>
              <a:rPr lang="en-US" sz="2400" b="0" strike="noStrike" spc="-1">
                <a:solidFill>
                  <a:srgbClr val="000000"/>
                </a:solidFill>
                <a:uFill>
                  <a:solidFill>
                    <a:srgbClr val="FFFFFF"/>
                  </a:solidFill>
                </a:uFill>
                <a:latin typeface="Arial"/>
                <a:ea typeface="Arial"/>
              </a:rPr>
              <a:t>: { BEFORE | AFTER }</a:t>
            </a:r>
            <a:endParaRPr lang="en-US" sz="1800" b="0" strike="noStrike" spc="-1">
              <a:solidFill>
                <a:srgbClr val="000000"/>
              </a:solidFill>
              <a:uFill>
                <a:solidFill>
                  <a:srgbClr val="FFFFFF"/>
                </a:solidFill>
              </a:uFill>
              <a:latin typeface="Arial"/>
            </a:endParaRPr>
          </a:p>
          <a:p>
            <a:endParaRPr lang="en-US" sz="1800" b="0" strike="noStrike" spc="-1">
              <a:solidFill>
                <a:srgbClr val="000000"/>
              </a:solidFill>
              <a:uFill>
                <a:solidFill>
                  <a:srgbClr val="FFFFFF"/>
                </a:solidFill>
              </a:uFill>
              <a:latin typeface="Arial"/>
            </a:endParaRPr>
          </a:p>
          <a:p>
            <a:pPr>
              <a:lnSpc>
                <a:spcPct val="100000"/>
              </a:lnSpc>
            </a:pPr>
            <a:r>
              <a:rPr lang="en-US" sz="2400" b="0" i="1" strike="noStrike" spc="-1">
                <a:solidFill>
                  <a:srgbClr val="000000"/>
                </a:solidFill>
                <a:uFill>
                  <a:solidFill>
                    <a:srgbClr val="FFFFFF"/>
                  </a:solidFill>
                </a:uFill>
                <a:latin typeface="Arial"/>
                <a:ea typeface="Arial"/>
              </a:rPr>
              <a:t>trigger_event</a:t>
            </a:r>
            <a:r>
              <a:rPr lang="en-US" sz="2400" b="0" strike="noStrike" spc="-1">
                <a:solidFill>
                  <a:srgbClr val="000000"/>
                </a:solidFill>
                <a:uFill>
                  <a:solidFill>
                    <a:srgbClr val="FFFFFF"/>
                  </a:solidFill>
                </a:uFill>
                <a:latin typeface="Arial"/>
                <a:ea typeface="Arial"/>
              </a:rPr>
              <a:t>: { INSERT | UPDATE | DELETE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Arial"/>
                <a:ea typeface="Arial"/>
              </a:rPr>
              <a:t>Within the trigger body, the OLD and NEW keywords enable you to access columns in the rows affected by a trigger. OLD and NEW are not case-sensitive.</a:t>
            </a:r>
            <a:endParaRPr lang="en-US" sz="1800" b="0" strike="noStrike" spc="-1">
              <a:solidFill>
                <a:srgbClr val="000000"/>
              </a:solidFill>
              <a:uFill>
                <a:solidFill>
                  <a:srgbClr val="FFFFFF"/>
                </a:solidFill>
              </a:uFill>
              <a:latin typeface="Arial"/>
            </a:endParaRPr>
          </a:p>
        </p:txBody>
      </p:sp>
      <p:sp>
        <p:nvSpPr>
          <p:cNvPr id="233"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600" b="1" strike="noStrike" spc="-1">
                <a:solidFill>
                  <a:srgbClr val="FFFFFF"/>
                </a:solidFill>
                <a:uFill>
                  <a:solidFill>
                    <a:srgbClr val="FFFFFF"/>
                  </a:solidFill>
                </a:uFill>
                <a:latin typeface="Calibri"/>
                <a:ea typeface="Arial"/>
              </a:rPr>
              <a:t>Syntax for Triggers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34"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D71235D-D588-4BB2-9ABD-75A969AED05C}" type="slidenum">
              <a:rPr lang="en-US" sz="1200" b="0" strike="noStrike" spc="-1">
                <a:solidFill>
                  <a:srgbClr val="898989"/>
                </a:solidFill>
                <a:uFill>
                  <a:solidFill>
                    <a:srgbClr val="FFFFFF"/>
                  </a:solidFill>
                </a:uFill>
                <a:latin typeface="Calibri"/>
                <a:ea typeface="Calibri"/>
              </a:rPr>
              <a:t>20</a:t>
            </a:fld>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1600200"/>
            <a:ext cx="82288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Arial"/>
                <a:ea typeface="Arial"/>
              </a:rPr>
              <a:t>Tables description-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36"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1714320" indent="114480">
              <a:lnSpc>
                <a:spcPct val="100000"/>
              </a:lnSpc>
            </a:pPr>
            <a:r>
              <a:rPr lang="en-US" sz="3600" b="1" strike="noStrike" spc="-1" dirty="0">
                <a:solidFill>
                  <a:srgbClr val="FFFFFF"/>
                </a:solidFill>
                <a:uFill>
                  <a:solidFill>
                    <a:srgbClr val="FFFFFF"/>
                  </a:solidFill>
                </a:uFill>
                <a:latin typeface="Calibri"/>
                <a:ea typeface="Arial"/>
              </a:rPr>
              <a:t>Example on triggers</a:t>
            </a:r>
            <a:endParaRPr lang="en-US" sz="1800" b="1" strike="noStrike" spc="-1" dirty="0">
              <a:solidFill>
                <a:srgbClr val="000000"/>
              </a:solidFill>
              <a:uFill>
                <a:solidFill>
                  <a:srgbClr val="FFFFFF"/>
                </a:solidFill>
              </a:uFill>
              <a:latin typeface="Arial"/>
            </a:endParaRPr>
          </a:p>
        </p:txBody>
      </p:sp>
      <p:sp>
        <p:nvSpPr>
          <p:cNvPr id="237"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16D25EC-E9CB-422C-BC5E-DA257485038D}" type="slidenum">
              <a:rPr lang="en-US" sz="1200" b="0" strike="noStrike" spc="-1">
                <a:solidFill>
                  <a:srgbClr val="898989"/>
                </a:solidFill>
                <a:uFill>
                  <a:solidFill>
                    <a:srgbClr val="FFFFFF"/>
                  </a:solidFill>
                </a:uFill>
                <a:latin typeface="Calibri"/>
                <a:ea typeface="Calibri"/>
              </a:rPr>
              <a:t>21</a:t>
            </a:fld>
            <a:endParaRPr lang="en-US" sz="1800" b="0" strike="noStrike" spc="-1">
              <a:solidFill>
                <a:srgbClr val="000000"/>
              </a:solidFill>
              <a:uFill>
                <a:solidFill>
                  <a:srgbClr val="FFFFFF"/>
                </a:solidFill>
              </a:uFill>
              <a:latin typeface="Arial"/>
            </a:endParaRPr>
          </a:p>
        </p:txBody>
      </p:sp>
      <p:pic>
        <p:nvPicPr>
          <p:cNvPr id="238" name="Google Shape;173;p34"/>
          <p:cNvPicPr/>
          <p:nvPr/>
        </p:nvPicPr>
        <p:blipFill>
          <a:blip r:embed="rId2"/>
          <a:stretch/>
        </p:blipFill>
        <p:spPr>
          <a:xfrm>
            <a:off x="83520" y="2160000"/>
            <a:ext cx="8988120" cy="416628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457200" y="1600200"/>
            <a:ext cx="8228880" cy="4755600"/>
          </a:xfrm>
          <a:prstGeom prst="rect">
            <a:avLst/>
          </a:prstGeom>
          <a:noFill/>
          <a:ln>
            <a:noFill/>
          </a:ln>
        </p:spPr>
        <p:style>
          <a:lnRef idx="0">
            <a:scrgbClr r="0" g="0" b="0"/>
          </a:lnRef>
          <a:fillRef idx="0">
            <a:scrgbClr r="0" g="0" b="0"/>
          </a:fillRef>
          <a:effectRef idx="0">
            <a:scrgbClr r="0" g="0" b="0"/>
          </a:effectRef>
          <a:fontRef idx="minor"/>
        </p:style>
      </p:sp>
      <p:sp>
        <p:nvSpPr>
          <p:cNvPr id="240"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dirty="0">
                <a:solidFill>
                  <a:srgbClr val="FFFFFF"/>
                </a:solidFill>
                <a:uFill>
                  <a:solidFill>
                    <a:srgbClr val="FFFFFF"/>
                  </a:solidFill>
                </a:uFill>
                <a:latin typeface="Arial"/>
                <a:ea typeface="Arial"/>
              </a:rPr>
              <a:t>  </a:t>
            </a:r>
            <a:r>
              <a:rPr lang="en-US" sz="3600" b="1" strike="noStrike" spc="-1" dirty="0" smtClean="0">
                <a:solidFill>
                  <a:srgbClr val="FFFFFF"/>
                </a:solidFill>
                <a:uFill>
                  <a:solidFill>
                    <a:srgbClr val="FFFFFF"/>
                  </a:solidFill>
                </a:uFill>
                <a:latin typeface="Calibri"/>
                <a:ea typeface="Arial"/>
              </a:rPr>
              <a:t>Example </a:t>
            </a:r>
            <a:r>
              <a:rPr lang="en-US" sz="3600" b="1" strike="noStrike" spc="-1" dirty="0">
                <a:solidFill>
                  <a:srgbClr val="FFFFFF"/>
                </a:solidFill>
                <a:uFill>
                  <a:solidFill>
                    <a:srgbClr val="FFFFFF"/>
                  </a:solidFill>
                </a:uFill>
                <a:latin typeface="Calibri"/>
                <a:ea typeface="Arial"/>
              </a:rPr>
              <a:t>using after-insert</a:t>
            </a:r>
            <a:endParaRPr lang="en-US" sz="1800" b="0" strike="noStrike" spc="-1" dirty="0">
              <a:solidFill>
                <a:srgbClr val="000000"/>
              </a:solidFill>
              <a:uFill>
                <a:solidFill>
                  <a:srgbClr val="FFFFFF"/>
                </a:solidFill>
              </a:uFill>
              <a:latin typeface="Arial"/>
            </a:endParaRPr>
          </a:p>
        </p:txBody>
      </p:sp>
      <p:sp>
        <p:nvSpPr>
          <p:cNvPr id="241"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B963057-FE95-4447-BD5B-C82934C9DCB7}" type="slidenum">
              <a:rPr lang="en-US" sz="1200" b="0" strike="noStrike" spc="-1">
                <a:solidFill>
                  <a:srgbClr val="898989"/>
                </a:solidFill>
                <a:uFill>
                  <a:solidFill>
                    <a:srgbClr val="FFFFFF"/>
                  </a:solidFill>
                </a:uFill>
                <a:latin typeface="Calibri"/>
                <a:ea typeface="Calibri"/>
              </a:rPr>
              <a:t>22</a:t>
            </a:fld>
            <a:endParaRPr lang="en-US" sz="1800" b="0" strike="noStrike" spc="-1">
              <a:solidFill>
                <a:srgbClr val="000000"/>
              </a:solidFill>
              <a:uFill>
                <a:solidFill>
                  <a:srgbClr val="FFFFFF"/>
                </a:solidFill>
              </a:uFill>
              <a:latin typeface="Arial"/>
            </a:endParaRPr>
          </a:p>
        </p:txBody>
      </p:sp>
      <p:pic>
        <p:nvPicPr>
          <p:cNvPr id="242" name="Google Shape;181;p35"/>
          <p:cNvPicPr/>
          <p:nvPr/>
        </p:nvPicPr>
        <p:blipFill>
          <a:blip r:embed="rId2"/>
          <a:stretch/>
        </p:blipFill>
        <p:spPr>
          <a:xfrm>
            <a:off x="360000" y="1732680"/>
            <a:ext cx="8533440" cy="439668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367200" y="1562760"/>
            <a:ext cx="862440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800" b="0" strike="noStrike" spc="-1" dirty="0" smtClean="0">
                <a:solidFill>
                  <a:srgbClr val="000000"/>
                </a:solidFill>
                <a:uFill>
                  <a:solidFill>
                    <a:srgbClr val="FFFFFF"/>
                  </a:solidFill>
                </a:uFill>
                <a:latin typeface="Calibri"/>
                <a:ea typeface="Arial"/>
              </a:rPr>
              <a:t>In </a:t>
            </a:r>
            <a:r>
              <a:rPr lang="en-US" sz="2800" b="0" strike="noStrike" spc="-1" dirty="0">
                <a:solidFill>
                  <a:srgbClr val="000000"/>
                </a:solidFill>
                <a:uFill>
                  <a:solidFill>
                    <a:srgbClr val="FFFFFF"/>
                  </a:solidFill>
                </a:uFill>
                <a:latin typeface="Calibri"/>
                <a:ea typeface="Arial"/>
              </a:rPr>
              <a:t>above </a:t>
            </a:r>
            <a:r>
              <a:rPr lang="en-US" sz="2800" b="0" strike="noStrike" spc="-1" dirty="0" smtClean="0">
                <a:solidFill>
                  <a:srgbClr val="000000"/>
                </a:solidFill>
                <a:uFill>
                  <a:solidFill>
                    <a:srgbClr val="FFFFFF"/>
                  </a:solidFill>
                </a:uFill>
                <a:latin typeface="Calibri"/>
                <a:ea typeface="Arial"/>
              </a:rPr>
              <a:t>e</a:t>
            </a:r>
            <a:r>
              <a:rPr lang="en-US" sz="2800" spc="-1" dirty="0" smtClean="0">
                <a:solidFill>
                  <a:srgbClr val="000000"/>
                </a:solidFill>
                <a:uFill>
                  <a:solidFill>
                    <a:srgbClr val="FFFFFF"/>
                  </a:solidFill>
                </a:uFill>
                <a:latin typeface="Calibri"/>
                <a:ea typeface="Arial"/>
              </a:rPr>
              <a:t>xample</a:t>
            </a:r>
            <a:r>
              <a:rPr lang="en-US" sz="2800" b="0" strike="noStrike" spc="-1" dirty="0" smtClean="0">
                <a:solidFill>
                  <a:srgbClr val="000000"/>
                </a:solidFill>
                <a:uFill>
                  <a:solidFill>
                    <a:srgbClr val="FFFFFF"/>
                  </a:solidFill>
                </a:uFill>
                <a:latin typeface="Calibri"/>
                <a:ea typeface="Arial"/>
              </a:rPr>
              <a:t> </a:t>
            </a:r>
            <a:r>
              <a:rPr lang="en-US" sz="2800" b="0" strike="noStrike" spc="-1" dirty="0">
                <a:solidFill>
                  <a:srgbClr val="000000"/>
                </a:solidFill>
                <a:uFill>
                  <a:solidFill>
                    <a:srgbClr val="FFFFFF"/>
                  </a:solidFill>
                </a:uFill>
                <a:latin typeface="Calibri"/>
                <a:ea typeface="Arial"/>
              </a:rPr>
              <a:t>whenever some new entry is inserted in blog table, new entry in audit table gets create automatically to keep note the </a:t>
            </a:r>
            <a:r>
              <a:rPr lang="en-US" sz="2800" b="0" strike="noStrike" spc="-1" dirty="0" err="1">
                <a:solidFill>
                  <a:srgbClr val="000000"/>
                </a:solidFill>
                <a:uFill>
                  <a:solidFill>
                    <a:srgbClr val="FFFFFF"/>
                  </a:solidFill>
                </a:uFill>
                <a:latin typeface="Calibri"/>
                <a:ea typeface="Arial"/>
              </a:rPr>
              <a:t>changetype</a:t>
            </a:r>
            <a:r>
              <a:rPr lang="en-US" sz="2800" b="0" strike="noStrike" spc="-1" dirty="0">
                <a:solidFill>
                  <a:srgbClr val="000000"/>
                </a:solidFill>
                <a:uFill>
                  <a:solidFill>
                    <a:srgbClr val="FFFFFF"/>
                  </a:solidFill>
                </a:uFill>
                <a:latin typeface="Calibri"/>
                <a:ea typeface="Arial"/>
              </a:rPr>
              <a:t> and timestamp. Next  example deal with same table and show how any modification in table blog causes new entry in table audit referring to corresponding modified entry.</a:t>
            </a:r>
            <a:endParaRPr lang="en-US" sz="2000" b="0" strike="noStrike" spc="-1" dirty="0">
              <a:solidFill>
                <a:srgbClr val="000000"/>
              </a:solidFill>
              <a:uFill>
                <a:solidFill>
                  <a:srgbClr val="FFFFFF"/>
                </a:solidFill>
              </a:uFill>
              <a:latin typeface="Arial"/>
            </a:endParaRPr>
          </a:p>
          <a:p>
            <a:pPr algn="just">
              <a:lnSpc>
                <a:spcPct val="100000"/>
              </a:lnSpc>
            </a:pPr>
            <a:endParaRPr lang="en-US" sz="2000" b="0" strike="noStrike" spc="-1" dirty="0">
              <a:solidFill>
                <a:srgbClr val="000000"/>
              </a:solidFill>
              <a:uFill>
                <a:solidFill>
                  <a:srgbClr val="FFFFFF"/>
                </a:solidFill>
              </a:uFill>
              <a:latin typeface="Arial"/>
            </a:endParaRPr>
          </a:p>
        </p:txBody>
      </p:sp>
      <p:sp>
        <p:nvSpPr>
          <p:cNvPr id="244"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Arial"/>
                <a:ea typeface="Arial"/>
              </a:rPr>
              <a:t>    </a:t>
            </a:r>
            <a:r>
              <a:rPr lang="en-US" sz="3600" b="1" strike="noStrike" spc="-1">
                <a:solidFill>
                  <a:srgbClr val="FFFFFF"/>
                </a:solidFill>
                <a:uFill>
                  <a:solidFill>
                    <a:srgbClr val="FFFFFF"/>
                  </a:solidFill>
                </a:uFill>
                <a:latin typeface="Calibri"/>
                <a:ea typeface="Arial"/>
              </a:rPr>
              <a:t>Example Explanation</a:t>
            </a:r>
            <a:endParaRPr lang="en-US" sz="1800" b="0" strike="noStrike" spc="-1">
              <a:solidFill>
                <a:srgbClr val="000000"/>
              </a:solidFill>
              <a:uFill>
                <a:solidFill>
                  <a:srgbClr val="FFFFFF"/>
                </a:solidFill>
              </a:uFill>
              <a:latin typeface="Arial"/>
            </a:endParaRPr>
          </a:p>
        </p:txBody>
      </p:sp>
      <p:sp>
        <p:nvSpPr>
          <p:cNvPr id="245"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4C3889E-9129-4612-B872-2079989E94AD}" type="slidenum">
              <a:rPr lang="en-US" sz="1200" b="0" strike="noStrike" spc="-1">
                <a:solidFill>
                  <a:srgbClr val="898989"/>
                </a:solidFill>
                <a:uFill>
                  <a:solidFill>
                    <a:srgbClr val="FFFFFF"/>
                  </a:solidFill>
                </a:uFill>
                <a:latin typeface="Calibri"/>
                <a:ea typeface="Calibri"/>
              </a:rPr>
              <a:t>23</a:t>
            </a:fld>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dirty="0">
                <a:solidFill>
                  <a:srgbClr val="000000"/>
                </a:solidFill>
                <a:uFill>
                  <a:solidFill>
                    <a:srgbClr val="FFFFFF"/>
                  </a:solidFill>
                </a:uFill>
                <a:latin typeface="Arial"/>
                <a:ea typeface="Arial"/>
              </a:rPr>
              <a:t>Creation of trigger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47" name="CustomShape 2"/>
          <p:cNvSpPr/>
          <p:nvPr/>
        </p:nvSpPr>
        <p:spPr>
          <a:xfrm>
            <a:off x="304920" y="21312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Calibri"/>
                <a:ea typeface="Arial"/>
              </a:rPr>
              <a:t>Example of after-update</a:t>
            </a:r>
            <a:endParaRPr lang="en-US" sz="1800" b="0" strike="noStrike" spc="-1">
              <a:solidFill>
                <a:srgbClr val="000000"/>
              </a:solidFill>
              <a:uFill>
                <a:solidFill>
                  <a:srgbClr val="FFFFFF"/>
                </a:solidFill>
              </a:uFill>
              <a:latin typeface="Arial"/>
            </a:endParaRPr>
          </a:p>
        </p:txBody>
      </p:sp>
      <p:sp>
        <p:nvSpPr>
          <p:cNvPr id="248"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B51915A-7EE0-45F7-895A-0479B8511BB6}" type="slidenum">
              <a:rPr lang="en-US" sz="1200" b="0" strike="noStrike" spc="-1">
                <a:solidFill>
                  <a:srgbClr val="898989"/>
                </a:solidFill>
                <a:uFill>
                  <a:solidFill>
                    <a:srgbClr val="FFFFFF"/>
                  </a:solidFill>
                </a:uFill>
                <a:latin typeface="Calibri"/>
                <a:ea typeface="Calibri"/>
              </a:rPr>
              <a:t>24</a:t>
            </a:fld>
            <a:endParaRPr lang="en-US" sz="1800" b="0" strike="noStrike" spc="-1">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01" y="2438400"/>
            <a:ext cx="71247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Calibri"/>
                <a:ea typeface="Arial"/>
              </a:rPr>
              <a:t>Example of after-update</a:t>
            </a:r>
            <a:endParaRPr lang="en-US" sz="2600" b="0" strike="noStrike" spc="-1">
              <a:solidFill>
                <a:srgbClr val="000000"/>
              </a:solidFill>
              <a:uFill>
                <a:solidFill>
                  <a:srgbClr val="FFFFFF"/>
                </a:solidFill>
              </a:uFill>
              <a:latin typeface="Arial"/>
            </a:endParaRPr>
          </a:p>
          <a:p>
            <a:pPr marL="342720" indent="-342000">
              <a:lnSpc>
                <a:spcPct val="100000"/>
              </a:lnSpc>
            </a:pPr>
            <a:r>
              <a:rPr lang="en-US" sz="3600" b="1" strike="noStrike" spc="-1">
                <a:solidFill>
                  <a:srgbClr val="FFFFFF"/>
                </a:solidFill>
                <a:uFill>
                  <a:solidFill>
                    <a:srgbClr val="FFFFFF"/>
                  </a:solidFill>
                </a:uFill>
                <a:latin typeface="Arial"/>
                <a:ea typeface="Arial"/>
              </a:rPr>
              <a:t> </a:t>
            </a:r>
            <a:endParaRPr lang="en-US" sz="2600" b="0" strike="noStrike" spc="-1">
              <a:solidFill>
                <a:srgbClr val="000000"/>
              </a:solidFill>
              <a:uFill>
                <a:solidFill>
                  <a:srgbClr val="FFFFFF"/>
                </a:solidFill>
              </a:uFill>
              <a:latin typeface="Arial"/>
            </a:endParaRPr>
          </a:p>
        </p:txBody>
      </p:sp>
      <p:sp>
        <p:nvSpPr>
          <p:cNvPr id="251" name="CustomShape 2"/>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3BA6F1F-1692-4372-8642-4C12B72887D4}" type="slidenum">
              <a:rPr lang="en-US" sz="1200" b="0" strike="noStrike" spc="-1">
                <a:solidFill>
                  <a:srgbClr val="898989"/>
                </a:solidFill>
                <a:uFill>
                  <a:solidFill>
                    <a:srgbClr val="FFFFFF"/>
                  </a:solidFill>
                </a:uFill>
                <a:latin typeface="Calibri"/>
                <a:ea typeface="Calibri"/>
              </a:rPr>
              <a:t>25</a:t>
            </a:fld>
            <a:endParaRPr lang="en-US" sz="2600" b="0" strike="noStrike" spc="-1">
              <a:solidFill>
                <a:srgbClr val="000000"/>
              </a:solidFill>
              <a:uFill>
                <a:solidFill>
                  <a:srgbClr val="FFFFFF"/>
                </a:solidFill>
              </a:uFill>
              <a:latin typeface="Arial"/>
            </a:endParaRPr>
          </a:p>
        </p:txBody>
      </p:sp>
      <p:sp>
        <p:nvSpPr>
          <p:cNvPr id="252" name="CustomShape 3"/>
          <p:cNvSpPr/>
          <p:nvPr/>
        </p:nvSpPr>
        <p:spPr>
          <a:xfrm>
            <a:off x="95040" y="1676400"/>
            <a:ext cx="8743320" cy="486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b="0" strike="noStrike" spc="-1" dirty="0" smtClean="0">
                <a:solidFill>
                  <a:srgbClr val="000000"/>
                </a:solidFill>
                <a:uFill>
                  <a:solidFill>
                    <a:srgbClr val="FFFFFF"/>
                  </a:solidFill>
                </a:uFill>
                <a:latin typeface="Calibri"/>
                <a:ea typeface="Arial"/>
              </a:rPr>
              <a:t>Realization </a:t>
            </a:r>
            <a:r>
              <a:rPr lang="en-US" sz="2400" b="0" strike="noStrike" spc="-1" dirty="0">
                <a:solidFill>
                  <a:srgbClr val="000000"/>
                </a:solidFill>
                <a:uFill>
                  <a:solidFill>
                    <a:srgbClr val="FFFFFF"/>
                  </a:solidFill>
                </a:uFill>
                <a:latin typeface="Calibri"/>
                <a:ea typeface="Arial"/>
              </a:rPr>
              <a:t>of trigger - </a:t>
            </a: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400" b="0" strike="noStrike" spc="-1" dirty="0" smtClean="0">
              <a:solidFill>
                <a:srgbClr val="000000"/>
              </a:solidFill>
              <a:uFill>
                <a:solidFill>
                  <a:srgbClr val="FFFFFF"/>
                </a:solidFill>
              </a:uFill>
              <a:latin typeface="Calibri"/>
              <a:ea typeface="Arial"/>
            </a:endParaRPr>
          </a:p>
          <a:p>
            <a:pPr>
              <a:lnSpc>
                <a:spcPct val="100000"/>
              </a:lnSpc>
            </a:pPr>
            <a:r>
              <a:rPr lang="en-US" sz="2400" b="0" strike="noStrike" spc="-1" dirty="0" smtClean="0">
                <a:solidFill>
                  <a:srgbClr val="000000"/>
                </a:solidFill>
                <a:uFill>
                  <a:solidFill>
                    <a:srgbClr val="FFFFFF"/>
                  </a:solidFill>
                </a:uFill>
                <a:latin typeface="Calibri"/>
                <a:ea typeface="Arial"/>
              </a:rPr>
              <a:t>Above </a:t>
            </a:r>
            <a:r>
              <a:rPr lang="en-US" sz="2400" b="0" strike="noStrike" spc="-1" dirty="0" smtClean="0">
                <a:solidFill>
                  <a:srgbClr val="000000"/>
                </a:solidFill>
                <a:uFill>
                  <a:solidFill>
                    <a:srgbClr val="FFFFFF"/>
                  </a:solidFill>
                </a:uFill>
                <a:latin typeface="Calibri"/>
                <a:ea typeface="Arial"/>
              </a:rPr>
              <a:t>example shows </a:t>
            </a:r>
            <a:r>
              <a:rPr lang="en-US" sz="2400" b="0" strike="noStrike" spc="-1" dirty="0">
                <a:solidFill>
                  <a:srgbClr val="000000"/>
                </a:solidFill>
                <a:uFill>
                  <a:solidFill>
                    <a:srgbClr val="FFFFFF"/>
                  </a:solidFill>
                </a:uFill>
                <a:latin typeface="Calibri"/>
                <a:ea typeface="Arial"/>
              </a:rPr>
              <a:t>the modification of entry in blog table causes new entry in audit table automatically.</a:t>
            </a: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p:txBody>
      </p:sp>
      <p:pic>
        <p:nvPicPr>
          <p:cNvPr id="253" name="Google Shape;204;p38"/>
          <p:cNvPicPr/>
          <p:nvPr/>
        </p:nvPicPr>
        <p:blipFill>
          <a:blip r:embed="rId2"/>
          <a:stretch/>
        </p:blipFill>
        <p:spPr>
          <a:xfrm>
            <a:off x="1152540" y="2209800"/>
            <a:ext cx="6838200" cy="305676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200" b="1" strike="noStrike" spc="-1">
                <a:solidFill>
                  <a:srgbClr val="FFFFFF"/>
                </a:solidFill>
                <a:uFill>
                  <a:solidFill>
                    <a:srgbClr val="FFFFFF"/>
                  </a:solidFill>
                </a:uFill>
                <a:latin typeface="Arial"/>
                <a:ea typeface="Arial"/>
              </a:rPr>
              <a:t>Example on before delete</a:t>
            </a: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endParaRPr lang="en-US" sz="2600" b="0" strike="noStrike" spc="-1">
              <a:solidFill>
                <a:srgbClr val="000000"/>
              </a:solidFill>
              <a:uFill>
                <a:solidFill>
                  <a:srgbClr val="FFFFFF"/>
                </a:solidFill>
              </a:uFill>
              <a:latin typeface="Arial"/>
            </a:endParaRPr>
          </a:p>
          <a:p>
            <a:pPr marL="342720" indent="-342000">
              <a:lnSpc>
                <a:spcPct val="100000"/>
              </a:lnSpc>
            </a:pPr>
            <a:r>
              <a:rPr lang="en-US" sz="3600" b="1" strike="noStrike" spc="-1">
                <a:solidFill>
                  <a:srgbClr val="FFFFFF"/>
                </a:solidFill>
                <a:uFill>
                  <a:solidFill>
                    <a:srgbClr val="FFFFFF"/>
                  </a:solidFill>
                </a:uFill>
                <a:latin typeface="Arial"/>
                <a:ea typeface="Arial"/>
              </a:rPr>
              <a:t>o</a:t>
            </a:r>
            <a:endParaRPr lang="en-US" sz="2600" b="0" strike="noStrike" spc="-1">
              <a:solidFill>
                <a:srgbClr val="000000"/>
              </a:solidFill>
              <a:uFill>
                <a:solidFill>
                  <a:srgbClr val="FFFFFF"/>
                </a:solidFill>
              </a:uFill>
              <a:latin typeface="Arial"/>
            </a:endParaRPr>
          </a:p>
        </p:txBody>
      </p:sp>
      <p:sp>
        <p:nvSpPr>
          <p:cNvPr id="255" name="CustomShape 2"/>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2C1B3A8B-A268-4DE8-903E-2654311A79D6}" type="slidenum">
              <a:rPr lang="en-US" sz="1200" b="0" strike="noStrike" spc="-1">
                <a:solidFill>
                  <a:srgbClr val="898989"/>
                </a:solidFill>
                <a:uFill>
                  <a:solidFill>
                    <a:srgbClr val="FFFFFF"/>
                  </a:solidFill>
                </a:uFill>
                <a:latin typeface="Calibri"/>
                <a:ea typeface="Calibri"/>
              </a:rPr>
              <a:t>26</a:t>
            </a:fld>
            <a:endParaRPr lang="en-US" sz="2600" b="0" strike="noStrike" spc="-1">
              <a:solidFill>
                <a:srgbClr val="000000"/>
              </a:solidFill>
              <a:uFill>
                <a:solidFill>
                  <a:srgbClr val="FFFFFF"/>
                </a:solidFill>
              </a:uFill>
              <a:latin typeface="Arial"/>
            </a:endParaRPr>
          </a:p>
        </p:txBody>
      </p:sp>
      <p:sp>
        <p:nvSpPr>
          <p:cNvPr id="256" name="CustomShape 3"/>
          <p:cNvSpPr/>
          <p:nvPr/>
        </p:nvSpPr>
        <p:spPr>
          <a:xfrm>
            <a:off x="304920" y="1740600"/>
            <a:ext cx="8472960" cy="3585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Arial"/>
                <a:ea typeface="Arial"/>
              </a:rPr>
              <a:t>Using same table as above:</a:t>
            </a:r>
            <a:endParaRPr lang="en-US" sz="2600" b="0" strike="noStrike" spc="-1" dirty="0">
              <a:solidFill>
                <a:srgbClr val="000000"/>
              </a:solidFill>
              <a:uFill>
                <a:solidFill>
                  <a:srgbClr val="FFFFFF"/>
                </a:solidFill>
              </a:uFill>
              <a:latin typeface="Arial"/>
            </a:endParaRPr>
          </a:p>
          <a:p>
            <a:pPr>
              <a:lnSpc>
                <a:spcPct val="100000"/>
              </a:lnSpc>
            </a:pPr>
            <a:r>
              <a:rPr lang="en-US" sz="2400" b="1" strike="noStrike" spc="-1" dirty="0">
                <a:solidFill>
                  <a:srgbClr val="000000"/>
                </a:solidFill>
                <a:uFill>
                  <a:solidFill>
                    <a:srgbClr val="FFFFFF"/>
                  </a:solidFill>
                </a:uFill>
                <a:latin typeface="Arial"/>
                <a:ea typeface="Arial"/>
              </a:rPr>
              <a:t>Trigger creation and realization</a:t>
            </a:r>
            <a:r>
              <a:rPr lang="en-US" sz="24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a:p>
            <a:pPr>
              <a:lnSpc>
                <a:spcPct val="100000"/>
              </a:lnSpc>
            </a:pPr>
            <a:endParaRPr lang="en-US" sz="2600" b="0" strike="noStrike" spc="-1" dirty="0">
              <a:solidFill>
                <a:srgbClr val="000000"/>
              </a:solidFill>
              <a:uFill>
                <a:solidFill>
                  <a:srgbClr val="FFFFFF"/>
                </a:solidFill>
              </a:uFill>
              <a:latin typeface="Arial"/>
            </a:endParaRPr>
          </a:p>
        </p:txBody>
      </p:sp>
      <p:pic>
        <p:nvPicPr>
          <p:cNvPr id="257" name="Google Shape;212;p39"/>
          <p:cNvPicPr/>
          <p:nvPr/>
        </p:nvPicPr>
        <p:blipFill>
          <a:blip r:embed="rId2"/>
          <a:stretch/>
        </p:blipFill>
        <p:spPr>
          <a:xfrm>
            <a:off x="1728000" y="2667000"/>
            <a:ext cx="5518440" cy="31442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76320" y="1564560"/>
            <a:ext cx="8762040" cy="470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algn="just">
              <a:lnSpc>
                <a:spcPct val="100000"/>
              </a:lnSpc>
            </a:pPr>
            <a:endParaRPr lang="en-US" sz="2600" b="0" strike="noStrike" spc="-1" dirty="0">
              <a:solidFill>
                <a:srgbClr val="000000"/>
              </a:solidFill>
              <a:uFill>
                <a:solidFill>
                  <a:srgbClr val="FFFFFF"/>
                </a:solidFill>
              </a:uFill>
              <a:latin typeface="Arial"/>
            </a:endParaRPr>
          </a:p>
          <a:p>
            <a:pPr marL="342720" algn="just">
              <a:lnSpc>
                <a:spcPct val="100000"/>
              </a:lnSpc>
            </a:pPr>
            <a:r>
              <a:rPr lang="en-US" sz="2800" b="0" strike="noStrike" spc="-1" dirty="0">
                <a:solidFill>
                  <a:srgbClr val="000000"/>
                </a:solidFill>
                <a:uFill>
                  <a:solidFill>
                    <a:srgbClr val="FFFFFF"/>
                  </a:solidFill>
                </a:uFill>
                <a:latin typeface="Calibri"/>
                <a:ea typeface="Arial"/>
              </a:rPr>
              <a:t>Above example shows how one can save him/her from error.</a:t>
            </a:r>
            <a:endParaRPr lang="en-US" sz="2800" b="0" strike="noStrike" spc="-1" dirty="0">
              <a:solidFill>
                <a:srgbClr val="000000"/>
              </a:solidFill>
              <a:uFill>
                <a:solidFill>
                  <a:srgbClr val="FFFFFF"/>
                </a:solidFill>
              </a:uFill>
              <a:latin typeface="Arial"/>
            </a:endParaRPr>
          </a:p>
          <a:p>
            <a:pPr marL="342720" algn="just">
              <a:lnSpc>
                <a:spcPct val="100000"/>
              </a:lnSpc>
            </a:pPr>
            <a:endParaRPr lang="en-US" sz="2800" b="0" strike="noStrike" spc="-1" dirty="0">
              <a:solidFill>
                <a:srgbClr val="000000"/>
              </a:solidFill>
              <a:uFill>
                <a:solidFill>
                  <a:srgbClr val="FFFFFF"/>
                </a:solidFill>
              </a:uFill>
              <a:latin typeface="Arial"/>
            </a:endParaRPr>
          </a:p>
          <a:p>
            <a:pPr marL="342720" algn="just">
              <a:lnSpc>
                <a:spcPct val="100000"/>
              </a:lnSpc>
            </a:pPr>
            <a:r>
              <a:rPr lang="en-US" sz="2800" b="0" strike="noStrike" spc="-1" dirty="0" smtClean="0">
                <a:solidFill>
                  <a:srgbClr val="000000"/>
                </a:solidFill>
                <a:uFill>
                  <a:solidFill>
                    <a:srgbClr val="FFFFFF"/>
                  </a:solidFill>
                </a:uFill>
                <a:latin typeface="Calibri"/>
                <a:ea typeface="Arial"/>
              </a:rPr>
              <a:t>As per the example, before </a:t>
            </a:r>
            <a:r>
              <a:rPr lang="en-US" sz="2800" b="0" strike="noStrike" spc="-1" dirty="0">
                <a:solidFill>
                  <a:srgbClr val="000000"/>
                </a:solidFill>
                <a:uFill>
                  <a:solidFill>
                    <a:srgbClr val="FFFFFF"/>
                  </a:solidFill>
                </a:uFill>
                <a:latin typeface="Calibri"/>
                <a:ea typeface="Arial"/>
              </a:rPr>
              <a:t>deleting entry of primary key, we have to be sure that we first delete foreign key entries of it in another table. So we can use trigger before -delete here, so before deleting primary key entry clear all entries of it as foreign key in another table.</a:t>
            </a:r>
            <a:endParaRPr lang="en-US" sz="2800" b="0" strike="noStrike" spc="-1" dirty="0">
              <a:solidFill>
                <a:srgbClr val="000000"/>
              </a:solidFill>
              <a:uFill>
                <a:solidFill>
                  <a:srgbClr val="FFFFFF"/>
                </a:solidFill>
              </a:uFill>
              <a:latin typeface="Arial"/>
            </a:endParaRPr>
          </a:p>
          <a:p>
            <a:pPr marL="342720" algn="just">
              <a:lnSpc>
                <a:spcPct val="100000"/>
              </a:lnSpc>
            </a:pPr>
            <a:endParaRPr lang="en-US" sz="2600" b="0" strike="noStrike" spc="-1" dirty="0">
              <a:solidFill>
                <a:srgbClr val="000000"/>
              </a:solidFill>
              <a:uFill>
                <a:solidFill>
                  <a:srgbClr val="FFFFFF"/>
                </a:solidFill>
              </a:uFill>
              <a:latin typeface="Arial"/>
            </a:endParaRPr>
          </a:p>
          <a:p>
            <a:pPr algn="just">
              <a:lnSpc>
                <a:spcPct val="115000"/>
              </a:lnSpc>
            </a:pPr>
            <a:endParaRPr lang="en-US" sz="2600" b="0" strike="noStrike" spc="-1" dirty="0">
              <a:solidFill>
                <a:srgbClr val="000000"/>
              </a:solidFill>
              <a:uFill>
                <a:solidFill>
                  <a:srgbClr val="FFFFFF"/>
                </a:solidFill>
              </a:uFill>
              <a:latin typeface="Arial"/>
            </a:endParaRPr>
          </a:p>
        </p:txBody>
      </p:sp>
      <p:sp>
        <p:nvSpPr>
          <p:cNvPr id="259"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Arial"/>
                <a:ea typeface="Arial"/>
              </a:rPr>
              <a:t>Example </a:t>
            </a:r>
            <a:endParaRPr lang="en-US" sz="2600" b="0" strike="noStrike" spc="-1">
              <a:solidFill>
                <a:srgbClr val="000000"/>
              </a:solidFill>
              <a:uFill>
                <a:solidFill>
                  <a:srgbClr val="FFFFFF"/>
                </a:solidFill>
              </a:uFill>
              <a:latin typeface="Arial"/>
            </a:endParaRPr>
          </a:p>
        </p:txBody>
      </p:sp>
      <p:sp>
        <p:nvSpPr>
          <p:cNvPr id="260"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7E08296E-F825-44D9-A5E9-779054A6B1F6}" type="slidenum">
              <a:rPr lang="en-US" sz="1200" b="0" strike="noStrike" spc="-1">
                <a:solidFill>
                  <a:srgbClr val="898989"/>
                </a:solidFill>
                <a:uFill>
                  <a:solidFill>
                    <a:srgbClr val="FFFFFF"/>
                  </a:solidFill>
                </a:uFill>
                <a:latin typeface="Calibri"/>
                <a:ea typeface="Calibri"/>
              </a:rPr>
              <a:t>27</a:t>
            </a:fld>
            <a:endParaRPr lang="en-US" sz="2600" b="0" strike="noStrike" spc="-1">
              <a:solidFill>
                <a:srgbClr val="000000"/>
              </a:solidFill>
              <a:uFill>
                <a:solidFill>
                  <a:srgbClr val="FFFFFF"/>
                </a:solidFill>
              </a:u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76320" y="1564560"/>
            <a:ext cx="8762040" cy="52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a:lnSpc>
                <a:spcPct val="100000"/>
              </a:lnSpc>
            </a:pPr>
            <a:r>
              <a:rPr lang="en-US" sz="2400" b="0" strike="noStrike" spc="-1">
                <a:solidFill>
                  <a:srgbClr val="000000"/>
                </a:solidFill>
                <a:uFill>
                  <a:solidFill>
                    <a:srgbClr val="FFFFFF"/>
                  </a:solidFill>
                </a:uFill>
                <a:latin typeface="Calibri"/>
                <a:ea typeface="Arial"/>
              </a:rPr>
              <a:t>For next two examples we’ll using following table:</a:t>
            </a:r>
            <a:endParaRPr lang="en-US" sz="2600" b="0" strike="noStrike" spc="-1">
              <a:solidFill>
                <a:srgbClr val="000000"/>
              </a:solidFill>
              <a:uFill>
                <a:solidFill>
                  <a:srgbClr val="FFFFFF"/>
                </a:solidFill>
              </a:uFill>
              <a:latin typeface="Arial"/>
            </a:endParaRPr>
          </a:p>
          <a:p>
            <a:pPr marL="342720">
              <a:lnSpc>
                <a:spcPct val="100000"/>
              </a:lnSpc>
            </a:pPr>
            <a:r>
              <a:rPr lang="en-US" sz="2400" b="0" strike="noStrike" spc="-1">
                <a:solidFill>
                  <a:srgbClr val="000000"/>
                </a:solidFill>
                <a:uFill>
                  <a:solidFill>
                    <a:srgbClr val="FFFFFF"/>
                  </a:solidFill>
                </a:uFill>
                <a:latin typeface="Calibri"/>
                <a:ea typeface="Arial"/>
              </a:rPr>
              <a:t>Table description-</a:t>
            </a: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a:lnSpc>
                <a:spcPct val="115000"/>
              </a:lnSpc>
            </a:pPr>
            <a:endParaRPr lang="en-US" sz="2600" b="0" strike="noStrike" spc="-1">
              <a:solidFill>
                <a:srgbClr val="000000"/>
              </a:solidFill>
              <a:uFill>
                <a:solidFill>
                  <a:srgbClr val="FFFFFF"/>
                </a:solidFill>
              </a:uFill>
              <a:latin typeface="Arial"/>
            </a:endParaRPr>
          </a:p>
        </p:txBody>
      </p:sp>
      <p:sp>
        <p:nvSpPr>
          <p:cNvPr id="262"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Arial"/>
                <a:ea typeface="Arial"/>
              </a:rPr>
              <a:t>Example on before insert</a:t>
            </a:r>
            <a:endParaRPr lang="en-US" sz="2600" b="0" strike="noStrike" spc="-1">
              <a:solidFill>
                <a:srgbClr val="000000"/>
              </a:solidFill>
              <a:uFill>
                <a:solidFill>
                  <a:srgbClr val="FFFFFF"/>
                </a:solidFill>
              </a:uFill>
              <a:latin typeface="Arial"/>
            </a:endParaRPr>
          </a:p>
        </p:txBody>
      </p:sp>
      <p:sp>
        <p:nvSpPr>
          <p:cNvPr id="263"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1ED19748-C1EC-45A7-B130-2760A8E1A66F}" type="slidenum">
              <a:rPr lang="en-US" sz="1200" b="0" strike="noStrike" spc="-1">
                <a:solidFill>
                  <a:srgbClr val="898989"/>
                </a:solidFill>
                <a:uFill>
                  <a:solidFill>
                    <a:srgbClr val="FFFFFF"/>
                  </a:solidFill>
                </a:uFill>
                <a:latin typeface="Calibri"/>
                <a:ea typeface="Calibri"/>
              </a:rPr>
              <a:t>28</a:t>
            </a:fld>
            <a:endParaRPr lang="en-US" sz="2600" b="0" strike="noStrike" spc="-1">
              <a:solidFill>
                <a:srgbClr val="000000"/>
              </a:solidFill>
              <a:uFill>
                <a:solidFill>
                  <a:srgbClr val="FFFFFF"/>
                </a:solidFill>
              </a:uFill>
              <a:latin typeface="Arial"/>
            </a:endParaRPr>
          </a:p>
        </p:txBody>
      </p:sp>
      <p:pic>
        <p:nvPicPr>
          <p:cNvPr id="264" name="Google Shape;227;p41"/>
          <p:cNvPicPr/>
          <p:nvPr/>
        </p:nvPicPr>
        <p:blipFill>
          <a:blip r:embed="rId2"/>
          <a:stretch/>
        </p:blipFill>
        <p:spPr>
          <a:xfrm>
            <a:off x="1584000" y="3312000"/>
            <a:ext cx="5581080" cy="197496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76320" y="1564560"/>
            <a:ext cx="8762040" cy="470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a:lnSpc>
                <a:spcPct val="115000"/>
              </a:lnSpc>
            </a:pPr>
            <a:r>
              <a:rPr lang="en-US" sz="2400" b="1" strike="noStrike" spc="-1" dirty="0">
                <a:solidFill>
                  <a:srgbClr val="000000"/>
                </a:solidFill>
                <a:uFill>
                  <a:solidFill>
                    <a:srgbClr val="FFFFFF"/>
                  </a:solidFill>
                </a:uFill>
                <a:latin typeface="Arial"/>
                <a:ea typeface="Arial"/>
              </a:rPr>
              <a:t>Trigger creation and realization </a:t>
            </a:r>
            <a:endParaRPr lang="en-US" sz="2600" b="0" strike="noStrike" spc="-1" dirty="0">
              <a:solidFill>
                <a:srgbClr val="000000"/>
              </a:solidFill>
              <a:uFill>
                <a:solidFill>
                  <a:srgbClr val="FFFFFF"/>
                </a:solidFill>
              </a:uFill>
              <a:latin typeface="Arial"/>
            </a:endParaRPr>
          </a:p>
          <a:p>
            <a:pPr marL="457200">
              <a:lnSpc>
                <a:spcPct val="115000"/>
              </a:lnSpc>
            </a:pPr>
            <a:endParaRPr lang="en-US" sz="2600" b="0" strike="noStrike" spc="-1" dirty="0">
              <a:solidFill>
                <a:srgbClr val="000000"/>
              </a:solidFill>
              <a:uFill>
                <a:solidFill>
                  <a:srgbClr val="FFFFFF"/>
                </a:solidFill>
              </a:uFill>
              <a:latin typeface="Arial"/>
            </a:endParaRPr>
          </a:p>
          <a:p>
            <a:pPr marL="342720">
              <a:lnSpc>
                <a:spcPct val="100000"/>
              </a:lnSpc>
            </a:pPr>
            <a:endParaRPr lang="en-US" sz="2600" b="0" strike="noStrike" spc="-1" dirty="0">
              <a:solidFill>
                <a:srgbClr val="000000"/>
              </a:solidFill>
              <a:uFill>
                <a:solidFill>
                  <a:srgbClr val="FFFFFF"/>
                </a:solidFill>
              </a:uFill>
              <a:latin typeface="Arial"/>
            </a:endParaRPr>
          </a:p>
          <a:p>
            <a:pPr>
              <a:lnSpc>
                <a:spcPct val="115000"/>
              </a:lnSpc>
            </a:pPr>
            <a:r>
              <a:rPr lang="en-US" sz="24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p:txBody>
      </p:sp>
      <p:sp>
        <p:nvSpPr>
          <p:cNvPr id="266"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Arial"/>
                <a:ea typeface="Arial"/>
              </a:rPr>
              <a:t>Example on before insert</a:t>
            </a:r>
            <a:endParaRPr lang="en-US" sz="2600" b="0" strike="noStrike" spc="-1">
              <a:solidFill>
                <a:srgbClr val="000000"/>
              </a:solidFill>
              <a:uFill>
                <a:solidFill>
                  <a:srgbClr val="FFFFFF"/>
                </a:solidFill>
              </a:uFill>
              <a:latin typeface="Arial"/>
            </a:endParaRPr>
          </a:p>
        </p:txBody>
      </p:sp>
      <p:sp>
        <p:nvSpPr>
          <p:cNvPr id="267"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B107FA42-764A-4D42-9606-E942D2D422D1}" type="slidenum">
              <a:rPr lang="en-US" sz="1200" b="0" strike="noStrike" spc="-1">
                <a:solidFill>
                  <a:srgbClr val="898989"/>
                </a:solidFill>
                <a:uFill>
                  <a:solidFill>
                    <a:srgbClr val="FFFFFF"/>
                  </a:solidFill>
                </a:uFill>
                <a:latin typeface="Calibri"/>
                <a:ea typeface="Calibri"/>
              </a:rPr>
              <a:t>29</a:t>
            </a:fld>
            <a:endParaRPr lang="en-US" sz="2600" b="0" strike="noStrike" spc="-1">
              <a:solidFill>
                <a:srgbClr val="000000"/>
              </a:solidFill>
              <a:uFill>
                <a:solidFill>
                  <a:srgbClr val="FFFFFF"/>
                </a:solidFill>
              </a:uFill>
              <a:latin typeface="Arial"/>
            </a:endParaRPr>
          </a:p>
        </p:txBody>
      </p:sp>
      <p:pic>
        <p:nvPicPr>
          <p:cNvPr id="268" name="Google Shape;235;p42"/>
          <p:cNvPicPr/>
          <p:nvPr/>
        </p:nvPicPr>
        <p:blipFill>
          <a:blip r:embed="rId2"/>
          <a:stretch/>
        </p:blipFill>
        <p:spPr>
          <a:xfrm>
            <a:off x="599760" y="2194200"/>
            <a:ext cx="5952240" cy="41616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Stored Function example</a:t>
            </a:r>
            <a:endParaRPr lang="en-US" sz="2600" b="0" strike="noStrike" spc="-1">
              <a:solidFill>
                <a:srgbClr val="000000"/>
              </a:solidFill>
              <a:uFill>
                <a:solidFill>
                  <a:srgbClr val="FFFFFF"/>
                </a:solidFill>
              </a:uFill>
              <a:latin typeface="Arial"/>
            </a:endParaRPr>
          </a:p>
        </p:txBody>
      </p:sp>
      <p:sp>
        <p:nvSpPr>
          <p:cNvPr id="16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359CB37-56BB-42D5-B85F-146E6DF414C0}" type="slidenum">
              <a:rPr lang="en-US" sz="1200" b="0" strike="noStrike" spc="-1">
                <a:solidFill>
                  <a:srgbClr val="000000"/>
                </a:solidFill>
                <a:uFill>
                  <a:solidFill>
                    <a:srgbClr val="FFFFFF"/>
                  </a:solidFill>
                </a:uFill>
                <a:latin typeface="Arial"/>
              </a:rPr>
              <a:t>3</a:t>
            </a:fld>
            <a:endParaRPr lang="en-US" sz="1200" b="0" strike="noStrike" spc="-1" dirty="0">
              <a:solidFill>
                <a:srgbClr val="000000"/>
              </a:solidFill>
              <a:uFill>
                <a:solidFill>
                  <a:srgbClr val="FFFFFF"/>
                </a:solidFill>
              </a:uFill>
              <a:latin typeface="Arial"/>
            </a:endParaRPr>
          </a:p>
        </p:txBody>
      </p:sp>
      <p:pic>
        <p:nvPicPr>
          <p:cNvPr id="168" name="Picture 167"/>
          <p:cNvPicPr/>
          <p:nvPr/>
        </p:nvPicPr>
        <p:blipFill>
          <a:blip r:embed="rId2"/>
          <a:stretch/>
        </p:blipFill>
        <p:spPr>
          <a:xfrm>
            <a:off x="1476000" y="2016000"/>
            <a:ext cx="6372000" cy="1476000"/>
          </a:xfrm>
          <a:prstGeom prst="rect">
            <a:avLst/>
          </a:prstGeom>
          <a:ln>
            <a:noFill/>
          </a:ln>
        </p:spPr>
      </p:pic>
      <p:pic>
        <p:nvPicPr>
          <p:cNvPr id="169" name="Picture 168"/>
          <p:cNvPicPr/>
          <p:nvPr/>
        </p:nvPicPr>
        <p:blipFill>
          <a:blip r:embed="rId3"/>
          <a:stretch/>
        </p:blipFill>
        <p:spPr>
          <a:xfrm>
            <a:off x="2304000" y="4464000"/>
            <a:ext cx="3828600" cy="1428480"/>
          </a:xfrm>
          <a:prstGeom prst="rect">
            <a:avLst/>
          </a:prstGeom>
          <a:ln>
            <a:noFill/>
          </a:ln>
        </p:spPr>
      </p:pic>
      <p:sp>
        <p:nvSpPr>
          <p:cNvPr id="170" name="TextShape 3"/>
          <p:cNvSpPr txBox="1"/>
          <p:nvPr/>
        </p:nvSpPr>
        <p:spPr>
          <a:xfrm>
            <a:off x="1080000" y="3844800"/>
            <a:ext cx="1656000" cy="403200"/>
          </a:xfrm>
          <a:prstGeom prst="rect">
            <a:avLst/>
          </a:prstGeom>
          <a:noFill/>
          <a:ln>
            <a:noFill/>
          </a:ln>
        </p:spPr>
        <p:txBody>
          <a:bodyPr lIns="90000" tIns="45000" rIns="90000" bIns="45000"/>
          <a:lstStyle/>
          <a:p>
            <a:pPr marL="342720" indent="-342360" algn="just">
              <a:lnSpc>
                <a:spcPct val="100000"/>
              </a:lnSpc>
              <a:buClr>
                <a:srgbClr val="000000"/>
              </a:buClr>
              <a:buFont typeface="Arial"/>
              <a:buChar char="•"/>
            </a:pPr>
            <a:r>
              <a:rPr lang="en-US" sz="2200" b="0" strike="noStrike" spc="-1">
                <a:solidFill>
                  <a:srgbClr val="000000"/>
                </a:solidFill>
                <a:uFill>
                  <a:solidFill>
                    <a:srgbClr val="FFFFFF"/>
                  </a:solidFill>
                </a:uFill>
                <a:latin typeface="Arial"/>
                <a:ea typeface="Arial"/>
              </a:rPr>
              <a:t>Result:</a:t>
            </a:r>
            <a:endParaRPr lang="en-US" sz="2600" b="0" strike="noStrike" spc="-1">
              <a:solidFill>
                <a:srgbClr val="000000"/>
              </a:solidFill>
              <a:uFill>
                <a:solidFill>
                  <a:srgbClr val="FFFFFF"/>
                </a:solidFill>
              </a:u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304920" y="1654560"/>
            <a:ext cx="8762040" cy="470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uFill>
                  <a:solidFill>
                    <a:srgbClr val="FFFFFF"/>
                  </a:solidFill>
                </a:uFill>
                <a:latin typeface="Arial"/>
                <a:ea typeface="Arial"/>
              </a:rPr>
              <a:t>In above example upon insertion of invalid negative age, MySQL with triggers modify it to zero.</a:t>
            </a:r>
            <a:endParaRPr lang="en-US" sz="2600" b="0" strike="noStrike" spc="-1">
              <a:solidFill>
                <a:srgbClr val="000000"/>
              </a:solidFill>
              <a:uFill>
                <a:solidFill>
                  <a:srgbClr val="FFFFFF"/>
                </a:solidFill>
              </a:uFill>
              <a:latin typeface="Arial"/>
            </a:endParaRPr>
          </a:p>
        </p:txBody>
      </p:sp>
      <p:sp>
        <p:nvSpPr>
          <p:cNvPr id="270"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Arial"/>
                <a:ea typeface="Arial"/>
              </a:rPr>
              <a:t>Example on before insert</a:t>
            </a:r>
            <a:endParaRPr lang="en-US" sz="2600" b="0" strike="noStrike" spc="-1">
              <a:solidFill>
                <a:srgbClr val="000000"/>
              </a:solidFill>
              <a:uFill>
                <a:solidFill>
                  <a:srgbClr val="FFFFFF"/>
                </a:solidFill>
              </a:uFill>
              <a:latin typeface="Arial"/>
            </a:endParaRPr>
          </a:p>
        </p:txBody>
      </p:sp>
      <p:sp>
        <p:nvSpPr>
          <p:cNvPr id="271"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8D3994BF-08B6-4A10-92C1-8933F8ECBFD9}" type="slidenum">
              <a:rPr lang="en-US" sz="1200" b="0" strike="noStrike" spc="-1">
                <a:solidFill>
                  <a:srgbClr val="898989"/>
                </a:solidFill>
                <a:uFill>
                  <a:solidFill>
                    <a:srgbClr val="FFFFFF"/>
                  </a:solidFill>
                </a:uFill>
                <a:latin typeface="Calibri"/>
                <a:ea typeface="Calibri"/>
              </a:rPr>
              <a:t>30</a:t>
            </a:fld>
            <a:endParaRPr lang="en-US" sz="2600" b="0" strike="noStrike" spc="-1">
              <a:solidFill>
                <a:srgbClr val="000000"/>
              </a:solidFill>
              <a:uFill>
                <a:solidFill>
                  <a:srgbClr val="FFFFFF"/>
                </a:solidFill>
              </a:u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304920" y="1654560"/>
            <a:ext cx="8762040" cy="470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Arial"/>
              </a:rPr>
              <a:t>Trigger creation and realization-</a:t>
            </a:r>
            <a:endParaRPr lang="en-US" sz="2600" b="0" strike="noStrike" spc="-1">
              <a:solidFill>
                <a:srgbClr val="000000"/>
              </a:solidFill>
              <a:uFill>
                <a:solidFill>
                  <a:srgbClr val="FFFFFF"/>
                </a:solidFill>
              </a:uFill>
              <a:latin typeface="Arial"/>
            </a:endParaRPr>
          </a:p>
          <a:p>
            <a:pPr>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a:lnSpc>
                <a:spcPct val="115000"/>
              </a:lnSpc>
            </a:pPr>
            <a:endParaRPr lang="en-US" sz="2600" b="0" strike="noStrike" spc="-1">
              <a:solidFill>
                <a:srgbClr val="000000"/>
              </a:solidFill>
              <a:uFill>
                <a:solidFill>
                  <a:srgbClr val="FFFFFF"/>
                </a:solidFill>
              </a:uFill>
              <a:latin typeface="Arial"/>
            </a:endParaRPr>
          </a:p>
        </p:txBody>
      </p:sp>
      <p:sp>
        <p:nvSpPr>
          <p:cNvPr id="273" name="CustomShape 2"/>
          <p:cNvSpPr/>
          <p:nvPr/>
        </p:nvSpPr>
        <p:spPr>
          <a:xfrm>
            <a:off x="23904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Calibri"/>
                <a:ea typeface="Arial"/>
              </a:rPr>
              <a:t>Example on before-update</a:t>
            </a:r>
            <a:endParaRPr lang="en-US" sz="2600" b="0" strike="noStrike" spc="-1">
              <a:solidFill>
                <a:srgbClr val="000000"/>
              </a:solidFill>
              <a:uFill>
                <a:solidFill>
                  <a:srgbClr val="FFFFFF"/>
                </a:solidFill>
              </a:uFill>
              <a:latin typeface="Arial"/>
            </a:endParaRPr>
          </a:p>
        </p:txBody>
      </p:sp>
      <p:sp>
        <p:nvSpPr>
          <p:cNvPr id="274"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7E340061-E1F1-483A-A107-9F33C5D7A08B}" type="slidenum">
              <a:rPr lang="en-US" sz="1200" b="0" strike="noStrike" spc="-1">
                <a:solidFill>
                  <a:srgbClr val="898989"/>
                </a:solidFill>
                <a:uFill>
                  <a:solidFill>
                    <a:srgbClr val="FFFFFF"/>
                  </a:solidFill>
                </a:uFill>
                <a:latin typeface="Calibri"/>
                <a:ea typeface="Calibri"/>
              </a:rPr>
              <a:t>31</a:t>
            </a:fld>
            <a:endParaRPr lang="en-US" sz="2600" b="0" strike="noStrike" spc="-1">
              <a:solidFill>
                <a:srgbClr val="000000"/>
              </a:solidFill>
              <a:uFill>
                <a:solidFill>
                  <a:srgbClr val="FFFFFF"/>
                </a:solidFill>
              </a:uFill>
              <a:latin typeface="Arial"/>
            </a:endParaRPr>
          </a:p>
        </p:txBody>
      </p:sp>
      <p:pic>
        <p:nvPicPr>
          <p:cNvPr id="275" name="Google Shape;250;p44"/>
          <p:cNvPicPr/>
          <p:nvPr/>
        </p:nvPicPr>
        <p:blipFill>
          <a:blip r:embed="rId2"/>
          <a:stretch/>
        </p:blipFill>
        <p:spPr>
          <a:xfrm>
            <a:off x="2181960" y="2060640"/>
            <a:ext cx="5377680" cy="463500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04920" y="1654560"/>
            <a:ext cx="8762040" cy="485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uFill>
                  <a:solidFill>
                    <a:srgbClr val="FFFFFF"/>
                  </a:solidFill>
                </a:uFill>
                <a:latin typeface="Arial"/>
                <a:ea typeface="Arial"/>
              </a:rPr>
              <a:t>In above eg. upon modification of entry in table people MySQL trigger checks if there is invalid modification (age &lt; 0), set age to zero.</a:t>
            </a:r>
            <a:endParaRPr lang="en-US" sz="2600" b="0" strike="noStrike" spc="-1">
              <a:solidFill>
                <a:srgbClr val="000000"/>
              </a:solidFill>
              <a:uFill>
                <a:solidFill>
                  <a:srgbClr val="FFFFFF"/>
                </a:solidFill>
              </a:uFill>
              <a:latin typeface="Arial"/>
            </a:endParaRPr>
          </a:p>
          <a:p>
            <a:pPr>
              <a:lnSpc>
                <a:spcPct val="115000"/>
              </a:lnSpc>
            </a:pPr>
            <a:endParaRPr lang="en-US" sz="2600" b="0" strike="noStrike" spc="-1">
              <a:solidFill>
                <a:srgbClr val="000000"/>
              </a:solidFill>
              <a:uFill>
                <a:solidFill>
                  <a:srgbClr val="FFFFFF"/>
                </a:solidFill>
              </a:uFill>
              <a:latin typeface="Arial"/>
            </a:endParaRPr>
          </a:p>
          <a:p>
            <a:pPr>
              <a:lnSpc>
                <a:spcPct val="115000"/>
              </a:lnSpc>
            </a:pPr>
            <a:r>
              <a:rPr lang="en-US" sz="2400" b="0" strike="noStrike" spc="-1">
                <a:solidFill>
                  <a:srgbClr val="000000"/>
                </a:solidFill>
                <a:uFill>
                  <a:solidFill>
                    <a:srgbClr val="FFFFFF"/>
                  </a:solidFill>
                </a:uFill>
                <a:latin typeface="Arial"/>
                <a:ea typeface="Arial"/>
              </a:rPr>
              <a:t>	</a:t>
            </a: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marL="342720">
              <a:lnSpc>
                <a:spcPct val="100000"/>
              </a:lnSpc>
            </a:pPr>
            <a:endParaRPr lang="en-US" sz="2600" b="0" strike="noStrike" spc="-1">
              <a:solidFill>
                <a:srgbClr val="000000"/>
              </a:solidFill>
              <a:uFill>
                <a:solidFill>
                  <a:srgbClr val="FFFFFF"/>
                </a:solidFill>
              </a:uFill>
              <a:latin typeface="Arial"/>
            </a:endParaRPr>
          </a:p>
          <a:p>
            <a:pPr>
              <a:lnSpc>
                <a:spcPct val="115000"/>
              </a:lnSpc>
            </a:pPr>
            <a:endParaRPr lang="en-US" sz="2600" b="0" strike="noStrike" spc="-1">
              <a:solidFill>
                <a:srgbClr val="000000"/>
              </a:solidFill>
              <a:uFill>
                <a:solidFill>
                  <a:srgbClr val="FFFFFF"/>
                </a:solidFill>
              </a:uFill>
              <a:latin typeface="Arial"/>
            </a:endParaRPr>
          </a:p>
        </p:txBody>
      </p:sp>
      <p:sp>
        <p:nvSpPr>
          <p:cNvPr id="277" name="CustomShape 2"/>
          <p:cNvSpPr/>
          <p:nvPr/>
        </p:nvSpPr>
        <p:spPr>
          <a:xfrm>
            <a:off x="304920" y="228240"/>
            <a:ext cx="853344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2000" algn="ctr">
              <a:lnSpc>
                <a:spcPct val="100000"/>
              </a:lnSpc>
            </a:pPr>
            <a:r>
              <a:rPr lang="en-US" sz="3600" b="1" strike="noStrike" spc="-1">
                <a:solidFill>
                  <a:srgbClr val="FFFFFF"/>
                </a:solidFill>
                <a:uFill>
                  <a:solidFill>
                    <a:srgbClr val="FFFFFF"/>
                  </a:solidFill>
                </a:uFill>
                <a:latin typeface="Calibri"/>
                <a:ea typeface="Arial"/>
              </a:rPr>
              <a:t>Example on before-update</a:t>
            </a:r>
            <a:endParaRPr lang="en-US" sz="2600" b="0" strike="noStrike" spc="-1">
              <a:solidFill>
                <a:srgbClr val="000000"/>
              </a:solidFill>
              <a:uFill>
                <a:solidFill>
                  <a:srgbClr val="FFFFFF"/>
                </a:solidFill>
              </a:uFill>
              <a:latin typeface="Arial"/>
            </a:endParaRPr>
          </a:p>
        </p:txBody>
      </p:sp>
      <p:sp>
        <p:nvSpPr>
          <p:cNvPr id="278" name="CustomShape 3"/>
          <p:cNvSpPr/>
          <p:nvPr/>
        </p:nvSpPr>
        <p:spPr>
          <a:xfrm>
            <a:off x="6553080" y="6356520"/>
            <a:ext cx="2133000" cy="36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65C6F7E-0040-4434-86C8-3B9235A0E58F}" type="slidenum">
              <a:rPr lang="en-US" sz="1200" b="0" strike="noStrike" spc="-1">
                <a:solidFill>
                  <a:srgbClr val="898989"/>
                </a:solidFill>
                <a:uFill>
                  <a:solidFill>
                    <a:srgbClr val="FFFFFF"/>
                  </a:solidFill>
                </a:uFill>
                <a:latin typeface="Calibri"/>
                <a:ea typeface="Calibri"/>
              </a:rPr>
              <a:t>32</a:t>
            </a:fld>
            <a:endParaRPr lang="en-US" sz="2600" b="0" strike="noStrike" spc="-1">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04920" y="1676400"/>
            <a:ext cx="8533440" cy="4499760"/>
          </a:xfrm>
          <a:prstGeom prst="rect">
            <a:avLst/>
          </a:prstGeom>
          <a:noFill/>
          <a:ln>
            <a:noFill/>
          </a:ln>
        </p:spPr>
        <p:style>
          <a:lnRef idx="0">
            <a:scrgbClr r="0" g="0" b="0"/>
          </a:lnRef>
          <a:fillRef idx="0">
            <a:scrgbClr r="0" g="0" b="0"/>
          </a:fillRef>
          <a:effectRef idx="0">
            <a:scrgbClr r="0" g="0" b="0"/>
          </a:effectRef>
          <a:fontRef idx="minor"/>
        </p:style>
        <p:txBody>
          <a:bodyPr/>
          <a:lstStyle/>
          <a:p>
            <a:pPr marL="342720">
              <a:lnSpc>
                <a:spcPct val="100000"/>
              </a:lnSpc>
            </a:pPr>
            <a:endParaRPr lang="en-US" sz="3200" b="0" u="sng" strike="noStrike" spc="-1" dirty="0" smtClean="0">
              <a:solidFill>
                <a:srgbClr val="0000FF"/>
              </a:solidFill>
              <a:uFill>
                <a:solidFill>
                  <a:srgbClr val="FFFFFF"/>
                </a:solidFill>
              </a:uFill>
              <a:latin typeface="Calibri" panose="020F0502020204030204" pitchFamily="34" charset="0"/>
              <a:ea typeface="Arial"/>
              <a:hlinkClick r:id="rId2"/>
            </a:endParaRPr>
          </a:p>
          <a:p>
            <a:pPr marL="342720">
              <a:lnSpc>
                <a:spcPct val="100000"/>
              </a:lnSpc>
            </a:pPr>
            <a:r>
              <a:rPr lang="en-US" sz="3200" b="0" u="sng" strike="noStrike" spc="-1" dirty="0" smtClean="0">
                <a:solidFill>
                  <a:srgbClr val="0000FF"/>
                </a:solidFill>
                <a:uFill>
                  <a:solidFill>
                    <a:srgbClr val="FFFFFF"/>
                  </a:solidFill>
                </a:uFill>
                <a:latin typeface="Calibri" panose="020F0502020204030204" pitchFamily="34" charset="0"/>
                <a:ea typeface="Arial"/>
                <a:hlinkClick r:id="rId2"/>
              </a:rPr>
              <a:t>http</a:t>
            </a:r>
            <a:r>
              <a:rPr lang="en-US" sz="3200" b="0" u="sng" strike="noStrike" spc="-1" dirty="0">
                <a:solidFill>
                  <a:srgbClr val="0000FF"/>
                </a:solidFill>
                <a:uFill>
                  <a:solidFill>
                    <a:srgbClr val="FFFFFF"/>
                  </a:solidFill>
                </a:uFill>
                <a:latin typeface="Calibri" panose="020F0502020204030204" pitchFamily="34" charset="0"/>
                <a:ea typeface="Arial"/>
                <a:hlinkClick r:id="rId2"/>
              </a:rPr>
              <a:t>://</a:t>
            </a:r>
            <a:r>
              <a:rPr lang="en-US" sz="3200" b="0" u="sng" strike="noStrike" spc="-1" dirty="0" smtClean="0">
                <a:solidFill>
                  <a:srgbClr val="0000FF"/>
                </a:solidFill>
                <a:uFill>
                  <a:solidFill>
                    <a:srgbClr val="FFFFFF"/>
                  </a:solidFill>
                </a:uFill>
                <a:latin typeface="Calibri" panose="020F0502020204030204" pitchFamily="34" charset="0"/>
                <a:ea typeface="Arial"/>
                <a:hlinkClick r:id="rId2"/>
              </a:rPr>
              <a:t>w3schools.com/</a:t>
            </a:r>
            <a:endParaRPr lang="en-US" sz="2600" spc="-1" dirty="0">
              <a:solidFill>
                <a:srgbClr val="000000"/>
              </a:solidFill>
              <a:uFill>
                <a:solidFill>
                  <a:srgbClr val="FFFFFF"/>
                </a:solidFill>
              </a:uFill>
              <a:latin typeface="Calibri" panose="020F0502020204030204" pitchFamily="34" charset="0"/>
            </a:endParaRPr>
          </a:p>
          <a:p>
            <a:pPr marL="342720">
              <a:lnSpc>
                <a:spcPct val="100000"/>
              </a:lnSpc>
            </a:pPr>
            <a:r>
              <a:rPr lang="en-US" sz="3200" b="0" u="sng" strike="noStrike" spc="-1" dirty="0" smtClean="0">
                <a:solidFill>
                  <a:srgbClr val="0000FF"/>
                </a:solidFill>
                <a:uFill>
                  <a:solidFill>
                    <a:srgbClr val="FFFFFF"/>
                  </a:solidFill>
                </a:uFill>
                <a:latin typeface="Calibri" panose="020F0502020204030204" pitchFamily="34" charset="0"/>
                <a:ea typeface="Arial"/>
                <a:hlinkClick r:id="rId3"/>
              </a:rPr>
              <a:t>http</a:t>
            </a:r>
            <a:r>
              <a:rPr lang="en-US" sz="3200" b="0" u="sng" strike="noStrike" spc="-1" dirty="0">
                <a:solidFill>
                  <a:srgbClr val="0000FF"/>
                </a:solidFill>
                <a:uFill>
                  <a:solidFill>
                    <a:srgbClr val="FFFFFF"/>
                  </a:solidFill>
                </a:uFill>
                <a:latin typeface="Calibri" panose="020F0502020204030204" pitchFamily="34" charset="0"/>
                <a:ea typeface="Arial"/>
                <a:hlinkClick r:id="rId3"/>
              </a:rPr>
              <a:t>://</a:t>
            </a:r>
            <a:r>
              <a:rPr lang="en-US" sz="3200" b="0" u="sng" strike="noStrike" spc="-1" dirty="0" smtClean="0">
                <a:solidFill>
                  <a:srgbClr val="0000FF"/>
                </a:solidFill>
                <a:uFill>
                  <a:solidFill>
                    <a:srgbClr val="FFFFFF"/>
                  </a:solidFill>
                </a:uFill>
                <a:latin typeface="Calibri" panose="020F0502020204030204" pitchFamily="34" charset="0"/>
                <a:ea typeface="Arial"/>
                <a:hlinkClick r:id="rId3"/>
              </a:rPr>
              <a:t>www.mysqltutorial.org/mysql-triggers.aspx</a:t>
            </a:r>
            <a:endParaRPr lang="en-US" sz="2600" spc="-1" dirty="0">
              <a:solidFill>
                <a:srgbClr val="000000"/>
              </a:solidFill>
              <a:uFill>
                <a:solidFill>
                  <a:srgbClr val="FFFFFF"/>
                </a:solidFill>
              </a:uFill>
              <a:latin typeface="Calibri" panose="020F0502020204030204" pitchFamily="34" charset="0"/>
            </a:endParaRPr>
          </a:p>
          <a:p>
            <a:pPr marL="342720">
              <a:lnSpc>
                <a:spcPct val="100000"/>
              </a:lnSpc>
            </a:pPr>
            <a:r>
              <a:rPr lang="en-US" sz="3200" b="0" u="sng" strike="noStrike" spc="-1" dirty="0" smtClean="0">
                <a:solidFill>
                  <a:srgbClr val="0000FF"/>
                </a:solidFill>
                <a:uFill>
                  <a:solidFill>
                    <a:srgbClr val="FFFFFF"/>
                  </a:solidFill>
                </a:uFill>
                <a:latin typeface="Calibri" panose="020F0502020204030204" pitchFamily="34" charset="0"/>
                <a:ea typeface="Arial"/>
              </a:rPr>
              <a:t>https</a:t>
            </a:r>
            <a:r>
              <a:rPr lang="en-US" sz="3200" b="0" u="sng" strike="noStrike" spc="-1" dirty="0">
                <a:solidFill>
                  <a:srgbClr val="0000FF"/>
                </a:solidFill>
                <a:uFill>
                  <a:solidFill>
                    <a:srgbClr val="FFFFFF"/>
                  </a:solidFill>
                </a:uFill>
                <a:latin typeface="Calibri" panose="020F0502020204030204" pitchFamily="34" charset="0"/>
                <a:ea typeface="Arial"/>
              </a:rPr>
              <a:t>://dev.mysql.com/doc/refman/8.0/en/cursors.html</a:t>
            </a:r>
            <a:endParaRPr lang="en-US" sz="2600" b="0" strike="noStrike" spc="-1" dirty="0">
              <a:solidFill>
                <a:srgbClr val="000000"/>
              </a:solidFill>
              <a:uFill>
                <a:solidFill>
                  <a:srgbClr val="FFFFFF"/>
                </a:solidFill>
              </a:uFill>
              <a:latin typeface="Calibri" panose="020F0502020204030204" pitchFamily="34" charset="0"/>
            </a:endParaRPr>
          </a:p>
          <a:p>
            <a:pPr marL="3600">
              <a:buClr>
                <a:srgbClr val="000000"/>
              </a:buClr>
              <a:buSzPct val="45000"/>
            </a:pPr>
            <a:endParaRPr lang="en-US" sz="2600" b="0" i="1" strike="noStrike" spc="-1" dirty="0" smtClean="0">
              <a:solidFill>
                <a:srgbClr val="000000"/>
              </a:solidFill>
              <a:uFill>
                <a:solidFill>
                  <a:srgbClr val="FFFFFF"/>
                </a:solidFill>
              </a:uFill>
              <a:latin typeface="Calibri" panose="020F0502020204030204" pitchFamily="34" charset="0"/>
            </a:endParaRPr>
          </a:p>
          <a:p>
            <a:pPr marL="3600">
              <a:buClr>
                <a:srgbClr val="000000"/>
              </a:buClr>
              <a:buSzPct val="45000"/>
            </a:pPr>
            <a:r>
              <a:rPr lang="en-US" sz="2600" b="1" i="1" strike="noStrike" spc="-1" dirty="0" smtClean="0">
                <a:solidFill>
                  <a:srgbClr val="000000"/>
                </a:solidFill>
                <a:uFill>
                  <a:solidFill>
                    <a:srgbClr val="FFFFFF"/>
                  </a:solidFill>
                </a:uFill>
                <a:latin typeface="Calibri" panose="020F0502020204030204" pitchFamily="34" charset="0"/>
              </a:rPr>
              <a:t>Acknowledgements</a:t>
            </a:r>
            <a:r>
              <a:rPr lang="en-US" sz="2600" b="1" strike="noStrike" spc="-1" dirty="0">
                <a:solidFill>
                  <a:srgbClr val="000000"/>
                </a:solidFill>
                <a:uFill>
                  <a:solidFill>
                    <a:srgbClr val="FFFFFF"/>
                  </a:solidFill>
                </a:uFill>
                <a:latin typeface="Calibri" panose="020F0502020204030204" pitchFamily="34" charset="0"/>
              </a:rPr>
              <a:t>:</a:t>
            </a:r>
            <a:r>
              <a:rPr lang="en-US" sz="2600" b="0" strike="noStrike" spc="-1" dirty="0">
                <a:solidFill>
                  <a:srgbClr val="000000"/>
                </a:solidFill>
                <a:uFill>
                  <a:solidFill>
                    <a:srgbClr val="FFFFFF"/>
                  </a:solidFill>
                </a:uFill>
                <a:latin typeface="Calibri" panose="020F0502020204030204" pitchFamily="34" charset="0"/>
              </a:rPr>
              <a:t> Thank you to </a:t>
            </a:r>
            <a:r>
              <a:rPr lang="en-US" sz="2600" b="0" strike="noStrike" spc="-1" dirty="0" err="1">
                <a:solidFill>
                  <a:srgbClr val="000000"/>
                </a:solidFill>
                <a:uFill>
                  <a:solidFill>
                    <a:srgbClr val="FFFFFF"/>
                  </a:solidFill>
                </a:uFill>
                <a:latin typeface="Calibri" panose="020F0502020204030204" pitchFamily="34" charset="0"/>
              </a:rPr>
              <a:t>Shashwat</a:t>
            </a:r>
            <a:r>
              <a:rPr lang="en-US" sz="2600" b="0" strike="noStrike" spc="-1" dirty="0">
                <a:solidFill>
                  <a:srgbClr val="000000"/>
                </a:solidFill>
                <a:uFill>
                  <a:solidFill>
                    <a:srgbClr val="FFFFFF"/>
                  </a:solidFill>
                </a:uFill>
                <a:latin typeface="Calibri" panose="020F0502020204030204" pitchFamily="34" charset="0"/>
              </a:rPr>
              <a:t> </a:t>
            </a:r>
            <a:r>
              <a:rPr lang="en-US" sz="2600" b="0" strike="noStrike" spc="-1" dirty="0" err="1">
                <a:solidFill>
                  <a:srgbClr val="000000"/>
                </a:solidFill>
                <a:uFill>
                  <a:solidFill>
                    <a:srgbClr val="FFFFFF"/>
                  </a:solidFill>
                </a:uFill>
                <a:latin typeface="Calibri" panose="020F0502020204030204" pitchFamily="34" charset="0"/>
              </a:rPr>
              <a:t>Garg</a:t>
            </a:r>
            <a:r>
              <a:rPr lang="en-US" sz="2600" b="0" strike="noStrike" spc="-1" dirty="0">
                <a:solidFill>
                  <a:srgbClr val="000000"/>
                </a:solidFill>
                <a:uFill>
                  <a:solidFill>
                    <a:srgbClr val="FFFFFF"/>
                  </a:solidFill>
                </a:uFill>
                <a:latin typeface="Calibri" panose="020F0502020204030204" pitchFamily="34" charset="0"/>
              </a:rPr>
              <a:t>, </a:t>
            </a:r>
            <a:r>
              <a:rPr lang="en-US" sz="2600" b="0" strike="noStrike" spc="-1" dirty="0" err="1">
                <a:solidFill>
                  <a:srgbClr val="000000"/>
                </a:solidFill>
                <a:uFill>
                  <a:solidFill>
                    <a:srgbClr val="FFFFFF"/>
                  </a:solidFill>
                </a:uFill>
                <a:latin typeface="Calibri" panose="020F0502020204030204" pitchFamily="34" charset="0"/>
              </a:rPr>
              <a:t>Aman</a:t>
            </a:r>
            <a:r>
              <a:rPr lang="en-US" sz="2600" b="0" strike="noStrike" spc="-1" dirty="0">
                <a:solidFill>
                  <a:srgbClr val="000000"/>
                </a:solidFill>
                <a:uFill>
                  <a:solidFill>
                    <a:srgbClr val="FFFFFF"/>
                  </a:solidFill>
                </a:uFill>
                <a:latin typeface="Calibri" panose="020F0502020204030204" pitchFamily="34" charset="0"/>
              </a:rPr>
              <a:t> </a:t>
            </a:r>
            <a:r>
              <a:rPr lang="en-US" sz="2600" b="0" strike="noStrike" spc="-1" dirty="0" err="1">
                <a:solidFill>
                  <a:srgbClr val="000000"/>
                </a:solidFill>
                <a:uFill>
                  <a:solidFill>
                    <a:srgbClr val="FFFFFF"/>
                  </a:solidFill>
                </a:uFill>
                <a:latin typeface="Calibri" panose="020F0502020204030204" pitchFamily="34" charset="0"/>
              </a:rPr>
              <a:t>Khandelwal</a:t>
            </a:r>
            <a:r>
              <a:rPr lang="en-US" sz="2600" b="0" strike="noStrike" spc="-1" dirty="0">
                <a:solidFill>
                  <a:srgbClr val="000000"/>
                </a:solidFill>
                <a:uFill>
                  <a:solidFill>
                    <a:srgbClr val="FFFFFF"/>
                  </a:solidFill>
                </a:uFill>
                <a:latin typeface="Calibri" panose="020F0502020204030204" pitchFamily="34" charset="0"/>
              </a:rPr>
              <a:t> and Abhinav Choudhury for their help with the lecture, activity, and assignment materials for this week.</a:t>
            </a:r>
          </a:p>
        </p:txBody>
      </p:sp>
      <p:sp>
        <p:nvSpPr>
          <p:cNvPr id="280"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dirty="0">
                <a:solidFill>
                  <a:srgbClr val="FFFFFF"/>
                </a:solidFill>
                <a:uFill>
                  <a:solidFill>
                    <a:srgbClr val="FFFFFF"/>
                  </a:solidFill>
                </a:uFill>
                <a:latin typeface="Arial"/>
                <a:ea typeface="Arial"/>
              </a:rPr>
              <a:t> </a:t>
            </a:r>
            <a:r>
              <a:rPr lang="en-US" sz="3600" b="1" strike="noStrike" spc="-1" dirty="0">
                <a:solidFill>
                  <a:schemeClr val="bg1"/>
                </a:solidFill>
                <a:uFill>
                  <a:solidFill>
                    <a:srgbClr val="FFFFFF"/>
                  </a:solidFill>
                </a:uFill>
                <a:latin typeface="Calibri" panose="020F0502020204030204" pitchFamily="34" charset="0"/>
                <a:ea typeface="Arial"/>
              </a:rPr>
              <a:t>References</a:t>
            </a:r>
            <a:endParaRPr lang="en-US" sz="2600" b="1" strike="noStrike" spc="-1" dirty="0">
              <a:solidFill>
                <a:schemeClr val="bg1"/>
              </a:solidFill>
              <a:uFill>
                <a:solidFill>
                  <a:srgbClr val="FFFFFF"/>
                </a:solidFill>
              </a:uFill>
              <a:latin typeface="Calibri" panose="020F0502020204030204" pitchFamily="34" charset="0"/>
            </a:endParaRPr>
          </a:p>
        </p:txBody>
      </p:sp>
      <p:sp>
        <p:nvSpPr>
          <p:cNvPr id="281"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BE1DD53B-8B6A-46F5-9473-A03F54713DDD}" type="slidenum">
              <a:rPr lang="en-US" sz="2600" b="0" strike="noStrike" spc="-1">
                <a:solidFill>
                  <a:srgbClr val="000000"/>
                </a:solidFill>
                <a:uFill>
                  <a:solidFill>
                    <a:srgbClr val="FFFFFF"/>
                  </a:solidFill>
                </a:uFill>
                <a:latin typeface="Arial"/>
              </a:rPr>
              <a:t>33</a:t>
            </a:fld>
            <a:endParaRPr lang="en-US" sz="26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Cursors</a:t>
            </a:r>
            <a:endParaRPr lang="en-US" sz="2600" b="0" strike="noStrike" spc="-1">
              <a:solidFill>
                <a:srgbClr val="000000"/>
              </a:solidFill>
              <a:uFill>
                <a:solidFill>
                  <a:srgbClr val="FFFFFF"/>
                </a:solidFill>
              </a:uFill>
              <a:latin typeface="Arial"/>
            </a:endParaRPr>
          </a:p>
        </p:txBody>
      </p:sp>
      <p:sp>
        <p:nvSpPr>
          <p:cNvPr id="176"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0B95915D-18B9-4021-9304-7F4DF77D0310}" type="slidenum">
              <a:rPr lang="en-US" sz="1200" b="0" strike="noStrike" spc="-1">
                <a:solidFill>
                  <a:srgbClr val="000000"/>
                </a:solidFill>
                <a:uFill>
                  <a:solidFill>
                    <a:srgbClr val="FFFFFF"/>
                  </a:solidFill>
                </a:uFill>
                <a:latin typeface="Arial"/>
              </a:rPr>
              <a:t>4</a:t>
            </a:fld>
            <a:endParaRPr lang="en-US" sz="1200" b="0" strike="noStrike" spc="-1" dirty="0">
              <a:solidFill>
                <a:srgbClr val="000000"/>
              </a:solidFill>
              <a:uFill>
                <a:solidFill>
                  <a:srgbClr val="FFFFFF"/>
                </a:solidFill>
              </a:uFill>
              <a:latin typeface="Arial"/>
            </a:endParaRPr>
          </a:p>
        </p:txBody>
      </p:sp>
      <p:sp>
        <p:nvSpPr>
          <p:cNvPr id="177"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just">
              <a:lnSpc>
                <a:spcPct val="100000"/>
              </a:lnSpc>
              <a:buClr>
                <a:srgbClr val="000000"/>
              </a:buClr>
              <a:buFont typeface="Arial"/>
              <a:buChar char="•"/>
            </a:pPr>
            <a:r>
              <a:rPr lang="en-US" sz="2200" b="0" strike="noStrike" spc="-1" dirty="0" smtClean="0">
                <a:solidFill>
                  <a:srgbClr val="000000"/>
                </a:solidFill>
                <a:uFill>
                  <a:solidFill>
                    <a:srgbClr val="FFFFFF"/>
                  </a:solidFill>
                </a:uFill>
                <a:latin typeface="Arial"/>
                <a:ea typeface="Arial"/>
              </a:rPr>
              <a:t>To </a:t>
            </a:r>
            <a:r>
              <a:rPr lang="en-US" sz="2200" b="0" strike="noStrike" spc="-1" dirty="0">
                <a:solidFill>
                  <a:srgbClr val="000000"/>
                </a:solidFill>
                <a:uFill>
                  <a:solidFill>
                    <a:srgbClr val="FFFFFF"/>
                  </a:solidFill>
                </a:uFill>
                <a:latin typeface="Arial"/>
                <a:ea typeface="Arial"/>
              </a:rPr>
              <a:t>handle a result set inside a stored procedure, a cursor is used.</a:t>
            </a:r>
            <a:endParaRPr lang="en-US" sz="2600" b="0" strike="noStrike" spc="-1" dirty="0">
              <a:solidFill>
                <a:srgbClr val="000000"/>
              </a:solidFill>
              <a:uFill>
                <a:solidFill>
                  <a:srgbClr val="FFFFFF"/>
                </a:solidFill>
              </a:uFill>
              <a:latin typeface="Arial"/>
            </a:endParaRPr>
          </a:p>
          <a:p>
            <a:pPr marL="342720" indent="-342360" algn="just">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 A cursor allows you to iterate a set of rows returned by a query and process each row accordingly.</a:t>
            </a:r>
            <a:endParaRPr lang="en-US" sz="2600" b="0" strike="noStrike" spc="-1" dirty="0">
              <a:solidFill>
                <a:srgbClr val="000000"/>
              </a:solidFill>
              <a:uFill>
                <a:solidFill>
                  <a:srgbClr val="FFFFFF"/>
                </a:solidFill>
              </a:uFill>
              <a:latin typeface="Arial"/>
            </a:endParaRPr>
          </a:p>
          <a:p>
            <a:pPr marL="360" algn="just">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342720" indent="-342360" algn="just">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MySQL cursor has three properties:</a:t>
            </a:r>
            <a:endParaRPr lang="en-US" sz="2600" b="0" strike="noStrike" spc="-1" dirty="0">
              <a:solidFill>
                <a:srgbClr val="000000"/>
              </a:solidFill>
              <a:uFill>
                <a:solidFill>
                  <a:srgbClr val="FFFFFF"/>
                </a:solidFill>
              </a:uFill>
              <a:latin typeface="Arial"/>
            </a:endParaRPr>
          </a:p>
          <a:p>
            <a:pPr marL="432000" lvl="1" indent="-216000" algn="just">
              <a:lnSpc>
                <a:spcPct val="100000"/>
              </a:lnSpc>
              <a:buClr>
                <a:srgbClr val="000000"/>
              </a:buClr>
              <a:buSzPct val="45000"/>
              <a:buFont typeface="Wingdings" charset="2"/>
              <a:buChar char=""/>
            </a:pPr>
            <a:r>
              <a:rPr lang="en-US" sz="2200" b="1" strike="noStrike" spc="-1" dirty="0">
                <a:solidFill>
                  <a:srgbClr val="000000"/>
                </a:solidFill>
                <a:uFill>
                  <a:solidFill>
                    <a:srgbClr val="FFFFFF"/>
                  </a:solidFill>
                </a:uFill>
                <a:latin typeface="Arial"/>
                <a:ea typeface="Arial"/>
              </a:rPr>
              <a:t>Read-only</a:t>
            </a:r>
            <a:r>
              <a:rPr lang="en-US" sz="2200" b="0" strike="noStrike" spc="-1" dirty="0">
                <a:solidFill>
                  <a:srgbClr val="000000"/>
                </a:solidFill>
                <a:uFill>
                  <a:solidFill>
                    <a:srgbClr val="FFFFFF"/>
                  </a:solidFill>
                </a:uFill>
                <a:latin typeface="Arial"/>
                <a:ea typeface="Arial"/>
              </a:rPr>
              <a:t>: you cannot update data in the underlying table through the cursor.</a:t>
            </a:r>
            <a:endParaRPr lang="en-US" sz="2600" b="0" strike="noStrike" spc="-1" dirty="0">
              <a:solidFill>
                <a:srgbClr val="000000"/>
              </a:solidFill>
              <a:uFill>
                <a:solidFill>
                  <a:srgbClr val="FFFFFF"/>
                </a:solidFill>
              </a:uFill>
              <a:latin typeface="Arial"/>
            </a:endParaRPr>
          </a:p>
          <a:p>
            <a:pPr marL="432000" lvl="1" indent="-216000" algn="just">
              <a:lnSpc>
                <a:spcPct val="100000"/>
              </a:lnSpc>
              <a:buClr>
                <a:srgbClr val="000000"/>
              </a:buClr>
              <a:buSzPct val="45000"/>
              <a:buFont typeface="Wingdings" charset="2"/>
              <a:buChar char=""/>
            </a:pPr>
            <a:r>
              <a:rPr lang="en-US" sz="2200" b="1" strike="noStrike" spc="-1" dirty="0">
                <a:solidFill>
                  <a:srgbClr val="000000"/>
                </a:solidFill>
                <a:uFill>
                  <a:solidFill>
                    <a:srgbClr val="FFFFFF"/>
                  </a:solidFill>
                </a:uFill>
                <a:latin typeface="Arial"/>
                <a:ea typeface="Arial"/>
              </a:rPr>
              <a:t>Non-scrollable</a:t>
            </a:r>
            <a:r>
              <a:rPr lang="en-US" sz="2200" b="0" strike="noStrike" spc="-1" dirty="0">
                <a:solidFill>
                  <a:srgbClr val="000000"/>
                </a:solidFill>
                <a:uFill>
                  <a:solidFill>
                    <a:srgbClr val="FFFFFF"/>
                  </a:solidFill>
                </a:uFill>
                <a:latin typeface="Arial"/>
                <a:ea typeface="Arial"/>
              </a:rPr>
              <a:t>: you can only fetch rows in the order determined by the SELECT statement. You cannot fetch rows in the reversed order. In addition, you cannot skip rows or jump to a specific row in the result set.</a:t>
            </a:r>
            <a:endParaRPr lang="en-US" sz="2600" b="0" strike="noStrike" spc="-1" dirty="0">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57200" y="1600200"/>
            <a:ext cx="8229240" cy="5257440"/>
          </a:xfrm>
          <a:prstGeom prst="rect">
            <a:avLst/>
          </a:prstGeom>
          <a:noFill/>
          <a:ln>
            <a:noFill/>
          </a:ln>
        </p:spPr>
        <p:style>
          <a:lnRef idx="0">
            <a:scrgbClr r="0" g="0" b="0"/>
          </a:lnRef>
          <a:fillRef idx="0">
            <a:scrgbClr r="0" g="0" b="0"/>
          </a:fillRef>
          <a:effectRef idx="0">
            <a:scrgbClr r="0" g="0" b="0"/>
          </a:effectRef>
          <a:fontRef idx="minor"/>
        </p:style>
        <p:txBody>
          <a:bodyPr/>
          <a:lstStyle/>
          <a:p>
            <a:pPr marL="432000" lvl="1" indent="-216000" algn="just">
              <a:lnSpc>
                <a:spcPct val="100000"/>
              </a:lnSpc>
              <a:buClr>
                <a:srgbClr val="000000"/>
              </a:buClr>
              <a:buSzPct val="45000"/>
              <a:buFont typeface="Wingdings" charset="2"/>
              <a:buChar char=""/>
            </a:pPr>
            <a:r>
              <a:rPr lang="en-US" sz="2400" b="1"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 There are two kinds of cursors: </a:t>
            </a:r>
            <a:r>
              <a:rPr lang="en-US" sz="2400" b="0"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 cursor and insensitive cursor. An </a:t>
            </a:r>
            <a:r>
              <a:rPr lang="en-US" sz="2400" b="0"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 cursor points to the actual data, whereas an insensitive cursor uses a temporary copy of the data. An </a:t>
            </a:r>
            <a:r>
              <a:rPr lang="en-US" sz="2400" b="0"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 cursor performs faster than an insensitive cursor because it does not have to make a temporary copy of data. However, any changes made to the data (from other connections) will affect the data that is being used by an </a:t>
            </a:r>
            <a:r>
              <a:rPr lang="en-US" sz="2400" b="0"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 cursor, therefore, it is safer if you do not update the data that is being used by an </a:t>
            </a:r>
            <a:r>
              <a:rPr lang="en-US" sz="2400" b="0"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 cursor. MySQL cursor is </a:t>
            </a:r>
            <a:r>
              <a:rPr lang="en-US" sz="2400" b="0" strike="noStrike" spc="-1" dirty="0" err="1">
                <a:solidFill>
                  <a:srgbClr val="000000"/>
                </a:solidFill>
                <a:uFill>
                  <a:solidFill>
                    <a:srgbClr val="FFFFFF"/>
                  </a:solidFill>
                </a:uFill>
                <a:latin typeface="Calibri" panose="020F0502020204030204" pitchFamily="34" charset="0"/>
                <a:ea typeface="Arial"/>
              </a:rPr>
              <a:t>asensitive</a:t>
            </a:r>
            <a:r>
              <a:rPr lang="en-US" sz="2400" b="0" strike="noStrike" spc="-1" dirty="0">
                <a:solidFill>
                  <a:srgbClr val="000000"/>
                </a:solidFill>
                <a:uFill>
                  <a:solidFill>
                    <a:srgbClr val="FFFFFF"/>
                  </a:solidFill>
                </a:uFill>
                <a:latin typeface="Calibri" panose="020F0502020204030204" pitchFamily="34" charset="0"/>
                <a:ea typeface="Arial"/>
              </a:rPr>
              <a:t>.</a:t>
            </a:r>
            <a:endParaRPr lang="en-US" sz="2800" b="0" strike="noStrike" spc="-1" dirty="0">
              <a:solidFill>
                <a:srgbClr val="000000"/>
              </a:solidFill>
              <a:uFill>
                <a:solidFill>
                  <a:srgbClr val="FFFFFF"/>
                </a:solidFill>
              </a:uFill>
              <a:latin typeface="Calibri" panose="020F0502020204030204" pitchFamily="34" charset="0"/>
            </a:endParaRPr>
          </a:p>
          <a:p>
            <a:pPr marL="76680" algn="just">
              <a:lnSpc>
                <a:spcPct val="100000"/>
              </a:lnSpc>
              <a:buClr>
                <a:srgbClr val="000000"/>
              </a:buClr>
            </a:pPr>
            <a:r>
              <a:rPr lang="en-US" sz="2400" b="0" strike="noStrike" spc="-1" dirty="0">
                <a:solidFill>
                  <a:srgbClr val="000000"/>
                </a:solidFill>
                <a:uFill>
                  <a:solidFill>
                    <a:srgbClr val="FFFFFF"/>
                  </a:solidFill>
                </a:uFill>
                <a:latin typeface="Calibri" panose="020F0502020204030204" pitchFamily="34" charset="0"/>
                <a:ea typeface="Arial"/>
              </a:rPr>
              <a:t> </a:t>
            </a:r>
            <a:endParaRPr lang="en-US" sz="2800" b="0" strike="noStrike" spc="-1" dirty="0">
              <a:solidFill>
                <a:srgbClr val="000000"/>
              </a:solidFill>
              <a:uFill>
                <a:solidFill>
                  <a:srgbClr val="FFFFFF"/>
                </a:solidFill>
              </a:uFill>
              <a:latin typeface="Calibri" panose="020F0502020204030204" pitchFamily="34" charset="0"/>
            </a:endParaRPr>
          </a:p>
          <a:p>
            <a:pPr marL="457200" indent="-380520" algn="just">
              <a:lnSpc>
                <a:spcPct val="100000"/>
              </a:lnSpc>
              <a:buClr>
                <a:srgbClr val="000000"/>
              </a:buClr>
              <a:buFont typeface="Arial"/>
              <a:buChar char="●"/>
            </a:pPr>
            <a:r>
              <a:rPr lang="en-US" sz="2400" b="0" strike="noStrike" spc="-1" dirty="0">
                <a:solidFill>
                  <a:srgbClr val="000000"/>
                </a:solidFill>
                <a:uFill>
                  <a:solidFill>
                    <a:srgbClr val="FFFFFF"/>
                  </a:solidFill>
                </a:uFill>
                <a:latin typeface="Calibri" panose="020F0502020204030204" pitchFamily="34" charset="0"/>
                <a:ea typeface="Arial"/>
              </a:rPr>
              <a:t>You can use MySQL cursors in stored procedures, stored functions, and triggers.</a:t>
            </a:r>
            <a:endParaRPr lang="en-US" sz="2800" b="0" strike="noStrike" spc="-1" dirty="0">
              <a:solidFill>
                <a:srgbClr val="000000"/>
              </a:solidFill>
              <a:uFill>
                <a:solidFill>
                  <a:srgbClr val="FFFFFF"/>
                </a:solidFill>
              </a:uFill>
              <a:latin typeface="Calibri" panose="020F0502020204030204" pitchFamily="34" charset="0"/>
            </a:endParaRPr>
          </a:p>
        </p:txBody>
      </p:sp>
      <p:sp>
        <p:nvSpPr>
          <p:cNvPr id="179"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Cursors </a:t>
            </a:r>
            <a:endParaRPr lang="en-US" sz="2600" b="0" strike="noStrike" spc="-1">
              <a:solidFill>
                <a:srgbClr val="000000"/>
              </a:solidFill>
              <a:uFill>
                <a:solidFill>
                  <a:srgbClr val="FFFFFF"/>
                </a:solidFill>
              </a:uFill>
              <a:latin typeface="Arial"/>
            </a:endParaRPr>
          </a:p>
        </p:txBody>
      </p:sp>
      <p:sp>
        <p:nvSpPr>
          <p:cNvPr id="180"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BEF5B4D0-94AA-481C-BA78-64B78470B6C0}" type="slidenum">
              <a:rPr lang="en-US" sz="1200" b="0" strike="noStrike" spc="-1">
                <a:solidFill>
                  <a:srgbClr val="000000"/>
                </a:solidFill>
                <a:uFill>
                  <a:solidFill>
                    <a:srgbClr val="FFFFFF"/>
                  </a:solidFill>
                </a:uFill>
                <a:latin typeface="Arial"/>
              </a:rPr>
              <a:t>5</a:t>
            </a:fld>
            <a:endParaRPr lang="en-US" sz="12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720">
              <a:lnSpc>
                <a:spcPct val="100000"/>
              </a:lnSpc>
              <a:buClr>
                <a:srgbClr val="000000"/>
              </a:buClr>
              <a:buSzPct val="70000"/>
            </a:pPr>
            <a:r>
              <a:rPr lang="en-US" sz="2400" b="0" strike="noStrike" spc="-1" dirty="0">
                <a:solidFill>
                  <a:srgbClr val="000000"/>
                </a:solidFill>
                <a:uFill>
                  <a:solidFill>
                    <a:srgbClr val="FFFFFF"/>
                  </a:solidFill>
                </a:uFill>
                <a:latin typeface="Calibri" panose="020F0502020204030204" pitchFamily="34" charset="0"/>
                <a:ea typeface="Arial"/>
              </a:rPr>
              <a:t>We are going to develop a stored procedure </a:t>
            </a:r>
            <a:r>
              <a:rPr lang="en-US" sz="2400" b="0" strike="noStrike" spc="-1" dirty="0" smtClean="0">
                <a:solidFill>
                  <a:srgbClr val="000000"/>
                </a:solidFill>
                <a:uFill>
                  <a:solidFill>
                    <a:srgbClr val="FFFFFF"/>
                  </a:solidFill>
                </a:uFill>
                <a:latin typeface="Calibri" panose="020F0502020204030204" pitchFamily="34" charset="0"/>
                <a:ea typeface="Arial"/>
              </a:rPr>
              <a:t> with a cursor that </a:t>
            </a:r>
            <a:r>
              <a:rPr lang="en-US" sz="2400" b="0" strike="noStrike" spc="-1" dirty="0">
                <a:solidFill>
                  <a:srgbClr val="000000"/>
                </a:solidFill>
                <a:uFill>
                  <a:solidFill>
                    <a:srgbClr val="FFFFFF"/>
                  </a:solidFill>
                </a:uFill>
                <a:latin typeface="Calibri" panose="020F0502020204030204" pitchFamily="34" charset="0"/>
                <a:ea typeface="Arial"/>
              </a:rPr>
              <a:t>concatenates the email of all customers in the employees table</a:t>
            </a:r>
            <a:r>
              <a:rPr lang="en-US" sz="2000" b="0" strike="noStrike" spc="-1" dirty="0">
                <a:solidFill>
                  <a:srgbClr val="000000"/>
                </a:solidFill>
                <a:uFill>
                  <a:solidFill>
                    <a:srgbClr val="FFFFFF"/>
                  </a:solidFill>
                </a:uFill>
                <a:latin typeface="Calibri" panose="020F0502020204030204" pitchFamily="34" charset="0"/>
                <a:ea typeface="Arial"/>
              </a:rPr>
              <a:t>:</a:t>
            </a: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720">
              <a:lnSpc>
                <a:spcPct val="100000"/>
              </a:lnSpc>
              <a:buClr>
                <a:srgbClr val="000000"/>
              </a:buClr>
              <a:buSzPct val="70000"/>
              <a:buFont typeface="Wingdings" charset="2"/>
              <a:buChar char=""/>
            </a:pPr>
            <a:endParaRPr lang="en-US" sz="2800" b="0" strike="noStrike" spc="-1" dirty="0">
              <a:solidFill>
                <a:srgbClr val="000000"/>
              </a:solidFill>
              <a:uFill>
                <a:solidFill>
                  <a:srgbClr val="FFFFFF"/>
                </a:solidFill>
              </a:uFill>
              <a:latin typeface="Calibri" panose="020F0502020204030204" pitchFamily="34" charset="0"/>
            </a:endParaRPr>
          </a:p>
        </p:txBody>
      </p:sp>
      <p:sp>
        <p:nvSpPr>
          <p:cNvPr id="195"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 Example</a:t>
            </a:r>
            <a:endParaRPr lang="en-US" sz="2600" b="0" strike="noStrike" spc="-1">
              <a:solidFill>
                <a:srgbClr val="000000"/>
              </a:solidFill>
              <a:uFill>
                <a:solidFill>
                  <a:srgbClr val="FFFFFF"/>
                </a:solidFill>
              </a:uFill>
              <a:latin typeface="Arial"/>
            </a:endParaRPr>
          </a:p>
        </p:txBody>
      </p:sp>
      <p:sp>
        <p:nvSpPr>
          <p:cNvPr id="196"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E635B9D8-C7FA-427D-8B53-093D52F5D030}" type="slidenum">
              <a:rPr lang="en-US" sz="1200" b="0" strike="noStrike" spc="-1">
                <a:solidFill>
                  <a:srgbClr val="000000"/>
                </a:solidFill>
                <a:uFill>
                  <a:solidFill>
                    <a:srgbClr val="FFFFFF"/>
                  </a:solidFill>
                </a:uFill>
                <a:latin typeface="Arial"/>
              </a:rPr>
              <a:t>6</a:t>
            </a:fld>
            <a:endParaRPr lang="en-US" sz="1200" b="0" strike="noStrike" spc="-1" dirty="0">
              <a:solidFill>
                <a:srgbClr val="000000"/>
              </a:solidFill>
              <a:uFill>
                <a:solidFill>
                  <a:srgbClr val="FFFFFF"/>
                </a:solidFill>
              </a:uFill>
              <a:latin typeface="Arial"/>
            </a:endParaRPr>
          </a:p>
        </p:txBody>
      </p:sp>
      <p:pic>
        <p:nvPicPr>
          <p:cNvPr id="197" name="Picture 196"/>
          <p:cNvPicPr/>
          <p:nvPr/>
        </p:nvPicPr>
        <p:blipFill>
          <a:blip r:embed="rId2"/>
          <a:stretch/>
        </p:blipFill>
        <p:spPr>
          <a:xfrm>
            <a:off x="2952000" y="2483693"/>
            <a:ext cx="2991600" cy="4257000"/>
          </a:xfrm>
          <a:prstGeom prst="rect">
            <a:avLst/>
          </a:prstGeom>
          <a:ln>
            <a:noFill/>
          </a:ln>
        </p:spPr>
      </p:pic>
    </p:spTree>
    <p:extLst>
      <p:ext uri="{BB962C8B-B14F-4D97-AF65-F5344CB8AC3E}">
        <p14:creationId xmlns:p14="http://schemas.microsoft.com/office/powerpoint/2010/main" val="38633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The </a:t>
            </a:r>
            <a:r>
              <a:rPr lang="en-US" sz="2200" b="0" strike="noStrike" spc="-1" dirty="0" err="1" smtClean="0">
                <a:solidFill>
                  <a:srgbClr val="000000"/>
                </a:solidFill>
                <a:uFill>
                  <a:solidFill>
                    <a:srgbClr val="FFFFFF"/>
                  </a:solidFill>
                </a:uFill>
                <a:latin typeface="Arial"/>
                <a:ea typeface="Arial"/>
              </a:rPr>
              <a:t>build_email_list</a:t>
            </a:r>
            <a:r>
              <a:rPr lang="en-US" sz="2200" b="0" strike="noStrike" spc="-1" dirty="0" smtClean="0">
                <a:solidFill>
                  <a:srgbClr val="000000"/>
                </a:solidFill>
                <a:uFill>
                  <a:solidFill>
                    <a:srgbClr val="FFFFFF"/>
                  </a:solidFill>
                </a:uFill>
                <a:latin typeface="Arial"/>
                <a:ea typeface="Arial"/>
              </a:rPr>
              <a:t> </a:t>
            </a:r>
            <a:r>
              <a:rPr lang="en-US" sz="2200" b="0" strike="noStrike" spc="-1" dirty="0">
                <a:solidFill>
                  <a:srgbClr val="000000"/>
                </a:solidFill>
                <a:uFill>
                  <a:solidFill>
                    <a:srgbClr val="FFFFFF"/>
                  </a:solidFill>
                </a:uFill>
                <a:latin typeface="Arial"/>
                <a:ea typeface="Arial"/>
              </a:rPr>
              <a:t>stored procedure is as follows:</a:t>
            </a:r>
            <a:endParaRPr lang="en-US" sz="2600" b="0" strike="noStrike" spc="-1" dirty="0">
              <a:solidFill>
                <a:srgbClr val="000000"/>
              </a:solidFill>
              <a:uFill>
                <a:solidFill>
                  <a:srgbClr val="FFFFFF"/>
                </a:solidFill>
              </a:uFill>
              <a:latin typeface="Arial"/>
            </a:endParaRPr>
          </a:p>
        </p:txBody>
      </p:sp>
      <p:sp>
        <p:nvSpPr>
          <p:cNvPr id="199"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 Example </a:t>
            </a:r>
            <a:endParaRPr lang="en-US" sz="2600" b="0" strike="noStrike" spc="-1">
              <a:solidFill>
                <a:srgbClr val="000000"/>
              </a:solidFill>
              <a:uFill>
                <a:solidFill>
                  <a:srgbClr val="FFFFFF"/>
                </a:solidFill>
              </a:uFill>
              <a:latin typeface="Arial"/>
            </a:endParaRPr>
          </a:p>
        </p:txBody>
      </p:sp>
      <p:sp>
        <p:nvSpPr>
          <p:cNvPr id="200"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DD4ABD58-60BC-43CC-90D9-CB9E0F69457E}" type="slidenum">
              <a:rPr lang="en-US" sz="1200" b="0" strike="noStrike" spc="-1">
                <a:solidFill>
                  <a:srgbClr val="000000"/>
                </a:solidFill>
                <a:uFill>
                  <a:solidFill>
                    <a:srgbClr val="FFFFFF"/>
                  </a:solidFill>
                </a:uFill>
                <a:latin typeface="Arial"/>
              </a:rPr>
              <a:t>7</a:t>
            </a:fld>
            <a:endParaRPr lang="en-US" sz="1200" b="0" strike="noStrike" spc="-1" dirty="0">
              <a:solidFill>
                <a:srgbClr val="000000"/>
              </a:solidFill>
              <a:uFill>
                <a:solidFill>
                  <a:srgbClr val="FFFFFF"/>
                </a:solidFill>
              </a:uFill>
              <a:latin typeface="Arial"/>
            </a:endParaRPr>
          </a:p>
        </p:txBody>
      </p:sp>
      <p:pic>
        <p:nvPicPr>
          <p:cNvPr id="201" name="Picture 200"/>
          <p:cNvPicPr/>
          <p:nvPr/>
        </p:nvPicPr>
        <p:blipFill>
          <a:blip r:embed="rId2"/>
          <a:stretch/>
        </p:blipFill>
        <p:spPr>
          <a:xfrm>
            <a:off x="2280960" y="2016000"/>
            <a:ext cx="4343040" cy="4786920"/>
          </a:xfrm>
          <a:prstGeom prst="rect">
            <a:avLst/>
          </a:prstGeom>
          <a:ln>
            <a:noFill/>
          </a:ln>
        </p:spPr>
      </p:pic>
    </p:spTree>
    <p:extLst>
      <p:ext uri="{BB962C8B-B14F-4D97-AF65-F5344CB8AC3E}">
        <p14:creationId xmlns:p14="http://schemas.microsoft.com/office/powerpoint/2010/main" val="4672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57200" y="1600200"/>
            <a:ext cx="8229240" cy="502920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Declare </a:t>
            </a:r>
            <a:r>
              <a:rPr lang="en-US" sz="2200" spc="-1" dirty="0">
                <a:solidFill>
                  <a:srgbClr val="000000"/>
                </a:solidFill>
                <a:uFill>
                  <a:solidFill>
                    <a:srgbClr val="FFFFFF"/>
                  </a:solidFill>
                </a:uFill>
                <a:latin typeface="Arial"/>
                <a:ea typeface="Arial"/>
              </a:rPr>
              <a:t>a</a:t>
            </a:r>
            <a:r>
              <a:rPr lang="en-US" sz="2200" b="0" strike="noStrike" spc="-1" dirty="0" smtClean="0">
                <a:solidFill>
                  <a:srgbClr val="000000"/>
                </a:solidFill>
                <a:uFill>
                  <a:solidFill>
                    <a:srgbClr val="FFFFFF"/>
                  </a:solidFill>
                </a:uFill>
                <a:latin typeface="Arial"/>
                <a:ea typeface="Arial"/>
              </a:rPr>
              <a:t> HANDLER variable and an email variable (for storing the email Ids)</a:t>
            </a:r>
            <a:endParaRPr lang="en-US" sz="2600" b="0" strike="noStrike" spc="-1" dirty="0">
              <a:solidFill>
                <a:srgbClr val="000000"/>
              </a:solidFill>
              <a:uFill>
                <a:solidFill>
                  <a:srgbClr val="FFFFFF"/>
                </a:solidFill>
              </a:uFill>
              <a:latin typeface="Arial"/>
            </a:endParaRPr>
          </a:p>
          <a:p>
            <a:pPr marL="457200" indent="-431280">
              <a:lnSpc>
                <a:spcPct val="100000"/>
              </a:lnSpc>
              <a:buClr>
                <a:srgbClr val="000000"/>
              </a:buClr>
              <a:buFont typeface="Arial"/>
              <a:buChar char="●"/>
            </a:pPr>
            <a:endParaRPr lang="en-US" sz="2200" spc="-1" dirty="0" smtClean="0">
              <a:solidFill>
                <a:srgbClr val="000000"/>
              </a:solidFill>
              <a:uFill>
                <a:solidFill>
                  <a:srgbClr val="FFFFFF"/>
                </a:solidFill>
              </a:uFill>
              <a:latin typeface="Arial"/>
              <a:ea typeface="Arial"/>
            </a:endParaRPr>
          </a:p>
          <a:p>
            <a:pPr marL="457200" indent="-431280">
              <a:lnSpc>
                <a:spcPct val="100000"/>
              </a:lnSpc>
              <a:buClr>
                <a:srgbClr val="000000"/>
              </a:buClr>
              <a:buFont typeface="Arial"/>
              <a:buChar char="●"/>
            </a:pPr>
            <a:endParaRPr lang="en-US" sz="2200" spc="-1" dirty="0">
              <a:solidFill>
                <a:srgbClr val="000000"/>
              </a:solidFill>
              <a:uFill>
                <a:solidFill>
                  <a:srgbClr val="FFFFFF"/>
                </a:solidFill>
              </a:uFill>
              <a:latin typeface="Arial"/>
              <a:ea typeface="Arial"/>
            </a:endParaRPr>
          </a:p>
          <a:p>
            <a:pPr marL="457200" indent="-431280">
              <a:lnSpc>
                <a:spcPct val="100000"/>
              </a:lnSpc>
              <a:buClr>
                <a:srgbClr val="000000"/>
              </a:buClr>
              <a:buFont typeface="Arial"/>
              <a:buChar char="●"/>
            </a:pPr>
            <a:r>
              <a:rPr lang="en-US" sz="2200" spc="-1" dirty="0" smtClean="0">
                <a:solidFill>
                  <a:srgbClr val="000000"/>
                </a:solidFill>
                <a:uFill>
                  <a:solidFill>
                    <a:srgbClr val="FFFFFF"/>
                  </a:solidFill>
                </a:uFill>
                <a:latin typeface="Arial"/>
                <a:ea typeface="Arial"/>
              </a:rPr>
              <a:t>A </a:t>
            </a:r>
            <a:r>
              <a:rPr lang="en-US" sz="2200" b="0" strike="noStrike" spc="-1" dirty="0" smtClean="0">
                <a:solidFill>
                  <a:srgbClr val="000000"/>
                </a:solidFill>
                <a:uFill>
                  <a:solidFill>
                    <a:srgbClr val="FFFFFF"/>
                  </a:solidFill>
                </a:uFill>
                <a:latin typeface="Arial"/>
                <a:ea typeface="Arial"/>
              </a:rPr>
              <a:t>cursor </a:t>
            </a:r>
            <a:r>
              <a:rPr lang="en-US" sz="2200" b="0" strike="noStrike" spc="-1" dirty="0">
                <a:solidFill>
                  <a:srgbClr val="000000"/>
                </a:solidFill>
                <a:uFill>
                  <a:solidFill>
                    <a:srgbClr val="FFFFFF"/>
                  </a:solidFill>
                </a:uFill>
                <a:latin typeface="Arial"/>
                <a:ea typeface="Arial"/>
              </a:rPr>
              <a:t>for looping over the </a:t>
            </a:r>
            <a:r>
              <a:rPr lang="en-US" sz="2200" b="0" strike="noStrike" spc="-1" dirty="0" err="1" smtClean="0">
                <a:solidFill>
                  <a:srgbClr val="000000"/>
                </a:solidFill>
                <a:uFill>
                  <a:solidFill>
                    <a:srgbClr val="FFFFFF"/>
                  </a:solidFill>
                </a:uFill>
                <a:latin typeface="Arial"/>
                <a:ea typeface="Arial"/>
              </a:rPr>
              <a:t>email_address</a:t>
            </a:r>
            <a:r>
              <a:rPr lang="en-US" sz="2200" b="0" strike="noStrike" spc="-1" dirty="0" smtClean="0">
                <a:solidFill>
                  <a:srgbClr val="000000"/>
                </a:solidFill>
                <a:uFill>
                  <a:solidFill>
                    <a:srgbClr val="FFFFFF"/>
                  </a:solidFill>
                </a:uFill>
                <a:latin typeface="Arial"/>
                <a:ea typeface="Arial"/>
              </a:rPr>
              <a:t> of </a:t>
            </a:r>
            <a:r>
              <a:rPr lang="en-US" sz="2200" b="0" strike="noStrike" spc="-1" dirty="0">
                <a:solidFill>
                  <a:srgbClr val="000000"/>
                </a:solidFill>
                <a:uFill>
                  <a:solidFill>
                    <a:srgbClr val="FFFFFF"/>
                  </a:solidFill>
                </a:uFill>
                <a:latin typeface="Arial"/>
                <a:ea typeface="Arial"/>
              </a:rPr>
              <a:t>customers, and a NOT FOUND handler:</a:t>
            </a:r>
            <a:endParaRPr lang="en-US" sz="2600" b="0" strike="noStrike" spc="-1" dirty="0">
              <a:solidFill>
                <a:srgbClr val="000000"/>
              </a:solidFill>
              <a:uFill>
                <a:solidFill>
                  <a:srgbClr val="FFFFFF"/>
                </a:solidFill>
              </a:uFill>
              <a:latin typeface="Arial"/>
            </a:endParaRPr>
          </a:p>
          <a:p>
            <a:pPr marL="457200" indent="-431280">
              <a:lnSpc>
                <a:spcPct val="100000"/>
              </a:lnSpc>
              <a:buClr>
                <a:srgbClr val="000000"/>
              </a:buClr>
              <a:buFont typeface="Arial"/>
              <a:buChar char="●"/>
            </a:pP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r>
              <a:rPr lang="en-US" sz="2200" b="0" strike="noStrike" spc="-1" dirty="0" smtClean="0">
                <a:solidFill>
                  <a:srgbClr val="000000"/>
                </a:solidFill>
                <a:uFill>
                  <a:solidFill>
                    <a:srgbClr val="FFFFFF"/>
                  </a:solidFill>
                </a:uFill>
                <a:latin typeface="Arial"/>
                <a:ea typeface="Arial"/>
              </a:rPr>
              <a:t>Next</a:t>
            </a:r>
            <a:r>
              <a:rPr lang="en-US" sz="2200" b="0" strike="noStrike" spc="-1" dirty="0">
                <a:solidFill>
                  <a:srgbClr val="000000"/>
                </a:solidFill>
                <a:uFill>
                  <a:solidFill>
                    <a:srgbClr val="FFFFFF"/>
                  </a:solidFill>
                </a:uFill>
                <a:latin typeface="Arial"/>
                <a:ea typeface="Arial"/>
              </a:rPr>
              <a:t>, open the </a:t>
            </a:r>
            <a:r>
              <a:rPr lang="en-US" sz="2200" b="0" strike="noStrike" spc="-1" dirty="0" err="1" smtClean="0">
                <a:solidFill>
                  <a:srgbClr val="000000"/>
                </a:solidFill>
                <a:uFill>
                  <a:solidFill>
                    <a:srgbClr val="FFFFFF"/>
                  </a:solidFill>
                </a:uFill>
                <a:latin typeface="Arial"/>
                <a:ea typeface="Arial"/>
              </a:rPr>
              <a:t>email_cursor</a:t>
            </a:r>
            <a:r>
              <a:rPr lang="en-US" sz="2200" b="0" strike="noStrike" spc="-1" dirty="0" smtClean="0">
                <a:solidFill>
                  <a:srgbClr val="000000"/>
                </a:solidFill>
                <a:uFill>
                  <a:solidFill>
                    <a:srgbClr val="FFFFFF"/>
                  </a:solidFill>
                </a:uFill>
                <a:latin typeface="Arial"/>
                <a:ea typeface="Arial"/>
              </a:rPr>
              <a:t> </a:t>
            </a:r>
            <a:r>
              <a:rPr lang="en-US" sz="2200" b="0" strike="noStrike" spc="-1" dirty="0">
                <a:solidFill>
                  <a:srgbClr val="000000"/>
                </a:solidFill>
                <a:uFill>
                  <a:solidFill>
                    <a:srgbClr val="FFFFFF"/>
                  </a:solidFill>
                </a:uFill>
                <a:latin typeface="Arial"/>
                <a:ea typeface="Arial"/>
              </a:rPr>
              <a:t>by using the OPEN statement:</a:t>
            </a:r>
            <a:endParaRPr lang="en-US" sz="2600" b="0" strike="noStrike" spc="-1" dirty="0">
              <a:solidFill>
                <a:srgbClr val="000000"/>
              </a:solidFill>
              <a:uFill>
                <a:solidFill>
                  <a:srgbClr val="FFFFFF"/>
                </a:solidFill>
              </a:uFill>
              <a:latin typeface="Arial"/>
            </a:endParaRPr>
          </a:p>
        </p:txBody>
      </p:sp>
      <p:sp>
        <p:nvSpPr>
          <p:cNvPr id="203"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 Example </a:t>
            </a:r>
            <a:endParaRPr lang="en-US" sz="2600" b="0" strike="noStrike" spc="-1">
              <a:solidFill>
                <a:srgbClr val="000000"/>
              </a:solidFill>
              <a:uFill>
                <a:solidFill>
                  <a:srgbClr val="FFFFFF"/>
                </a:solidFill>
              </a:uFill>
              <a:latin typeface="Arial"/>
            </a:endParaRPr>
          </a:p>
        </p:txBody>
      </p:sp>
      <p:sp>
        <p:nvSpPr>
          <p:cNvPr id="204"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19BE0D16-8DD9-41CA-AE35-D8CB2A942B8F}" type="slidenum">
              <a:rPr lang="en-US" sz="1200" b="0" strike="noStrike" spc="-1">
                <a:solidFill>
                  <a:srgbClr val="000000"/>
                </a:solidFill>
                <a:uFill>
                  <a:solidFill>
                    <a:srgbClr val="FFFFFF"/>
                  </a:solidFill>
                </a:uFill>
                <a:latin typeface="Arial"/>
              </a:rPr>
              <a:t>8</a:t>
            </a:fld>
            <a:endParaRPr lang="en-US" sz="1200" b="0" strike="noStrike" spc="-1" dirty="0">
              <a:solidFill>
                <a:srgbClr val="000000"/>
              </a:solidFill>
              <a:uFill>
                <a:solidFill>
                  <a:srgbClr val="FFFFFF"/>
                </a:solidFill>
              </a:uFill>
              <a:latin typeface="Arial"/>
            </a:endParaRPr>
          </a:p>
        </p:txBody>
      </p:sp>
      <p:pic>
        <p:nvPicPr>
          <p:cNvPr id="205" name="Picture 204"/>
          <p:cNvPicPr/>
          <p:nvPr/>
        </p:nvPicPr>
        <p:blipFill>
          <a:blip r:embed="rId2"/>
          <a:stretch/>
        </p:blipFill>
        <p:spPr>
          <a:xfrm>
            <a:off x="2639604" y="3733800"/>
            <a:ext cx="4457520" cy="1809360"/>
          </a:xfrm>
          <a:prstGeom prst="rect">
            <a:avLst/>
          </a:prstGeom>
          <a:ln>
            <a:noFill/>
          </a:ln>
        </p:spPr>
      </p:pic>
      <p:pic>
        <p:nvPicPr>
          <p:cNvPr id="206" name="Picture 205"/>
          <p:cNvPicPr/>
          <p:nvPr/>
        </p:nvPicPr>
        <p:blipFill>
          <a:blip r:embed="rId3"/>
          <a:stretch/>
        </p:blipFill>
        <p:spPr>
          <a:xfrm>
            <a:off x="2644920" y="6166080"/>
            <a:ext cx="1819080" cy="313920"/>
          </a:xfrm>
          <a:prstGeom prst="rect">
            <a:avLst/>
          </a:prstGeom>
          <a:ln>
            <a:noFill/>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174" y="2355998"/>
            <a:ext cx="4067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1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280">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Then, iterate the email list, and concatenate all email where each email is separated by a semicolon(;):</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25920">
              <a:lnSpc>
                <a:spcPct val="100000"/>
              </a:lnSpc>
              <a:buClr>
                <a:srgbClr val="000000"/>
              </a:buClr>
            </a:pPr>
            <a:r>
              <a:rPr lang="en-US" sz="2200" b="0" strike="noStrike" spc="-1" dirty="0">
                <a:solidFill>
                  <a:srgbClr val="000000"/>
                </a:solidFill>
                <a:uFill>
                  <a:solidFill>
                    <a:srgbClr val="FFFFFF"/>
                  </a:solidFill>
                </a:uFill>
                <a:latin typeface="Arial"/>
                <a:ea typeface="Arial"/>
              </a:rPr>
              <a:t> </a:t>
            </a:r>
            <a:endParaRPr lang="en-US" sz="2600" b="0" strike="noStrike" spc="-1" dirty="0">
              <a:solidFill>
                <a:srgbClr val="000000"/>
              </a:solidFill>
              <a:uFill>
                <a:solidFill>
                  <a:srgbClr val="FFFFFF"/>
                </a:solidFill>
              </a:uFill>
              <a:latin typeface="Arial"/>
            </a:endParaRPr>
          </a:p>
          <a:p>
            <a:pPr marL="457200" indent="-431280">
              <a:lnSpc>
                <a:spcPct val="100000"/>
              </a:lnSpc>
              <a:buClr>
                <a:srgbClr val="000000"/>
              </a:buClr>
              <a:buFont typeface="Arial"/>
              <a:buChar char="●"/>
            </a:pPr>
            <a:r>
              <a:rPr lang="en-US" sz="2200" b="0" strike="noStrike" spc="-1" dirty="0">
                <a:solidFill>
                  <a:srgbClr val="000000"/>
                </a:solidFill>
                <a:uFill>
                  <a:solidFill>
                    <a:srgbClr val="FFFFFF"/>
                  </a:solidFill>
                </a:uFill>
                <a:latin typeface="Arial"/>
                <a:ea typeface="Arial"/>
              </a:rPr>
              <a:t>After that, inside the loop we used the </a:t>
            </a:r>
            <a:r>
              <a:rPr lang="en-US" sz="2200" b="0" strike="noStrike" spc="-1" dirty="0" err="1">
                <a:solidFill>
                  <a:srgbClr val="000000"/>
                </a:solidFill>
                <a:uFill>
                  <a:solidFill>
                    <a:srgbClr val="FFFFFF"/>
                  </a:solidFill>
                </a:uFill>
                <a:latin typeface="Arial"/>
                <a:ea typeface="Arial"/>
              </a:rPr>
              <a:t>v_finished</a:t>
            </a:r>
            <a:r>
              <a:rPr lang="en-US" sz="2200" b="0" strike="noStrike" spc="-1" dirty="0">
                <a:solidFill>
                  <a:srgbClr val="000000"/>
                </a:solidFill>
                <a:uFill>
                  <a:solidFill>
                    <a:srgbClr val="FFFFFF"/>
                  </a:solidFill>
                </a:uFill>
                <a:latin typeface="Arial"/>
                <a:ea typeface="Arial"/>
              </a:rPr>
              <a:t> variable to check if there is an address in the list to terminate the loop.</a:t>
            </a:r>
            <a:endParaRPr lang="en-US" sz="2600" b="0" strike="noStrike" spc="-1" dirty="0">
              <a:solidFill>
                <a:srgbClr val="000000"/>
              </a:solidFill>
              <a:uFill>
                <a:solidFill>
                  <a:srgbClr val="FFFFFF"/>
                </a:solidFill>
              </a:uFill>
              <a:latin typeface="Arial"/>
            </a:endParaRPr>
          </a:p>
        </p:txBody>
      </p:sp>
      <p:sp>
        <p:nvSpPr>
          <p:cNvPr id="208"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720" indent="-342360" algn="ctr">
              <a:lnSpc>
                <a:spcPct val="100000"/>
              </a:lnSpc>
            </a:pPr>
            <a:r>
              <a:rPr lang="en-US" sz="3600" b="1" strike="noStrike" spc="-1">
                <a:solidFill>
                  <a:srgbClr val="FFFFFF"/>
                </a:solidFill>
                <a:uFill>
                  <a:solidFill>
                    <a:srgbClr val="FFFFFF"/>
                  </a:solidFill>
                </a:uFill>
                <a:latin typeface="Arial"/>
                <a:ea typeface="Arial"/>
              </a:rPr>
              <a:t>MySQL Cursor Example </a:t>
            </a:r>
            <a:endParaRPr lang="en-US" sz="2600" b="0" strike="noStrike" spc="-1">
              <a:solidFill>
                <a:srgbClr val="000000"/>
              </a:solidFill>
              <a:uFill>
                <a:solidFill>
                  <a:srgbClr val="FFFFFF"/>
                </a:solidFill>
              </a:uFill>
              <a:latin typeface="Arial"/>
            </a:endParaRPr>
          </a:p>
        </p:txBody>
      </p:sp>
      <p:sp>
        <p:nvSpPr>
          <p:cNvPr id="209"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5D0C8C05-C4C0-4376-B4C7-6BCCB1A4CA40}" type="slidenum">
              <a:rPr lang="en-US" sz="1200" b="0" strike="noStrike" spc="-1">
                <a:solidFill>
                  <a:srgbClr val="000000"/>
                </a:solidFill>
                <a:uFill>
                  <a:solidFill>
                    <a:srgbClr val="FFFFFF"/>
                  </a:solidFill>
                </a:uFill>
                <a:latin typeface="Arial"/>
              </a:rPr>
              <a:t>9</a:t>
            </a:fld>
            <a:endParaRPr lang="en-US" sz="1200" b="0" strike="noStrike" spc="-1" dirty="0">
              <a:solidFill>
                <a:srgbClr val="000000"/>
              </a:solidFill>
              <a:uFill>
                <a:solidFill>
                  <a:srgbClr val="FFFFFF"/>
                </a:solidFill>
              </a:uFill>
              <a:latin typeface="Arial"/>
            </a:endParaRPr>
          </a:p>
        </p:txBody>
      </p:sp>
      <p:pic>
        <p:nvPicPr>
          <p:cNvPr id="210" name="Picture 209"/>
          <p:cNvPicPr/>
          <p:nvPr/>
        </p:nvPicPr>
        <p:blipFill>
          <a:blip r:embed="rId2"/>
          <a:stretch/>
        </p:blipFill>
        <p:spPr>
          <a:xfrm>
            <a:off x="2246040" y="2664000"/>
            <a:ext cx="4161960" cy="1485720"/>
          </a:xfrm>
          <a:prstGeom prst="rect">
            <a:avLst/>
          </a:prstGeom>
          <a:ln>
            <a:noFill/>
          </a:ln>
        </p:spPr>
      </p:pic>
    </p:spTree>
    <p:extLst>
      <p:ext uri="{BB962C8B-B14F-4D97-AF65-F5344CB8AC3E}">
        <p14:creationId xmlns:p14="http://schemas.microsoft.com/office/powerpoint/2010/main" val="528503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1565</Words>
  <Application>Microsoft Office PowerPoint</Application>
  <PresentationFormat>On-screen Show (4:3)</PresentationFormat>
  <Paragraphs>261</Paragraphs>
  <Slides>33</Slides>
  <Notes>0</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Choudhury, Abhinav</cp:lastModifiedBy>
  <cp:revision>188</cp:revision>
  <dcterms:modified xsi:type="dcterms:W3CDTF">2018-09-17T06:57:59Z</dcterms:modified>
  <dc:language>en-IN</dc:language>
</cp:coreProperties>
</file>