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85" r:id="rId15"/>
    <p:sldId id="286" r:id="rId16"/>
    <p:sldId id="287" r:id="rId17"/>
    <p:sldId id="268" r:id="rId18"/>
    <p:sldId id="269" r:id="rId19"/>
    <p:sldId id="272" r:id="rId20"/>
    <p:sldId id="276" r:id="rId21"/>
    <p:sldId id="277" r:id="rId22"/>
    <p:sldId id="278" r:id="rId23"/>
    <p:sldId id="279" r:id="rId24"/>
    <p:sldId id="280" r:id="rId25"/>
    <p:sldId id="281" r:id="rId26"/>
    <p:sldId id="282" r:id="rId27"/>
    <p:sldId id="291" r:id="rId28"/>
    <p:sldId id="290" r:id="rId29"/>
    <p:sldId id="292" r:id="rId30"/>
    <p:sldId id="289" r:id="rId31"/>
    <p:sldId id="288" r:id="rId32"/>
    <p:sldId id="293" r:id="rId33"/>
    <p:sldId id="284" r:id="rId3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13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228600" y="228600"/>
            <a:ext cx="8685720" cy="106560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7" name="CustomShape 2"/>
          <p:cNvSpPr/>
          <p:nvPr/>
        </p:nvSpPr>
        <p:spPr>
          <a:xfrm>
            <a:off x="228600" y="1295280"/>
            <a:ext cx="8685720" cy="22752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2" name="CustomShape 3"/>
          <p:cNvSpPr/>
          <p:nvPr/>
        </p:nvSpPr>
        <p:spPr>
          <a:xfrm>
            <a:off x="228600" y="2743200"/>
            <a:ext cx="8685720" cy="60840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3" name="CustomShape 4"/>
          <p:cNvSpPr/>
          <p:nvPr/>
        </p:nvSpPr>
        <p:spPr>
          <a:xfrm>
            <a:off x="228600" y="228600"/>
            <a:ext cx="8685720" cy="258984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5" name="PlaceHolder 6"/>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228600" y="228600"/>
            <a:ext cx="8685720" cy="106560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43" name="CustomShape 2"/>
          <p:cNvSpPr/>
          <p:nvPr/>
        </p:nvSpPr>
        <p:spPr>
          <a:xfrm>
            <a:off x="228600" y="1295280"/>
            <a:ext cx="8685720" cy="22752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08622D18-F1F2-46AF-AC2D-41322E1ACC99}" type="slidenum">
              <a:rPr lang="en-IN" sz="1200" b="0" strike="noStrike" spc="-1">
                <a:solidFill>
                  <a:srgbClr val="898989"/>
                </a:solidFill>
                <a:latin typeface="Calibri"/>
                <a:ea typeface="Calibri"/>
              </a:rPr>
              <a:t>1</a:t>
            </a:fld>
            <a:endParaRPr lang="en-IN" sz="1200" b="0" strike="noStrike" spc="-1">
              <a:latin typeface="Arial"/>
            </a:endParaRPr>
          </a:p>
        </p:txBody>
      </p:sp>
      <p:sp>
        <p:nvSpPr>
          <p:cNvPr id="83" name="CustomShape 2"/>
          <p:cNvSpPr/>
          <p:nvPr/>
        </p:nvSpPr>
        <p:spPr>
          <a:xfrm>
            <a:off x="304920" y="457200"/>
            <a:ext cx="8533080" cy="137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dirty="0">
                <a:solidFill>
                  <a:srgbClr val="FFFFFF"/>
                </a:solidFill>
                <a:latin typeface="Arial"/>
                <a:ea typeface="Arial"/>
              </a:rPr>
              <a:t>CS 207: Applied Database Practicum</a:t>
            </a:r>
            <a:endParaRPr lang="en-IN" sz="2800" b="0" strike="noStrike" spc="-1" dirty="0">
              <a:latin typeface="Arial"/>
            </a:endParaRPr>
          </a:p>
          <a:p>
            <a:pPr>
              <a:lnSpc>
                <a:spcPct val="100000"/>
              </a:lnSpc>
            </a:pPr>
            <a:r>
              <a:rPr lang="en-IN" sz="2800" b="1" strike="noStrike" spc="-1" dirty="0">
                <a:solidFill>
                  <a:srgbClr val="FFFFFF"/>
                </a:solidFill>
                <a:latin typeface="Arial"/>
                <a:ea typeface="Arial"/>
              </a:rPr>
              <a:t>Week </a:t>
            </a:r>
            <a:r>
              <a:rPr lang="en-IN" sz="2800" b="1" strike="noStrike" spc="-1" dirty="0" smtClean="0">
                <a:solidFill>
                  <a:srgbClr val="FFFFFF"/>
                </a:solidFill>
                <a:latin typeface="Arial"/>
                <a:ea typeface="Arial"/>
              </a:rPr>
              <a:t>9</a:t>
            </a:r>
            <a:endParaRPr lang="en-IN" sz="2800" b="0" strike="noStrike" spc="-1" dirty="0">
              <a:latin typeface="Arial"/>
            </a:endParaRPr>
          </a:p>
        </p:txBody>
      </p:sp>
      <p:sp>
        <p:nvSpPr>
          <p:cNvPr id="84" name="CustomShape 3"/>
          <p:cNvSpPr/>
          <p:nvPr/>
        </p:nvSpPr>
        <p:spPr>
          <a:xfrm>
            <a:off x="304560" y="2895480"/>
            <a:ext cx="8457120" cy="60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nSpc>
                <a:spcPct val="100000"/>
              </a:lnSpc>
            </a:pPr>
            <a:r>
              <a:rPr lang="en-IN" sz="2400" b="0" strike="noStrike" spc="-1">
                <a:solidFill>
                  <a:srgbClr val="FFFFFF"/>
                </a:solidFill>
                <a:latin typeface="Arial"/>
                <a:ea typeface="Arial"/>
              </a:rPr>
              <a:t>Varun Dutt</a:t>
            </a:r>
            <a:endParaRPr lang="en-IN" sz="2400" b="0" strike="noStrike" spc="-1">
              <a:latin typeface="Arial"/>
            </a:endParaRPr>
          </a:p>
        </p:txBody>
      </p:sp>
      <p:sp>
        <p:nvSpPr>
          <p:cNvPr id="85" name="CustomShape 4"/>
          <p:cNvSpPr/>
          <p:nvPr/>
        </p:nvSpPr>
        <p:spPr>
          <a:xfrm>
            <a:off x="304920" y="3562200"/>
            <a:ext cx="8457120" cy="1085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1640" algn="ctr">
              <a:lnSpc>
                <a:spcPct val="100000"/>
              </a:lnSpc>
            </a:pPr>
            <a:r>
              <a:rPr lang="en-IN" sz="1800" b="0" strike="noStrike" spc="-1">
                <a:solidFill>
                  <a:srgbClr val="000000"/>
                </a:solidFill>
                <a:latin typeface="Arial"/>
                <a:ea typeface="Arial"/>
              </a:rPr>
              <a:t>School of Computing and Electrical Engineering</a:t>
            </a:r>
            <a:endParaRPr lang="en-IN" sz="1800" b="0" strike="noStrike" spc="-1">
              <a:latin typeface="Arial"/>
            </a:endParaRPr>
          </a:p>
          <a:p>
            <a:pPr marL="342720" indent="-341640" algn="ctr">
              <a:lnSpc>
                <a:spcPct val="100000"/>
              </a:lnSpc>
            </a:pPr>
            <a:r>
              <a:rPr lang="en-IN" sz="1800" b="0" strike="noStrike" spc="-1">
                <a:solidFill>
                  <a:srgbClr val="000000"/>
                </a:solidFill>
                <a:latin typeface="Arial"/>
                <a:ea typeface="Arial"/>
              </a:rPr>
              <a:t>School of Humanities and Social Sciences</a:t>
            </a:r>
            <a:endParaRPr lang="en-IN" sz="1800" b="0" strike="noStrike" spc="-1">
              <a:latin typeface="Arial"/>
            </a:endParaRPr>
          </a:p>
          <a:p>
            <a:pPr marL="342720" indent="-341640" algn="ctr">
              <a:lnSpc>
                <a:spcPct val="100000"/>
              </a:lnSpc>
            </a:pPr>
            <a:r>
              <a:rPr lang="en-IN" sz="1800" b="0" strike="noStrike" spc="-1">
                <a:solidFill>
                  <a:srgbClr val="000000"/>
                </a:solidFill>
                <a:latin typeface="Arial"/>
                <a:ea typeface="Arial"/>
              </a:rPr>
              <a:t>Indian Institute of Technology Mandi, India</a:t>
            </a:r>
            <a:endParaRPr lang="en-IN" sz="1800" b="0" strike="noStrike" spc="-1">
              <a:latin typeface="Arial"/>
            </a:endParaRPr>
          </a:p>
        </p:txBody>
      </p:sp>
      <p:pic>
        <p:nvPicPr>
          <p:cNvPr id="86" name="Google Shape;123;p27"/>
          <p:cNvPicPr/>
          <p:nvPr/>
        </p:nvPicPr>
        <p:blipFill>
          <a:blip r:embed="rId2"/>
          <a:stretch/>
        </p:blipFill>
        <p:spPr>
          <a:xfrm>
            <a:off x="3657600" y="4648320"/>
            <a:ext cx="1514880" cy="870480"/>
          </a:xfrm>
          <a:prstGeom prst="rect">
            <a:avLst/>
          </a:prstGeom>
          <a:ln>
            <a:noFill/>
          </a:ln>
        </p:spPr>
      </p:pic>
      <p:sp>
        <p:nvSpPr>
          <p:cNvPr id="87" name="CustomShape 5"/>
          <p:cNvSpPr/>
          <p:nvPr/>
        </p:nvSpPr>
        <p:spPr>
          <a:xfrm>
            <a:off x="5173560" y="5349960"/>
            <a:ext cx="1988280" cy="275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200" b="0" strike="noStrike" spc="-1">
                <a:solidFill>
                  <a:srgbClr val="000000"/>
                </a:solidFill>
                <a:latin typeface="Calibri"/>
                <a:ea typeface="Calibri"/>
              </a:rPr>
              <a:t>Scaling the Heights</a:t>
            </a:r>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375840" y="171792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200" b="0" strike="noStrike" spc="-1">
                <a:solidFill>
                  <a:srgbClr val="000000"/>
                </a:solidFill>
                <a:latin typeface="Arial"/>
                <a:ea typeface="Arial"/>
              </a:rPr>
              <a:t>The "insert" command can also be used to insert multiple documents into a collection at one time.</a:t>
            </a:r>
            <a:endParaRPr lang="en-IN" sz="2200" b="0" strike="noStrike" spc="-1">
              <a:latin typeface="Arial"/>
            </a:endParaRPr>
          </a:p>
          <a:p>
            <a:pPr>
              <a:lnSpc>
                <a:spcPct val="100000"/>
              </a:lnSpc>
            </a:pPr>
            <a:r>
              <a:rPr lang="en-IN" sz="2200" b="0" strike="noStrike" spc="-1">
                <a:solidFill>
                  <a:srgbClr val="000000"/>
                </a:solidFill>
                <a:latin typeface="Arial"/>
                <a:ea typeface="Arial"/>
              </a:rPr>
              <a:t>Step 1) Create a JavaScript variable to hold the array of documents.</a:t>
            </a:r>
            <a:endParaRPr lang="en-IN" sz="2200" b="0" strike="noStrike" spc="-1">
              <a:latin typeface="Arial"/>
            </a:endParaRPr>
          </a:p>
          <a:p>
            <a:pPr>
              <a:lnSpc>
                <a:spcPct val="100000"/>
              </a:lnSpc>
            </a:pPr>
            <a:r>
              <a:rPr lang="en-IN" sz="2200" b="0" strike="noStrike" spc="-1">
                <a:solidFill>
                  <a:srgbClr val="000000"/>
                </a:solidFill>
                <a:latin typeface="Arial"/>
                <a:ea typeface="Arial"/>
              </a:rPr>
              <a:t>Step 2) Add the required documents with the Field Name and values to the variable.</a:t>
            </a:r>
            <a:endParaRPr lang="en-IN" sz="2200" b="0" strike="noStrike" spc="-1">
              <a:latin typeface="Arial"/>
            </a:endParaRPr>
          </a:p>
          <a:p>
            <a:pPr>
              <a:lnSpc>
                <a:spcPct val="100000"/>
              </a:lnSpc>
            </a:pPr>
            <a:r>
              <a:rPr lang="en-IN" sz="2200" b="0" strike="noStrike" spc="-1">
                <a:solidFill>
                  <a:srgbClr val="000000"/>
                </a:solidFill>
                <a:latin typeface="Arial"/>
                <a:ea typeface="Arial"/>
              </a:rPr>
              <a:t>Step 3) Use the insert command to insert the array of documents into the collection.</a:t>
            </a:r>
            <a:endParaRPr lang="en-IN" sz="2200" b="0" strike="noStrike" spc="-1">
              <a:latin typeface="Arial"/>
            </a:endParaRPr>
          </a:p>
          <a:p>
            <a:pPr>
              <a:lnSpc>
                <a:spcPct val="100000"/>
              </a:lnSpc>
            </a:pPr>
            <a:endParaRPr lang="en-IN" sz="2200" b="0" strike="noStrike" spc="-1">
              <a:latin typeface="Arial"/>
            </a:endParaRPr>
          </a:p>
        </p:txBody>
      </p:sp>
      <p:sp>
        <p:nvSpPr>
          <p:cNvPr id="116" name="CustomShape 2"/>
          <p:cNvSpPr/>
          <p:nvPr/>
        </p:nvSpPr>
        <p:spPr>
          <a:xfrm>
            <a:off x="304920" y="21312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EFEFEF"/>
                </a:solidFill>
                <a:latin typeface="Arial"/>
                <a:ea typeface="Arial"/>
              </a:rPr>
              <a:t>Add MongoDB Array</a:t>
            </a:r>
            <a:endParaRPr lang="en-IN" sz="3200" b="0" strike="noStrike" spc="-1">
              <a:latin typeface="Arial"/>
            </a:endParaRPr>
          </a:p>
        </p:txBody>
      </p:sp>
      <p:sp>
        <p:nvSpPr>
          <p:cNvPr id="117"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CA64619E-5E6B-458A-87C9-7F61CA7A8D03}" type="slidenum">
              <a:rPr lang="en-IN" sz="1200" b="0" strike="noStrike" spc="-1">
                <a:solidFill>
                  <a:srgbClr val="898989"/>
                </a:solidFill>
                <a:latin typeface="Calibri"/>
                <a:ea typeface="Calibri"/>
              </a:rPr>
              <a:t>10</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EFEFEF"/>
                </a:solidFill>
                <a:latin typeface="Arial"/>
                <a:ea typeface="Arial"/>
              </a:rPr>
              <a:t>Add MongoDB Array</a:t>
            </a:r>
            <a:endParaRPr lang="en-IN" sz="3200" b="0" strike="noStrike" spc="-1">
              <a:latin typeface="Arial"/>
            </a:endParaRPr>
          </a:p>
          <a:p>
            <a:pPr marL="342720" indent="-341640">
              <a:lnSpc>
                <a:spcPct val="100000"/>
              </a:lnSpc>
            </a:pPr>
            <a:r>
              <a:rPr lang="en-IN" sz="3600" b="1" strike="noStrike" spc="-1">
                <a:solidFill>
                  <a:srgbClr val="FFFFFF"/>
                </a:solidFill>
                <a:latin typeface="Arial"/>
                <a:ea typeface="Arial"/>
              </a:rPr>
              <a:t> </a:t>
            </a:r>
            <a:endParaRPr lang="en-IN" sz="3600" b="0" strike="noStrike" spc="-1">
              <a:latin typeface="Arial"/>
            </a:endParaRPr>
          </a:p>
        </p:txBody>
      </p:sp>
      <p:sp>
        <p:nvSpPr>
          <p:cNvPr id="119" name="CustomShape 2"/>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00E5FF8F-410A-4C9D-99D5-5C5AD8D487F8}" type="slidenum">
              <a:rPr lang="en-IN" sz="1200" b="0" strike="noStrike" spc="-1">
                <a:solidFill>
                  <a:srgbClr val="898989"/>
                </a:solidFill>
                <a:latin typeface="Calibri"/>
                <a:ea typeface="Calibri"/>
              </a:rPr>
              <a:t>11</a:t>
            </a:fld>
            <a:endParaRPr lang="en-IN" sz="1200" b="0" strike="noStrike" spc="-1">
              <a:latin typeface="Arial"/>
            </a:endParaRPr>
          </a:p>
        </p:txBody>
      </p:sp>
      <p:sp>
        <p:nvSpPr>
          <p:cNvPr id="120" name="CustomShape 3"/>
          <p:cNvSpPr/>
          <p:nvPr/>
        </p:nvSpPr>
        <p:spPr>
          <a:xfrm>
            <a:off x="199800" y="1773360"/>
            <a:ext cx="8742960" cy="450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1400" b="1" strike="noStrike" spc="-1">
                <a:solidFill>
                  <a:srgbClr val="000000"/>
                </a:solidFill>
                <a:latin typeface="Arial"/>
                <a:ea typeface="Arial"/>
              </a:rPr>
              <a:t>var myEmployee=</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r>
              <a:rPr lang="en-IN" sz="1400" b="0" strike="noStrike" spc="-1">
                <a:solidFill>
                  <a:srgbClr val="000000"/>
                </a:solidFill>
                <a:latin typeface="Arial"/>
                <a:ea typeface="Arial"/>
              </a:rPr>
              <a:t>			"Employeeid" : 1,</a:t>
            </a:r>
            <a:endParaRPr lang="en-IN" sz="1400" b="0" strike="noStrike" spc="-1">
              <a:latin typeface="Arial"/>
            </a:endParaRPr>
          </a:p>
          <a:p>
            <a:pPr>
              <a:lnSpc>
                <a:spcPct val="100000"/>
              </a:lnSpc>
            </a:pPr>
            <a:r>
              <a:rPr lang="en-IN" sz="1400" b="0" strike="noStrike" spc="-1">
                <a:solidFill>
                  <a:srgbClr val="000000"/>
                </a:solidFill>
                <a:latin typeface="Arial"/>
                <a:ea typeface="Arial"/>
              </a:rPr>
              <a:t>			"EmployeeName" : "Smith"</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r>
              <a:rPr lang="en-IN" sz="1400" b="0" strike="noStrike" spc="-1">
                <a:solidFill>
                  <a:srgbClr val="000000"/>
                </a:solidFill>
                <a:latin typeface="Arial"/>
                <a:ea typeface="Arial"/>
              </a:rPr>
              <a:t>			"Employeeid"   : 2,</a:t>
            </a:r>
            <a:endParaRPr lang="en-IN" sz="1400" b="0" strike="noStrike" spc="-1">
              <a:latin typeface="Arial"/>
            </a:endParaRPr>
          </a:p>
          <a:p>
            <a:pPr>
              <a:lnSpc>
                <a:spcPct val="100000"/>
              </a:lnSpc>
            </a:pPr>
            <a:r>
              <a:rPr lang="en-IN" sz="1400" b="0" strike="noStrike" spc="-1">
                <a:solidFill>
                  <a:srgbClr val="000000"/>
                </a:solidFill>
                <a:latin typeface="Arial"/>
                <a:ea typeface="Arial"/>
              </a:rPr>
              <a:t>			"EmployeeName" : "Mohan"</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r>
              <a:rPr lang="en-IN" sz="1400" b="0" strike="noStrike" spc="-1">
                <a:solidFill>
                  <a:srgbClr val="000000"/>
                </a:solidFill>
                <a:latin typeface="Arial"/>
                <a:ea typeface="Arial"/>
              </a:rPr>
              <a:t>			"Employeeid"   : 3,</a:t>
            </a:r>
            <a:endParaRPr lang="en-IN" sz="1400" b="0" strike="noStrike" spc="-1">
              <a:latin typeface="Arial"/>
            </a:endParaRPr>
          </a:p>
          <a:p>
            <a:pPr>
              <a:lnSpc>
                <a:spcPct val="100000"/>
              </a:lnSpc>
            </a:pPr>
            <a:r>
              <a:rPr lang="en-IN" sz="1400" b="0" strike="noStrike" spc="-1">
                <a:solidFill>
                  <a:srgbClr val="000000"/>
                </a:solidFill>
                <a:latin typeface="Arial"/>
                <a:ea typeface="Arial"/>
              </a:rPr>
              <a:t>			"EmployeeName" : "Joe"</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000000"/>
                </a:solidFill>
                <a:latin typeface="Arial"/>
                <a:ea typeface="Arial"/>
              </a:rPr>
              <a:t>	db.Employee.insert(myEmployee);</a:t>
            </a:r>
            <a:endParaRPr lang="en-IN"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EFEFEF"/>
                </a:solidFill>
                <a:latin typeface="Arial"/>
                <a:ea typeface="Arial"/>
              </a:rPr>
              <a:t>Add MongoDB Array</a:t>
            </a:r>
            <a:endParaRPr lang="en-IN" sz="3200" b="0" strike="noStrike" spc="-1">
              <a:latin typeface="Arial"/>
            </a:endParaRPr>
          </a:p>
          <a:p>
            <a:pPr marL="342720" indent="-341640">
              <a:lnSpc>
                <a:spcPct val="100000"/>
              </a:lnSpc>
            </a:pPr>
            <a:endParaRPr lang="en-IN" sz="3200" b="0" strike="noStrike" spc="-1">
              <a:latin typeface="Arial"/>
            </a:endParaRPr>
          </a:p>
          <a:p>
            <a:pPr marL="342720" indent="-341640">
              <a:lnSpc>
                <a:spcPct val="100000"/>
              </a:lnSpc>
            </a:pPr>
            <a:endParaRPr lang="en-IN" sz="3200" b="0" strike="noStrike" spc="-1">
              <a:latin typeface="Arial"/>
            </a:endParaRPr>
          </a:p>
          <a:p>
            <a:pPr marL="342720" indent="-341640">
              <a:lnSpc>
                <a:spcPct val="100000"/>
              </a:lnSpc>
            </a:pPr>
            <a:endParaRPr lang="en-IN" sz="3200" b="0" strike="noStrike" spc="-1">
              <a:latin typeface="Arial"/>
            </a:endParaRPr>
          </a:p>
          <a:p>
            <a:pPr marL="342720" indent="-341640">
              <a:lnSpc>
                <a:spcPct val="100000"/>
              </a:lnSpc>
            </a:pPr>
            <a:endParaRPr lang="en-IN" sz="3200" b="0" strike="noStrike" spc="-1">
              <a:latin typeface="Arial"/>
            </a:endParaRPr>
          </a:p>
          <a:p>
            <a:pPr marL="342720" indent="-341640">
              <a:lnSpc>
                <a:spcPct val="100000"/>
              </a:lnSpc>
            </a:pPr>
            <a:endParaRPr lang="en-IN" sz="3200" b="0" strike="noStrike" spc="-1">
              <a:latin typeface="Arial"/>
            </a:endParaRPr>
          </a:p>
          <a:p>
            <a:pPr marL="342720" indent="-341640">
              <a:lnSpc>
                <a:spcPct val="100000"/>
              </a:lnSpc>
            </a:pPr>
            <a:endParaRPr lang="en-IN" sz="3200" b="0" strike="noStrike" spc="-1">
              <a:latin typeface="Arial"/>
            </a:endParaRPr>
          </a:p>
          <a:p>
            <a:pPr marL="342720" indent="-341640">
              <a:lnSpc>
                <a:spcPct val="100000"/>
              </a:lnSpc>
            </a:pPr>
            <a:endParaRPr lang="en-IN" sz="3200" b="0" strike="noStrike" spc="-1">
              <a:latin typeface="Arial"/>
            </a:endParaRPr>
          </a:p>
          <a:p>
            <a:pPr marL="342720" indent="-341640">
              <a:lnSpc>
                <a:spcPct val="100000"/>
              </a:lnSpc>
            </a:pPr>
            <a:endParaRPr lang="en-IN" sz="3200" b="0" strike="noStrike" spc="-1">
              <a:latin typeface="Arial"/>
            </a:endParaRPr>
          </a:p>
        </p:txBody>
      </p:sp>
      <p:sp>
        <p:nvSpPr>
          <p:cNvPr id="122" name="CustomShape 2"/>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E01B94C7-0D65-458A-9F1E-02FB6A1BAFB6}" type="slidenum">
              <a:rPr lang="en-IN" sz="1200" b="0" strike="noStrike" spc="-1">
                <a:solidFill>
                  <a:srgbClr val="898989"/>
                </a:solidFill>
                <a:latin typeface="Calibri"/>
                <a:ea typeface="Calibri"/>
              </a:rPr>
              <a:t>12</a:t>
            </a:fld>
            <a:endParaRPr lang="en-IN" sz="1200" b="0" strike="noStrike" spc="-1">
              <a:latin typeface="Arial"/>
            </a:endParaRPr>
          </a:p>
        </p:txBody>
      </p:sp>
      <p:sp>
        <p:nvSpPr>
          <p:cNvPr id="123" name="CustomShape 3"/>
          <p:cNvSpPr/>
          <p:nvPr/>
        </p:nvSpPr>
        <p:spPr>
          <a:xfrm>
            <a:off x="244440" y="1544040"/>
            <a:ext cx="8533080" cy="481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pic>
        <p:nvPicPr>
          <p:cNvPr id="124" name="Picture 123"/>
          <p:cNvPicPr/>
          <p:nvPr/>
        </p:nvPicPr>
        <p:blipFill>
          <a:blip r:embed="rId2"/>
          <a:stretch/>
        </p:blipFill>
        <p:spPr>
          <a:xfrm>
            <a:off x="548640" y="2011680"/>
            <a:ext cx="7707600" cy="3382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solidFill>
                  <a:schemeClr val="bg1"/>
                </a:solidFill>
                <a:latin typeface="Calibri" panose="020F0502020204030204" pitchFamily="34" charset="0"/>
              </a:rPr>
              <a:t>MongoDB multiple document Insertion example</a:t>
            </a:r>
            <a:endParaRPr lang="en-US" dirty="0"/>
          </a:p>
        </p:txBody>
      </p:sp>
      <p:pic>
        <p:nvPicPr>
          <p:cNvPr id="5" name="Picture 4"/>
          <p:cNvPicPr>
            <a:picLocks noChangeAspect="1"/>
          </p:cNvPicPr>
          <p:nvPr/>
        </p:nvPicPr>
        <p:blipFill>
          <a:blip r:embed="rId2"/>
          <a:stretch>
            <a:fillRect/>
          </a:stretch>
        </p:blipFill>
        <p:spPr>
          <a:xfrm>
            <a:off x="552090" y="2339067"/>
            <a:ext cx="8134350" cy="2457450"/>
          </a:xfrm>
          <a:prstGeom prst="rect">
            <a:avLst/>
          </a:prstGeom>
        </p:spPr>
      </p:pic>
    </p:spTree>
    <p:extLst>
      <p:ext uri="{BB962C8B-B14F-4D97-AF65-F5344CB8AC3E}">
        <p14:creationId xmlns:p14="http://schemas.microsoft.com/office/powerpoint/2010/main" val="327015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19080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30560">
              <a:lnSpc>
                <a:spcPct val="100000"/>
              </a:lnSpc>
              <a:buClr>
                <a:srgbClr val="000000"/>
              </a:buClr>
              <a:buFont typeface="Arial"/>
              <a:buChar char="●"/>
            </a:pPr>
            <a:r>
              <a:rPr lang="en-IN" sz="2400" b="0" strike="noStrike" spc="-1" dirty="0">
                <a:solidFill>
                  <a:srgbClr val="000000"/>
                </a:solidFill>
                <a:latin typeface="Calibri" panose="020F0502020204030204" pitchFamily="34" charset="0"/>
                <a:ea typeface="Arial"/>
              </a:rPr>
              <a:t>By default when inserting documents in the collection, if you don't add a field name with the _id in the field name, then MongoDB will automatically add an Object id field.</a:t>
            </a:r>
            <a:endParaRPr lang="en-IN" sz="2400" b="0" strike="noStrike" spc="-1" dirty="0">
              <a:latin typeface="Calibri" panose="020F0502020204030204" pitchFamily="34" charset="0"/>
            </a:endParaRPr>
          </a:p>
          <a:p>
            <a:pPr marL="457200" indent="-430560">
              <a:lnSpc>
                <a:spcPct val="100000"/>
              </a:lnSpc>
              <a:buClr>
                <a:srgbClr val="000000"/>
              </a:buClr>
              <a:buFont typeface="Arial"/>
              <a:buChar char="●"/>
            </a:pPr>
            <a:r>
              <a:rPr lang="en-IN" sz="2400" b="0" strike="noStrike" spc="-1" dirty="0">
                <a:solidFill>
                  <a:srgbClr val="000000"/>
                </a:solidFill>
                <a:latin typeface="Calibri" panose="020F0502020204030204" pitchFamily="34" charset="0"/>
                <a:ea typeface="Arial"/>
              </a:rPr>
              <a:t>MongoDB uses this as the primary key for the collection so that each document can be uniquely identified in the collection.</a:t>
            </a:r>
            <a:endParaRPr lang="en-IN" sz="2400" b="0" strike="noStrike" spc="-1" dirty="0">
              <a:latin typeface="Calibri" panose="020F0502020204030204" pitchFamily="34" charset="0"/>
            </a:endParaRPr>
          </a:p>
          <a:p>
            <a:pPr marL="457200" indent="-430560">
              <a:lnSpc>
                <a:spcPct val="100000"/>
              </a:lnSpc>
              <a:buClr>
                <a:srgbClr val="000000"/>
              </a:buClr>
              <a:buFont typeface="Arial"/>
              <a:buChar char="●"/>
            </a:pPr>
            <a:r>
              <a:rPr lang="en-IN" sz="2400" b="0" strike="noStrike" spc="-1" dirty="0">
                <a:solidFill>
                  <a:srgbClr val="000000"/>
                </a:solidFill>
                <a:latin typeface="Calibri" panose="020F0502020204030204" pitchFamily="34" charset="0"/>
                <a:ea typeface="Arial"/>
              </a:rPr>
              <a:t>If you want to ensure that MongoDB does not create the _id Field when the collection is created and if you want to specify your own id as the _id of the collection, then you need to explicitly define this while creating the collection.</a:t>
            </a:r>
            <a:endParaRPr lang="en-IN" sz="2400" b="0" strike="noStrike" spc="-1" dirty="0">
              <a:latin typeface="Calibri" panose="020F0502020204030204" pitchFamily="34" charset="0"/>
            </a:endParaRPr>
          </a:p>
          <a:p>
            <a:pPr marL="457200" indent="-430560">
              <a:lnSpc>
                <a:spcPct val="100000"/>
              </a:lnSpc>
              <a:buClr>
                <a:srgbClr val="000000"/>
              </a:buClr>
              <a:buFont typeface="Arial"/>
              <a:buChar char="●"/>
            </a:pPr>
            <a:r>
              <a:rPr lang="en-IN" sz="2400" b="0" strike="noStrike" spc="-1" dirty="0">
                <a:solidFill>
                  <a:srgbClr val="000000"/>
                </a:solidFill>
                <a:latin typeface="Calibri" panose="020F0502020204030204" pitchFamily="34" charset="0"/>
                <a:ea typeface="Arial"/>
              </a:rPr>
              <a:t>When explicitly creating an id field, it needs to be created with _id in its name. </a:t>
            </a:r>
            <a:endParaRPr lang="en-IN" sz="2400" b="0" strike="noStrike" spc="-1" dirty="0">
              <a:latin typeface="Calibri" panose="020F0502020204030204" pitchFamily="34" charset="0"/>
            </a:endParaRPr>
          </a:p>
          <a:p>
            <a:pPr marL="26640">
              <a:lnSpc>
                <a:spcPct val="100000"/>
              </a:lnSpc>
              <a:buClr>
                <a:srgbClr val="000000"/>
              </a:buClr>
            </a:pPr>
            <a:r>
              <a:rPr lang="en-IN" sz="2400" b="0" strike="noStrike" spc="-1" dirty="0" smtClean="0">
                <a:solidFill>
                  <a:srgbClr val="000000"/>
                </a:solidFill>
                <a:latin typeface="Calibri" panose="020F0502020204030204" pitchFamily="34" charset="0"/>
                <a:ea typeface="Arial"/>
              </a:rPr>
              <a:t> </a:t>
            </a:r>
            <a:endParaRPr lang="en-IN" sz="2400" b="0" strike="noStrike" spc="-1" dirty="0">
              <a:latin typeface="Calibri" panose="020F0502020204030204" pitchFamily="34" charset="0"/>
            </a:endParaRPr>
          </a:p>
          <a:p>
            <a:pPr>
              <a:lnSpc>
                <a:spcPct val="115000"/>
              </a:lnSpc>
            </a:pPr>
            <a:endParaRPr lang="en-IN" sz="2400" b="0" strike="noStrike" spc="-1" dirty="0">
              <a:latin typeface="Calibri" panose="020F0502020204030204" pitchFamily="34" charset="0"/>
            </a:endParaRPr>
          </a:p>
          <a:p>
            <a:pPr marL="342720">
              <a:lnSpc>
                <a:spcPct val="100000"/>
              </a:lnSpc>
            </a:pPr>
            <a:endParaRPr lang="en-IN" sz="2400" b="0" strike="noStrike" spc="-1" dirty="0">
              <a:latin typeface="Calibri" panose="020F0502020204030204" pitchFamily="34" charset="0"/>
            </a:endParaRPr>
          </a:p>
          <a:p>
            <a:pPr marL="342720">
              <a:lnSpc>
                <a:spcPct val="115000"/>
              </a:lnSpc>
            </a:pPr>
            <a:r>
              <a:rPr lang="en-IN" sz="2400" b="0" strike="noStrike" spc="-1" dirty="0">
                <a:solidFill>
                  <a:srgbClr val="000000"/>
                </a:solidFill>
                <a:latin typeface="Calibri" panose="020F0502020204030204" pitchFamily="34" charset="0"/>
                <a:ea typeface="Arial"/>
              </a:rPr>
              <a:t>	</a:t>
            </a:r>
            <a:endParaRPr lang="en-IN" sz="2400" b="0" strike="noStrike" spc="-1" dirty="0">
              <a:latin typeface="Calibri" panose="020F0502020204030204" pitchFamily="34" charset="0"/>
            </a:endParaRPr>
          </a:p>
          <a:p>
            <a:pPr marL="342720">
              <a:lnSpc>
                <a:spcPct val="115000"/>
              </a:lnSpc>
            </a:pPr>
            <a:endParaRPr lang="en-IN" sz="2400" b="0" strike="noStrike" spc="-1" dirty="0">
              <a:latin typeface="Calibri" panose="020F0502020204030204" pitchFamily="34" charset="0"/>
            </a:endParaRPr>
          </a:p>
          <a:p>
            <a:pPr marL="457200">
              <a:lnSpc>
                <a:spcPct val="115000"/>
              </a:lnSpc>
            </a:pPr>
            <a:endParaRPr lang="en-IN" sz="2400" b="0" strike="noStrike" spc="-1" dirty="0">
              <a:latin typeface="Calibri" panose="020F0502020204030204" pitchFamily="34" charset="0"/>
            </a:endParaRPr>
          </a:p>
        </p:txBody>
      </p:sp>
      <p:sp>
        <p:nvSpPr>
          <p:cNvPr id="133"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 Mongodb ObjectId() </a:t>
            </a:r>
            <a:endParaRPr lang="en-IN" sz="3200" b="0" strike="noStrike" spc="-1">
              <a:latin typeface="Arial"/>
            </a:endParaRPr>
          </a:p>
        </p:txBody>
      </p:sp>
      <p:sp>
        <p:nvSpPr>
          <p:cNvPr id="134"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6C40B5C6-C857-4998-9E9B-7E7911E89B3B}" type="slidenum">
              <a:rPr lang="en-IN" sz="1200" b="0" strike="noStrike" spc="-1">
                <a:solidFill>
                  <a:srgbClr val="898989"/>
                </a:solidFill>
                <a:latin typeface="Calibri"/>
                <a:ea typeface="Calibri"/>
              </a:rPr>
              <a:t>14</a:t>
            </a:fld>
            <a:endParaRPr lang="en-IN" sz="1200" b="0" strike="noStrike" spc="-1">
              <a:latin typeface="Arial"/>
            </a:endParaRPr>
          </a:p>
        </p:txBody>
      </p:sp>
    </p:spTree>
    <p:extLst>
      <p:ext uri="{BB962C8B-B14F-4D97-AF65-F5344CB8AC3E}">
        <p14:creationId xmlns:p14="http://schemas.microsoft.com/office/powerpoint/2010/main" val="390163909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IN" sz="2200" b="0" strike="noStrike" spc="-1" dirty="0">
                <a:solidFill>
                  <a:srgbClr val="000000"/>
                </a:solidFill>
                <a:latin typeface="Calibri" panose="020F0502020204030204" pitchFamily="34" charset="0"/>
                <a:ea typeface="Arial"/>
              </a:rPr>
              <a:t>For </a:t>
            </a:r>
            <a:r>
              <a:rPr lang="en-IN" sz="2200" b="0" strike="noStrike" spc="-1" dirty="0" err="1">
                <a:solidFill>
                  <a:srgbClr val="000000"/>
                </a:solidFill>
                <a:latin typeface="Calibri" panose="020F0502020204030204" pitchFamily="34" charset="0"/>
                <a:ea typeface="Arial"/>
              </a:rPr>
              <a:t>eg</a:t>
            </a:r>
            <a:r>
              <a:rPr lang="en-IN" sz="2200" b="0" strike="noStrike" spc="-1" dirty="0">
                <a:solidFill>
                  <a:srgbClr val="000000"/>
                </a:solidFill>
                <a:latin typeface="Calibri" panose="020F0502020204030204" pitchFamily="34" charset="0"/>
                <a:ea typeface="Arial"/>
              </a:rPr>
              <a:t>:</a:t>
            </a:r>
            <a:endParaRPr lang="en-IN" sz="2200" b="0" strike="noStrike" spc="-1" dirty="0">
              <a:latin typeface="Calibri" panose="020F0502020204030204" pitchFamily="34" charset="0"/>
            </a:endParaRPr>
          </a:p>
          <a:p>
            <a:pPr>
              <a:lnSpc>
                <a:spcPct val="115000"/>
              </a:lnSpc>
            </a:pPr>
            <a:r>
              <a:rPr lang="en-IN" sz="2200" b="0" strike="noStrike" spc="-1" dirty="0" err="1">
                <a:solidFill>
                  <a:srgbClr val="000000"/>
                </a:solidFill>
                <a:latin typeface="Calibri" panose="020F0502020204030204" pitchFamily="34" charset="0"/>
                <a:ea typeface="Arial"/>
              </a:rPr>
              <a:t>db.Employee.insert</a:t>
            </a:r>
            <a:r>
              <a:rPr lang="en-IN" sz="2200" b="0" strike="noStrike" spc="-1" dirty="0">
                <a:solidFill>
                  <a:srgbClr val="000000"/>
                </a:solidFill>
                <a:latin typeface="Calibri" panose="020F0502020204030204" pitchFamily="34" charset="0"/>
                <a:ea typeface="Arial"/>
              </a:rPr>
              <a:t>({_id:10, "</a:t>
            </a:r>
            <a:r>
              <a:rPr lang="en-IN" sz="2200" b="0" strike="noStrike" spc="-1" dirty="0" err="1">
                <a:solidFill>
                  <a:srgbClr val="000000"/>
                </a:solidFill>
                <a:latin typeface="Calibri" panose="020F0502020204030204" pitchFamily="34" charset="0"/>
                <a:ea typeface="Arial"/>
              </a:rPr>
              <a:t>EmployeeName</a:t>
            </a:r>
            <a:r>
              <a:rPr lang="en-IN" sz="2200" b="0" strike="noStrike" spc="-1" dirty="0">
                <a:solidFill>
                  <a:srgbClr val="000000"/>
                </a:solidFill>
                <a:latin typeface="Calibri" panose="020F0502020204030204" pitchFamily="34" charset="0"/>
                <a:ea typeface="Arial"/>
              </a:rPr>
              <a:t>" : "Smith"})</a:t>
            </a:r>
            <a:endParaRPr lang="en-IN" sz="2200" b="0" strike="noStrike" spc="-1" dirty="0">
              <a:latin typeface="Calibri" panose="020F0502020204030204" pitchFamily="34" charset="0"/>
            </a:endParaRPr>
          </a:p>
          <a:p>
            <a:pPr>
              <a:lnSpc>
                <a:spcPct val="115000"/>
              </a:lnSpc>
            </a:pPr>
            <a:r>
              <a:rPr lang="en-IN" sz="2200" b="0" strike="noStrike" spc="-1" dirty="0">
                <a:solidFill>
                  <a:srgbClr val="000000"/>
                </a:solidFill>
                <a:latin typeface="Calibri" panose="020F0502020204030204" pitchFamily="34" charset="0"/>
                <a:ea typeface="Arial"/>
              </a:rPr>
              <a:t>We are assuming that we are creating the first document in the collection and hence in the above statement while creating the collection, we explicitly define the field _id and define a value for it.</a:t>
            </a: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p:txBody>
      </p:sp>
      <p:sp>
        <p:nvSpPr>
          <p:cNvPr id="136"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 Mongodb ObjectId() </a:t>
            </a:r>
            <a:endParaRPr lang="en-IN" sz="3200" b="0" strike="noStrike" spc="-1">
              <a:latin typeface="Arial"/>
            </a:endParaRPr>
          </a:p>
        </p:txBody>
      </p:sp>
      <p:sp>
        <p:nvSpPr>
          <p:cNvPr id="137"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9D64593D-F069-47DB-A1B1-21B2420DFE43}" type="slidenum">
              <a:rPr lang="en-IN" sz="1200" b="0" strike="noStrike" spc="-1">
                <a:solidFill>
                  <a:srgbClr val="898989"/>
                </a:solidFill>
                <a:latin typeface="Calibri"/>
                <a:ea typeface="Calibri"/>
              </a:rPr>
              <a:t>15</a:t>
            </a:fld>
            <a:endParaRPr lang="en-IN" sz="1200" b="0" strike="noStrike" spc="-1">
              <a:latin typeface="Arial"/>
            </a:endParaRPr>
          </a:p>
        </p:txBody>
      </p:sp>
      <p:pic>
        <p:nvPicPr>
          <p:cNvPr id="138" name="Picture 137"/>
          <p:cNvPicPr/>
          <p:nvPr/>
        </p:nvPicPr>
        <p:blipFill>
          <a:blip r:embed="rId2"/>
          <a:stretch/>
        </p:blipFill>
        <p:spPr>
          <a:xfrm>
            <a:off x="1569741" y="3739166"/>
            <a:ext cx="5602680" cy="2458440"/>
          </a:xfrm>
          <a:prstGeom prst="rect">
            <a:avLst/>
          </a:prstGeom>
          <a:ln>
            <a:noFill/>
          </a:ln>
        </p:spPr>
      </p:pic>
    </p:spTree>
    <p:extLst>
      <p:ext uri="{BB962C8B-B14F-4D97-AF65-F5344CB8AC3E}">
        <p14:creationId xmlns:p14="http://schemas.microsoft.com/office/powerpoint/2010/main" val="358638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190799" y="1564560"/>
            <a:ext cx="8855229" cy="4950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solidFill>
                  <a:srgbClr val="000000"/>
                </a:solidFill>
                <a:latin typeface="Calibri" panose="020F0502020204030204" pitchFamily="34" charset="0"/>
                <a:ea typeface="Arial"/>
              </a:rPr>
              <a:t>JSON is a format called JavaScript Object Notation, and is just a way to store information in an organized, easy-to-read manner.</a:t>
            </a:r>
            <a:endParaRPr lang="en-IN" sz="2400" b="0" strike="noStrike" spc="-1" dirty="0">
              <a:latin typeface="Calibri" panose="020F0502020204030204" pitchFamily="34" charset="0"/>
            </a:endParaRPr>
          </a:p>
          <a:p>
            <a:pPr>
              <a:lnSpc>
                <a:spcPct val="100000"/>
              </a:lnSpc>
            </a:pPr>
            <a:r>
              <a:rPr lang="en-IN" sz="2400" b="0" strike="noStrike" spc="-1" dirty="0">
                <a:solidFill>
                  <a:srgbClr val="000000"/>
                </a:solidFill>
                <a:latin typeface="Calibri" panose="020F0502020204030204" pitchFamily="34" charset="0"/>
                <a:ea typeface="Arial"/>
              </a:rPr>
              <a:t>For </a:t>
            </a:r>
            <a:r>
              <a:rPr lang="en-IN" sz="2400" b="0" strike="noStrike" spc="-1" dirty="0" err="1" smtClean="0">
                <a:solidFill>
                  <a:srgbClr val="000000"/>
                </a:solidFill>
                <a:latin typeface="Calibri" panose="020F0502020204030204" pitchFamily="34" charset="0"/>
                <a:ea typeface="Arial"/>
              </a:rPr>
              <a:t>eg</a:t>
            </a:r>
            <a:r>
              <a:rPr lang="en-IN" sz="2400" b="0" strike="noStrike" spc="-1" dirty="0" smtClean="0">
                <a:solidFill>
                  <a:srgbClr val="000000"/>
                </a:solidFill>
                <a:latin typeface="Calibri" panose="020F0502020204030204" pitchFamily="34" charset="0"/>
                <a:ea typeface="Arial"/>
              </a:rPr>
              <a:t>:</a:t>
            </a:r>
            <a:endParaRPr lang="en-IN" sz="2400" spc="-1" dirty="0">
              <a:latin typeface="Calibri" panose="020F0502020204030204" pitchFamily="34" charset="0"/>
            </a:endParaRPr>
          </a:p>
          <a:p>
            <a:pPr>
              <a:lnSpc>
                <a:spcPct val="100000"/>
              </a:lnSpc>
            </a:pPr>
            <a:r>
              <a:rPr lang="en-IN" sz="2400" b="0" strike="noStrike" spc="-1" dirty="0">
                <a:solidFill>
                  <a:srgbClr val="000000"/>
                </a:solidFill>
                <a:latin typeface="Calibri" panose="020F0502020204030204" pitchFamily="34" charset="0"/>
                <a:ea typeface="Arial"/>
              </a:rPr>
              <a:t>	</a:t>
            </a:r>
            <a:r>
              <a:rPr lang="en-IN" sz="2400" b="0" strike="noStrike" spc="-1" dirty="0" smtClean="0">
                <a:solidFill>
                  <a:srgbClr val="000000"/>
                </a:solidFill>
                <a:latin typeface="Calibri" panose="020F0502020204030204" pitchFamily="34" charset="0"/>
                <a:ea typeface="Arial"/>
              </a:rPr>
              <a:t>	</a:t>
            </a:r>
            <a:r>
              <a:rPr lang="en-IN" sz="2400" b="1" strike="noStrike" spc="-1" dirty="0" err="1" smtClean="0">
                <a:solidFill>
                  <a:srgbClr val="000000"/>
                </a:solidFill>
                <a:latin typeface="Calibri" panose="020F0502020204030204" pitchFamily="34" charset="0"/>
                <a:ea typeface="Arial"/>
              </a:rPr>
              <a:t>db.Employee.find</a:t>
            </a:r>
            <a:r>
              <a:rPr lang="en-IN" sz="2400" b="1" strike="noStrike" spc="-1" dirty="0">
                <a:solidFill>
                  <a:srgbClr val="000000"/>
                </a:solidFill>
                <a:latin typeface="Calibri" panose="020F0502020204030204" pitchFamily="34" charset="0"/>
                <a:ea typeface="Arial"/>
              </a:rPr>
              <a:t>().</a:t>
            </a:r>
            <a:r>
              <a:rPr lang="en-IN" sz="2400" b="1" strike="noStrike" spc="-1" dirty="0" err="1">
                <a:solidFill>
                  <a:srgbClr val="000000"/>
                </a:solidFill>
                <a:latin typeface="Calibri" panose="020F0502020204030204" pitchFamily="34" charset="0"/>
                <a:ea typeface="Arial"/>
              </a:rPr>
              <a:t>forEach</a:t>
            </a:r>
            <a:r>
              <a:rPr lang="en-IN" sz="2400" b="1" strike="noStrike" spc="-1" dirty="0">
                <a:solidFill>
                  <a:srgbClr val="000000"/>
                </a:solidFill>
                <a:latin typeface="Calibri" panose="020F0502020204030204" pitchFamily="34" charset="0"/>
                <a:ea typeface="Arial"/>
              </a:rPr>
              <a:t>(</a:t>
            </a:r>
            <a:r>
              <a:rPr lang="en-IN" sz="2400" b="1" strike="noStrike" spc="-1" dirty="0" err="1">
                <a:solidFill>
                  <a:srgbClr val="000000"/>
                </a:solidFill>
                <a:latin typeface="Calibri" panose="020F0502020204030204" pitchFamily="34" charset="0"/>
                <a:ea typeface="Arial"/>
              </a:rPr>
              <a:t>printjson</a:t>
            </a:r>
            <a:r>
              <a:rPr lang="en-IN" sz="2400" b="1" strike="noStrike" spc="-1" dirty="0">
                <a:solidFill>
                  <a:srgbClr val="000000"/>
                </a:solidFill>
                <a:latin typeface="Calibri" panose="020F0502020204030204" pitchFamily="34" charset="0"/>
                <a:ea typeface="Arial"/>
              </a:rPr>
              <a:t>)</a:t>
            </a:r>
            <a:endParaRPr lang="en-IN" sz="2400" b="1" strike="noStrike" spc="-1" dirty="0">
              <a:latin typeface="Calibri" panose="020F0502020204030204" pitchFamily="34" charset="0"/>
            </a:endParaRPr>
          </a:p>
          <a:p>
            <a:pPr algn="just">
              <a:lnSpc>
                <a:spcPct val="100000"/>
              </a:lnSpc>
            </a:pPr>
            <a:r>
              <a:rPr lang="en-IN" sz="2400" b="0" strike="noStrike" spc="-1" dirty="0">
                <a:solidFill>
                  <a:srgbClr val="000000"/>
                </a:solidFill>
                <a:latin typeface="Calibri" panose="020F0502020204030204" pitchFamily="34" charset="0"/>
                <a:ea typeface="Arial"/>
              </a:rPr>
              <a:t>Explanation:</a:t>
            </a:r>
            <a:endParaRPr lang="en-IN" sz="2400" b="0" strike="noStrike" spc="-1" dirty="0">
              <a:latin typeface="Calibri" panose="020F0502020204030204" pitchFamily="34" charset="0"/>
            </a:endParaRPr>
          </a:p>
          <a:p>
            <a:pPr algn="just">
              <a:lnSpc>
                <a:spcPct val="100000"/>
              </a:lnSpc>
            </a:pPr>
            <a:r>
              <a:rPr lang="en-IN" sz="2400" b="0" strike="noStrike" spc="-1" dirty="0">
                <a:solidFill>
                  <a:srgbClr val="000000"/>
                </a:solidFill>
                <a:latin typeface="Calibri" panose="020F0502020204030204" pitchFamily="34" charset="0"/>
                <a:ea typeface="Arial"/>
              </a:rPr>
              <a:t>The first change is to append the function called for Each() to the find() function. What this does is that it makes sure to explicitly go through each document in the collection. In this way, you have more control of what you can do with each of the documents in the collection.</a:t>
            </a:r>
            <a:endParaRPr lang="en-IN" sz="2400" b="0" strike="noStrike" spc="-1" dirty="0">
              <a:latin typeface="Calibri" panose="020F0502020204030204" pitchFamily="34" charset="0"/>
            </a:endParaRPr>
          </a:p>
          <a:p>
            <a:pPr algn="just">
              <a:lnSpc>
                <a:spcPct val="100000"/>
              </a:lnSpc>
            </a:pPr>
            <a:r>
              <a:rPr lang="en-IN" sz="2400" b="0" strike="noStrike" spc="-1" dirty="0">
                <a:solidFill>
                  <a:srgbClr val="000000"/>
                </a:solidFill>
                <a:latin typeface="Calibri" panose="020F0502020204030204" pitchFamily="34" charset="0"/>
                <a:ea typeface="Arial"/>
              </a:rPr>
              <a:t>The second change is to put the </a:t>
            </a:r>
            <a:r>
              <a:rPr lang="en-IN" sz="2400" b="0" strike="noStrike" spc="-1" dirty="0" err="1">
                <a:solidFill>
                  <a:srgbClr val="000000"/>
                </a:solidFill>
                <a:latin typeface="Calibri" panose="020F0502020204030204" pitchFamily="34" charset="0"/>
                <a:ea typeface="Arial"/>
              </a:rPr>
              <a:t>printjson</a:t>
            </a:r>
            <a:r>
              <a:rPr lang="en-IN" sz="2400" b="0" strike="noStrike" spc="-1" dirty="0">
                <a:solidFill>
                  <a:srgbClr val="000000"/>
                </a:solidFill>
                <a:latin typeface="Calibri" panose="020F0502020204030204" pitchFamily="34" charset="0"/>
                <a:ea typeface="Arial"/>
              </a:rPr>
              <a:t> command to the </a:t>
            </a:r>
            <a:r>
              <a:rPr lang="en-IN" sz="2400" b="0" strike="noStrike" spc="-1" dirty="0" err="1">
                <a:solidFill>
                  <a:srgbClr val="000000"/>
                </a:solidFill>
                <a:latin typeface="Calibri" panose="020F0502020204030204" pitchFamily="34" charset="0"/>
                <a:ea typeface="Arial"/>
              </a:rPr>
              <a:t>forEach</a:t>
            </a:r>
            <a:r>
              <a:rPr lang="en-IN" sz="2400" b="0" strike="noStrike" spc="-1" dirty="0">
                <a:solidFill>
                  <a:srgbClr val="000000"/>
                </a:solidFill>
                <a:latin typeface="Calibri" panose="020F0502020204030204" pitchFamily="34" charset="0"/>
                <a:ea typeface="Arial"/>
              </a:rPr>
              <a:t> statement. This will cause each document in the collection to be displayed in JSON format. </a:t>
            </a:r>
            <a:endParaRPr lang="en-IN" sz="2400" b="0" strike="noStrike" spc="-1" dirty="0">
              <a:latin typeface="Calibri" panose="020F0502020204030204" pitchFamily="34" charset="0"/>
            </a:endParaRPr>
          </a:p>
          <a:p>
            <a:pPr>
              <a:lnSpc>
                <a:spcPct val="115000"/>
              </a:lnSpc>
            </a:pPr>
            <a:endParaRPr lang="en-IN" sz="2400" b="0" strike="noStrike" spc="-1" dirty="0">
              <a:latin typeface="Calibri" panose="020F0502020204030204" pitchFamily="34" charset="0"/>
            </a:endParaRPr>
          </a:p>
        </p:txBody>
      </p:sp>
      <p:sp>
        <p:nvSpPr>
          <p:cNvPr id="126"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600" b="1" strike="noStrike" spc="-1">
                <a:solidFill>
                  <a:srgbClr val="FFFFFF"/>
                </a:solidFill>
                <a:latin typeface="Arial"/>
                <a:ea typeface="Arial"/>
              </a:rPr>
              <a:t>Printing in JSON format</a:t>
            </a:r>
            <a:endParaRPr lang="en-IN" sz="3600" b="0" strike="noStrike" spc="-1">
              <a:latin typeface="Arial"/>
            </a:endParaRPr>
          </a:p>
        </p:txBody>
      </p:sp>
      <p:sp>
        <p:nvSpPr>
          <p:cNvPr id="127"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183530E3-EB88-4B10-9C4B-ABB7C26AF9EE}" type="slidenum">
              <a:rPr lang="en-IN" sz="1200" b="0" strike="noStrike" spc="-1">
                <a:solidFill>
                  <a:srgbClr val="898989"/>
                </a:solidFill>
                <a:latin typeface="Calibri"/>
                <a:ea typeface="Calibri"/>
              </a:rPr>
              <a:t>16</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76320" y="1564560"/>
            <a:ext cx="8761680" cy="529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marL="342720">
              <a:lnSpc>
                <a:spcPct val="100000"/>
              </a:lnSpc>
            </a:pPr>
            <a:endParaRPr lang="en-IN" sz="1800" b="0" strike="noStrike" spc="-1">
              <a:latin typeface="Arial"/>
            </a:endParaRPr>
          </a:p>
          <a:p>
            <a:pPr marL="342720">
              <a:lnSpc>
                <a:spcPct val="100000"/>
              </a:lnSpc>
            </a:pPr>
            <a:endParaRPr lang="en-IN" sz="1800" b="0" strike="noStrike" spc="-1">
              <a:latin typeface="Arial"/>
            </a:endParaRPr>
          </a:p>
          <a:p>
            <a:pPr marL="342720">
              <a:lnSpc>
                <a:spcPct val="100000"/>
              </a:lnSpc>
            </a:pPr>
            <a:endParaRPr lang="en-IN" sz="1800" b="0" strike="noStrike" spc="-1">
              <a:latin typeface="Arial"/>
            </a:endParaRPr>
          </a:p>
          <a:p>
            <a:pPr marL="342720">
              <a:lnSpc>
                <a:spcPct val="100000"/>
              </a:lnSpc>
            </a:pPr>
            <a:endParaRPr lang="en-IN" sz="1800" b="0" strike="noStrike" spc="-1">
              <a:latin typeface="Arial"/>
            </a:endParaRPr>
          </a:p>
          <a:p>
            <a:pPr marL="342720">
              <a:lnSpc>
                <a:spcPct val="100000"/>
              </a:lnSpc>
            </a:pPr>
            <a:endParaRPr lang="en-IN" sz="1800" b="0" strike="noStrike" spc="-1">
              <a:latin typeface="Arial"/>
            </a:endParaRPr>
          </a:p>
          <a:p>
            <a:pPr marL="342720">
              <a:lnSpc>
                <a:spcPct val="100000"/>
              </a:lnSpc>
            </a:pPr>
            <a:endParaRPr lang="en-IN" sz="1800" b="0" strike="noStrike" spc="-1">
              <a:latin typeface="Arial"/>
            </a:endParaRPr>
          </a:p>
          <a:p>
            <a:pPr marL="342720">
              <a:lnSpc>
                <a:spcPct val="100000"/>
              </a:lnSpc>
            </a:pPr>
            <a:endParaRPr lang="en-IN" sz="1800" b="0" strike="noStrike" spc="-1">
              <a:latin typeface="Arial"/>
            </a:endParaRPr>
          </a:p>
          <a:p>
            <a:pPr marL="342720">
              <a:lnSpc>
                <a:spcPct val="115000"/>
              </a:lnSpc>
            </a:pPr>
            <a:endParaRPr lang="en-IN" sz="1800" b="0" strike="noStrike" spc="-1">
              <a:latin typeface="Arial"/>
            </a:endParaRPr>
          </a:p>
        </p:txBody>
      </p:sp>
      <p:sp>
        <p:nvSpPr>
          <p:cNvPr id="129"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600" b="1" strike="noStrike" spc="-1">
                <a:solidFill>
                  <a:srgbClr val="FFFFFF"/>
                </a:solidFill>
                <a:latin typeface="Arial"/>
                <a:ea typeface="Arial"/>
              </a:rPr>
              <a:t>Printing in JSON format</a:t>
            </a:r>
            <a:endParaRPr lang="en-IN" sz="3600" b="0" strike="noStrike" spc="-1">
              <a:latin typeface="Arial"/>
            </a:endParaRPr>
          </a:p>
        </p:txBody>
      </p:sp>
      <p:sp>
        <p:nvSpPr>
          <p:cNvPr id="130"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A5B96B60-6542-48E9-B2D7-FF988777946C}" type="slidenum">
              <a:rPr lang="en-IN" sz="1200" b="0" strike="noStrike" spc="-1">
                <a:solidFill>
                  <a:srgbClr val="898989"/>
                </a:solidFill>
                <a:latin typeface="Calibri"/>
                <a:ea typeface="Calibri"/>
              </a:rPr>
              <a:t>17</a:t>
            </a:fld>
            <a:endParaRPr lang="en-IN" sz="1200" b="0" strike="noStrike" spc="-1">
              <a:latin typeface="Arial"/>
            </a:endParaRPr>
          </a:p>
        </p:txBody>
      </p:sp>
      <p:pic>
        <p:nvPicPr>
          <p:cNvPr id="131" name="Picture 130"/>
          <p:cNvPicPr/>
          <p:nvPr/>
        </p:nvPicPr>
        <p:blipFill>
          <a:blip r:embed="rId2"/>
          <a:stretch/>
        </p:blipFill>
        <p:spPr>
          <a:xfrm>
            <a:off x="603360" y="2269260"/>
            <a:ext cx="7707600" cy="3382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Font typeface="Wingdings" charset="2"/>
              <a:buChar char=""/>
            </a:pPr>
            <a:r>
              <a:rPr lang="en-IN" sz="2200" b="0" strike="noStrike" spc="-1" dirty="0">
                <a:solidFill>
                  <a:srgbClr val="000000"/>
                </a:solidFill>
                <a:latin typeface="Calibri" panose="020F0502020204030204" pitchFamily="34" charset="0"/>
                <a:ea typeface="Arial"/>
              </a:rPr>
              <a:t>The find command is an in-built function which is used to retrieve the documents in the collection. </a:t>
            </a:r>
            <a:endParaRPr lang="en-IN" sz="2200" b="0" strike="noStrike" spc="-1" dirty="0">
              <a:latin typeface="Calibri" panose="020F0502020204030204" pitchFamily="34" charset="0"/>
            </a:endParaRPr>
          </a:p>
          <a:p>
            <a:pPr marL="216000" indent="-215640">
              <a:lnSpc>
                <a:spcPct val="115000"/>
              </a:lnSpc>
              <a:buClr>
                <a:srgbClr val="000000"/>
              </a:buClr>
              <a:buFont typeface="Wingdings" charset="2"/>
              <a:buChar char=""/>
            </a:pPr>
            <a:r>
              <a:rPr lang="en-IN" sz="2200" b="0" strike="noStrike" spc="-1" dirty="0" err="1">
                <a:solidFill>
                  <a:srgbClr val="000000"/>
                </a:solidFill>
                <a:latin typeface="Calibri" panose="020F0502020204030204" pitchFamily="34" charset="0"/>
                <a:ea typeface="Arial"/>
              </a:rPr>
              <a:t>Eg</a:t>
            </a:r>
            <a:r>
              <a:rPr lang="en-IN" sz="2200" b="0" strike="noStrike" spc="-1" dirty="0">
                <a:solidFill>
                  <a:srgbClr val="000000"/>
                </a:solidFill>
                <a:latin typeface="Calibri" panose="020F0502020204030204" pitchFamily="34" charset="0"/>
                <a:ea typeface="Arial"/>
              </a:rPr>
              <a:t>: The output shows all the documents which are present in the collection. </a:t>
            </a: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marL="216000" indent="-215640">
              <a:lnSpc>
                <a:spcPct val="115000"/>
              </a:lnSpc>
              <a:buClr>
                <a:srgbClr val="000000"/>
              </a:buClr>
              <a:buFont typeface="Wingdings" charset="2"/>
              <a:buChar char=""/>
            </a:pPr>
            <a:r>
              <a:rPr lang="en-IN" sz="2200" b="0" strike="noStrike" spc="-1" dirty="0" err="1" smtClean="0">
                <a:solidFill>
                  <a:srgbClr val="000000"/>
                </a:solidFill>
                <a:latin typeface="Calibri" panose="020F0502020204030204" pitchFamily="34" charset="0"/>
                <a:ea typeface="Arial"/>
              </a:rPr>
              <a:t>mydb</a:t>
            </a:r>
            <a:r>
              <a:rPr lang="en-IN" sz="2200" b="0" strike="noStrike" spc="-1" dirty="0" smtClean="0">
                <a:solidFill>
                  <a:srgbClr val="000000"/>
                </a:solidFill>
                <a:latin typeface="Calibri" panose="020F0502020204030204" pitchFamily="34" charset="0"/>
                <a:ea typeface="Arial"/>
              </a:rPr>
              <a:t> </a:t>
            </a:r>
            <a:r>
              <a:rPr lang="en-IN" sz="2200" b="0" strike="noStrike" spc="-1" dirty="0">
                <a:solidFill>
                  <a:srgbClr val="000000"/>
                </a:solidFill>
                <a:latin typeface="Calibri" panose="020F0502020204030204" pitchFamily="34" charset="0"/>
                <a:ea typeface="Arial"/>
              </a:rPr>
              <a:t>is the collection name in the MongoDB database</a:t>
            </a:r>
            <a:endParaRPr lang="en-IN" sz="2200" b="0" strike="noStrike" spc="-1" dirty="0">
              <a:latin typeface="Calibri" panose="020F0502020204030204" pitchFamily="34" charset="0"/>
            </a:endParaRPr>
          </a:p>
          <a:p>
            <a:pPr>
              <a:lnSpc>
                <a:spcPct val="115000"/>
              </a:lnSpc>
            </a:pPr>
            <a:r>
              <a:rPr lang="en-IN" sz="2200" spc="-1" dirty="0" smtClean="0">
                <a:latin typeface="Calibri" panose="020F0502020204030204" pitchFamily="34" charset="0"/>
              </a:rPr>
              <a:t>Say we have a collection(table) called </a:t>
            </a:r>
            <a:r>
              <a:rPr lang="en-IN" sz="2200" i="1" spc="-1" dirty="0" smtClean="0">
                <a:latin typeface="Calibri" panose="020F0502020204030204" pitchFamily="34" charset="0"/>
              </a:rPr>
              <a:t>inventory. </a:t>
            </a:r>
            <a:endParaRPr lang="en-IN" sz="2200" b="0" i="1"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p:txBody>
      </p:sp>
      <p:sp>
        <p:nvSpPr>
          <p:cNvPr id="140"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MongoDB Query Document using find()</a:t>
            </a:r>
            <a:endParaRPr lang="en-IN" sz="3200" b="0" strike="noStrike" spc="-1">
              <a:latin typeface="Arial"/>
            </a:endParaRPr>
          </a:p>
        </p:txBody>
      </p:sp>
      <p:sp>
        <p:nvSpPr>
          <p:cNvPr id="141"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914BB956-8052-4505-9426-890CF9DE142A}" type="slidenum">
              <a:rPr lang="en-IN" sz="1200" b="0" strike="noStrike" spc="-1">
                <a:solidFill>
                  <a:srgbClr val="898989"/>
                </a:solidFill>
                <a:latin typeface="Calibri"/>
                <a:ea typeface="Calibri"/>
              </a:rPr>
              <a:t>18</a:t>
            </a:fld>
            <a:endParaRPr lang="en-IN" sz="1200" b="0" strike="noStrike" spc="-1">
              <a:latin typeface="Arial"/>
            </a:endParaRPr>
          </a:p>
        </p:txBody>
      </p:sp>
      <p:pic>
        <p:nvPicPr>
          <p:cNvPr id="142" name="Picture 141"/>
          <p:cNvPicPr/>
          <p:nvPr/>
        </p:nvPicPr>
        <p:blipFill>
          <a:blip r:embed="rId2"/>
          <a:stretch/>
        </p:blipFill>
        <p:spPr>
          <a:xfrm>
            <a:off x="1445079" y="3245362"/>
            <a:ext cx="6327450" cy="991902"/>
          </a:xfrm>
          <a:prstGeom prst="rect">
            <a:avLst/>
          </a:prstGeom>
          <a:ln>
            <a:noFill/>
          </a:ln>
        </p:spPr>
      </p:pic>
      <p:pic>
        <p:nvPicPr>
          <p:cNvPr id="2" name="Picture 1"/>
          <p:cNvPicPr>
            <a:picLocks noChangeAspect="1"/>
          </p:cNvPicPr>
          <p:nvPr/>
        </p:nvPicPr>
        <p:blipFill>
          <a:blip r:embed="rId3"/>
          <a:stretch>
            <a:fillRect/>
          </a:stretch>
        </p:blipFill>
        <p:spPr>
          <a:xfrm>
            <a:off x="1690007" y="5152715"/>
            <a:ext cx="5229224" cy="156344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Font typeface="Wingdings" charset="2"/>
              <a:buChar char=""/>
            </a:pPr>
            <a:r>
              <a:rPr lang="en-IN" sz="2200" b="0" strike="noStrike" spc="-1" dirty="0">
                <a:solidFill>
                  <a:srgbClr val="000000"/>
                </a:solidFill>
                <a:latin typeface="Arial"/>
                <a:ea typeface="Arial"/>
              </a:rPr>
              <a:t>  </a:t>
            </a:r>
            <a:r>
              <a:rPr lang="en-IN" sz="2200" b="0" strike="noStrike" spc="-1" dirty="0">
                <a:solidFill>
                  <a:srgbClr val="000000"/>
                </a:solidFill>
                <a:latin typeface="Calibri" panose="020F0502020204030204" pitchFamily="34" charset="0"/>
                <a:ea typeface="Arial"/>
              </a:rPr>
              <a:t>Limit is a modifier used to limit the number of documents which </a:t>
            </a:r>
            <a:r>
              <a:rPr lang="en-IN" sz="2200" b="0" strike="noStrike" spc="-1" dirty="0" smtClean="0">
                <a:solidFill>
                  <a:srgbClr val="000000"/>
                </a:solidFill>
                <a:latin typeface="Calibri" panose="020F0502020204030204" pitchFamily="34" charset="0"/>
                <a:ea typeface="Arial"/>
              </a:rPr>
              <a:t>are </a:t>
            </a:r>
            <a:r>
              <a:rPr lang="en-IN" sz="2200" b="0" strike="noStrike" spc="-1" dirty="0">
                <a:solidFill>
                  <a:srgbClr val="000000"/>
                </a:solidFill>
                <a:latin typeface="Calibri" panose="020F0502020204030204" pitchFamily="34" charset="0"/>
                <a:ea typeface="Arial"/>
              </a:rPr>
              <a:t>returned in the result set for a query. The following example </a:t>
            </a:r>
            <a:r>
              <a:rPr lang="en-IN" sz="2200" b="0" strike="noStrike" spc="-1" dirty="0" smtClean="0">
                <a:solidFill>
                  <a:srgbClr val="000000"/>
                </a:solidFill>
                <a:latin typeface="Calibri" panose="020F0502020204030204" pitchFamily="34" charset="0"/>
                <a:ea typeface="Arial"/>
              </a:rPr>
              <a:t>shows </a:t>
            </a:r>
            <a:r>
              <a:rPr lang="en-IN" sz="2200" b="0" strike="noStrike" spc="-1" dirty="0">
                <a:solidFill>
                  <a:srgbClr val="000000"/>
                </a:solidFill>
                <a:latin typeface="Calibri" panose="020F0502020204030204" pitchFamily="34" charset="0"/>
                <a:ea typeface="Arial"/>
              </a:rPr>
              <a:t>how this can be done</a:t>
            </a:r>
            <a:endParaRPr lang="en-IN" sz="22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200" b="0" strike="noStrike" spc="-1" dirty="0" err="1">
                <a:solidFill>
                  <a:srgbClr val="000000"/>
                </a:solidFill>
                <a:latin typeface="Calibri" panose="020F0502020204030204" pitchFamily="34" charset="0"/>
                <a:ea typeface="Arial"/>
              </a:rPr>
              <a:t>Eg</a:t>
            </a:r>
            <a:r>
              <a:rPr lang="en-IN" sz="2200" b="0" strike="noStrike" spc="-1" dirty="0">
                <a:solidFill>
                  <a:srgbClr val="000000"/>
                </a:solidFill>
                <a:latin typeface="Calibri" panose="020F0502020204030204" pitchFamily="34" charset="0"/>
                <a:ea typeface="Arial"/>
              </a:rPr>
              <a:t> -  </a:t>
            </a:r>
            <a:r>
              <a:rPr lang="en-IN" sz="2200" b="0" strike="noStrike" spc="-1" dirty="0" err="1">
                <a:solidFill>
                  <a:srgbClr val="000000"/>
                </a:solidFill>
                <a:latin typeface="Calibri" panose="020F0502020204030204" pitchFamily="34" charset="0"/>
                <a:ea typeface="Arial"/>
              </a:rPr>
              <a:t>db.mydb.find</a:t>
            </a:r>
            <a:r>
              <a:rPr lang="en-IN" sz="2200" b="0" strike="noStrike" spc="-1" dirty="0">
                <a:solidFill>
                  <a:srgbClr val="000000"/>
                </a:solidFill>
                <a:latin typeface="Calibri" panose="020F0502020204030204" pitchFamily="34" charset="0"/>
                <a:ea typeface="Arial"/>
              </a:rPr>
              <a:t>().limit(2).</a:t>
            </a:r>
            <a:r>
              <a:rPr lang="en-IN" sz="2200" b="0" strike="noStrike" spc="-1" dirty="0" err="1">
                <a:solidFill>
                  <a:srgbClr val="000000"/>
                </a:solidFill>
                <a:latin typeface="Calibri" panose="020F0502020204030204" pitchFamily="34" charset="0"/>
                <a:ea typeface="Arial"/>
              </a:rPr>
              <a:t>forEach</a:t>
            </a:r>
            <a:r>
              <a:rPr lang="en-IN" sz="2200" b="0" strike="noStrike" spc="-1" dirty="0">
                <a:solidFill>
                  <a:srgbClr val="000000"/>
                </a:solidFill>
                <a:latin typeface="Calibri" panose="020F0502020204030204" pitchFamily="34" charset="0"/>
                <a:ea typeface="Arial"/>
              </a:rPr>
              <a:t>(</a:t>
            </a:r>
            <a:r>
              <a:rPr lang="en-IN" sz="2200" b="0" strike="noStrike" spc="-1" dirty="0" err="1">
                <a:solidFill>
                  <a:srgbClr val="000000"/>
                </a:solidFill>
                <a:latin typeface="Calibri" panose="020F0502020204030204" pitchFamily="34" charset="0"/>
                <a:ea typeface="Arial"/>
              </a:rPr>
              <a:t>printjson</a:t>
            </a:r>
            <a:r>
              <a:rPr lang="en-IN" sz="2200" b="0" strike="noStrike" spc="-1" dirty="0">
                <a:solidFill>
                  <a:srgbClr val="000000"/>
                </a:solidFill>
                <a:latin typeface="Calibri" panose="020F0502020204030204" pitchFamily="34" charset="0"/>
                <a:ea typeface="Arial"/>
              </a:rPr>
              <a:t>); </a:t>
            </a:r>
            <a:endParaRPr lang="en-IN" sz="2200" b="0" strike="noStrike" spc="-1" dirty="0">
              <a:latin typeface="Calibri" panose="020F0502020204030204" pitchFamily="34" charset="0"/>
            </a:endParaRPr>
          </a:p>
          <a:p>
            <a:pPr marL="216360" lvl="1">
              <a:lnSpc>
                <a:spcPct val="115000"/>
              </a:lnSpc>
              <a:buClr>
                <a:srgbClr val="000000"/>
              </a:buClr>
              <a:buSzPct val="45000"/>
            </a:pPr>
            <a:r>
              <a:rPr lang="en-IN" sz="2200" b="0" strike="noStrike" spc="-1" dirty="0">
                <a:solidFill>
                  <a:srgbClr val="000000"/>
                </a:solidFill>
                <a:latin typeface="Calibri" panose="020F0502020204030204" pitchFamily="34" charset="0"/>
                <a:ea typeface="Arial"/>
              </a:rPr>
              <a:t> </a:t>
            </a: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marL="216000" indent="-215640">
              <a:lnSpc>
                <a:spcPct val="115000"/>
              </a:lnSpc>
              <a:buClr>
                <a:srgbClr val="000000"/>
              </a:buClr>
              <a:buFont typeface="Wingdings" charset="2"/>
              <a:buChar char=""/>
            </a:pPr>
            <a:r>
              <a:rPr lang="en-IN" sz="2200" b="0" strike="noStrike" spc="-1" dirty="0">
                <a:solidFill>
                  <a:srgbClr val="000000"/>
                </a:solidFill>
                <a:latin typeface="Calibri" panose="020F0502020204030204" pitchFamily="34" charset="0"/>
                <a:ea typeface="Arial"/>
              </a:rPr>
              <a:t>The output clearly shows that since there is a limit modifier, so at      most just 2 records are returned as part of the result set based on    the </a:t>
            </a:r>
            <a:r>
              <a:rPr lang="en-IN" sz="2200" b="0" strike="noStrike" spc="-1" dirty="0" err="1">
                <a:solidFill>
                  <a:srgbClr val="000000"/>
                </a:solidFill>
                <a:latin typeface="Calibri" panose="020F0502020204030204" pitchFamily="34" charset="0"/>
                <a:ea typeface="Arial"/>
              </a:rPr>
              <a:t>ObjectId</a:t>
            </a:r>
            <a:r>
              <a:rPr lang="en-IN" sz="2200" b="0" strike="noStrike" spc="-1" dirty="0">
                <a:solidFill>
                  <a:srgbClr val="000000"/>
                </a:solidFill>
                <a:latin typeface="Calibri" panose="020F0502020204030204" pitchFamily="34" charset="0"/>
                <a:ea typeface="Arial"/>
              </a:rPr>
              <a:t> in ascending order.</a:t>
            </a:r>
            <a:endParaRPr lang="en-IN" sz="22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56"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MongoDB Query Modifications using limit()</a:t>
            </a:r>
            <a:endParaRPr lang="en-IN" sz="3200" b="0" strike="noStrike" spc="-1">
              <a:latin typeface="Arial"/>
            </a:endParaRPr>
          </a:p>
        </p:txBody>
      </p:sp>
      <p:sp>
        <p:nvSpPr>
          <p:cNvPr id="157"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0D8824A3-D697-4853-B3FB-1CB5C108A2F8}" type="slidenum">
              <a:rPr lang="en-IN" sz="1200" b="0" strike="noStrike" spc="-1">
                <a:solidFill>
                  <a:srgbClr val="898989"/>
                </a:solidFill>
                <a:latin typeface="Calibri"/>
                <a:ea typeface="Calibri"/>
              </a:rPr>
              <a:t>19</a:t>
            </a:fld>
            <a:endParaRPr lang="en-IN" sz="1200" b="0" strike="noStrike" spc="-1">
              <a:latin typeface="Arial"/>
            </a:endParaRPr>
          </a:p>
        </p:txBody>
      </p:sp>
      <p:pic>
        <p:nvPicPr>
          <p:cNvPr id="158" name="Picture 157"/>
          <p:cNvPicPr/>
          <p:nvPr/>
        </p:nvPicPr>
        <p:blipFill>
          <a:blip r:embed="rId2"/>
          <a:stretch/>
        </p:blipFill>
        <p:spPr>
          <a:xfrm>
            <a:off x="720000" y="3361320"/>
            <a:ext cx="7847640" cy="1030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600" b="1" strike="noStrike" spc="-1">
                <a:solidFill>
                  <a:srgbClr val="FFFFFF"/>
                </a:solidFill>
                <a:latin typeface="Arial"/>
                <a:ea typeface="Arial"/>
              </a:rPr>
              <a:t>NoSQL</a:t>
            </a:r>
            <a:endParaRPr lang="en-IN" sz="3600" b="0" strike="noStrike" spc="-1">
              <a:latin typeface="Arial"/>
            </a:endParaRPr>
          </a:p>
        </p:txBody>
      </p:sp>
      <p:sp>
        <p:nvSpPr>
          <p:cNvPr id="89" name="CustomShape 2"/>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E5FFD193-9F05-499D-A3AD-2D59746891FB}" type="slidenum">
              <a:rPr lang="en-IN" sz="1200" b="0" strike="noStrike" spc="-1">
                <a:solidFill>
                  <a:srgbClr val="898989"/>
                </a:solidFill>
                <a:latin typeface="Calibri"/>
                <a:ea typeface="Calibri"/>
              </a:rPr>
              <a:t>2</a:t>
            </a:fld>
            <a:endParaRPr lang="en-IN" sz="1200" b="0" strike="noStrike" spc="-1">
              <a:latin typeface="Arial"/>
            </a:endParaRPr>
          </a:p>
        </p:txBody>
      </p:sp>
      <p:sp>
        <p:nvSpPr>
          <p:cNvPr id="90" name="CustomShape 3"/>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457200">
              <a:lnSpc>
                <a:spcPct val="100000"/>
              </a:lnSpc>
            </a:pPr>
            <a:r>
              <a:rPr lang="en-IN" sz="2400" b="0" strike="noStrike" spc="-1" dirty="0">
                <a:latin typeface="Calibri" panose="020F0502020204030204" pitchFamily="34" charset="0"/>
                <a:ea typeface="Arial"/>
              </a:rPr>
              <a:t>NoSQL is basically a database used to manage huge sets of unstructured data. NoSQL provides following advantages:</a:t>
            </a:r>
            <a:endParaRPr lang="en-IN" sz="2400" b="0" strike="noStrike" spc="-1" dirty="0">
              <a:latin typeface="Calibri" panose="020F0502020204030204" pitchFamily="34" charset="0"/>
            </a:endParaRPr>
          </a:p>
          <a:p>
            <a:pPr marL="457200" indent="-215640">
              <a:lnSpc>
                <a:spcPct val="100000"/>
              </a:lnSpc>
              <a:buClr>
                <a:srgbClr val="000000"/>
              </a:buClr>
              <a:buSzPct val="45000"/>
              <a:buFont typeface="Wingdings" charset="2"/>
              <a:buChar char=""/>
            </a:pPr>
            <a:r>
              <a:rPr lang="en-IN" sz="2400" b="1" strike="noStrike" spc="-1" dirty="0">
                <a:latin typeface="Calibri" panose="020F0502020204030204" pitchFamily="34" charset="0"/>
                <a:ea typeface="Arial"/>
              </a:rPr>
              <a:t>Dynamic Schemas</a:t>
            </a:r>
            <a:r>
              <a:rPr lang="en-IN" sz="2400" b="0" strike="noStrike" spc="-1" dirty="0">
                <a:latin typeface="Calibri" panose="020F0502020204030204" pitchFamily="34" charset="0"/>
                <a:ea typeface="Arial"/>
              </a:rPr>
              <a:t>: Adding new column is easy in NoSQL.</a:t>
            </a:r>
            <a:endParaRPr lang="en-IN" sz="2400" b="0" strike="noStrike" spc="-1" dirty="0">
              <a:latin typeface="Calibri" panose="020F0502020204030204" pitchFamily="34" charset="0"/>
            </a:endParaRPr>
          </a:p>
          <a:p>
            <a:pPr marL="457200" indent="-215640">
              <a:lnSpc>
                <a:spcPct val="100000"/>
              </a:lnSpc>
              <a:buClr>
                <a:srgbClr val="000000"/>
              </a:buClr>
              <a:buSzPct val="45000"/>
              <a:buFont typeface="Wingdings" charset="2"/>
              <a:buChar char=""/>
            </a:pPr>
            <a:r>
              <a:rPr lang="en-IN" sz="2400" b="1" strike="noStrike" spc="-1" dirty="0" err="1">
                <a:latin typeface="Calibri" panose="020F0502020204030204" pitchFamily="34" charset="0"/>
                <a:ea typeface="Arial"/>
              </a:rPr>
              <a:t>Sharding</a:t>
            </a:r>
            <a:r>
              <a:rPr lang="en-IN" sz="2400" b="0" strike="noStrike" spc="-1" dirty="0">
                <a:latin typeface="Calibri" panose="020F0502020204030204" pitchFamily="34" charset="0"/>
                <a:ea typeface="Arial"/>
              </a:rPr>
              <a:t>: Large databases are partitioned into small, faster and easily manageable databases.</a:t>
            </a:r>
            <a:endParaRPr lang="en-IN" sz="2400" b="0" strike="noStrike" spc="-1" dirty="0">
              <a:latin typeface="Calibri" panose="020F0502020204030204" pitchFamily="34" charset="0"/>
            </a:endParaRPr>
          </a:p>
          <a:p>
            <a:pPr marL="457200" indent="-215640">
              <a:lnSpc>
                <a:spcPct val="100000"/>
              </a:lnSpc>
              <a:buClr>
                <a:srgbClr val="000000"/>
              </a:buClr>
              <a:buSzPct val="45000"/>
              <a:buFont typeface="Wingdings" charset="2"/>
              <a:buChar char=""/>
            </a:pPr>
            <a:r>
              <a:rPr lang="en-IN" sz="2400" b="1" strike="noStrike" spc="-1" dirty="0">
                <a:latin typeface="Calibri" panose="020F0502020204030204" pitchFamily="34" charset="0"/>
                <a:ea typeface="Arial"/>
              </a:rPr>
              <a:t>Replication</a:t>
            </a:r>
            <a:r>
              <a:rPr lang="en-IN" sz="2400" b="0" strike="noStrike" spc="-1" dirty="0">
                <a:latin typeface="Calibri" panose="020F0502020204030204" pitchFamily="34" charset="0"/>
                <a:ea typeface="Arial"/>
              </a:rPr>
              <a:t>: If one DB server goes down, data is automatically restored using its copy created on another server in network.</a:t>
            </a:r>
            <a:endParaRPr lang="en-IN" sz="2400" b="0" strike="noStrike" spc="-1" dirty="0">
              <a:latin typeface="Calibri" panose="020F0502020204030204" pitchFamily="34" charset="0"/>
            </a:endParaRPr>
          </a:p>
          <a:p>
            <a:pPr marL="457200" indent="-215640">
              <a:lnSpc>
                <a:spcPct val="100000"/>
              </a:lnSpc>
              <a:buClr>
                <a:srgbClr val="000000"/>
              </a:buClr>
              <a:buSzPct val="45000"/>
              <a:buFont typeface="Wingdings" charset="2"/>
              <a:buChar char=""/>
            </a:pPr>
            <a:r>
              <a:rPr lang="en-IN" sz="2400" b="1" strike="noStrike" spc="-1" dirty="0">
                <a:latin typeface="Calibri" panose="020F0502020204030204" pitchFamily="34" charset="0"/>
                <a:ea typeface="Arial"/>
              </a:rPr>
              <a:t>Integrated Caching</a:t>
            </a:r>
            <a:r>
              <a:rPr lang="en-IN" sz="2400" b="0" strike="noStrike" spc="-1" dirty="0">
                <a:latin typeface="Calibri" panose="020F0502020204030204" pitchFamily="34" charset="0"/>
                <a:ea typeface="Arial"/>
              </a:rPr>
              <a:t>: Many NoSQL databases have support for Integrated Caching, where in the frequently demanded data is stored in cache to make the queries </a:t>
            </a:r>
            <a:r>
              <a:rPr lang="en-IN" sz="2400" b="0" strike="noStrike" spc="-1" dirty="0" err="1">
                <a:latin typeface="Calibri" panose="020F0502020204030204" pitchFamily="34" charset="0"/>
                <a:ea typeface="Arial"/>
              </a:rPr>
              <a:t>fater</a:t>
            </a:r>
            <a:r>
              <a:rPr lang="en-IN" sz="2400" b="0" strike="noStrike" spc="-1" dirty="0">
                <a:latin typeface="Calibri" panose="020F0502020204030204" pitchFamily="34" charset="0"/>
                <a:ea typeface="Arial"/>
              </a:rPr>
              <a:t>.</a:t>
            </a:r>
            <a:endParaRPr lang="en-IN" sz="2400" b="0" strike="noStrike" spc="-1" dirty="0">
              <a:latin typeface="Calibri" panose="020F0502020204030204" pitchFamily="34" charset="0"/>
            </a:endParaRPr>
          </a:p>
          <a:p>
            <a:pPr marL="457200" algn="just">
              <a:lnSpc>
                <a:spcPct val="115000"/>
              </a:lnSpc>
            </a:pPr>
            <a:endParaRPr lang="en-IN" sz="2400" b="0" strike="noStrike" spc="-1" dirty="0">
              <a:latin typeface="Calibri" panose="020F0502020204030204" pitchFamily="34" charset="0"/>
            </a:endParaRPr>
          </a:p>
          <a:p>
            <a:pPr marL="457200">
              <a:lnSpc>
                <a:spcPct val="100000"/>
              </a:lnSpc>
            </a:pPr>
            <a:endParaRPr lang="en-IN" sz="2400" b="0" strike="noStrike" spc="-1" dirty="0">
              <a:latin typeface="Calibri" panose="020F050202020403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nSpc>
                <a:spcPct val="115000"/>
              </a:lnSpc>
              <a:buClr>
                <a:srgbClr val="000000"/>
              </a:buClr>
              <a:buSzPct val="45000"/>
              <a:buFont typeface="Wingdings" charset="2"/>
              <a:buChar char=""/>
            </a:pPr>
            <a:r>
              <a:rPr lang="en-IN" b="0" strike="noStrike" spc="-1" dirty="0">
                <a:solidFill>
                  <a:srgbClr val="000000"/>
                </a:solidFill>
                <a:latin typeface="Calibri" panose="020F0502020204030204" pitchFamily="34" charset="0"/>
                <a:ea typeface="Arial"/>
              </a:rPr>
              <a:t> By using sort() , one can specify the order of documents to be returned based on ascending or descending order of any key in the collection. </a:t>
            </a:r>
            <a:endParaRPr lang="en-IN"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b="0" strike="noStrike" spc="-1" dirty="0" smtClean="0">
                <a:solidFill>
                  <a:srgbClr val="000000"/>
                </a:solidFill>
                <a:latin typeface="Calibri" panose="020F0502020204030204" pitchFamily="34" charset="0"/>
                <a:ea typeface="Arial"/>
              </a:rPr>
              <a:t>E.g.   </a:t>
            </a:r>
            <a:endParaRPr lang="en-IN" b="0" strike="noStrike" spc="-1" dirty="0">
              <a:latin typeface="Calibri" panose="020F0502020204030204" pitchFamily="34" charset="0"/>
            </a:endParaRPr>
          </a:p>
          <a:p>
            <a:pPr marL="216360" lvl="1">
              <a:lnSpc>
                <a:spcPct val="115000"/>
              </a:lnSpc>
              <a:buClr>
                <a:srgbClr val="000000"/>
              </a:buClr>
              <a:buSzPct val="45000"/>
            </a:pPr>
            <a:r>
              <a:rPr lang="en-IN" b="0" strike="noStrike" spc="-1" dirty="0">
                <a:solidFill>
                  <a:srgbClr val="000000"/>
                </a:solidFill>
                <a:latin typeface="Calibri" panose="020F0502020204030204" pitchFamily="34" charset="0"/>
                <a:ea typeface="Arial"/>
              </a:rPr>
              <a:t>1. </a:t>
            </a:r>
            <a:r>
              <a:rPr lang="en-IN" b="0" strike="noStrike" spc="-1" dirty="0" smtClean="0">
                <a:solidFill>
                  <a:srgbClr val="000000"/>
                </a:solidFill>
                <a:latin typeface="Calibri" panose="020F0502020204030204" pitchFamily="34" charset="0"/>
                <a:ea typeface="Arial"/>
              </a:rPr>
              <a:t>To </a:t>
            </a:r>
            <a:r>
              <a:rPr lang="en-IN" b="0" strike="noStrike" spc="-1" dirty="0">
                <a:solidFill>
                  <a:srgbClr val="000000"/>
                </a:solidFill>
                <a:latin typeface="Calibri" panose="020F0502020204030204" pitchFamily="34" charset="0"/>
                <a:ea typeface="Arial"/>
              </a:rPr>
              <a:t>print in descending order of id as key-</a:t>
            </a:r>
            <a:endParaRPr lang="en-IN" b="0" strike="noStrike" spc="-1" dirty="0">
              <a:latin typeface="Calibri" panose="020F0502020204030204" pitchFamily="34" charset="0"/>
            </a:endParaRPr>
          </a:p>
          <a:p>
            <a:pPr marL="1080000" lvl="4" indent="-215640">
              <a:lnSpc>
                <a:spcPct val="115000"/>
              </a:lnSpc>
              <a:buClr>
                <a:srgbClr val="000000"/>
              </a:buClr>
              <a:buSzPct val="45000"/>
              <a:buFont typeface="Wingdings" charset="2"/>
              <a:buChar char=""/>
            </a:pPr>
            <a:r>
              <a:rPr lang="en-IN" b="0" strike="noStrike" spc="-1" dirty="0" err="1">
                <a:solidFill>
                  <a:srgbClr val="000000"/>
                </a:solidFill>
                <a:latin typeface="Calibri" panose="020F0502020204030204" pitchFamily="34" charset="0"/>
                <a:ea typeface="Arial"/>
              </a:rPr>
              <a:t>db.mydb.find</a:t>
            </a:r>
            <a:r>
              <a:rPr lang="en-IN" b="0" strike="noStrike" spc="-1" dirty="0">
                <a:solidFill>
                  <a:srgbClr val="000000"/>
                </a:solidFill>
                <a:latin typeface="Calibri" panose="020F0502020204030204" pitchFamily="34" charset="0"/>
                <a:ea typeface="Arial"/>
              </a:rPr>
              <a:t>().sort({id:-1}).</a:t>
            </a:r>
            <a:r>
              <a:rPr lang="en-IN" b="0" strike="noStrike" spc="-1" dirty="0" err="1" smtClean="0">
                <a:solidFill>
                  <a:srgbClr val="000000"/>
                </a:solidFill>
                <a:latin typeface="Calibri" panose="020F0502020204030204" pitchFamily="34" charset="0"/>
                <a:ea typeface="Arial"/>
              </a:rPr>
              <a:t>forEach</a:t>
            </a:r>
            <a:r>
              <a:rPr lang="en-IN" b="0" strike="noStrike" spc="-1" dirty="0" smtClean="0">
                <a:solidFill>
                  <a:srgbClr val="000000"/>
                </a:solidFill>
                <a:latin typeface="Calibri" panose="020F0502020204030204" pitchFamily="34" charset="0"/>
                <a:ea typeface="Arial"/>
              </a:rPr>
              <a:t>(</a:t>
            </a:r>
            <a:r>
              <a:rPr lang="en-IN" b="0" strike="noStrike" spc="-1" dirty="0" err="1" smtClean="0">
                <a:solidFill>
                  <a:srgbClr val="000000"/>
                </a:solidFill>
                <a:latin typeface="Calibri" panose="020F0502020204030204" pitchFamily="34" charset="0"/>
                <a:ea typeface="Arial"/>
              </a:rPr>
              <a:t>printjson</a:t>
            </a:r>
            <a:r>
              <a:rPr lang="en-IN" b="0" strike="noStrike" spc="-1" dirty="0" smtClean="0">
                <a:solidFill>
                  <a:srgbClr val="000000"/>
                </a:solidFill>
                <a:latin typeface="Calibri" panose="020F0502020204030204" pitchFamily="34" charset="0"/>
                <a:ea typeface="Arial"/>
              </a:rPr>
              <a:t>)</a:t>
            </a:r>
            <a:endParaRPr lang="en-IN" b="0" strike="noStrike" spc="-1" dirty="0" smtClean="0">
              <a:latin typeface="Calibri" panose="020F0502020204030204" pitchFamily="34" charset="0"/>
            </a:endParaRPr>
          </a:p>
          <a:p>
            <a:pPr marL="216360" lvl="1">
              <a:lnSpc>
                <a:spcPct val="115000"/>
              </a:lnSpc>
              <a:buClr>
                <a:srgbClr val="000000"/>
              </a:buClr>
              <a:buSzPct val="45000"/>
            </a:pPr>
            <a:r>
              <a:rPr lang="en-IN" b="0" strike="noStrike" spc="-1" dirty="0" smtClean="0">
                <a:solidFill>
                  <a:srgbClr val="000000"/>
                </a:solidFill>
                <a:latin typeface="Calibri" panose="020F0502020204030204" pitchFamily="34" charset="0"/>
                <a:ea typeface="Arial"/>
              </a:rPr>
              <a:t>2. To print in </a:t>
            </a:r>
            <a:r>
              <a:rPr lang="en-IN" b="0" strike="noStrike" spc="-1" dirty="0" err="1" smtClean="0">
                <a:solidFill>
                  <a:srgbClr val="000000"/>
                </a:solidFill>
                <a:latin typeface="Calibri" panose="020F0502020204030204" pitchFamily="34" charset="0"/>
                <a:ea typeface="Arial"/>
              </a:rPr>
              <a:t>asscending</a:t>
            </a:r>
            <a:r>
              <a:rPr lang="en-IN" b="0" strike="noStrike" spc="-1" dirty="0" smtClean="0">
                <a:solidFill>
                  <a:srgbClr val="000000"/>
                </a:solidFill>
                <a:latin typeface="Calibri" panose="020F0502020204030204" pitchFamily="34" charset="0"/>
                <a:ea typeface="Arial"/>
              </a:rPr>
              <a:t> order of id as key- </a:t>
            </a:r>
            <a:endParaRPr lang="en-IN" b="0" strike="noStrike" spc="-1" dirty="0" smtClean="0">
              <a:latin typeface="Calibri" panose="020F0502020204030204" pitchFamily="34" charset="0"/>
            </a:endParaRPr>
          </a:p>
          <a:p>
            <a:pPr marL="864000" lvl="3" indent="-215640">
              <a:lnSpc>
                <a:spcPct val="115000"/>
              </a:lnSpc>
              <a:buClr>
                <a:srgbClr val="000000"/>
              </a:buClr>
              <a:buSzPct val="45000"/>
              <a:buFont typeface="Wingdings" charset="2"/>
              <a:buChar char=""/>
            </a:pPr>
            <a:r>
              <a:rPr lang="en-IN" b="0" strike="noStrike" spc="-1" dirty="0" err="1" smtClean="0">
                <a:solidFill>
                  <a:srgbClr val="000000"/>
                </a:solidFill>
                <a:latin typeface="Calibri" panose="020F0502020204030204" pitchFamily="34" charset="0"/>
                <a:ea typeface="Arial"/>
              </a:rPr>
              <a:t>db.mydb.find</a:t>
            </a:r>
            <a:r>
              <a:rPr lang="en-IN" b="0" strike="noStrike" spc="-1" dirty="0">
                <a:solidFill>
                  <a:srgbClr val="000000"/>
                </a:solidFill>
                <a:latin typeface="Calibri" panose="020F0502020204030204" pitchFamily="34" charset="0"/>
                <a:ea typeface="Arial"/>
              </a:rPr>
              <a:t>().sort({id:1}).</a:t>
            </a:r>
            <a:r>
              <a:rPr lang="en-IN" b="0" strike="noStrike" spc="-1" dirty="0" err="1">
                <a:solidFill>
                  <a:srgbClr val="000000"/>
                </a:solidFill>
                <a:latin typeface="Calibri" panose="020F0502020204030204" pitchFamily="34" charset="0"/>
                <a:ea typeface="Arial"/>
              </a:rPr>
              <a:t>forEach</a:t>
            </a:r>
            <a:r>
              <a:rPr lang="en-IN" b="0" strike="noStrike" spc="-1" dirty="0">
                <a:solidFill>
                  <a:srgbClr val="000000"/>
                </a:solidFill>
                <a:latin typeface="Calibri" panose="020F0502020204030204" pitchFamily="34" charset="0"/>
                <a:ea typeface="Arial"/>
              </a:rPr>
              <a:t>(</a:t>
            </a:r>
            <a:r>
              <a:rPr lang="en-IN" b="0" strike="noStrike" spc="-1" dirty="0" err="1">
                <a:solidFill>
                  <a:srgbClr val="000000"/>
                </a:solidFill>
                <a:latin typeface="Calibri" panose="020F0502020204030204" pitchFamily="34" charset="0"/>
                <a:ea typeface="Arial"/>
              </a:rPr>
              <a:t>printjson</a:t>
            </a:r>
            <a:r>
              <a:rPr lang="en-IN" b="0" strike="noStrike" spc="-1" dirty="0">
                <a:solidFill>
                  <a:srgbClr val="000000"/>
                </a:solidFill>
                <a:latin typeface="Calibri" panose="020F0502020204030204" pitchFamily="34" charset="0"/>
                <a:ea typeface="Arial"/>
              </a:rPr>
              <a:t>)</a:t>
            </a:r>
            <a:r>
              <a:rPr lang="en-IN" sz="1400" b="0" strike="noStrike" spc="-1" dirty="0">
                <a:solidFill>
                  <a:srgbClr val="000000"/>
                </a:solidFill>
                <a:latin typeface="Calibri" panose="020F0502020204030204" pitchFamily="34" charset="0"/>
                <a:ea typeface="DejaVu Sans"/>
              </a:rPr>
              <a:t> </a:t>
            </a:r>
            <a:endParaRPr lang="en-IN" sz="1400" b="0" strike="noStrike" spc="-1" dirty="0">
              <a:latin typeface="Calibri" panose="020F0502020204030204" pitchFamily="34" charset="0"/>
            </a:endParaRPr>
          </a:p>
          <a:p>
            <a:pPr>
              <a:lnSpc>
                <a:spcPct val="115000"/>
              </a:lnSpc>
            </a:pPr>
            <a:endParaRPr lang="en-IN" sz="1400" b="0" strike="noStrike" spc="-1" dirty="0">
              <a:latin typeface="Calibri" panose="020F0502020204030204" pitchFamily="34" charset="0"/>
            </a:endParaRPr>
          </a:p>
          <a:p>
            <a:pPr>
              <a:lnSpc>
                <a:spcPct val="115000"/>
              </a:lnSpc>
            </a:pPr>
            <a:endParaRPr lang="en-IN" sz="1400" b="0" strike="noStrike" spc="-1" dirty="0">
              <a:latin typeface="Calibri" panose="020F0502020204030204" pitchFamily="34" charset="0"/>
            </a:endParaRPr>
          </a:p>
          <a:p>
            <a:pPr>
              <a:lnSpc>
                <a:spcPct val="115000"/>
              </a:lnSpc>
            </a:pPr>
            <a:endParaRPr lang="en-IN" sz="1400" b="0" strike="noStrike" spc="-1" dirty="0">
              <a:latin typeface="Calibri" panose="020F0502020204030204" pitchFamily="34" charset="0"/>
            </a:endParaRPr>
          </a:p>
          <a:p>
            <a:pPr marL="216360" lvl="1">
              <a:lnSpc>
                <a:spcPct val="115000"/>
              </a:lnSpc>
              <a:buClr>
                <a:srgbClr val="000000"/>
              </a:buClr>
              <a:buSzPct val="45000"/>
            </a:pPr>
            <a:r>
              <a:rPr lang="en-IN" b="0" strike="noStrike" spc="-1" dirty="0">
                <a:solidFill>
                  <a:srgbClr val="000000"/>
                </a:solidFill>
                <a:latin typeface="Calibri" panose="020F0502020204030204" pitchFamily="34" charset="0"/>
                <a:ea typeface="Arial"/>
              </a:rPr>
              <a:t> </a:t>
            </a: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marL="360">
              <a:lnSpc>
                <a:spcPct val="115000"/>
              </a:lnSpc>
              <a:buClr>
                <a:srgbClr val="000000"/>
              </a:buClr>
            </a:pPr>
            <a:endParaRPr lang="en-IN" spc="-1" dirty="0">
              <a:latin typeface="Calibri" panose="020F0502020204030204" pitchFamily="34" charset="0"/>
            </a:endParaRPr>
          </a:p>
          <a:p>
            <a:pPr marL="286110" indent="-285750">
              <a:lnSpc>
                <a:spcPct val="115000"/>
              </a:lnSpc>
              <a:buClr>
                <a:srgbClr val="000000"/>
              </a:buClr>
              <a:buFont typeface="Arial" panose="020B0604020202020204" pitchFamily="34" charset="0"/>
              <a:buChar char="•"/>
            </a:pPr>
            <a:r>
              <a:rPr lang="en-IN" b="0" strike="noStrike" spc="-1" dirty="0" smtClean="0">
                <a:solidFill>
                  <a:srgbClr val="000000"/>
                </a:solidFill>
                <a:latin typeface="Calibri" panose="020F0502020204030204" pitchFamily="34" charset="0"/>
                <a:ea typeface="Arial"/>
              </a:rPr>
              <a:t>The </a:t>
            </a:r>
            <a:r>
              <a:rPr lang="en-IN" b="0" strike="noStrike" spc="-1" dirty="0">
                <a:solidFill>
                  <a:srgbClr val="000000"/>
                </a:solidFill>
                <a:latin typeface="Calibri" panose="020F0502020204030204" pitchFamily="34" charset="0"/>
                <a:ea typeface="Arial"/>
              </a:rPr>
              <a:t>output clearly shows that since there is a limit modifier, so at     most just 2 records are returned as part of the result set based on    the </a:t>
            </a:r>
            <a:r>
              <a:rPr lang="en-IN" b="0" strike="noStrike" spc="-1" dirty="0" err="1">
                <a:solidFill>
                  <a:srgbClr val="000000"/>
                </a:solidFill>
                <a:latin typeface="Calibri" panose="020F0502020204030204" pitchFamily="34" charset="0"/>
                <a:ea typeface="Arial"/>
              </a:rPr>
              <a:t>ObjectId</a:t>
            </a:r>
            <a:r>
              <a:rPr lang="en-IN" b="0" strike="noStrike" spc="-1" dirty="0">
                <a:solidFill>
                  <a:srgbClr val="000000"/>
                </a:solidFill>
                <a:latin typeface="Calibri" panose="020F0502020204030204" pitchFamily="34" charset="0"/>
                <a:ea typeface="Arial"/>
              </a:rPr>
              <a:t> in ascending order</a:t>
            </a:r>
            <a:r>
              <a:rPr lang="en-IN" b="0" strike="noStrike" spc="-1" dirty="0" smtClean="0">
                <a:solidFill>
                  <a:srgbClr val="000000"/>
                </a:solidFill>
                <a:latin typeface="Calibri" panose="020F0502020204030204" pitchFamily="34" charset="0"/>
                <a:ea typeface="Arial"/>
              </a:rPr>
              <a:t>.  </a:t>
            </a: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r>
              <a:rPr lang="en-IN" b="0" strike="noStrike" spc="-1" dirty="0">
                <a:solidFill>
                  <a:srgbClr val="000000"/>
                </a:solidFill>
                <a:latin typeface="Calibri" panose="020F0502020204030204" pitchFamily="34" charset="0"/>
                <a:ea typeface="Arial"/>
              </a:rPr>
              <a:t>	</a:t>
            </a: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p:txBody>
      </p:sp>
      <p:sp>
        <p:nvSpPr>
          <p:cNvPr id="160"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MongoDB Query Modifications using </a:t>
            </a:r>
            <a:endParaRPr lang="en-IN" sz="3200" b="0" strike="noStrike" spc="-1">
              <a:latin typeface="Arial"/>
            </a:endParaRPr>
          </a:p>
          <a:p>
            <a:pPr marL="342720" indent="-341640" algn="ctr">
              <a:lnSpc>
                <a:spcPct val="100000"/>
              </a:lnSpc>
            </a:pPr>
            <a:r>
              <a:rPr lang="en-IN" sz="3200" b="1" strike="noStrike" spc="-1">
                <a:solidFill>
                  <a:srgbClr val="FFFFFF"/>
                </a:solidFill>
                <a:latin typeface="Arial"/>
                <a:ea typeface="Arial"/>
              </a:rPr>
              <a:t>sort()</a:t>
            </a:r>
            <a:endParaRPr lang="en-IN" sz="3200" b="0" strike="noStrike" spc="-1">
              <a:latin typeface="Arial"/>
            </a:endParaRPr>
          </a:p>
        </p:txBody>
      </p:sp>
      <p:sp>
        <p:nvSpPr>
          <p:cNvPr id="161"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BD3FC294-85ED-4A56-8F8B-8A8B7A3E6FB2}" type="slidenum">
              <a:rPr lang="en-IN" sz="1200" b="0" strike="noStrike" spc="-1">
                <a:solidFill>
                  <a:srgbClr val="898989"/>
                </a:solidFill>
                <a:latin typeface="Calibri"/>
                <a:ea typeface="Calibri"/>
              </a:rPr>
              <a:t>20</a:t>
            </a:fld>
            <a:endParaRPr lang="en-IN" sz="1200" b="0" strike="noStrike" spc="-1">
              <a:latin typeface="Arial"/>
            </a:endParaRPr>
          </a:p>
        </p:txBody>
      </p:sp>
      <p:pic>
        <p:nvPicPr>
          <p:cNvPr id="162" name="Picture 161"/>
          <p:cNvPicPr/>
          <p:nvPr/>
        </p:nvPicPr>
        <p:blipFill>
          <a:blip r:embed="rId2"/>
          <a:stretch/>
        </p:blipFill>
        <p:spPr>
          <a:xfrm>
            <a:off x="766729" y="4005000"/>
            <a:ext cx="7609461" cy="1640635"/>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Arial"/>
                <a:ea typeface="Arial"/>
              </a:rPr>
              <a:t>MongoDB provides the count() function to know what is the count of documents in a collection as per the query fired.</a:t>
            </a:r>
            <a:endParaRPr lang="en-IN" sz="2200" b="0" strike="noStrike" spc="-1" dirty="0">
              <a:latin typeface="Arial"/>
            </a:endParaRPr>
          </a:p>
          <a:p>
            <a:pPr marL="432000" lvl="1" indent="-215640">
              <a:lnSpc>
                <a:spcPct val="115000"/>
              </a:lnSpc>
              <a:buClr>
                <a:srgbClr val="000000"/>
              </a:buClr>
              <a:buSzPct val="45000"/>
              <a:buFont typeface="Wingdings" charset="2"/>
              <a:buChar char=""/>
            </a:pPr>
            <a:r>
              <a:rPr lang="en-IN" sz="2200" b="0" strike="noStrike" spc="-1" dirty="0" smtClean="0">
                <a:solidFill>
                  <a:srgbClr val="000000"/>
                </a:solidFill>
                <a:latin typeface="Arial"/>
                <a:ea typeface="Arial"/>
              </a:rPr>
              <a:t>E.g. </a:t>
            </a:r>
            <a:r>
              <a:rPr lang="en-IN" sz="2200" b="0" strike="noStrike" spc="-1" dirty="0">
                <a:solidFill>
                  <a:srgbClr val="000000"/>
                </a:solidFill>
                <a:latin typeface="Arial"/>
                <a:ea typeface="Arial"/>
              </a:rPr>
              <a:t>-   </a:t>
            </a:r>
            <a:r>
              <a:rPr lang="en-IN" sz="2200" b="0" strike="noStrike" spc="-1" dirty="0" err="1">
                <a:solidFill>
                  <a:srgbClr val="000000"/>
                </a:solidFill>
                <a:latin typeface="Arial"/>
                <a:ea typeface="Arial"/>
              </a:rPr>
              <a:t>db.mydb.count</a:t>
            </a:r>
            <a:r>
              <a:rPr lang="en-IN" sz="2200" b="0" strike="noStrike" spc="-1" dirty="0">
                <a:solidFill>
                  <a:srgbClr val="000000"/>
                </a:solidFill>
                <a:latin typeface="Arial"/>
                <a:ea typeface="Arial"/>
              </a:rPr>
              <a:t>()</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marL="864000" lvl="3" indent="-215640">
              <a:lnSpc>
                <a:spcPct val="115000"/>
              </a:lnSpc>
              <a:buClr>
                <a:srgbClr val="000000"/>
              </a:buClr>
              <a:buSzPct val="45000"/>
              <a:buFont typeface="Wingdings" charset="2"/>
              <a:buChar char=""/>
            </a:pPr>
            <a:r>
              <a:rPr lang="en-IN" sz="1800" b="0" strike="noStrike" spc="-1" dirty="0">
                <a:solidFill>
                  <a:srgbClr val="000000"/>
                </a:solidFill>
                <a:latin typeface="Arial"/>
                <a:ea typeface="DejaVu Sans"/>
              </a:rPr>
              <a:t>  </a:t>
            </a: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marL="343260" indent="-342900">
              <a:lnSpc>
                <a:spcPct val="115000"/>
              </a:lnSpc>
              <a:buClr>
                <a:srgbClr val="000000"/>
              </a:buClr>
              <a:buFont typeface="Arial" panose="020B0604020202020204" pitchFamily="34" charset="0"/>
              <a:buChar char="•"/>
            </a:pPr>
            <a:r>
              <a:rPr lang="en-IN" sz="2200" spc="-1" dirty="0">
                <a:solidFill>
                  <a:srgbClr val="000000"/>
                </a:solidFill>
                <a:latin typeface="Arial"/>
                <a:ea typeface="Arial"/>
              </a:rPr>
              <a:t>T</a:t>
            </a:r>
            <a:r>
              <a:rPr lang="en-IN" sz="2200" b="0" strike="noStrike" spc="-1" dirty="0" smtClean="0">
                <a:solidFill>
                  <a:srgbClr val="000000"/>
                </a:solidFill>
                <a:latin typeface="Arial"/>
                <a:ea typeface="Arial"/>
              </a:rPr>
              <a:t>he </a:t>
            </a:r>
            <a:r>
              <a:rPr lang="en-IN" sz="2200" b="0" strike="noStrike" spc="-1" dirty="0">
                <a:solidFill>
                  <a:srgbClr val="000000"/>
                </a:solidFill>
                <a:latin typeface="Arial"/>
                <a:ea typeface="Arial"/>
              </a:rPr>
              <a:t>output clearly shows that 5 documents are there in the collection</a:t>
            </a:r>
            <a:r>
              <a:rPr lang="en-IN" sz="2200" b="0" strike="noStrike" spc="-1" dirty="0" smtClean="0">
                <a:solidFill>
                  <a:srgbClr val="000000"/>
                </a:solidFill>
                <a:latin typeface="Arial"/>
                <a:ea typeface="Arial"/>
              </a:rPr>
              <a:t>.</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64"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MongoDB Count() function</a:t>
            </a:r>
            <a:endParaRPr lang="en-IN" sz="3200" b="0" strike="noStrike" spc="-1">
              <a:latin typeface="Arial"/>
            </a:endParaRPr>
          </a:p>
        </p:txBody>
      </p:sp>
      <p:sp>
        <p:nvSpPr>
          <p:cNvPr id="165"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4157DBA1-2674-4E2E-9363-417F0FF9AEA0}" type="slidenum">
              <a:rPr lang="en-IN" sz="1200" b="0" strike="noStrike" spc="-1">
                <a:solidFill>
                  <a:srgbClr val="898989"/>
                </a:solidFill>
                <a:latin typeface="Calibri"/>
                <a:ea typeface="Calibri"/>
              </a:rPr>
              <a:t>21</a:t>
            </a:fld>
            <a:endParaRPr lang="en-IN" sz="1200" b="0" strike="noStrike" spc="-1">
              <a:latin typeface="Arial"/>
            </a:endParaRPr>
          </a:p>
        </p:txBody>
      </p:sp>
      <p:pic>
        <p:nvPicPr>
          <p:cNvPr id="166" name="Picture 165"/>
          <p:cNvPicPr/>
          <p:nvPr/>
        </p:nvPicPr>
        <p:blipFill>
          <a:blip r:embed="rId2"/>
          <a:stretch/>
        </p:blipFill>
        <p:spPr>
          <a:xfrm>
            <a:off x="611640" y="2908221"/>
            <a:ext cx="7919640" cy="1943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90620" y="1573997"/>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gn="just">
              <a:lnSpc>
                <a:spcPct val="115000"/>
              </a:lnSpc>
              <a:buClr>
                <a:srgbClr val="000000"/>
              </a:buClr>
              <a:buSzPct val="45000"/>
              <a:buFont typeface="Wingdings" charset="2"/>
              <a:buChar char=""/>
            </a:pPr>
            <a:r>
              <a:rPr lang="en-IN" sz="2200" b="0" strike="noStrike" spc="-1" dirty="0">
                <a:solidFill>
                  <a:srgbClr val="000000"/>
                </a:solidFill>
                <a:latin typeface="Arial"/>
                <a:ea typeface="Arial"/>
              </a:rPr>
              <a:t>MongoDB provides the remove() function to remove documents from a </a:t>
            </a:r>
            <a:r>
              <a:rPr lang="en-IN" sz="2200" b="0" strike="noStrike" spc="-1" dirty="0" smtClean="0">
                <a:solidFill>
                  <a:srgbClr val="000000"/>
                </a:solidFill>
                <a:latin typeface="Arial"/>
                <a:ea typeface="Arial"/>
              </a:rPr>
              <a:t>collection. Either </a:t>
            </a:r>
            <a:r>
              <a:rPr lang="en-IN" sz="2200" b="0" strike="noStrike" spc="-1" dirty="0">
                <a:solidFill>
                  <a:srgbClr val="000000"/>
                </a:solidFill>
                <a:latin typeface="Arial"/>
                <a:ea typeface="Arial"/>
              </a:rPr>
              <a:t>all of the documents can be removed from a collection or only those which matches a specific condition. </a:t>
            </a:r>
            <a:endParaRPr lang="en-IN" sz="2200" spc="-1" dirty="0">
              <a:latin typeface="Arial"/>
            </a:endParaRPr>
          </a:p>
          <a:p>
            <a:pPr marL="432000" lvl="1" indent="-215640">
              <a:lnSpc>
                <a:spcPct val="115000"/>
              </a:lnSpc>
              <a:buClr>
                <a:srgbClr val="000000"/>
              </a:buClr>
              <a:buSzPct val="45000"/>
              <a:buFont typeface="Wingdings" charset="2"/>
              <a:buChar char=""/>
            </a:pPr>
            <a:r>
              <a:rPr lang="en-IN" sz="2200" b="0" strike="noStrike" spc="-1" dirty="0" smtClean="0">
                <a:solidFill>
                  <a:srgbClr val="000000"/>
                </a:solidFill>
                <a:latin typeface="Arial"/>
                <a:ea typeface="Arial"/>
              </a:rPr>
              <a:t>E.g.</a:t>
            </a:r>
          </a:p>
          <a:p>
            <a:pPr marL="216360" lvl="1" algn="ctr">
              <a:lnSpc>
                <a:spcPct val="115000"/>
              </a:lnSpc>
              <a:buClr>
                <a:srgbClr val="000000"/>
              </a:buClr>
              <a:buSzPct val="45000"/>
            </a:pPr>
            <a:r>
              <a:rPr lang="en-IN" sz="2200" b="0" strike="noStrike" spc="-1" dirty="0" smtClean="0">
                <a:solidFill>
                  <a:srgbClr val="000000"/>
                </a:solidFill>
                <a:latin typeface="Arial"/>
                <a:ea typeface="Arial"/>
              </a:rPr>
              <a:t>1</a:t>
            </a:r>
            <a:r>
              <a:rPr lang="en-IN" sz="2200" b="0" strike="noStrike" spc="-1" dirty="0">
                <a:solidFill>
                  <a:srgbClr val="000000"/>
                </a:solidFill>
                <a:latin typeface="Arial"/>
                <a:ea typeface="Arial"/>
              </a:rPr>
              <a:t>. </a:t>
            </a:r>
            <a:r>
              <a:rPr lang="en-IN" sz="2200" b="0" strike="noStrike" spc="-1" dirty="0" err="1">
                <a:solidFill>
                  <a:srgbClr val="000000"/>
                </a:solidFill>
                <a:latin typeface="Arial"/>
                <a:ea typeface="Arial"/>
              </a:rPr>
              <a:t>db.mydb.remove</a:t>
            </a:r>
            <a:r>
              <a:rPr lang="en-IN" sz="2200" b="0" strike="noStrike" spc="-1" dirty="0" smtClean="0">
                <a:solidFill>
                  <a:srgbClr val="000000"/>
                </a:solidFill>
                <a:latin typeface="Arial"/>
                <a:ea typeface="Arial"/>
              </a:rPr>
              <a:t>()</a:t>
            </a:r>
            <a:endParaRPr lang="en-IN" sz="2200" spc="-1" dirty="0">
              <a:latin typeface="Arial"/>
            </a:endParaRPr>
          </a:p>
          <a:p>
            <a:pPr marL="432000" lvl="1" indent="-215640">
              <a:lnSpc>
                <a:spcPct val="115000"/>
              </a:lnSpc>
              <a:buClr>
                <a:srgbClr val="000000"/>
              </a:buClr>
              <a:buSzPct val="45000"/>
              <a:buFont typeface="Wingdings" charset="2"/>
              <a:buChar char=""/>
            </a:pPr>
            <a:r>
              <a:rPr lang="en-IN" sz="2200" b="0" strike="noStrike" spc="-1" dirty="0" smtClean="0">
                <a:solidFill>
                  <a:srgbClr val="000000"/>
                </a:solidFill>
                <a:latin typeface="Arial"/>
                <a:ea typeface="Arial"/>
              </a:rPr>
              <a:t>If </a:t>
            </a:r>
            <a:r>
              <a:rPr lang="en-IN" sz="2200" b="0" strike="noStrike" spc="-1" dirty="0">
                <a:solidFill>
                  <a:srgbClr val="000000"/>
                </a:solidFill>
                <a:latin typeface="Arial"/>
                <a:ea typeface="Arial"/>
              </a:rPr>
              <a:t>you just issue the remove command, all of the documents  will be removed from the collection.</a:t>
            </a:r>
            <a:endParaRPr lang="en-IN" sz="2200" b="0" strike="noStrike" spc="-1" dirty="0">
              <a:latin typeface="Arial"/>
            </a:endParaRPr>
          </a:p>
          <a:p>
            <a:pPr marL="864360" lvl="4" algn="ctr">
              <a:lnSpc>
                <a:spcPct val="115000"/>
              </a:lnSpc>
              <a:buClr>
                <a:srgbClr val="000000"/>
              </a:buClr>
              <a:buSzPct val="45000"/>
            </a:pPr>
            <a:r>
              <a:rPr lang="en-IN" sz="2200" b="0" strike="noStrike" spc="-1" dirty="0" smtClean="0">
                <a:solidFill>
                  <a:srgbClr val="000000"/>
                </a:solidFill>
                <a:latin typeface="Arial"/>
                <a:ea typeface="Arial"/>
              </a:rPr>
              <a:t>2</a:t>
            </a:r>
            <a:r>
              <a:rPr lang="en-IN" sz="2200" b="0" strike="noStrike" spc="-1" dirty="0">
                <a:solidFill>
                  <a:srgbClr val="000000"/>
                </a:solidFill>
                <a:latin typeface="Arial"/>
                <a:ea typeface="Arial"/>
              </a:rPr>
              <a:t>. </a:t>
            </a:r>
            <a:r>
              <a:rPr lang="en-IN" sz="2200" b="0" strike="noStrike" spc="-1" dirty="0" err="1">
                <a:solidFill>
                  <a:srgbClr val="000000"/>
                </a:solidFill>
                <a:latin typeface="Arial"/>
                <a:ea typeface="Arial"/>
              </a:rPr>
              <a:t>db.mydb.remove</a:t>
            </a:r>
            <a:r>
              <a:rPr lang="en-IN" sz="2200" b="0" strike="noStrike" spc="-1" dirty="0">
                <a:solidFill>
                  <a:srgbClr val="000000"/>
                </a:solidFill>
                <a:latin typeface="Arial"/>
                <a:ea typeface="Arial"/>
              </a:rPr>
              <a:t>({id:2</a:t>
            </a:r>
            <a:r>
              <a:rPr lang="en-IN" sz="2200" b="0" strike="noStrike" spc="-1" dirty="0" smtClean="0">
                <a:solidFill>
                  <a:srgbClr val="000000"/>
                </a:solidFill>
                <a:latin typeface="Arial"/>
                <a:ea typeface="Arial"/>
              </a:rPr>
              <a:t>})</a:t>
            </a:r>
            <a:endParaRPr lang="en-IN" sz="2200" spc="-1" dirty="0">
              <a:latin typeface="Arial"/>
            </a:endParaRPr>
          </a:p>
          <a:p>
            <a:pPr marL="864360" lvl="4" algn="ctr">
              <a:lnSpc>
                <a:spcPct val="115000"/>
              </a:lnSpc>
              <a:buClr>
                <a:srgbClr val="000000"/>
              </a:buClr>
              <a:buSzPct val="45000"/>
            </a:pPr>
            <a:r>
              <a:rPr lang="en-IN" sz="2200" b="0" strike="noStrike" spc="-1" dirty="0" smtClean="0">
                <a:solidFill>
                  <a:srgbClr val="000000"/>
                </a:solidFill>
                <a:latin typeface="Arial"/>
                <a:ea typeface="Arial"/>
              </a:rPr>
              <a:t>To remove the documents which have the id as 2.</a:t>
            </a:r>
            <a:endParaRPr lang="en-IN" sz="2200" b="0" strike="noStrike" spc="-1" dirty="0" smtClean="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marL="648360" lvl="3">
              <a:lnSpc>
                <a:spcPct val="115000"/>
              </a:lnSpc>
              <a:buClr>
                <a:srgbClr val="000000"/>
              </a:buClr>
              <a:buSzPct val="45000"/>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68"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MongoDB Remove() function</a:t>
            </a:r>
            <a:endParaRPr lang="en-IN" sz="3200" b="0" strike="noStrike" spc="-1">
              <a:latin typeface="Arial"/>
            </a:endParaRPr>
          </a:p>
        </p:txBody>
      </p:sp>
      <p:sp>
        <p:nvSpPr>
          <p:cNvPr id="169"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637DEBD5-234C-4FFD-83FB-1DECB6DEFCC8}" type="slidenum">
              <a:rPr lang="en-IN" sz="1200" b="0" strike="noStrike" spc="-1">
                <a:solidFill>
                  <a:srgbClr val="898989"/>
                </a:solidFill>
                <a:latin typeface="Calibri"/>
                <a:ea typeface="Calibri"/>
              </a:rPr>
              <a:t>22</a:t>
            </a:fld>
            <a:endParaRPr lang="en-IN" sz="1200" b="0" strike="noStrike" spc="-1">
              <a:latin typeface="Arial"/>
            </a:endParaRPr>
          </a:p>
        </p:txBody>
      </p:sp>
      <p:pic>
        <p:nvPicPr>
          <p:cNvPr id="170" name="Picture 169"/>
          <p:cNvPicPr/>
          <p:nvPr/>
        </p:nvPicPr>
        <p:blipFill>
          <a:blip r:embed="rId2"/>
          <a:stretch/>
        </p:blipFill>
        <p:spPr>
          <a:xfrm>
            <a:off x="990508" y="5516447"/>
            <a:ext cx="7161904" cy="1204033"/>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Calibri" panose="020F0502020204030204" pitchFamily="34" charset="0"/>
                <a:ea typeface="Arial"/>
              </a:rPr>
              <a:t>MongoDB provides the update() command to update the documents of a collection. </a:t>
            </a:r>
            <a:endParaRPr lang="en-IN" sz="22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Calibri" panose="020F0502020204030204" pitchFamily="34" charset="0"/>
                <a:ea typeface="Arial"/>
              </a:rPr>
              <a:t>To update only the documents you want to update, you can add a criteria to the update statement so that only selected documents are updated.  </a:t>
            </a:r>
            <a:endParaRPr lang="en-IN" sz="22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Calibri" panose="020F0502020204030204" pitchFamily="34" charset="0"/>
                <a:ea typeface="Arial"/>
              </a:rPr>
              <a:t>The basic parameters in the command is a condition for which document needs to be updated, and the next is the modification which needs to be performed.  </a:t>
            </a:r>
            <a:endParaRPr lang="en-IN" sz="22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000" b="1" strike="noStrike" spc="-1" dirty="0">
                <a:solidFill>
                  <a:srgbClr val="000000"/>
                </a:solidFill>
                <a:latin typeface="Calibri" panose="020F0502020204030204" pitchFamily="34" charset="0"/>
                <a:ea typeface="Arial"/>
              </a:rPr>
              <a:t>Step 1  </a:t>
            </a:r>
            <a:r>
              <a:rPr lang="en-IN" sz="2000" b="0" strike="noStrike" spc="-1" dirty="0">
                <a:solidFill>
                  <a:srgbClr val="000000"/>
                </a:solidFill>
                <a:latin typeface="Calibri" panose="020F0502020204030204" pitchFamily="34" charset="0"/>
                <a:ea typeface="Arial"/>
              </a:rPr>
              <a:t>Issue the update command .</a:t>
            </a:r>
            <a:endParaRPr lang="en-IN" sz="20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000" b="1" strike="noStrike" spc="-1" dirty="0">
                <a:solidFill>
                  <a:srgbClr val="000000"/>
                </a:solidFill>
                <a:latin typeface="Calibri" panose="020F0502020204030204" pitchFamily="34" charset="0"/>
                <a:ea typeface="Arial"/>
              </a:rPr>
              <a:t>Step 2</a:t>
            </a:r>
            <a:r>
              <a:rPr lang="en-IN" sz="2000" b="0" strike="noStrike" spc="-1" dirty="0">
                <a:solidFill>
                  <a:srgbClr val="000000"/>
                </a:solidFill>
                <a:latin typeface="Calibri" panose="020F0502020204030204" pitchFamily="34" charset="0"/>
                <a:ea typeface="Arial"/>
              </a:rPr>
              <a:t>  Choose the condition which you want to use to decide                              which document needs to be updated.</a:t>
            </a:r>
            <a:endParaRPr lang="en-IN" sz="20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000" b="1" strike="noStrike" spc="-1" dirty="0">
                <a:solidFill>
                  <a:srgbClr val="000000"/>
                </a:solidFill>
                <a:latin typeface="Calibri" panose="020F0502020204030204" pitchFamily="34" charset="0"/>
                <a:ea typeface="Arial"/>
              </a:rPr>
              <a:t>Step 3  </a:t>
            </a:r>
            <a:r>
              <a:rPr lang="en-IN" sz="2000" b="0" strike="noStrike" spc="-1" dirty="0">
                <a:solidFill>
                  <a:srgbClr val="000000"/>
                </a:solidFill>
                <a:latin typeface="Calibri" panose="020F0502020204030204" pitchFamily="34" charset="0"/>
                <a:ea typeface="Arial"/>
              </a:rPr>
              <a:t>Use the set command to modify the Field Name.</a:t>
            </a:r>
            <a:endParaRPr lang="en-IN" sz="20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000" b="1" strike="noStrike" spc="-1" dirty="0">
                <a:solidFill>
                  <a:srgbClr val="000000"/>
                </a:solidFill>
                <a:latin typeface="Calibri" panose="020F0502020204030204" pitchFamily="34" charset="0"/>
                <a:ea typeface="Arial"/>
              </a:rPr>
              <a:t>Step 4  </a:t>
            </a:r>
            <a:r>
              <a:rPr lang="en-IN" sz="2000" b="0" strike="noStrike" spc="-1" dirty="0">
                <a:solidFill>
                  <a:srgbClr val="000000"/>
                </a:solidFill>
                <a:latin typeface="Calibri" panose="020F0502020204030204" pitchFamily="34" charset="0"/>
                <a:ea typeface="Arial"/>
              </a:rPr>
              <a:t>Choose which Field Name you want to modify and enter the                     new value accordingly. </a:t>
            </a:r>
            <a:endParaRPr lang="en-IN" sz="2000" b="0" strike="noStrike" spc="-1" dirty="0">
              <a:latin typeface="Calibri" panose="020F0502020204030204" pitchFamily="34" charset="0"/>
            </a:endParaRPr>
          </a:p>
          <a:p>
            <a:pPr>
              <a:lnSpc>
                <a:spcPct val="115000"/>
              </a:lnSpc>
            </a:pPr>
            <a:endParaRPr lang="en-IN" sz="2000" b="0" strike="noStrike" spc="-1" dirty="0">
              <a:latin typeface="Arial"/>
            </a:endParaRPr>
          </a:p>
          <a:p>
            <a:pPr>
              <a:lnSpc>
                <a:spcPct val="115000"/>
              </a:lnSpc>
            </a:pPr>
            <a:r>
              <a:rPr lang="en-IN" sz="1800" b="0" strike="noStrike" spc="-1" dirty="0">
                <a:solidFill>
                  <a:srgbClr val="000000"/>
                </a:solidFill>
                <a:latin typeface="Arial"/>
                <a:ea typeface="DejaVu Sans"/>
              </a:rPr>
              <a:t>  </a:t>
            </a: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72"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MongoDB Update() Document</a:t>
            </a:r>
            <a:endParaRPr lang="en-IN" sz="3200" b="0" strike="noStrike" spc="-1">
              <a:latin typeface="Arial"/>
            </a:endParaRPr>
          </a:p>
        </p:txBody>
      </p:sp>
      <p:sp>
        <p:nvSpPr>
          <p:cNvPr id="173"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679C8748-5A01-4EA0-AEF4-4020574AA764}" type="slidenum">
              <a:rPr lang="en-IN" sz="1200" b="0" strike="noStrike" spc="-1">
                <a:solidFill>
                  <a:srgbClr val="898989"/>
                </a:solidFill>
                <a:latin typeface="Calibri"/>
                <a:ea typeface="Calibri"/>
              </a:rPr>
              <a:t>23</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Arial"/>
                <a:ea typeface="Arial"/>
              </a:rPr>
              <a:t>Lets say we want to update the document which has the id 1. </a:t>
            </a:r>
            <a:endParaRPr lang="en-IN" sz="2200" b="0" strike="noStrike" spc="-1" dirty="0">
              <a:latin typeface="Arial"/>
            </a:endParaRPr>
          </a:p>
          <a:p>
            <a:pPr marL="216360" lvl="1">
              <a:lnSpc>
                <a:spcPct val="115000"/>
              </a:lnSpc>
              <a:buClr>
                <a:srgbClr val="000000"/>
              </a:buClr>
              <a:buSzPct val="45000"/>
            </a:pPr>
            <a:r>
              <a:rPr lang="en-IN" sz="2200" b="0" strike="noStrike" spc="-1" dirty="0">
                <a:solidFill>
                  <a:srgbClr val="000000"/>
                </a:solidFill>
                <a:latin typeface="Arial"/>
                <a:ea typeface="Arial"/>
              </a:rPr>
              <a:t>Code -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marL="216360" lvl="1">
              <a:lnSpc>
                <a:spcPct val="115000"/>
              </a:lnSpc>
              <a:buClr>
                <a:srgbClr val="000000"/>
              </a:buClr>
              <a:buSzPct val="45000"/>
            </a:pPr>
            <a:r>
              <a:rPr lang="en-IN" sz="2200" b="0" strike="noStrike" spc="-1" dirty="0">
                <a:solidFill>
                  <a:srgbClr val="000000"/>
                </a:solidFill>
                <a:latin typeface="Arial"/>
                <a:ea typeface="Arial"/>
              </a:rPr>
              <a:t>Result -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marL="864000" lvl="3" indent="-215640">
              <a:lnSpc>
                <a:spcPct val="115000"/>
              </a:lnSpc>
              <a:buClr>
                <a:srgbClr val="000000"/>
              </a:buClr>
              <a:buSzPct val="45000"/>
              <a:buFont typeface="Wingdings" charset="2"/>
              <a:buChar char=""/>
            </a:pPr>
            <a:r>
              <a:rPr lang="en-IN" sz="1800" b="0" strike="noStrike" spc="-1" dirty="0">
                <a:solidFill>
                  <a:srgbClr val="000000"/>
                </a:solidFill>
                <a:latin typeface="Arial"/>
                <a:ea typeface="DejaVu Sans"/>
              </a:rPr>
              <a:t>  </a:t>
            </a: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75"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dirty="0">
                <a:solidFill>
                  <a:srgbClr val="FFFFFF"/>
                </a:solidFill>
                <a:latin typeface="Calibri" panose="020F0502020204030204" pitchFamily="34" charset="0"/>
                <a:ea typeface="Arial"/>
              </a:rPr>
              <a:t>MongoDB Update() Document</a:t>
            </a:r>
            <a:endParaRPr lang="en-IN" sz="3200" b="0" strike="noStrike" spc="-1" dirty="0">
              <a:latin typeface="Calibri" panose="020F0502020204030204" pitchFamily="34" charset="0"/>
            </a:endParaRPr>
          </a:p>
          <a:p>
            <a:pPr marL="342720" indent="-341640" algn="ctr">
              <a:lnSpc>
                <a:spcPct val="100000"/>
              </a:lnSpc>
            </a:pPr>
            <a:r>
              <a:rPr lang="en-IN" sz="3200" b="1" strike="noStrike" spc="-1" dirty="0">
                <a:solidFill>
                  <a:srgbClr val="FFFFFF"/>
                </a:solidFill>
                <a:latin typeface="Calibri" panose="020F0502020204030204" pitchFamily="34" charset="0"/>
                <a:ea typeface="Arial"/>
              </a:rPr>
              <a:t>Example</a:t>
            </a:r>
            <a:endParaRPr lang="en-IN" sz="3200" b="0" strike="noStrike" spc="-1" dirty="0">
              <a:latin typeface="Calibri" panose="020F0502020204030204" pitchFamily="34" charset="0"/>
            </a:endParaRPr>
          </a:p>
        </p:txBody>
      </p:sp>
      <p:sp>
        <p:nvSpPr>
          <p:cNvPr id="176"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D0B7EBF0-108C-48FF-A220-8E3CDB975DF5}" type="slidenum">
              <a:rPr lang="en-IN" sz="1200" b="0" strike="noStrike" spc="-1">
                <a:solidFill>
                  <a:srgbClr val="898989"/>
                </a:solidFill>
                <a:latin typeface="Calibri"/>
                <a:ea typeface="Calibri"/>
              </a:rPr>
              <a:t>24</a:t>
            </a:fld>
            <a:endParaRPr lang="en-IN" sz="1200" b="0" strike="noStrike" spc="-1">
              <a:latin typeface="Arial"/>
            </a:endParaRPr>
          </a:p>
        </p:txBody>
      </p:sp>
      <p:pic>
        <p:nvPicPr>
          <p:cNvPr id="177" name="Picture 176"/>
          <p:cNvPicPr/>
          <p:nvPr/>
        </p:nvPicPr>
        <p:blipFill>
          <a:blip r:embed="rId2"/>
          <a:stretch/>
        </p:blipFill>
        <p:spPr>
          <a:xfrm>
            <a:off x="1872000" y="2376000"/>
            <a:ext cx="4679640" cy="1079640"/>
          </a:xfrm>
          <a:prstGeom prst="rect">
            <a:avLst/>
          </a:prstGeom>
          <a:ln>
            <a:noFill/>
          </a:ln>
        </p:spPr>
      </p:pic>
      <p:pic>
        <p:nvPicPr>
          <p:cNvPr id="178" name="Picture 177"/>
          <p:cNvPicPr/>
          <p:nvPr/>
        </p:nvPicPr>
        <p:blipFill>
          <a:blip r:embed="rId3"/>
          <a:stretch/>
        </p:blipFill>
        <p:spPr>
          <a:xfrm>
            <a:off x="860400" y="3888000"/>
            <a:ext cx="7995240" cy="2925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nSpc>
                <a:spcPct val="115000"/>
              </a:lnSpc>
              <a:buClr>
                <a:srgbClr val="000000"/>
              </a:buClr>
              <a:buSzPct val="45000"/>
              <a:buFont typeface="Wingdings" charset="2"/>
              <a:buChar char=""/>
            </a:pPr>
            <a:r>
              <a:rPr lang="en-IN" sz="2400" b="0" strike="noStrike" spc="-1" dirty="0">
                <a:solidFill>
                  <a:srgbClr val="000000"/>
                </a:solidFill>
                <a:latin typeface="Calibri" panose="020F0502020204030204" pitchFamily="34" charset="0"/>
                <a:ea typeface="Arial"/>
              </a:rPr>
              <a:t>To ensure that multiple documents are updated at the same time in MongoDB you need to use the multi option because otherwise by default only one document is modified at a time.</a:t>
            </a:r>
            <a:r>
              <a:rPr lang="en-IN" sz="2200" b="0" strike="noStrike" spc="-1" dirty="0">
                <a:solidFill>
                  <a:srgbClr val="000000"/>
                </a:solidFill>
                <a:latin typeface="Calibri" panose="020F0502020204030204" pitchFamily="34" charset="0"/>
                <a:ea typeface="Arial"/>
              </a:rPr>
              <a:t> </a:t>
            </a:r>
            <a:r>
              <a:rPr lang="en-IN" sz="1800" b="0" strike="noStrike" spc="-1" dirty="0">
                <a:solidFill>
                  <a:srgbClr val="000000"/>
                </a:solidFill>
                <a:latin typeface="Calibri" panose="020F0502020204030204" pitchFamily="34" charset="0"/>
                <a:ea typeface="Arial"/>
              </a:rPr>
              <a:t> </a:t>
            </a:r>
            <a:endParaRPr lang="en-IN" sz="18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400" b="1" strike="noStrike" spc="-1" dirty="0">
                <a:solidFill>
                  <a:srgbClr val="000000"/>
                </a:solidFill>
                <a:latin typeface="Calibri" panose="020F0502020204030204" pitchFamily="34" charset="0"/>
                <a:ea typeface="Arial"/>
              </a:rPr>
              <a:t>Step 1  </a:t>
            </a:r>
            <a:r>
              <a:rPr lang="en-IN" sz="2400" b="0" strike="noStrike" spc="-1" dirty="0">
                <a:solidFill>
                  <a:srgbClr val="000000"/>
                </a:solidFill>
                <a:latin typeface="Calibri" panose="020F0502020204030204" pitchFamily="34" charset="0"/>
                <a:ea typeface="Arial"/>
              </a:rPr>
              <a:t>Issue the update command .</a:t>
            </a:r>
            <a:endParaRPr lang="en-IN" sz="24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400" b="1" strike="noStrike" spc="-1" dirty="0">
                <a:solidFill>
                  <a:srgbClr val="000000"/>
                </a:solidFill>
                <a:latin typeface="Calibri" panose="020F0502020204030204" pitchFamily="34" charset="0"/>
                <a:ea typeface="Arial"/>
              </a:rPr>
              <a:t>Step 2</a:t>
            </a:r>
            <a:r>
              <a:rPr lang="en-IN" sz="2400" b="0" strike="noStrike" spc="-1" dirty="0">
                <a:solidFill>
                  <a:srgbClr val="000000"/>
                </a:solidFill>
                <a:latin typeface="Calibri" panose="020F0502020204030204" pitchFamily="34" charset="0"/>
                <a:ea typeface="Arial"/>
              </a:rPr>
              <a:t>  Choose the condition which you want to use to                       decide which document needs to be updated.</a:t>
            </a:r>
            <a:endParaRPr lang="en-IN" sz="24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200" b="1" strike="noStrike" spc="-1" dirty="0">
                <a:solidFill>
                  <a:srgbClr val="000000"/>
                </a:solidFill>
                <a:latin typeface="Calibri" panose="020F0502020204030204" pitchFamily="34" charset="0"/>
                <a:ea typeface="Arial"/>
              </a:rPr>
              <a:t>Step 3   </a:t>
            </a:r>
            <a:r>
              <a:rPr lang="en-IN" sz="2400" b="0" strike="noStrike" spc="-1" dirty="0">
                <a:solidFill>
                  <a:srgbClr val="000000"/>
                </a:solidFill>
                <a:latin typeface="Calibri" panose="020F0502020204030204" pitchFamily="34" charset="0"/>
                <a:ea typeface="Arial"/>
              </a:rPr>
              <a:t>Choose which Field Name's you want to modify and               enter their new value accordingly. </a:t>
            </a:r>
            <a:endParaRPr lang="en-IN" sz="2400" b="0" strike="noStrike" spc="-1" dirty="0">
              <a:latin typeface="Calibri" panose="020F0502020204030204" pitchFamily="34" charset="0"/>
            </a:endParaRPr>
          </a:p>
          <a:p>
            <a:pPr>
              <a:lnSpc>
                <a:spcPct val="115000"/>
              </a:lnSpc>
            </a:pPr>
            <a:endParaRPr lang="en-IN" sz="2400" b="0" strike="noStrike" spc="-1" dirty="0">
              <a:latin typeface="Calibri" panose="020F0502020204030204" pitchFamily="34" charset="0"/>
            </a:endParaRPr>
          </a:p>
          <a:p>
            <a:pPr>
              <a:lnSpc>
                <a:spcPct val="115000"/>
              </a:lnSpc>
            </a:pPr>
            <a:endParaRPr lang="en-IN" sz="2400" b="0" strike="noStrike" spc="-1" dirty="0">
              <a:latin typeface="Calibri" panose="020F0502020204030204" pitchFamily="34" charset="0"/>
            </a:endParaRPr>
          </a:p>
          <a:p>
            <a:pPr>
              <a:lnSpc>
                <a:spcPct val="115000"/>
              </a:lnSpc>
            </a:pPr>
            <a:endParaRPr lang="en-IN" sz="2400" b="0" strike="noStrike" spc="-1" dirty="0">
              <a:latin typeface="Arial"/>
            </a:endParaRPr>
          </a:p>
          <a:p>
            <a:pPr>
              <a:lnSpc>
                <a:spcPct val="115000"/>
              </a:lnSpc>
            </a:pPr>
            <a:endParaRPr lang="en-IN" sz="2400" b="0" strike="noStrike" spc="-1" dirty="0">
              <a:latin typeface="Arial"/>
            </a:endParaRPr>
          </a:p>
          <a:p>
            <a:pPr>
              <a:lnSpc>
                <a:spcPct val="115000"/>
              </a:lnSpc>
            </a:pPr>
            <a:endParaRPr lang="en-IN" sz="2400" b="0" strike="noStrike" spc="-1" dirty="0">
              <a:latin typeface="Arial"/>
            </a:endParaRPr>
          </a:p>
          <a:p>
            <a:pPr>
              <a:lnSpc>
                <a:spcPct val="115000"/>
              </a:lnSpc>
            </a:pPr>
            <a:endParaRPr lang="en-IN" sz="2400" b="0" strike="noStrike" spc="-1" dirty="0">
              <a:latin typeface="Arial"/>
            </a:endParaRPr>
          </a:p>
          <a:p>
            <a:pPr>
              <a:lnSpc>
                <a:spcPct val="115000"/>
              </a:lnSpc>
            </a:pPr>
            <a:endParaRPr lang="en-IN" sz="2400" b="0" strike="noStrike" spc="-1" dirty="0">
              <a:latin typeface="Arial"/>
            </a:endParaRPr>
          </a:p>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80"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4000" b="1" strike="noStrike" spc="-1" dirty="0">
                <a:solidFill>
                  <a:srgbClr val="FFFFFF"/>
                </a:solidFill>
                <a:latin typeface="Calibri" panose="020F0502020204030204" pitchFamily="34" charset="0"/>
                <a:ea typeface="Arial"/>
              </a:rPr>
              <a:t>Updating Multiple Values</a:t>
            </a:r>
            <a:endParaRPr lang="en-IN" sz="4000" b="0" strike="noStrike" spc="-1" dirty="0">
              <a:latin typeface="Calibri" panose="020F0502020204030204" pitchFamily="34" charset="0"/>
            </a:endParaRPr>
          </a:p>
        </p:txBody>
      </p:sp>
      <p:sp>
        <p:nvSpPr>
          <p:cNvPr id="181"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344E7C7D-FEF0-4771-8F95-17DC4316EE3A}" type="slidenum">
              <a:rPr lang="en-IN" sz="1200" b="0" strike="noStrike" spc="-1">
                <a:solidFill>
                  <a:srgbClr val="898989"/>
                </a:solidFill>
                <a:latin typeface="Calibri"/>
                <a:ea typeface="Calibri"/>
              </a:rPr>
              <a:t>25</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nSpc>
                <a:spcPct val="115000"/>
              </a:lnSpc>
              <a:buClr>
                <a:srgbClr val="000000"/>
              </a:buClr>
              <a:buSzPct val="45000"/>
              <a:buFont typeface="Wingdings" charset="2"/>
              <a:buChar char=""/>
            </a:pPr>
            <a:r>
              <a:rPr lang="en-IN" sz="2200" b="0" strike="noStrike" spc="-1">
                <a:solidFill>
                  <a:srgbClr val="000000"/>
                </a:solidFill>
                <a:latin typeface="Arial"/>
                <a:ea typeface="Arial"/>
              </a:rPr>
              <a:t>Lets say we want to update the document which has the id “1” to id “10” and name to “NewSmith”. . </a:t>
            </a:r>
            <a:endParaRPr lang="en-IN" sz="2200" b="0" strike="noStrike" spc="-1">
              <a:latin typeface="Arial"/>
            </a:endParaRPr>
          </a:p>
          <a:p>
            <a:pPr marL="432000" lvl="1" indent="-215640">
              <a:lnSpc>
                <a:spcPct val="115000"/>
              </a:lnSpc>
              <a:buClr>
                <a:srgbClr val="000000"/>
              </a:buClr>
              <a:buSzPct val="45000"/>
              <a:buFont typeface="Wingdings" charset="2"/>
              <a:buChar char=""/>
            </a:pPr>
            <a:r>
              <a:rPr lang="en-IN" sz="2200" b="0" strike="noStrike" spc="-1">
                <a:solidFill>
                  <a:srgbClr val="000000"/>
                </a:solidFill>
                <a:latin typeface="Arial"/>
                <a:ea typeface="Arial"/>
              </a:rPr>
              <a:t>Code - </a:t>
            </a: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marL="432000" lvl="1" indent="-215640">
              <a:lnSpc>
                <a:spcPct val="115000"/>
              </a:lnSpc>
              <a:buClr>
                <a:srgbClr val="000000"/>
              </a:buClr>
              <a:buSzPct val="45000"/>
              <a:buFont typeface="Wingdings" charset="2"/>
              <a:buChar char=""/>
            </a:pPr>
            <a:r>
              <a:rPr lang="en-IN" sz="2200" b="0" strike="noStrike" spc="-1">
                <a:solidFill>
                  <a:srgbClr val="000000"/>
                </a:solidFill>
                <a:latin typeface="Arial"/>
                <a:ea typeface="Arial"/>
              </a:rPr>
              <a:t>Result - </a:t>
            </a: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marL="864000" lvl="3" indent="-215640">
              <a:lnSpc>
                <a:spcPct val="115000"/>
              </a:lnSpc>
              <a:buClr>
                <a:srgbClr val="000000"/>
              </a:buClr>
              <a:buSzPct val="45000"/>
              <a:buFont typeface="Wingdings" charset="2"/>
              <a:buChar char=""/>
            </a:pPr>
            <a:r>
              <a:rPr lang="en-IN" sz="1800" b="0" strike="noStrike" spc="-1">
                <a:solidFill>
                  <a:srgbClr val="000000"/>
                </a:solidFill>
                <a:latin typeface="Arial"/>
                <a:ea typeface="DejaVu Sans"/>
              </a:rPr>
              <a:t>  </a:t>
            </a:r>
            <a:endParaRPr lang="en-IN" sz="1800" b="0" strike="noStrike" spc="-1">
              <a:latin typeface="Arial"/>
            </a:endParaRPr>
          </a:p>
          <a:p>
            <a:pPr>
              <a:lnSpc>
                <a:spcPct val="115000"/>
              </a:lnSpc>
            </a:pPr>
            <a:endParaRPr lang="en-IN" sz="1800" b="0" strike="noStrike" spc="-1">
              <a:latin typeface="Arial"/>
            </a:endParaRPr>
          </a:p>
          <a:p>
            <a:pPr>
              <a:lnSpc>
                <a:spcPct val="115000"/>
              </a:lnSpc>
            </a:pPr>
            <a:endParaRPr lang="en-IN" sz="1800" b="0" strike="noStrike" spc="-1">
              <a:latin typeface="Arial"/>
            </a:endParaRPr>
          </a:p>
          <a:p>
            <a:pPr>
              <a:lnSpc>
                <a:spcPct val="115000"/>
              </a:lnSpc>
            </a:pPr>
            <a:endParaRPr lang="en-IN" sz="1800" b="0" strike="noStrike" spc="-1">
              <a:latin typeface="Arial"/>
            </a:endParaRPr>
          </a:p>
          <a:p>
            <a:pPr>
              <a:lnSpc>
                <a:spcPct val="115000"/>
              </a:lnSpc>
            </a:pPr>
            <a:endParaRPr lang="en-IN" sz="1800" b="0" strike="noStrike" spc="-1">
              <a:latin typeface="Arial"/>
            </a:endParaRPr>
          </a:p>
          <a:p>
            <a:pPr>
              <a:lnSpc>
                <a:spcPct val="115000"/>
              </a:lnSpc>
            </a:pPr>
            <a:endParaRPr lang="en-IN" sz="1800" b="0" strike="noStrike" spc="-1">
              <a:latin typeface="Arial"/>
            </a:endParaRPr>
          </a:p>
          <a:p>
            <a:pPr>
              <a:lnSpc>
                <a:spcPct val="115000"/>
              </a:lnSpc>
            </a:pPr>
            <a:endParaRPr lang="en-IN" sz="1800" b="0" strike="noStrike" spc="-1">
              <a:latin typeface="Arial"/>
            </a:endParaRPr>
          </a:p>
          <a:p>
            <a:pPr marL="432000" lvl="1" indent="-215640">
              <a:lnSpc>
                <a:spcPct val="115000"/>
              </a:lnSpc>
              <a:buClr>
                <a:srgbClr val="000000"/>
              </a:buClr>
              <a:buSzPct val="45000"/>
              <a:buFont typeface="Wingdings" charset="2"/>
              <a:buChar char=""/>
            </a:pPr>
            <a:r>
              <a:rPr lang="en-IN" sz="2200" b="0" strike="noStrike" spc="-1">
                <a:solidFill>
                  <a:srgbClr val="000000"/>
                </a:solidFill>
                <a:latin typeface="Arial"/>
                <a:ea typeface="Arial"/>
              </a:rPr>
              <a:t>   </a:t>
            </a: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r>
              <a:rPr lang="en-IN" sz="2200" b="0" strike="noStrike" spc="-1">
                <a:solidFill>
                  <a:srgbClr val="000000"/>
                </a:solidFill>
                <a:latin typeface="Arial"/>
                <a:ea typeface="Arial"/>
              </a:rPr>
              <a:t>	</a:t>
            </a: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p:txBody>
      </p:sp>
      <p:sp>
        <p:nvSpPr>
          <p:cNvPr id="183"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dirty="0">
                <a:solidFill>
                  <a:srgbClr val="FFFFFF"/>
                </a:solidFill>
                <a:latin typeface="Calibri" panose="020F0502020204030204" pitchFamily="34" charset="0"/>
                <a:ea typeface="Arial"/>
              </a:rPr>
              <a:t>Updating Multiple </a:t>
            </a:r>
            <a:r>
              <a:rPr lang="en-IN" sz="3200" b="1" strike="noStrike" spc="-1" dirty="0" smtClean="0">
                <a:solidFill>
                  <a:srgbClr val="FFFFFF"/>
                </a:solidFill>
                <a:latin typeface="Calibri" panose="020F0502020204030204" pitchFamily="34" charset="0"/>
                <a:ea typeface="Arial"/>
              </a:rPr>
              <a:t>Values Example</a:t>
            </a:r>
            <a:endParaRPr lang="en-IN" sz="3200" b="0" strike="noStrike" spc="-1" dirty="0">
              <a:latin typeface="Calibri" panose="020F0502020204030204" pitchFamily="34" charset="0"/>
            </a:endParaRPr>
          </a:p>
        </p:txBody>
      </p:sp>
      <p:sp>
        <p:nvSpPr>
          <p:cNvPr id="184"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D25EA5C3-009F-4BB9-88C5-F9B52FB42F7E}" type="slidenum">
              <a:rPr lang="en-IN" sz="1200" b="0" strike="noStrike" spc="-1">
                <a:solidFill>
                  <a:srgbClr val="898989"/>
                </a:solidFill>
                <a:latin typeface="Calibri"/>
                <a:ea typeface="Calibri"/>
              </a:rPr>
              <a:t>26</a:t>
            </a:fld>
            <a:endParaRPr lang="en-IN" sz="1200" b="0" strike="noStrike" spc="-1">
              <a:latin typeface="Arial"/>
            </a:endParaRPr>
          </a:p>
        </p:txBody>
      </p:sp>
      <p:pic>
        <p:nvPicPr>
          <p:cNvPr id="185" name="Picture 184"/>
          <p:cNvPicPr/>
          <p:nvPr/>
        </p:nvPicPr>
        <p:blipFill>
          <a:blip r:embed="rId2"/>
          <a:stretch/>
        </p:blipFill>
        <p:spPr>
          <a:xfrm>
            <a:off x="2016000" y="2520000"/>
            <a:ext cx="3959640" cy="1583640"/>
          </a:xfrm>
          <a:prstGeom prst="rect">
            <a:avLst/>
          </a:prstGeom>
          <a:ln>
            <a:noFill/>
          </a:ln>
        </p:spPr>
      </p:pic>
      <p:pic>
        <p:nvPicPr>
          <p:cNvPr id="186" name="Picture 185"/>
          <p:cNvPicPr/>
          <p:nvPr/>
        </p:nvPicPr>
        <p:blipFill>
          <a:blip r:embed="rId3"/>
          <a:stretch/>
        </p:blipFill>
        <p:spPr>
          <a:xfrm>
            <a:off x="809254" y="4367892"/>
            <a:ext cx="7133400" cy="2256840"/>
          </a:xfrm>
          <a:prstGeom prst="rect">
            <a:avLst/>
          </a:prstGeom>
          <a:ln>
            <a:noFill/>
          </a:ln>
        </p:spPr>
      </p:pic>
    </p:spTree>
    <p:extLst>
      <p:ext uri="{BB962C8B-B14F-4D97-AF65-F5344CB8AC3E}">
        <p14:creationId xmlns:p14="http://schemas.microsoft.com/office/powerpoint/2010/main" val="5883945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38793" y="1654560"/>
            <a:ext cx="8927807"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15000"/>
              </a:lnSpc>
              <a:buFont typeface="Arial" panose="020B0604020202020204" pitchFamily="34" charset="0"/>
              <a:buChar char="•"/>
            </a:pPr>
            <a:r>
              <a:rPr lang="en-IN" sz="2000" b="0" strike="noStrike" spc="-1" dirty="0" smtClean="0">
                <a:latin typeface="Calibri" panose="020F0502020204030204" pitchFamily="34" charset="0"/>
              </a:rPr>
              <a:t>Consider the collection </a:t>
            </a:r>
            <a:r>
              <a:rPr lang="en-IN" sz="2000" b="0" i="1" strike="noStrike" spc="-1" dirty="0" smtClean="0">
                <a:latin typeface="Calibri" panose="020F0502020204030204" pitchFamily="34" charset="0"/>
              </a:rPr>
              <a:t>inventory</a:t>
            </a:r>
            <a:r>
              <a:rPr lang="en-IN" sz="2000" b="0" strike="noStrike" spc="-1" dirty="0" smtClean="0">
                <a:latin typeface="Calibri" panose="020F0502020204030204" pitchFamily="34" charset="0"/>
              </a:rPr>
              <a:t>:</a:t>
            </a:r>
          </a:p>
          <a:p>
            <a:pPr marL="342900" indent="-342900">
              <a:lnSpc>
                <a:spcPct val="115000"/>
              </a:lnSpc>
              <a:buFont typeface="Arial" panose="020B0604020202020204" pitchFamily="34" charset="0"/>
              <a:buChar char="•"/>
            </a:pPr>
            <a:endParaRPr lang="en-IN" sz="2000" spc="-1" dirty="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endParaRPr lang="en-IN" sz="2000" spc="-1" dirty="0" smtClean="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endParaRPr lang="en-IN" sz="2000" spc="-1" dirty="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endParaRPr lang="en-IN" sz="2000" spc="-1" dirty="0" smtClean="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endParaRPr lang="en-IN" sz="2000" spc="-1" dirty="0" smtClean="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r>
              <a:rPr lang="en-IN" sz="2000" spc="-1" dirty="0" smtClean="0">
                <a:solidFill>
                  <a:srgbClr val="000000"/>
                </a:solidFill>
                <a:latin typeface="Calibri" panose="020F0502020204030204" pitchFamily="34" charset="0"/>
              </a:rPr>
              <a:t>For updating multiple documents we use </a:t>
            </a:r>
            <a:r>
              <a:rPr lang="en-US" sz="2000" spc="-1" dirty="0" err="1" smtClean="0">
                <a:solidFill>
                  <a:srgbClr val="000000"/>
                </a:solidFill>
                <a:latin typeface="Calibri" panose="020F0502020204030204" pitchFamily="34" charset="0"/>
              </a:rPr>
              <a:t>db.collection.updateMany</a:t>
            </a:r>
            <a:r>
              <a:rPr lang="en-US" sz="2000" spc="-1" dirty="0">
                <a:solidFill>
                  <a:srgbClr val="000000"/>
                </a:solidFill>
                <a:latin typeface="Calibri" panose="020F0502020204030204" pitchFamily="34" charset="0"/>
              </a:rPr>
              <a:t>() </a:t>
            </a:r>
            <a:r>
              <a:rPr lang="en-US" sz="2000" spc="-1" dirty="0" smtClean="0">
                <a:solidFill>
                  <a:srgbClr val="000000"/>
                </a:solidFill>
                <a:latin typeface="Calibri" panose="020F0502020204030204" pitchFamily="34" charset="0"/>
              </a:rPr>
              <a:t>method</a:t>
            </a:r>
            <a:endParaRPr lang="en-IN" sz="2000" b="0" strike="noStrike" spc="-1" dirty="0">
              <a:latin typeface="Calibri" panose="020F0502020204030204" pitchFamily="34" charset="0"/>
            </a:endParaRPr>
          </a:p>
          <a:p>
            <a:pPr>
              <a:lnSpc>
                <a:spcPct val="115000"/>
              </a:lnSpc>
            </a:pPr>
            <a:r>
              <a:rPr lang="en-IN" sz="2000" spc="-1" dirty="0" smtClean="0">
                <a:latin typeface="Calibri" panose="020F0502020204030204" pitchFamily="34" charset="0"/>
              </a:rPr>
              <a:t>e.g. we want to update all documents inside </a:t>
            </a:r>
            <a:r>
              <a:rPr lang="en-IN" sz="2000" i="1" spc="-1" dirty="0" smtClean="0">
                <a:latin typeface="Calibri" panose="020F0502020204030204" pitchFamily="34" charset="0"/>
              </a:rPr>
              <a:t>inventory</a:t>
            </a:r>
            <a:r>
              <a:rPr lang="en-IN" sz="2000" spc="-1" dirty="0" smtClean="0">
                <a:latin typeface="Calibri" panose="020F0502020204030204" pitchFamily="34" charset="0"/>
              </a:rPr>
              <a:t> whose </a:t>
            </a:r>
            <a:r>
              <a:rPr lang="en-IN" sz="2000" i="1" spc="-1" dirty="0" err="1" smtClean="0">
                <a:latin typeface="Calibri" panose="020F0502020204030204" pitchFamily="34" charset="0"/>
              </a:rPr>
              <a:t>qty</a:t>
            </a:r>
            <a:r>
              <a:rPr lang="en-IN" sz="2000" spc="-1" dirty="0" smtClean="0">
                <a:latin typeface="Calibri" panose="020F0502020204030204" pitchFamily="34" charset="0"/>
              </a:rPr>
              <a:t> is less than 50</a:t>
            </a:r>
          </a:p>
          <a:p>
            <a:pPr>
              <a:lnSpc>
                <a:spcPct val="115000"/>
              </a:lnSpc>
            </a:pPr>
            <a:r>
              <a:rPr lang="en-IN" sz="2000" b="1" spc="-1" dirty="0" smtClean="0">
                <a:latin typeface="Calibri" panose="020F0502020204030204" pitchFamily="34" charset="0"/>
              </a:rPr>
              <a:t>Code:</a:t>
            </a:r>
          </a:p>
          <a:p>
            <a:pPr>
              <a:lnSpc>
                <a:spcPct val="115000"/>
              </a:lnSpc>
            </a:pPr>
            <a:r>
              <a:rPr lang="en-IN" sz="1600" b="1" spc="-1" dirty="0" err="1" smtClean="0">
                <a:latin typeface="Calibri" panose="020F0502020204030204" pitchFamily="34" charset="0"/>
              </a:rPr>
              <a:t>db.inventory.updateMany</a:t>
            </a:r>
            <a:r>
              <a:rPr lang="en-IN" sz="1600" b="1" spc="-1" dirty="0">
                <a:latin typeface="Calibri" panose="020F0502020204030204" pitchFamily="34" charset="0"/>
              </a:rPr>
              <a:t>(</a:t>
            </a:r>
          </a:p>
          <a:p>
            <a:pPr>
              <a:lnSpc>
                <a:spcPct val="115000"/>
              </a:lnSpc>
            </a:pPr>
            <a:r>
              <a:rPr lang="en-IN" sz="1600" b="1" spc="-1" dirty="0">
                <a:latin typeface="Calibri" panose="020F0502020204030204" pitchFamily="34" charset="0"/>
              </a:rPr>
              <a:t>   { "</a:t>
            </a:r>
            <a:r>
              <a:rPr lang="en-IN" sz="1600" b="1" spc="-1" dirty="0" err="1">
                <a:latin typeface="Calibri" panose="020F0502020204030204" pitchFamily="34" charset="0"/>
              </a:rPr>
              <a:t>qty</a:t>
            </a:r>
            <a:r>
              <a:rPr lang="en-IN" sz="1600" b="1" spc="-1" dirty="0">
                <a:latin typeface="Calibri" panose="020F0502020204030204" pitchFamily="34" charset="0"/>
              </a:rPr>
              <a:t>": { $</a:t>
            </a:r>
            <a:r>
              <a:rPr lang="en-IN" sz="1600" b="1" spc="-1" dirty="0" err="1">
                <a:latin typeface="Calibri" panose="020F0502020204030204" pitchFamily="34" charset="0"/>
              </a:rPr>
              <a:t>lt</a:t>
            </a:r>
            <a:r>
              <a:rPr lang="en-IN" sz="1600" b="1" spc="-1" dirty="0">
                <a:latin typeface="Calibri" panose="020F0502020204030204" pitchFamily="34" charset="0"/>
              </a:rPr>
              <a:t>: 50 } },</a:t>
            </a:r>
          </a:p>
          <a:p>
            <a:pPr>
              <a:lnSpc>
                <a:spcPct val="115000"/>
              </a:lnSpc>
            </a:pPr>
            <a:r>
              <a:rPr lang="en-IN" sz="1600" b="1" spc="-1" dirty="0">
                <a:latin typeface="Calibri" panose="020F0502020204030204" pitchFamily="34" charset="0"/>
              </a:rPr>
              <a:t>   {</a:t>
            </a:r>
          </a:p>
          <a:p>
            <a:pPr>
              <a:lnSpc>
                <a:spcPct val="115000"/>
              </a:lnSpc>
            </a:pPr>
            <a:r>
              <a:rPr lang="en-IN" sz="1600" b="1" spc="-1" dirty="0">
                <a:latin typeface="Calibri" panose="020F0502020204030204" pitchFamily="34" charset="0"/>
              </a:rPr>
              <a:t>     $set: { "</a:t>
            </a:r>
            <a:r>
              <a:rPr lang="en-IN" sz="1600" b="1" spc="-1" dirty="0" err="1">
                <a:latin typeface="Calibri" panose="020F0502020204030204" pitchFamily="34" charset="0"/>
              </a:rPr>
              <a:t>size.uom</a:t>
            </a:r>
            <a:r>
              <a:rPr lang="en-IN" sz="1600" b="1" spc="-1" dirty="0">
                <a:latin typeface="Calibri" panose="020F0502020204030204" pitchFamily="34" charset="0"/>
              </a:rPr>
              <a:t>": "in", status: "P" },</a:t>
            </a:r>
          </a:p>
          <a:p>
            <a:pPr>
              <a:lnSpc>
                <a:spcPct val="115000"/>
              </a:lnSpc>
            </a:pPr>
            <a:r>
              <a:rPr lang="en-IN" sz="1600" b="1" spc="-1" dirty="0">
                <a:latin typeface="Calibri" panose="020F0502020204030204" pitchFamily="34" charset="0"/>
              </a:rPr>
              <a:t>     $</a:t>
            </a:r>
            <a:r>
              <a:rPr lang="en-IN" sz="1600" b="1" spc="-1" dirty="0" err="1">
                <a:latin typeface="Calibri" panose="020F0502020204030204" pitchFamily="34" charset="0"/>
              </a:rPr>
              <a:t>currentDate</a:t>
            </a:r>
            <a:r>
              <a:rPr lang="en-IN" sz="1600" b="1" spc="-1" dirty="0">
                <a:latin typeface="Calibri" panose="020F0502020204030204" pitchFamily="34" charset="0"/>
              </a:rPr>
              <a:t>: { </a:t>
            </a:r>
            <a:r>
              <a:rPr lang="en-IN" sz="1600" b="1" spc="-1" dirty="0" err="1">
                <a:latin typeface="Calibri" panose="020F0502020204030204" pitchFamily="34" charset="0"/>
              </a:rPr>
              <a:t>lastModified</a:t>
            </a:r>
            <a:r>
              <a:rPr lang="en-IN" sz="1600" b="1" spc="-1" dirty="0">
                <a:latin typeface="Calibri" panose="020F0502020204030204" pitchFamily="34" charset="0"/>
              </a:rPr>
              <a:t>: true }</a:t>
            </a:r>
          </a:p>
          <a:p>
            <a:pPr>
              <a:lnSpc>
                <a:spcPct val="115000"/>
              </a:lnSpc>
            </a:pPr>
            <a:r>
              <a:rPr lang="en-IN" sz="1600" b="1" spc="-1" dirty="0">
                <a:latin typeface="Calibri" panose="020F0502020204030204" pitchFamily="34" charset="0"/>
              </a:rPr>
              <a:t>   }</a:t>
            </a:r>
          </a:p>
          <a:p>
            <a:pPr>
              <a:lnSpc>
                <a:spcPct val="115000"/>
              </a:lnSpc>
            </a:pPr>
            <a:r>
              <a:rPr lang="en-IN" sz="1600" b="1" spc="-1" dirty="0">
                <a:latin typeface="Calibri" panose="020F0502020204030204" pitchFamily="34" charset="0"/>
              </a:rPr>
              <a:t>)</a:t>
            </a:r>
            <a:endParaRPr lang="en-IN" sz="1600" b="1" strike="noStrike" spc="-1" dirty="0">
              <a:latin typeface="Calibri" panose="020F0502020204030204" pitchFamily="34" charset="0"/>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marL="216360" lvl="1">
              <a:lnSpc>
                <a:spcPct val="115000"/>
              </a:lnSpc>
              <a:buClr>
                <a:srgbClr val="000000"/>
              </a:buClr>
              <a:buSzPct val="45000"/>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83"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dirty="0">
                <a:solidFill>
                  <a:srgbClr val="FFFFFF"/>
                </a:solidFill>
                <a:latin typeface="Calibri" panose="020F0502020204030204" pitchFamily="34" charset="0"/>
                <a:ea typeface="Arial"/>
              </a:rPr>
              <a:t>Updating Multiple </a:t>
            </a:r>
            <a:r>
              <a:rPr lang="en-IN" sz="3200" b="1" strike="noStrike" spc="-1" dirty="0" smtClean="0">
                <a:solidFill>
                  <a:srgbClr val="FFFFFF"/>
                </a:solidFill>
                <a:latin typeface="Calibri" panose="020F0502020204030204" pitchFamily="34" charset="0"/>
                <a:ea typeface="Arial"/>
              </a:rPr>
              <a:t>Documents Example</a:t>
            </a:r>
            <a:endParaRPr lang="en-IN" sz="3200" b="0" strike="noStrike" spc="-1" dirty="0">
              <a:latin typeface="Calibri" panose="020F0502020204030204" pitchFamily="34" charset="0"/>
            </a:endParaRPr>
          </a:p>
        </p:txBody>
      </p:sp>
      <p:sp>
        <p:nvSpPr>
          <p:cNvPr id="184"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D25EA5C3-009F-4BB9-88C5-F9B52FB42F7E}" type="slidenum">
              <a:rPr lang="en-IN" sz="1200" b="0" strike="noStrike" spc="-1">
                <a:solidFill>
                  <a:srgbClr val="898989"/>
                </a:solidFill>
                <a:latin typeface="Calibri"/>
                <a:ea typeface="Calibri"/>
              </a:rPr>
              <a:t>27</a:t>
            </a:fld>
            <a:endParaRPr lang="en-IN" sz="1200" b="0" strike="noStrike" spc="-1">
              <a:latin typeface="Arial"/>
            </a:endParaRPr>
          </a:p>
        </p:txBody>
      </p:sp>
      <p:pic>
        <p:nvPicPr>
          <p:cNvPr id="2" name="Picture 1"/>
          <p:cNvPicPr>
            <a:picLocks noChangeAspect="1"/>
          </p:cNvPicPr>
          <p:nvPr/>
        </p:nvPicPr>
        <p:blipFill>
          <a:blip r:embed="rId2"/>
          <a:stretch>
            <a:fillRect/>
          </a:stretch>
        </p:blipFill>
        <p:spPr>
          <a:xfrm>
            <a:off x="304920" y="2252344"/>
            <a:ext cx="8657544" cy="1363074"/>
          </a:xfrm>
          <a:prstGeom prst="rect">
            <a:avLst/>
          </a:prstGeom>
        </p:spPr>
      </p:pic>
    </p:spTree>
    <p:extLst>
      <p:ext uri="{BB962C8B-B14F-4D97-AF65-F5344CB8AC3E}">
        <p14:creationId xmlns:p14="http://schemas.microsoft.com/office/powerpoint/2010/main" val="24974859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38793" y="1654560"/>
            <a:ext cx="8927807"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marL="216360" lvl="1">
              <a:lnSpc>
                <a:spcPct val="115000"/>
              </a:lnSpc>
              <a:buClr>
                <a:srgbClr val="000000"/>
              </a:buClr>
              <a:buSzPct val="45000"/>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83"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dirty="0">
                <a:solidFill>
                  <a:srgbClr val="FFFFFF"/>
                </a:solidFill>
                <a:latin typeface="Calibri" panose="020F0502020204030204" pitchFamily="34" charset="0"/>
                <a:ea typeface="Arial"/>
              </a:rPr>
              <a:t>Updating Multiple </a:t>
            </a:r>
            <a:r>
              <a:rPr lang="en-IN" sz="3200" b="1" strike="noStrike" spc="-1" dirty="0" smtClean="0">
                <a:solidFill>
                  <a:srgbClr val="FFFFFF"/>
                </a:solidFill>
                <a:latin typeface="Calibri" panose="020F0502020204030204" pitchFamily="34" charset="0"/>
                <a:ea typeface="Arial"/>
              </a:rPr>
              <a:t>Values Example</a:t>
            </a:r>
            <a:endParaRPr lang="en-IN" sz="3200" b="0" strike="noStrike" spc="-1" dirty="0">
              <a:latin typeface="Calibri" panose="020F0502020204030204" pitchFamily="34" charset="0"/>
            </a:endParaRPr>
          </a:p>
        </p:txBody>
      </p:sp>
      <p:sp>
        <p:nvSpPr>
          <p:cNvPr id="184"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D25EA5C3-009F-4BB9-88C5-F9B52FB42F7E}" type="slidenum">
              <a:rPr lang="en-IN" sz="1200" b="0" strike="noStrike" spc="-1">
                <a:solidFill>
                  <a:srgbClr val="898989"/>
                </a:solidFill>
                <a:latin typeface="Calibri"/>
                <a:ea typeface="Calibri"/>
              </a:rPr>
              <a:t>28</a:t>
            </a:fld>
            <a:endParaRPr lang="en-IN" sz="1200" b="0" strike="noStrike" spc="-1">
              <a:latin typeface="Arial"/>
            </a:endParaRPr>
          </a:p>
        </p:txBody>
      </p:sp>
      <p:sp>
        <p:nvSpPr>
          <p:cNvPr id="7" name="CustomShape 1"/>
          <p:cNvSpPr/>
          <p:nvPr/>
        </p:nvSpPr>
        <p:spPr>
          <a:xfrm>
            <a:off x="193982" y="1717153"/>
            <a:ext cx="8927807"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15000"/>
              </a:lnSpc>
              <a:buFont typeface="Arial" panose="020B0604020202020204" pitchFamily="34" charset="0"/>
              <a:buChar char="•"/>
            </a:pPr>
            <a:r>
              <a:rPr lang="en-IN" sz="2000" b="0" strike="noStrike" spc="-1" dirty="0" smtClean="0">
                <a:latin typeface="Calibri" panose="020F0502020204030204" pitchFamily="34" charset="0"/>
              </a:rPr>
              <a:t>All records where the </a:t>
            </a:r>
            <a:r>
              <a:rPr lang="en-IN" sz="2000" b="0" strike="noStrike" spc="-1" dirty="0" err="1" smtClean="0">
                <a:latin typeface="Calibri" panose="020F0502020204030204" pitchFamily="34" charset="0"/>
              </a:rPr>
              <a:t>qty</a:t>
            </a:r>
            <a:r>
              <a:rPr lang="en-IN" sz="2000" b="0" strike="noStrike" spc="-1" dirty="0" smtClean="0">
                <a:latin typeface="Calibri" panose="020F0502020204030204" pitchFamily="34" charset="0"/>
              </a:rPr>
              <a:t> is less than 50 has been updated</a:t>
            </a:r>
          </a:p>
          <a:p>
            <a:pPr marL="342900" indent="-342900">
              <a:lnSpc>
                <a:spcPct val="115000"/>
              </a:lnSpc>
              <a:buFont typeface="Arial" panose="020B0604020202020204" pitchFamily="34" charset="0"/>
              <a:buChar char="•"/>
            </a:pPr>
            <a:endParaRPr lang="en-IN" sz="2000" spc="-1" dirty="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endParaRPr lang="en-IN" sz="2000" spc="-1" dirty="0" smtClean="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endParaRPr lang="en-IN" sz="2000" spc="-1" dirty="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endParaRPr lang="en-IN" sz="2000" spc="-1" dirty="0" smtClean="0">
              <a:solidFill>
                <a:srgbClr val="000000"/>
              </a:solidFill>
              <a:latin typeface="Calibri" panose="020F0502020204030204" pitchFamily="34" charset="0"/>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marL="216360" lvl="1">
              <a:lnSpc>
                <a:spcPct val="115000"/>
              </a:lnSpc>
              <a:buClr>
                <a:srgbClr val="000000"/>
              </a:buClr>
              <a:buSzPct val="45000"/>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pic>
        <p:nvPicPr>
          <p:cNvPr id="3" name="Picture 2"/>
          <p:cNvPicPr>
            <a:picLocks noChangeAspect="1"/>
          </p:cNvPicPr>
          <p:nvPr/>
        </p:nvPicPr>
        <p:blipFill>
          <a:blip r:embed="rId2"/>
          <a:stretch>
            <a:fillRect/>
          </a:stretch>
        </p:blipFill>
        <p:spPr>
          <a:xfrm>
            <a:off x="193982" y="2683841"/>
            <a:ext cx="8817428" cy="1012503"/>
          </a:xfrm>
          <a:prstGeom prst="rect">
            <a:avLst/>
          </a:prstGeom>
        </p:spPr>
      </p:pic>
    </p:spTree>
    <p:extLst>
      <p:ext uri="{BB962C8B-B14F-4D97-AF65-F5344CB8AC3E}">
        <p14:creationId xmlns:p14="http://schemas.microsoft.com/office/powerpoint/2010/main" val="91259896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Calibri" panose="020F0502020204030204" pitchFamily="34" charset="0"/>
              </a:rPr>
              <a:t>MongoDB </a:t>
            </a:r>
            <a:r>
              <a:rPr lang="en-US" dirty="0" err="1" smtClean="0">
                <a:solidFill>
                  <a:schemeClr val="bg1"/>
                </a:solidFill>
                <a:latin typeface="Calibri" panose="020F0502020204030204" pitchFamily="34" charset="0"/>
              </a:rPr>
              <a:t>BulkWrite</a:t>
            </a:r>
            <a:r>
              <a:rPr lang="en-US" dirty="0" smtClean="0">
                <a:solidFill>
                  <a:schemeClr val="bg1"/>
                </a:solidFill>
                <a:latin typeface="Calibri" panose="020F0502020204030204" pitchFamily="34" charset="0"/>
              </a:rPr>
              <a:t> example</a:t>
            </a:r>
            <a:endParaRPr lang="en-US" dirty="0">
              <a:solidFill>
                <a:schemeClr val="bg1"/>
              </a:solidFill>
              <a:latin typeface="Calibri" panose="020F0502020204030204" pitchFamily="34" charset="0"/>
            </a:endParaRPr>
          </a:p>
        </p:txBody>
      </p:sp>
      <p:sp>
        <p:nvSpPr>
          <p:cNvPr id="3" name="Rectangle 2"/>
          <p:cNvSpPr/>
          <p:nvPr/>
        </p:nvSpPr>
        <p:spPr>
          <a:xfrm>
            <a:off x="212272" y="1775349"/>
            <a:ext cx="8580664" cy="4524315"/>
          </a:xfrm>
          <a:prstGeom prst="rect">
            <a:avLst/>
          </a:prstGeom>
        </p:spPr>
        <p:txBody>
          <a:bodyPr wrap="square">
            <a:spAutoFit/>
          </a:bodyPr>
          <a:lstStyle/>
          <a:p>
            <a:pPr marL="342900" indent="-342900">
              <a:buFont typeface="Arial" panose="020B0604020202020204" pitchFamily="34" charset="0"/>
              <a:buChar char="•"/>
            </a:pPr>
            <a:r>
              <a:rPr lang="en-US" sz="2400" b="0" i="0" dirty="0" smtClean="0">
                <a:effectLst/>
                <a:latin typeface="Calibri" panose="020F0502020204030204" pitchFamily="34" charset="0"/>
              </a:rPr>
              <a:t>MongoDB provides clients the ability to perform write operations in bulk. Bulk write operations affect a </a:t>
            </a:r>
            <a:r>
              <a:rPr lang="en-US" sz="2400" b="0" i="1" dirty="0" smtClean="0">
                <a:effectLst/>
                <a:latin typeface="Calibri" panose="020F0502020204030204" pitchFamily="34" charset="0"/>
              </a:rPr>
              <a:t>single </a:t>
            </a:r>
            <a:r>
              <a:rPr lang="en-US" sz="2400" b="0" i="0" dirty="0" smtClean="0">
                <a:effectLst/>
                <a:latin typeface="Calibri" panose="020F0502020204030204" pitchFamily="34" charset="0"/>
              </a:rPr>
              <a:t>collection.</a:t>
            </a:r>
          </a:p>
          <a:p>
            <a:pPr marL="342900" indent="-342900">
              <a:buFont typeface="Arial" panose="020B0604020202020204" pitchFamily="34" charset="0"/>
              <a:buChar char="•"/>
            </a:pPr>
            <a:r>
              <a:rPr lang="en-US" sz="2400" b="1" i="0" dirty="0" err="1" smtClean="0">
                <a:effectLst/>
                <a:latin typeface="Calibri" panose="020F0502020204030204" pitchFamily="34" charset="0"/>
              </a:rPr>
              <a:t>bulkWrite</a:t>
            </a:r>
            <a:r>
              <a:rPr lang="en-US" sz="2400" b="1" i="0" dirty="0" smtClean="0">
                <a:effectLst/>
                <a:latin typeface="Calibri" panose="020F0502020204030204" pitchFamily="34" charset="0"/>
              </a:rPr>
              <a:t>() Methods</a:t>
            </a:r>
          </a:p>
          <a:p>
            <a:endParaRPr lang="en-US" sz="2400" b="0" i="0" dirty="0" smtClean="0">
              <a:effectLst/>
              <a:latin typeface="Calibri" panose="020F0502020204030204" pitchFamily="34" charset="0"/>
            </a:endParaRPr>
          </a:p>
          <a:p>
            <a:r>
              <a:rPr lang="en-US" sz="2400" b="0" i="0" dirty="0" err="1" smtClean="0">
                <a:effectLst/>
                <a:latin typeface="Calibri" panose="020F0502020204030204" pitchFamily="34" charset="0"/>
              </a:rPr>
              <a:t>bulkWrite</a:t>
            </a:r>
            <a:r>
              <a:rPr lang="en-US" sz="2400" b="0" i="0" dirty="0" smtClean="0">
                <a:effectLst/>
                <a:latin typeface="Calibri" panose="020F0502020204030204" pitchFamily="34" charset="0"/>
              </a:rPr>
              <a:t>() supports the following write operations:</a:t>
            </a:r>
          </a:p>
          <a:p>
            <a:pPr marL="457200" indent="-457200">
              <a:buFont typeface="+mj-lt"/>
              <a:buAutoNum type="arabicPeriod"/>
            </a:pPr>
            <a:r>
              <a:rPr lang="en-US" sz="2400" b="0" i="0" dirty="0" err="1" smtClean="0">
                <a:effectLst/>
                <a:latin typeface="Calibri" panose="020F0502020204030204" pitchFamily="34" charset="0"/>
              </a:rPr>
              <a:t>insertOne</a:t>
            </a:r>
            <a:endParaRPr lang="en-US" sz="2400" b="0" i="0" dirty="0" smtClean="0">
              <a:effectLst/>
              <a:latin typeface="Calibri" panose="020F0502020204030204" pitchFamily="34" charset="0"/>
            </a:endParaRPr>
          </a:p>
          <a:p>
            <a:pPr marL="457200" indent="-457200">
              <a:buFont typeface="+mj-lt"/>
              <a:buAutoNum type="arabicPeriod"/>
            </a:pPr>
            <a:r>
              <a:rPr lang="en-US" sz="2400" b="0" i="0" dirty="0" err="1" smtClean="0">
                <a:effectLst/>
                <a:latin typeface="Calibri" panose="020F0502020204030204" pitchFamily="34" charset="0"/>
              </a:rPr>
              <a:t>updateOne</a:t>
            </a:r>
            <a:endParaRPr lang="en-US" sz="2400" dirty="0">
              <a:latin typeface="Calibri" panose="020F0502020204030204" pitchFamily="34" charset="0"/>
            </a:endParaRPr>
          </a:p>
          <a:p>
            <a:pPr marL="457200" indent="-457200">
              <a:buFont typeface="+mj-lt"/>
              <a:buAutoNum type="arabicPeriod"/>
            </a:pPr>
            <a:r>
              <a:rPr lang="en-US" sz="2400" b="0" i="0" dirty="0" err="1" smtClean="0">
                <a:effectLst/>
                <a:latin typeface="Calibri" panose="020F0502020204030204" pitchFamily="34" charset="0"/>
              </a:rPr>
              <a:t>updateMany</a:t>
            </a:r>
            <a:endParaRPr lang="en-US" sz="2400" dirty="0">
              <a:latin typeface="Calibri" panose="020F0502020204030204" pitchFamily="34" charset="0"/>
            </a:endParaRPr>
          </a:p>
          <a:p>
            <a:pPr marL="457200" indent="-457200">
              <a:buFont typeface="+mj-lt"/>
              <a:buAutoNum type="arabicPeriod"/>
            </a:pPr>
            <a:r>
              <a:rPr lang="en-US" sz="2400" b="0" i="0" dirty="0" err="1" smtClean="0">
                <a:effectLst/>
                <a:latin typeface="Calibri" panose="020F0502020204030204" pitchFamily="34" charset="0"/>
              </a:rPr>
              <a:t>replaceOne</a:t>
            </a:r>
            <a:endParaRPr lang="en-US" sz="2400" dirty="0">
              <a:latin typeface="Calibri" panose="020F0502020204030204" pitchFamily="34" charset="0"/>
            </a:endParaRPr>
          </a:p>
          <a:p>
            <a:pPr marL="457200" indent="-457200">
              <a:buFont typeface="+mj-lt"/>
              <a:buAutoNum type="arabicPeriod"/>
            </a:pPr>
            <a:r>
              <a:rPr lang="en-US" sz="2400" b="0" i="0" dirty="0" err="1" smtClean="0">
                <a:effectLst/>
                <a:latin typeface="Calibri" panose="020F0502020204030204" pitchFamily="34" charset="0"/>
              </a:rPr>
              <a:t>deleteOne</a:t>
            </a:r>
            <a:endParaRPr lang="en-US" sz="2400" dirty="0">
              <a:latin typeface="Calibri" panose="020F0502020204030204" pitchFamily="34" charset="0"/>
            </a:endParaRPr>
          </a:p>
          <a:p>
            <a:pPr marL="457200" indent="-457200">
              <a:buFont typeface="+mj-lt"/>
              <a:buAutoNum type="arabicPeriod"/>
            </a:pPr>
            <a:r>
              <a:rPr lang="en-US" sz="2400" b="0" i="0" dirty="0" err="1" smtClean="0">
                <a:effectLst/>
                <a:latin typeface="Calibri" panose="020F0502020204030204" pitchFamily="34" charset="0"/>
              </a:rPr>
              <a:t>deleteMany</a:t>
            </a:r>
            <a:endParaRPr lang="en-US" sz="2400" dirty="0">
              <a:latin typeface="Calibri" panose="020F0502020204030204" pitchFamily="34" charset="0"/>
            </a:endParaRPr>
          </a:p>
        </p:txBody>
      </p:sp>
    </p:spTree>
    <p:extLst>
      <p:ext uri="{BB962C8B-B14F-4D97-AF65-F5344CB8AC3E}">
        <p14:creationId xmlns:p14="http://schemas.microsoft.com/office/powerpoint/2010/main" val="38118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1600200"/>
            <a:ext cx="8228520" cy="525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30560">
              <a:lnSpc>
                <a:spcPct val="100000"/>
              </a:lnSpc>
              <a:buClr>
                <a:srgbClr val="000000"/>
              </a:buClr>
              <a:buFont typeface="Arial"/>
              <a:buChar char="●"/>
            </a:pPr>
            <a:r>
              <a:rPr lang="en-IN" sz="2600" b="0" strike="noStrike" spc="-1" dirty="0">
                <a:solidFill>
                  <a:srgbClr val="000000"/>
                </a:solidFill>
                <a:latin typeface="Calibri" panose="020F0502020204030204" pitchFamily="34" charset="0"/>
                <a:ea typeface="Arial"/>
              </a:rPr>
              <a:t>MongoDB is a NoSQL database written in C++ language.</a:t>
            </a:r>
            <a:endParaRPr lang="en-IN" sz="2600" b="0" strike="noStrike" spc="-1" dirty="0">
              <a:latin typeface="Calibri" panose="020F0502020204030204" pitchFamily="34" charset="0"/>
            </a:endParaRPr>
          </a:p>
          <a:p>
            <a:pPr marL="457200" indent="-430560">
              <a:lnSpc>
                <a:spcPct val="100000"/>
              </a:lnSpc>
              <a:buClr>
                <a:srgbClr val="000000"/>
              </a:buClr>
              <a:buFont typeface="Arial"/>
              <a:buChar char="●"/>
            </a:pPr>
            <a:r>
              <a:rPr lang="en-IN" sz="2600" b="0" strike="noStrike" spc="-1" dirty="0">
                <a:solidFill>
                  <a:srgbClr val="000000"/>
                </a:solidFill>
                <a:latin typeface="Calibri" panose="020F0502020204030204" pitchFamily="34" charset="0"/>
                <a:ea typeface="Arial"/>
              </a:rPr>
              <a:t>MongoDB is a document database. Each database contains collections which in turn contains documents. Each document can be different with varying number of fields.</a:t>
            </a:r>
            <a:endParaRPr lang="en-IN" sz="2600" b="0" strike="noStrike" spc="-1" dirty="0">
              <a:latin typeface="Calibri" panose="020F0502020204030204" pitchFamily="34" charset="0"/>
            </a:endParaRPr>
          </a:p>
          <a:p>
            <a:pPr marL="457200" indent="-430560">
              <a:lnSpc>
                <a:spcPct val="100000"/>
              </a:lnSpc>
              <a:buClr>
                <a:srgbClr val="000000"/>
              </a:buClr>
              <a:buFont typeface="Arial"/>
              <a:buChar char="●"/>
            </a:pPr>
            <a:r>
              <a:rPr lang="en-IN" sz="2600" b="0" strike="noStrike" spc="-1" dirty="0">
                <a:solidFill>
                  <a:srgbClr val="000000"/>
                </a:solidFill>
                <a:latin typeface="Calibri" panose="020F0502020204030204" pitchFamily="34" charset="0"/>
                <a:ea typeface="Arial"/>
              </a:rPr>
              <a:t>The rows (or documents as called in MongoDB) doesn't need to have a schema defined beforehand. Instead, the fields can be created on the fly.</a:t>
            </a:r>
            <a:endParaRPr lang="en-IN" sz="2600" b="0" strike="noStrike" spc="-1" dirty="0">
              <a:latin typeface="Calibri" panose="020F0502020204030204" pitchFamily="34" charset="0"/>
            </a:endParaRPr>
          </a:p>
          <a:p>
            <a:pPr marL="457200" indent="-430560">
              <a:lnSpc>
                <a:spcPct val="100000"/>
              </a:lnSpc>
              <a:buClr>
                <a:srgbClr val="000000"/>
              </a:buClr>
              <a:buFont typeface="Arial"/>
              <a:buChar char="●"/>
            </a:pPr>
            <a:r>
              <a:rPr lang="en-IN" sz="2600" b="0" strike="noStrike" spc="-1" dirty="0">
                <a:solidFill>
                  <a:srgbClr val="000000"/>
                </a:solidFill>
                <a:latin typeface="Calibri" panose="020F0502020204030204" pitchFamily="34" charset="0"/>
                <a:ea typeface="Arial"/>
              </a:rPr>
              <a:t>The data model available within MongoDB allows you to represent hierarchical relationships, to store arrays, and other more complex structures more easily.</a:t>
            </a:r>
            <a:endParaRPr lang="en-IN" sz="2600" b="0" strike="noStrike" spc="-1" dirty="0">
              <a:latin typeface="Calibri" panose="020F0502020204030204" pitchFamily="34" charset="0"/>
            </a:endParaRPr>
          </a:p>
        </p:txBody>
      </p:sp>
      <p:sp>
        <p:nvSpPr>
          <p:cNvPr id="92"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600" b="1" strike="noStrike" spc="-1">
                <a:solidFill>
                  <a:srgbClr val="FFFFFF"/>
                </a:solidFill>
                <a:latin typeface="Arial"/>
                <a:ea typeface="Arial"/>
              </a:rPr>
              <a:t>MongoDB</a:t>
            </a:r>
            <a:endParaRPr lang="en-IN" sz="3600" b="0" strike="noStrike" spc="-1">
              <a:latin typeface="Arial"/>
            </a:endParaRPr>
          </a:p>
        </p:txBody>
      </p:sp>
      <p:sp>
        <p:nvSpPr>
          <p:cNvPr id="93"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CB263C84-D765-419A-9E54-921AECAD6F2F}" type="slidenum">
              <a:rPr lang="en-IN" sz="1200" b="0" strike="noStrike" spc="-1">
                <a:solidFill>
                  <a:srgbClr val="898989"/>
                </a:solidFill>
                <a:latin typeface="Calibri"/>
                <a:ea typeface="Calibri"/>
              </a:rPr>
              <a:t>3</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2272" y="1775349"/>
            <a:ext cx="8580664" cy="3046988"/>
          </a:xfrm>
          <a:prstGeom prst="rect">
            <a:avLst/>
          </a:prstGeom>
        </p:spPr>
        <p:txBody>
          <a:bodyPr wrap="square">
            <a:spAutoFit/>
          </a:bodyPr>
          <a:lstStyle/>
          <a:p>
            <a:r>
              <a:rPr lang="en-US" sz="2400" b="0" i="0" dirty="0" smtClean="0">
                <a:effectLst/>
                <a:latin typeface="Calibri" panose="020F0502020204030204" pitchFamily="34" charset="0"/>
              </a:rPr>
              <a:t>Consider the document </a:t>
            </a:r>
            <a:r>
              <a:rPr lang="en-US" sz="2400" b="0" i="1" dirty="0" smtClean="0">
                <a:effectLst/>
                <a:latin typeface="Calibri" panose="020F0502020204030204" pitchFamily="34" charset="0"/>
              </a:rPr>
              <a:t>characters</a:t>
            </a:r>
          </a:p>
          <a:p>
            <a:endParaRPr lang="en-US" sz="2400" dirty="0">
              <a:latin typeface="Calibri" panose="020F0502020204030204" pitchFamily="34" charset="0"/>
            </a:endParaRPr>
          </a:p>
          <a:p>
            <a:endParaRPr lang="en-US" sz="2400" b="0" i="0" dirty="0" smtClean="0">
              <a:effectLst/>
              <a:latin typeface="Calibri" panose="020F0502020204030204" pitchFamily="34" charset="0"/>
            </a:endParaRPr>
          </a:p>
          <a:p>
            <a:endParaRPr lang="en-US" sz="2400" dirty="0">
              <a:latin typeface="Calibri" panose="020F0502020204030204" pitchFamily="34" charset="0"/>
            </a:endParaRPr>
          </a:p>
          <a:p>
            <a:endParaRPr lang="en-US" sz="2400" b="0" i="0" dirty="0" smtClean="0">
              <a:effectLst/>
              <a:latin typeface="Calibri" panose="020F0502020204030204" pitchFamily="34" charset="0"/>
            </a:endParaRPr>
          </a:p>
          <a:p>
            <a:r>
              <a:rPr lang="en-US" sz="2400" b="0" i="0" dirty="0" smtClean="0">
                <a:effectLst/>
                <a:latin typeface="Calibri" panose="020F0502020204030204" pitchFamily="34" charset="0"/>
              </a:rPr>
              <a:t>We want to perform </a:t>
            </a:r>
            <a:r>
              <a:rPr lang="en-US" sz="2400" dirty="0" err="1" smtClean="0">
                <a:latin typeface="Calibri" panose="020F0502020204030204" pitchFamily="34" charset="0"/>
              </a:rPr>
              <a:t>B</a:t>
            </a:r>
            <a:r>
              <a:rPr lang="en-US" sz="2400" b="0" i="0" dirty="0" err="1" smtClean="0">
                <a:effectLst/>
                <a:latin typeface="Calibri" panose="020F0502020204030204" pitchFamily="34" charset="0"/>
              </a:rPr>
              <a:t>ulkWrite</a:t>
            </a:r>
            <a:r>
              <a:rPr lang="en-US" sz="2400" b="0" i="0" dirty="0" smtClean="0">
                <a:effectLst/>
                <a:latin typeface="Calibri" panose="020F0502020204030204" pitchFamily="34" charset="0"/>
              </a:rPr>
              <a:t> to this collection</a:t>
            </a:r>
          </a:p>
          <a:p>
            <a:endParaRPr lang="en-US" sz="2400" dirty="0">
              <a:latin typeface="Calibri" panose="020F0502020204030204" pitchFamily="34" charset="0"/>
            </a:endParaRPr>
          </a:p>
          <a:p>
            <a:endParaRPr lang="en-US" sz="2400" b="0" i="0" dirty="0" smtClean="0">
              <a:effectLst/>
              <a:latin typeface="Calibri" panose="020F0502020204030204" pitchFamily="34" charset="0"/>
            </a:endParaRPr>
          </a:p>
        </p:txBody>
      </p:sp>
      <p:sp>
        <p:nvSpPr>
          <p:cNvPr id="2" name="Title 1"/>
          <p:cNvSpPr>
            <a:spLocks noGrp="1"/>
          </p:cNvSpPr>
          <p:nvPr>
            <p:ph type="title"/>
          </p:nvPr>
        </p:nvSpPr>
        <p:spPr/>
        <p:txBody>
          <a:bodyPr/>
          <a:lstStyle/>
          <a:p>
            <a:pPr algn="ctr"/>
            <a:r>
              <a:rPr lang="en-US" dirty="0" smtClean="0">
                <a:solidFill>
                  <a:schemeClr val="bg1"/>
                </a:solidFill>
                <a:latin typeface="Calibri" panose="020F0502020204030204" pitchFamily="34" charset="0"/>
              </a:rPr>
              <a:t>MongoDB </a:t>
            </a:r>
            <a:r>
              <a:rPr lang="en-US" dirty="0" err="1" smtClean="0">
                <a:solidFill>
                  <a:schemeClr val="bg1"/>
                </a:solidFill>
                <a:latin typeface="Calibri" panose="020F0502020204030204" pitchFamily="34" charset="0"/>
              </a:rPr>
              <a:t>BulkWrite</a:t>
            </a:r>
            <a:r>
              <a:rPr lang="en-US" dirty="0" smtClean="0">
                <a:solidFill>
                  <a:schemeClr val="bg1"/>
                </a:solidFill>
                <a:latin typeface="Calibri" panose="020F0502020204030204" pitchFamily="34" charset="0"/>
              </a:rPr>
              <a:t> example</a:t>
            </a:r>
            <a:endParaRPr lang="en-US" dirty="0">
              <a:solidFill>
                <a:schemeClr val="bg1"/>
              </a:solidFill>
              <a:latin typeface="Calibri" panose="020F0502020204030204" pitchFamily="34" charset="0"/>
            </a:endParaRPr>
          </a:p>
        </p:txBody>
      </p:sp>
      <p:pic>
        <p:nvPicPr>
          <p:cNvPr id="3" name="Picture 2"/>
          <p:cNvPicPr>
            <a:picLocks noChangeAspect="1"/>
          </p:cNvPicPr>
          <p:nvPr/>
        </p:nvPicPr>
        <p:blipFill>
          <a:blip r:embed="rId2"/>
          <a:stretch>
            <a:fillRect/>
          </a:stretch>
        </p:blipFill>
        <p:spPr>
          <a:xfrm>
            <a:off x="1002845" y="2332799"/>
            <a:ext cx="5619750" cy="1171575"/>
          </a:xfrm>
          <a:prstGeom prst="rect">
            <a:avLst/>
          </a:prstGeom>
        </p:spPr>
      </p:pic>
    </p:spTree>
    <p:extLst>
      <p:ext uri="{BB962C8B-B14F-4D97-AF65-F5344CB8AC3E}">
        <p14:creationId xmlns:p14="http://schemas.microsoft.com/office/powerpoint/2010/main" val="1726860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2272" y="1775349"/>
            <a:ext cx="8580664" cy="1938992"/>
          </a:xfrm>
          <a:prstGeom prst="rect">
            <a:avLst/>
          </a:prstGeom>
        </p:spPr>
        <p:txBody>
          <a:bodyPr wrap="square">
            <a:spAutoFit/>
          </a:bodyPr>
          <a:lstStyle/>
          <a:p>
            <a:endParaRPr lang="en-US" sz="2400" dirty="0">
              <a:latin typeface="Calibri" panose="020F0502020204030204" pitchFamily="34" charset="0"/>
            </a:endParaRPr>
          </a:p>
          <a:p>
            <a:endParaRPr lang="en-US" sz="2400" b="0" i="0" dirty="0" smtClean="0">
              <a:effectLst/>
              <a:latin typeface="Calibri" panose="020F0502020204030204" pitchFamily="34" charset="0"/>
            </a:endParaRPr>
          </a:p>
          <a:p>
            <a:endParaRPr lang="en-US" sz="2400" dirty="0">
              <a:latin typeface="Calibri" panose="020F0502020204030204" pitchFamily="34" charset="0"/>
            </a:endParaRPr>
          </a:p>
          <a:p>
            <a:endParaRPr lang="en-US" sz="2400" b="0" i="0" dirty="0" smtClean="0">
              <a:effectLst/>
              <a:latin typeface="Calibri" panose="020F0502020204030204" pitchFamily="34" charset="0"/>
            </a:endParaRPr>
          </a:p>
          <a:p>
            <a:endParaRPr lang="en-US" sz="2400" b="0" i="0" dirty="0" smtClean="0">
              <a:effectLst/>
              <a:latin typeface="Calibri" panose="020F0502020204030204" pitchFamily="34" charset="0"/>
            </a:endParaRPr>
          </a:p>
        </p:txBody>
      </p:sp>
      <p:sp>
        <p:nvSpPr>
          <p:cNvPr id="2" name="Title 1"/>
          <p:cNvSpPr>
            <a:spLocks noGrp="1"/>
          </p:cNvSpPr>
          <p:nvPr>
            <p:ph type="title"/>
          </p:nvPr>
        </p:nvSpPr>
        <p:spPr/>
        <p:txBody>
          <a:bodyPr/>
          <a:lstStyle/>
          <a:p>
            <a:pPr algn="ctr"/>
            <a:r>
              <a:rPr lang="en-US" dirty="0" smtClean="0">
                <a:solidFill>
                  <a:schemeClr val="bg1"/>
                </a:solidFill>
                <a:latin typeface="Calibri" panose="020F0502020204030204" pitchFamily="34" charset="0"/>
              </a:rPr>
              <a:t>MongoDB </a:t>
            </a:r>
            <a:r>
              <a:rPr lang="en-US" dirty="0" err="1" smtClean="0">
                <a:solidFill>
                  <a:schemeClr val="bg1"/>
                </a:solidFill>
                <a:latin typeface="Calibri" panose="020F0502020204030204" pitchFamily="34" charset="0"/>
              </a:rPr>
              <a:t>BulkWrite</a:t>
            </a:r>
            <a:r>
              <a:rPr lang="en-US" dirty="0" smtClean="0">
                <a:solidFill>
                  <a:schemeClr val="bg1"/>
                </a:solidFill>
                <a:latin typeface="Calibri" panose="020F0502020204030204" pitchFamily="34" charset="0"/>
              </a:rPr>
              <a:t> example</a:t>
            </a:r>
            <a:endParaRPr lang="en-US" dirty="0">
              <a:solidFill>
                <a:schemeClr val="bg1"/>
              </a:solidFill>
              <a:latin typeface="Calibri" panose="020F0502020204030204" pitchFamily="34" charset="0"/>
            </a:endParaRPr>
          </a:p>
        </p:txBody>
      </p:sp>
      <p:pic>
        <p:nvPicPr>
          <p:cNvPr id="5" name="Picture 4"/>
          <p:cNvPicPr>
            <a:picLocks noChangeAspect="1"/>
          </p:cNvPicPr>
          <p:nvPr/>
        </p:nvPicPr>
        <p:blipFill>
          <a:blip r:embed="rId2"/>
          <a:stretch>
            <a:fillRect/>
          </a:stretch>
        </p:blipFill>
        <p:spPr>
          <a:xfrm>
            <a:off x="881742" y="1965903"/>
            <a:ext cx="4895173" cy="4802561"/>
          </a:xfrm>
          <a:prstGeom prst="rect">
            <a:avLst/>
          </a:prstGeom>
        </p:spPr>
      </p:pic>
      <p:pic>
        <p:nvPicPr>
          <p:cNvPr id="4" name="Picture 3"/>
          <p:cNvPicPr>
            <a:picLocks noChangeAspect="1"/>
          </p:cNvPicPr>
          <p:nvPr/>
        </p:nvPicPr>
        <p:blipFill>
          <a:blip r:embed="rId3"/>
          <a:stretch>
            <a:fillRect/>
          </a:stretch>
        </p:blipFill>
        <p:spPr>
          <a:xfrm>
            <a:off x="6198734" y="2490378"/>
            <a:ext cx="2809875" cy="2447925"/>
          </a:xfrm>
          <a:prstGeom prst="rect">
            <a:avLst/>
          </a:prstGeom>
        </p:spPr>
      </p:pic>
      <p:sp>
        <p:nvSpPr>
          <p:cNvPr id="7" name="TextBox 6"/>
          <p:cNvSpPr txBox="1"/>
          <p:nvPr/>
        </p:nvSpPr>
        <p:spPr>
          <a:xfrm>
            <a:off x="5992588" y="2072638"/>
            <a:ext cx="902811" cy="369332"/>
          </a:xfrm>
          <a:prstGeom prst="rect">
            <a:avLst/>
          </a:prstGeom>
          <a:noFill/>
        </p:spPr>
        <p:txBody>
          <a:bodyPr wrap="none" rtlCol="0">
            <a:spAutoFit/>
          </a:bodyPr>
          <a:lstStyle/>
          <a:p>
            <a:r>
              <a:rPr lang="en-US" dirty="0" smtClean="0"/>
              <a:t>Result:</a:t>
            </a:r>
            <a:endParaRPr lang="en-US" dirty="0"/>
          </a:p>
        </p:txBody>
      </p:sp>
      <p:sp>
        <p:nvSpPr>
          <p:cNvPr id="8" name="TextBox 7"/>
          <p:cNvSpPr txBox="1"/>
          <p:nvPr/>
        </p:nvSpPr>
        <p:spPr>
          <a:xfrm>
            <a:off x="212272" y="1608954"/>
            <a:ext cx="736099" cy="369332"/>
          </a:xfrm>
          <a:prstGeom prst="rect">
            <a:avLst/>
          </a:prstGeom>
          <a:noFill/>
        </p:spPr>
        <p:txBody>
          <a:bodyPr wrap="none" rtlCol="0">
            <a:spAutoFit/>
          </a:bodyPr>
          <a:lstStyle/>
          <a:p>
            <a:r>
              <a:rPr lang="en-US" dirty="0" smtClean="0"/>
              <a:t>Code</a:t>
            </a:r>
            <a:endParaRPr lang="en-US" dirty="0"/>
          </a:p>
        </p:txBody>
      </p:sp>
    </p:spTree>
    <p:extLst>
      <p:ext uri="{BB962C8B-B14F-4D97-AF65-F5344CB8AC3E}">
        <p14:creationId xmlns:p14="http://schemas.microsoft.com/office/powerpoint/2010/main" val="2712590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75960" y="147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99920" indent="-457200">
              <a:lnSpc>
                <a:spcPct val="100000"/>
              </a:lnSpc>
              <a:buFont typeface="Arial" panose="020B0604020202020204" pitchFamily="34" charset="0"/>
              <a:buChar char="•"/>
            </a:pPr>
            <a:r>
              <a:rPr lang="en-IN" sz="3200" b="0" u="sng" strike="noStrike" spc="-1" dirty="0">
                <a:uFill>
                  <a:solidFill>
                    <a:srgbClr val="FFFFFF"/>
                  </a:solidFill>
                </a:uFill>
                <a:latin typeface="Arial"/>
                <a:ea typeface="Arial"/>
              </a:rPr>
              <a:t>https://www.guru99.com</a:t>
            </a:r>
            <a:endParaRPr lang="en-IN" sz="3200" b="0" strike="noStrike" spc="-1" dirty="0">
              <a:latin typeface="Arial"/>
            </a:endParaRPr>
          </a:p>
          <a:p>
            <a:pPr marL="799920" indent="-457200">
              <a:lnSpc>
                <a:spcPct val="100000"/>
              </a:lnSpc>
              <a:buFont typeface="Arial" panose="020B0604020202020204" pitchFamily="34" charset="0"/>
              <a:buChar char="•"/>
            </a:pPr>
            <a:r>
              <a:rPr lang="en-IN" sz="3200" spc="-1" dirty="0" smtClean="0"/>
              <a:t>https</a:t>
            </a:r>
            <a:r>
              <a:rPr lang="en-IN" sz="3200" spc="-1" dirty="0"/>
              <a:t>://docs.mongodb.com/manual/</a:t>
            </a:r>
            <a:endParaRPr lang="en-IN" sz="3200" b="0" strike="noStrike" spc="-1" dirty="0">
              <a:latin typeface="Arial"/>
            </a:endParaRPr>
          </a:p>
          <a:p>
            <a:pPr marL="342720">
              <a:lnSpc>
                <a:spcPct val="100000"/>
              </a:lnSpc>
            </a:pPr>
            <a:endParaRPr lang="en-IN" sz="3200" b="0" strike="noStrike" spc="-1" dirty="0">
              <a:latin typeface="Arial"/>
            </a:endParaRPr>
          </a:p>
          <a:p>
            <a:pPr marL="342720">
              <a:lnSpc>
                <a:spcPct val="100000"/>
              </a:lnSpc>
            </a:pPr>
            <a:r>
              <a:rPr lang="en-IN" sz="3200" b="0" i="1" strike="noStrike" spc="-1" dirty="0">
                <a:solidFill>
                  <a:srgbClr val="000000"/>
                </a:solidFill>
                <a:latin typeface="Arial"/>
                <a:ea typeface="Arial"/>
              </a:rPr>
              <a:t>Acknowledgements: </a:t>
            </a:r>
            <a:r>
              <a:rPr lang="en-IN" sz="3200" b="0" strike="noStrike" spc="-1" dirty="0">
                <a:solidFill>
                  <a:srgbClr val="000000"/>
                </a:solidFill>
                <a:latin typeface="Arial"/>
                <a:ea typeface="Arial"/>
              </a:rPr>
              <a:t>Thank you to </a:t>
            </a:r>
            <a:r>
              <a:rPr lang="en-IN" sz="3200" b="0" strike="noStrike" spc="-1" dirty="0" err="1">
                <a:solidFill>
                  <a:srgbClr val="000000"/>
                </a:solidFill>
                <a:latin typeface="Arial"/>
                <a:ea typeface="Arial"/>
              </a:rPr>
              <a:t>Akul</a:t>
            </a:r>
            <a:r>
              <a:rPr lang="en-IN" sz="3200" b="0" strike="noStrike" spc="-1" dirty="0">
                <a:solidFill>
                  <a:srgbClr val="000000"/>
                </a:solidFill>
                <a:latin typeface="Arial"/>
                <a:ea typeface="Arial"/>
              </a:rPr>
              <a:t> Gupta, </a:t>
            </a:r>
            <a:r>
              <a:rPr lang="en-IN" sz="3200" b="0" strike="noStrike" spc="-1" dirty="0" err="1">
                <a:solidFill>
                  <a:srgbClr val="000000"/>
                </a:solidFill>
                <a:latin typeface="Arial"/>
                <a:ea typeface="Arial"/>
              </a:rPr>
              <a:t>Aj</a:t>
            </a:r>
            <a:r>
              <a:rPr lang="en-IN" sz="3200" b="0" strike="noStrike" spc="-1" dirty="0">
                <a:solidFill>
                  <a:srgbClr val="000000"/>
                </a:solidFill>
                <a:latin typeface="Arial"/>
                <a:ea typeface="Arial"/>
              </a:rPr>
              <a:t> R </a:t>
            </a:r>
            <a:r>
              <a:rPr lang="en-IN" sz="3200" b="0" strike="noStrike" spc="-1" dirty="0" err="1">
                <a:solidFill>
                  <a:srgbClr val="000000"/>
                </a:solidFill>
                <a:latin typeface="Arial"/>
                <a:ea typeface="Arial"/>
              </a:rPr>
              <a:t>Laddha</a:t>
            </a:r>
            <a:r>
              <a:rPr lang="en-IN" sz="3200" b="0" strike="noStrike" spc="-1" dirty="0">
                <a:solidFill>
                  <a:srgbClr val="000000"/>
                </a:solidFill>
                <a:latin typeface="Arial"/>
                <a:ea typeface="Arial"/>
              </a:rPr>
              <a:t> and Abhinav </a:t>
            </a:r>
            <a:r>
              <a:rPr lang="en-IN" sz="3200" b="0" strike="noStrike" spc="-1" dirty="0" smtClean="0">
                <a:solidFill>
                  <a:srgbClr val="000000"/>
                </a:solidFill>
                <a:latin typeface="Arial"/>
                <a:ea typeface="Arial"/>
              </a:rPr>
              <a:t>Choudhury </a:t>
            </a:r>
            <a:r>
              <a:rPr lang="en-IN" sz="3200" b="0" strike="noStrike" spc="-1" dirty="0">
                <a:solidFill>
                  <a:srgbClr val="000000"/>
                </a:solidFill>
                <a:latin typeface="Arial"/>
                <a:ea typeface="Arial"/>
              </a:rPr>
              <a:t>for their help with the lecture, activity and assignment materials for this week.</a:t>
            </a:r>
            <a:endParaRPr lang="en-IN" sz="3200" b="0" strike="noStrike" spc="-1" dirty="0">
              <a:latin typeface="Arial"/>
            </a:endParaRPr>
          </a:p>
          <a:p>
            <a:pPr marL="342720">
              <a:lnSpc>
                <a:spcPct val="100000"/>
              </a:lnSpc>
            </a:pPr>
            <a:endParaRPr lang="en-IN" sz="3200" b="0" strike="noStrike" spc="-1" dirty="0">
              <a:latin typeface="Arial"/>
            </a:endParaRPr>
          </a:p>
          <a:p>
            <a:pPr marL="342720">
              <a:lnSpc>
                <a:spcPct val="100000"/>
              </a:lnSpc>
            </a:pPr>
            <a:endParaRPr lang="en-IN" sz="3200" b="0" strike="noStrike" spc="-1" dirty="0">
              <a:latin typeface="Arial"/>
            </a:endParaRPr>
          </a:p>
          <a:p>
            <a:pPr marL="342720">
              <a:lnSpc>
                <a:spcPct val="100000"/>
              </a:lnSpc>
            </a:pPr>
            <a:endParaRPr lang="en-IN" sz="3200" b="0" strike="noStrike" spc="-1" dirty="0">
              <a:latin typeface="Arial"/>
            </a:endParaRPr>
          </a:p>
        </p:txBody>
      </p:sp>
      <p:sp>
        <p:nvSpPr>
          <p:cNvPr id="188" name="CustomShape 2"/>
          <p:cNvSpPr/>
          <p:nvPr/>
        </p:nvSpPr>
        <p:spPr>
          <a:xfrm>
            <a:off x="304560" y="40896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600" b="1" strike="noStrike" spc="-1" dirty="0">
                <a:solidFill>
                  <a:srgbClr val="FFFFFF"/>
                </a:solidFill>
                <a:latin typeface="Arial"/>
                <a:ea typeface="Arial"/>
              </a:rPr>
              <a:t> </a:t>
            </a:r>
            <a:r>
              <a:rPr lang="en-IN" sz="3600" b="0" strike="noStrike" spc="-1" dirty="0">
                <a:solidFill>
                  <a:schemeClr val="bg1"/>
                </a:solidFill>
                <a:latin typeface="Calibri" panose="020F0502020204030204" pitchFamily="34" charset="0"/>
                <a:ea typeface="Arial"/>
              </a:rPr>
              <a:t>References</a:t>
            </a:r>
            <a:endParaRPr lang="en-IN" sz="3600" b="0" strike="noStrike" spc="-1" dirty="0">
              <a:solidFill>
                <a:schemeClr val="bg1"/>
              </a:solidFill>
              <a:latin typeface="Calibri" panose="020F0502020204030204" pitchFamily="34" charset="0"/>
            </a:endParaRPr>
          </a:p>
        </p:txBody>
      </p:sp>
      <p:sp>
        <p:nvSpPr>
          <p:cNvPr id="189"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4CA9E4E0-94B9-49AC-A713-EA8E8F135775}" type="slidenum">
              <a:rPr lang="en-IN" sz="1200" b="0" strike="noStrike" spc="-1">
                <a:solidFill>
                  <a:srgbClr val="898989"/>
                </a:solidFill>
                <a:latin typeface="Calibri"/>
                <a:ea typeface="Calibri"/>
              </a:rPr>
              <a:t>32</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latin typeface="Calibri" panose="020F0502020204030204" pitchFamily="34" charset="0"/>
                <a:ea typeface="Arial"/>
              </a:rPr>
              <a:t>Below are the a few of the common terms used in MongoDB </a:t>
            </a:r>
            <a:endParaRPr lang="en-IN" sz="2400" b="0" strike="noStrike" spc="-1" dirty="0">
              <a:latin typeface="Calibri" panose="020F0502020204030204" pitchFamily="34" charset="0"/>
            </a:endParaRPr>
          </a:p>
          <a:p>
            <a:pPr marL="457200" indent="-430560">
              <a:lnSpc>
                <a:spcPct val="100000"/>
              </a:lnSpc>
              <a:buClr>
                <a:srgbClr val="000000"/>
              </a:buClr>
              <a:buFont typeface="Arial"/>
              <a:buChar char="●"/>
            </a:pPr>
            <a:r>
              <a:rPr lang="en-IN" sz="2400" b="1" strike="noStrike" spc="-1" dirty="0">
                <a:latin typeface="Calibri" panose="020F0502020204030204" pitchFamily="34" charset="0"/>
                <a:ea typeface="Arial"/>
              </a:rPr>
              <a:t>_id</a:t>
            </a:r>
            <a:r>
              <a:rPr lang="en-IN" sz="2400" b="0" strike="noStrike" spc="-1" dirty="0">
                <a:latin typeface="Calibri" panose="020F0502020204030204" pitchFamily="34" charset="0"/>
                <a:ea typeface="Arial"/>
              </a:rPr>
              <a:t> – This is a field required in every MongoDB document. The _id field represents a unique value in the MongoDB document. The _id field is like the document's primary key. If you create a new document without an _id field, MongoDB will automatically create the field.</a:t>
            </a:r>
            <a:endParaRPr lang="en-IN" sz="2400" b="0" strike="noStrike" spc="-1" dirty="0">
              <a:latin typeface="Calibri" panose="020F0502020204030204" pitchFamily="34" charset="0"/>
            </a:endParaRPr>
          </a:p>
          <a:p>
            <a:pPr marL="457200" indent="-430560">
              <a:lnSpc>
                <a:spcPct val="100000"/>
              </a:lnSpc>
              <a:buClr>
                <a:srgbClr val="000000"/>
              </a:buClr>
              <a:buFont typeface="Arial"/>
              <a:buChar char="●"/>
            </a:pPr>
            <a:r>
              <a:rPr lang="en-IN" sz="2400" b="1" strike="noStrike" spc="-1" dirty="0">
                <a:latin typeface="Calibri" panose="020F0502020204030204" pitchFamily="34" charset="0"/>
                <a:ea typeface="Arial"/>
              </a:rPr>
              <a:t>Collection</a:t>
            </a:r>
            <a:r>
              <a:rPr lang="en-IN" sz="2400" b="0" strike="noStrike" spc="-1" dirty="0">
                <a:latin typeface="Calibri" panose="020F0502020204030204" pitchFamily="34" charset="0"/>
                <a:ea typeface="Arial"/>
              </a:rPr>
              <a:t> – This is a grouping of MongoDB documents. A collection is the equivalent of a table which is created in any other RDMS. A collection exists within a single database. Collections don't enforce any sort of structure.</a:t>
            </a:r>
            <a:endParaRPr lang="en-IN" sz="2400" b="0" strike="noStrike" spc="-1" dirty="0">
              <a:latin typeface="Calibri" panose="020F0502020204030204" pitchFamily="34" charset="0"/>
            </a:endParaRPr>
          </a:p>
          <a:p>
            <a:pPr marL="457200" indent="-430560">
              <a:lnSpc>
                <a:spcPct val="100000"/>
              </a:lnSpc>
              <a:buClr>
                <a:srgbClr val="000000"/>
              </a:buClr>
              <a:buFont typeface="Arial"/>
              <a:buChar char="●"/>
            </a:pPr>
            <a:r>
              <a:rPr lang="en-IN" sz="2400" b="1" strike="noStrike" spc="-1" dirty="0">
                <a:latin typeface="Calibri" panose="020F0502020204030204" pitchFamily="34" charset="0"/>
                <a:ea typeface="Arial"/>
              </a:rPr>
              <a:t>Cursor</a:t>
            </a:r>
            <a:r>
              <a:rPr lang="en-IN" sz="2400" b="0" strike="noStrike" spc="-1" dirty="0">
                <a:latin typeface="Calibri" panose="020F0502020204030204" pitchFamily="34" charset="0"/>
                <a:ea typeface="Arial"/>
              </a:rPr>
              <a:t> – This is a pointer to the result set of a query. Clients can iterate through a cursor to retrieve results</a:t>
            </a:r>
            <a:r>
              <a:rPr lang="en-IN" sz="2200" b="0" strike="noStrike" spc="-1" dirty="0">
                <a:solidFill>
                  <a:srgbClr val="000000"/>
                </a:solidFill>
                <a:latin typeface="Arial"/>
                <a:ea typeface="Arial"/>
              </a:rPr>
              <a:t>. </a:t>
            </a:r>
            <a:endParaRPr lang="en-IN" sz="2200" b="0" strike="noStrike" spc="-1" dirty="0">
              <a:latin typeface="Arial"/>
            </a:endParaRPr>
          </a:p>
        </p:txBody>
      </p:sp>
      <p:sp>
        <p:nvSpPr>
          <p:cNvPr id="95"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3F3F3"/>
                </a:solidFill>
                <a:latin typeface="Arial"/>
                <a:ea typeface="Arial"/>
              </a:rPr>
              <a:t>Common terms</a:t>
            </a:r>
            <a:endParaRPr lang="en-IN" sz="3200" b="0" strike="noStrike" spc="-1">
              <a:latin typeface="Arial"/>
            </a:endParaRPr>
          </a:p>
        </p:txBody>
      </p:sp>
      <p:sp>
        <p:nvSpPr>
          <p:cNvPr id="96"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F871762B-5484-461E-BD68-B4B7A8F3016A}" type="slidenum">
              <a:rPr lang="en-IN" sz="1200" b="0" strike="noStrike" spc="-1">
                <a:solidFill>
                  <a:srgbClr val="898989"/>
                </a:solidFill>
                <a:latin typeface="Calibri"/>
                <a:ea typeface="Calibri"/>
              </a:rPr>
              <a:t>4</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156276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000000"/>
              </a:buClr>
              <a:buSzPct val="45000"/>
              <a:buFont typeface="Wingdings" charset="2"/>
              <a:buChar char=""/>
            </a:pPr>
            <a:r>
              <a:rPr lang="en-IN" sz="2400" b="1" strike="noStrike" spc="-1" dirty="0">
                <a:latin typeface="Calibri" panose="020F0502020204030204" pitchFamily="34" charset="0"/>
                <a:ea typeface="Arial"/>
              </a:rPr>
              <a:t>Database</a:t>
            </a:r>
            <a:r>
              <a:rPr lang="en-IN" sz="2400" b="0" strike="noStrike" spc="-1" dirty="0">
                <a:latin typeface="Calibri" panose="020F0502020204030204" pitchFamily="34" charset="0"/>
                <a:ea typeface="Arial"/>
              </a:rPr>
              <a:t> – This is a container for collections like in RDMS wherein it is a container for tables. Each database gets its own set of files on the file system. A MongoDB server can store multiple databases. </a:t>
            </a:r>
            <a:endParaRPr lang="en-IN" sz="2400" b="0" strike="noStrike" spc="-1" dirty="0">
              <a:latin typeface="Calibri" panose="020F0502020204030204" pitchFamily="34" charset="0"/>
            </a:endParaRPr>
          </a:p>
          <a:p>
            <a:pPr marL="216000" indent="-215280">
              <a:lnSpc>
                <a:spcPct val="100000"/>
              </a:lnSpc>
              <a:buClr>
                <a:srgbClr val="000000"/>
              </a:buClr>
              <a:buSzPct val="45000"/>
              <a:buFont typeface="Wingdings" charset="2"/>
              <a:buChar char=""/>
            </a:pPr>
            <a:r>
              <a:rPr lang="en-IN" sz="2400" b="1" strike="noStrike" spc="-1" dirty="0">
                <a:latin typeface="Calibri" panose="020F0502020204030204" pitchFamily="34" charset="0"/>
                <a:ea typeface="Arial"/>
              </a:rPr>
              <a:t>Document</a:t>
            </a:r>
            <a:r>
              <a:rPr lang="en-IN" sz="2400" b="0" strike="noStrike" spc="-1" dirty="0">
                <a:latin typeface="Calibri" panose="020F0502020204030204" pitchFamily="34" charset="0"/>
                <a:ea typeface="Arial"/>
              </a:rPr>
              <a:t> - A record in a MongoDB collection is basically called a document. The document in turn will consist of field name and values. </a:t>
            </a:r>
            <a:endParaRPr lang="en-IN" sz="2400" b="0" strike="noStrike" spc="-1" dirty="0">
              <a:latin typeface="Calibri" panose="020F0502020204030204" pitchFamily="34" charset="0"/>
            </a:endParaRPr>
          </a:p>
          <a:p>
            <a:pPr marL="216000" indent="-215280">
              <a:lnSpc>
                <a:spcPct val="100000"/>
              </a:lnSpc>
              <a:buClr>
                <a:srgbClr val="000000"/>
              </a:buClr>
              <a:buSzPct val="45000"/>
              <a:buFont typeface="Wingdings" charset="2"/>
              <a:buChar char=""/>
            </a:pPr>
            <a:r>
              <a:rPr lang="en-IN" sz="2400" b="1" strike="noStrike" spc="-1" dirty="0">
                <a:latin typeface="Calibri" panose="020F0502020204030204" pitchFamily="34" charset="0"/>
                <a:ea typeface="Arial"/>
              </a:rPr>
              <a:t>Field </a:t>
            </a:r>
            <a:r>
              <a:rPr lang="en-IN" sz="2400" b="0" strike="noStrike" spc="-1" dirty="0">
                <a:latin typeface="Calibri" panose="020F0502020204030204" pitchFamily="34" charset="0"/>
                <a:ea typeface="Arial"/>
              </a:rPr>
              <a:t>- A name-value pair in a document. A document has zero or more fields. Fields are analogous to columns in relational databases. </a:t>
            </a:r>
            <a:endParaRPr lang="en-IN" sz="2400" b="0" strike="noStrike" spc="-1" dirty="0">
              <a:latin typeface="Calibri" panose="020F0502020204030204" pitchFamily="34" charset="0"/>
            </a:endParaRPr>
          </a:p>
        </p:txBody>
      </p:sp>
      <p:sp>
        <p:nvSpPr>
          <p:cNvPr id="98"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1640" algn="ctr">
              <a:lnSpc>
                <a:spcPct val="100000"/>
              </a:lnSpc>
            </a:pPr>
            <a:r>
              <a:rPr lang="en-IN" sz="3200" b="1" strike="noStrike" spc="-1">
                <a:solidFill>
                  <a:srgbClr val="F3F3F3"/>
                </a:solidFill>
                <a:latin typeface="Arial"/>
                <a:ea typeface="Arial"/>
              </a:rPr>
              <a:t>Common terms</a:t>
            </a:r>
            <a:endParaRPr lang="en-IN" sz="3200" b="0" strike="noStrike" spc="-1">
              <a:latin typeface="Arial"/>
            </a:endParaRPr>
          </a:p>
        </p:txBody>
      </p:sp>
      <p:sp>
        <p:nvSpPr>
          <p:cNvPr id="99"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F6E01ABD-9183-4205-9108-9ED4CD397AFD}" type="slidenum">
              <a:rPr lang="en-IN" sz="1200" b="0" strike="noStrike" spc="-1">
                <a:solidFill>
                  <a:srgbClr val="898989"/>
                </a:solidFill>
                <a:latin typeface="Calibri"/>
                <a:ea typeface="Calibri"/>
              </a:rPr>
              <a:t>5</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1600200"/>
            <a:ext cx="8228520" cy="5120280"/>
          </a:xfrm>
          <a:prstGeom prst="rect">
            <a:avLst/>
          </a:prstGeom>
          <a:noFill/>
          <a:ln>
            <a:noFill/>
          </a:ln>
        </p:spPr>
        <p:style>
          <a:lnRef idx="0">
            <a:scrgbClr r="0" g="0" b="0"/>
          </a:lnRef>
          <a:fillRef idx="0">
            <a:scrgbClr r="0" g="0" b="0"/>
          </a:fillRef>
          <a:effectRef idx="0">
            <a:scrgbClr r="0" g="0" b="0"/>
          </a:effectRef>
          <a:fontRef idx="minor"/>
        </p:style>
      </p:sp>
      <p:sp>
        <p:nvSpPr>
          <p:cNvPr id="101"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3200" b="1" strike="noStrike" spc="-1">
                <a:solidFill>
                  <a:srgbClr val="FFFFFF"/>
                </a:solidFill>
                <a:latin typeface="Arial"/>
                <a:ea typeface="Arial"/>
              </a:rPr>
              <a:t>Difference between MongoDB and RDBMS</a:t>
            </a:r>
            <a:endParaRPr lang="en-IN" sz="3200" b="0" strike="noStrike" spc="-1">
              <a:latin typeface="Arial"/>
            </a:endParaRPr>
          </a:p>
          <a:p>
            <a:pPr>
              <a:lnSpc>
                <a:spcPct val="100000"/>
              </a:lnSpc>
            </a:pPr>
            <a:endParaRPr lang="en-IN" sz="3200" b="0" strike="noStrike" spc="-1">
              <a:latin typeface="Arial"/>
            </a:endParaRPr>
          </a:p>
        </p:txBody>
      </p:sp>
      <p:graphicFrame>
        <p:nvGraphicFramePr>
          <p:cNvPr id="102" name="Table 3"/>
          <p:cNvGraphicFramePr/>
          <p:nvPr>
            <p:extLst>
              <p:ext uri="{D42A27DB-BD31-4B8C-83A1-F6EECF244321}">
                <p14:modId xmlns:p14="http://schemas.microsoft.com/office/powerpoint/2010/main" val="3816230636"/>
              </p:ext>
            </p:extLst>
          </p:nvPr>
        </p:nvGraphicFramePr>
        <p:xfrm>
          <a:off x="530280" y="1518480"/>
          <a:ext cx="8240760" cy="5224320"/>
        </p:xfrm>
        <a:graphic>
          <a:graphicData uri="http://schemas.openxmlformats.org/drawingml/2006/table">
            <a:tbl>
              <a:tblPr/>
              <a:tblGrid>
                <a:gridCol w="1101240">
                  <a:extLst>
                    <a:ext uri="{9D8B030D-6E8A-4147-A177-3AD203B41FA5}">
                      <a16:colId xmlns:a16="http://schemas.microsoft.com/office/drawing/2014/main" val="20000"/>
                    </a:ext>
                  </a:extLst>
                </a:gridCol>
                <a:gridCol w="1308600">
                  <a:extLst>
                    <a:ext uri="{9D8B030D-6E8A-4147-A177-3AD203B41FA5}">
                      <a16:colId xmlns:a16="http://schemas.microsoft.com/office/drawing/2014/main" val="20001"/>
                    </a:ext>
                  </a:extLst>
                </a:gridCol>
                <a:gridCol w="5830920">
                  <a:extLst>
                    <a:ext uri="{9D8B030D-6E8A-4147-A177-3AD203B41FA5}">
                      <a16:colId xmlns:a16="http://schemas.microsoft.com/office/drawing/2014/main" val="20002"/>
                    </a:ext>
                  </a:extLst>
                </a:gridCol>
              </a:tblGrid>
              <a:tr h="469440">
                <a:tc>
                  <a:txBody>
                    <a:bodyPr/>
                    <a:lstStyle/>
                    <a:p>
                      <a:pPr>
                        <a:lnSpc>
                          <a:spcPct val="100000"/>
                        </a:lnSpc>
                      </a:pPr>
                      <a:r>
                        <a:rPr lang="en-IN" sz="1800" b="1" strike="noStrike" spc="-1" dirty="0">
                          <a:solidFill>
                            <a:schemeClr val="tx1"/>
                          </a:solidFill>
                          <a:latin typeface="Calibri" panose="020F0502020204030204" pitchFamily="34" charset="0"/>
                        </a:rPr>
                        <a:t>RDBMS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1800" b="1" strike="noStrike" spc="-1" dirty="0">
                          <a:solidFill>
                            <a:schemeClr val="tx1"/>
                          </a:solidFill>
                          <a:latin typeface="Calibri" panose="020F0502020204030204" pitchFamily="34" charset="0"/>
                        </a:rPr>
                        <a:t>MongoDB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IN" sz="1800" b="1" strike="noStrike" spc="-1" dirty="0">
                          <a:solidFill>
                            <a:schemeClr val="tx1"/>
                          </a:solidFill>
                          <a:latin typeface="Calibri" panose="020F0502020204030204" pitchFamily="34" charset="0"/>
                        </a:rPr>
                        <a:t>Difference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916920">
                <a:tc>
                  <a:txBody>
                    <a:bodyPr/>
                    <a:lstStyle/>
                    <a:p>
                      <a:pPr>
                        <a:lnSpc>
                          <a:spcPct val="100000"/>
                        </a:lnSpc>
                      </a:pPr>
                      <a:r>
                        <a:rPr lang="en-IN" sz="1800" b="1" strike="noStrike" spc="-1" dirty="0">
                          <a:solidFill>
                            <a:schemeClr val="tx1"/>
                          </a:solidFill>
                          <a:latin typeface="Calibri" panose="020F0502020204030204" pitchFamily="34" charset="0"/>
                        </a:rPr>
                        <a:t>Table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1" strike="noStrike" spc="-1" dirty="0">
                          <a:solidFill>
                            <a:schemeClr val="tx1"/>
                          </a:solidFill>
                          <a:latin typeface="Calibri" panose="020F0502020204030204" pitchFamily="34" charset="0"/>
                        </a:rPr>
                        <a:t>Collection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dirty="0">
                          <a:solidFill>
                            <a:schemeClr val="tx1"/>
                          </a:solidFill>
                          <a:latin typeface="Calibri" panose="020F0502020204030204" pitchFamily="34" charset="0"/>
                        </a:rPr>
                        <a:t>In RDBMS, the table contains the columns and rows which are used to store the data whereas, in MongoDB, this same structure is known as a collection. The collection contains documents which in turn contains Fields, which in turn are key-value pairs.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813600">
                <a:tc>
                  <a:txBody>
                    <a:bodyPr/>
                    <a:lstStyle/>
                    <a:p>
                      <a:pPr>
                        <a:lnSpc>
                          <a:spcPct val="100000"/>
                        </a:lnSpc>
                      </a:pPr>
                      <a:r>
                        <a:rPr lang="en-IN" sz="1800" b="1" strike="noStrike" spc="-1" dirty="0">
                          <a:solidFill>
                            <a:schemeClr val="tx1"/>
                          </a:solidFill>
                          <a:latin typeface="Calibri" panose="020F0502020204030204" pitchFamily="34" charset="0"/>
                        </a:rPr>
                        <a:t>Row</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1" strike="noStrike" spc="-1">
                          <a:solidFill>
                            <a:schemeClr val="tx1"/>
                          </a:solidFill>
                          <a:latin typeface="Calibri" panose="020F0502020204030204" pitchFamily="34" charset="0"/>
                        </a:rPr>
                        <a:t>Document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a:solidFill>
                            <a:schemeClr val="tx1"/>
                          </a:solidFill>
                          <a:latin typeface="Calibri" panose="020F0502020204030204" pitchFamily="34" charset="0"/>
                        </a:rPr>
                        <a:t>In RDBMS, the row represents a single, implicitly structured data item in a table. In MongoDB, the data is stored in documents.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06240">
                <a:tc>
                  <a:txBody>
                    <a:bodyPr/>
                    <a:lstStyle/>
                    <a:p>
                      <a:pPr>
                        <a:lnSpc>
                          <a:spcPct val="100000"/>
                        </a:lnSpc>
                      </a:pPr>
                      <a:r>
                        <a:rPr lang="en-IN" sz="1800" b="1" strike="noStrike" spc="-1" dirty="0">
                          <a:solidFill>
                            <a:schemeClr val="tx1"/>
                          </a:solidFill>
                          <a:latin typeface="Calibri" panose="020F0502020204030204" pitchFamily="34" charset="0"/>
                        </a:rPr>
                        <a:t>Column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1" strike="noStrike" spc="-1">
                          <a:solidFill>
                            <a:schemeClr val="tx1"/>
                          </a:solidFill>
                          <a:latin typeface="Calibri" panose="020F0502020204030204" pitchFamily="34" charset="0"/>
                        </a:rPr>
                        <a:t>Field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solidFill>
                            <a:schemeClr val="tx1"/>
                          </a:solidFill>
                          <a:latin typeface="Calibri" panose="020F0502020204030204" pitchFamily="34" charset="0"/>
                        </a:rPr>
                        <a:t>In RDBMS, the column denotes a set of data values. These in MongoDB are known as Fields.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919800">
                <a:tc>
                  <a:txBody>
                    <a:bodyPr/>
                    <a:lstStyle/>
                    <a:p>
                      <a:pPr>
                        <a:lnSpc>
                          <a:spcPct val="100000"/>
                        </a:lnSpc>
                      </a:pPr>
                      <a:r>
                        <a:rPr lang="en-IN" sz="1800" b="1" strike="noStrike" spc="-1" dirty="0">
                          <a:solidFill>
                            <a:schemeClr val="tx1"/>
                          </a:solidFill>
                          <a:latin typeface="Calibri" panose="020F0502020204030204" pitchFamily="34" charset="0"/>
                        </a:rPr>
                        <a:t>Joins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1" strike="noStrike" spc="-1" dirty="0">
                          <a:solidFill>
                            <a:schemeClr val="tx1"/>
                          </a:solidFill>
                          <a:latin typeface="Calibri" panose="020F0502020204030204" pitchFamily="34" charset="0"/>
                        </a:rPr>
                        <a:t>Embedded documents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dirty="0">
                          <a:solidFill>
                            <a:schemeClr val="tx1"/>
                          </a:solidFill>
                          <a:latin typeface="Calibri" panose="020F0502020204030204" pitchFamily="34" charset="0"/>
                        </a:rPr>
                        <a:t>In RDBMS, data is sometimes spread across various tables and in order to show a complete view of all data, a join is sometimes formed across tables to get the data. In MongoDB, the data is normally stored in a single collection, but separated by using Embedded documents. So there is no concept of joins in </a:t>
                      </a:r>
                      <a:r>
                        <a:rPr lang="en-IN" sz="1800" b="0" strike="noStrike" spc="-1" dirty="0" err="1">
                          <a:solidFill>
                            <a:schemeClr val="tx1"/>
                          </a:solidFill>
                          <a:latin typeface="Calibri" panose="020F0502020204030204" pitchFamily="34" charset="0"/>
                        </a:rPr>
                        <a:t>Mongodb</a:t>
                      </a:r>
                      <a:r>
                        <a:rPr lang="en-IN" sz="1800" b="0" strike="noStrike" spc="-1" dirty="0">
                          <a:solidFill>
                            <a:schemeClr val="tx1"/>
                          </a:solidFill>
                          <a:latin typeface="Calibri" panose="020F0502020204030204" pitchFamily="34" charset="0"/>
                        </a:rPr>
                        <a: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1679760"/>
            <a:ext cx="82285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30560">
              <a:lnSpc>
                <a:spcPct val="100000"/>
              </a:lnSpc>
              <a:buClr>
                <a:srgbClr val="000000"/>
              </a:buClr>
              <a:buFont typeface="Arial"/>
              <a:buChar char="●"/>
            </a:pPr>
            <a:r>
              <a:rPr lang="en-IN" sz="2400" b="0" strike="noStrike" spc="-1" dirty="0">
                <a:solidFill>
                  <a:srgbClr val="000000"/>
                </a:solidFill>
                <a:latin typeface="Calibri" panose="020F0502020204030204" pitchFamily="34" charset="0"/>
                <a:ea typeface="Arial"/>
              </a:rPr>
              <a:t>The "use" command is used to create a database in MongoDB. If the database does not exist a new one will be created</a:t>
            </a:r>
            <a:r>
              <a:rPr lang="en-IN" sz="2800" b="0" strike="noStrike" spc="-1" dirty="0">
                <a:solidFill>
                  <a:srgbClr val="000000"/>
                </a:solidFill>
                <a:latin typeface="Calibri" panose="020F0502020204030204" pitchFamily="34" charset="0"/>
                <a:ea typeface="Arial"/>
              </a:rPr>
              <a:t>.</a:t>
            </a:r>
            <a:endParaRPr lang="en-IN" sz="2800" b="0" strike="noStrike" spc="-1" dirty="0">
              <a:latin typeface="Calibri" panose="020F0502020204030204" pitchFamily="34" charset="0"/>
            </a:endParaRPr>
          </a:p>
        </p:txBody>
      </p:sp>
      <p:sp>
        <p:nvSpPr>
          <p:cNvPr id="104"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1714320" indent="114480">
              <a:lnSpc>
                <a:spcPct val="100000"/>
              </a:lnSpc>
            </a:pPr>
            <a:r>
              <a:rPr lang="en-IN" sz="3200" b="0" strike="noStrike" spc="-1">
                <a:solidFill>
                  <a:srgbClr val="000000"/>
                </a:solidFill>
                <a:latin typeface="Arial"/>
                <a:ea typeface="Arial"/>
              </a:rPr>
              <a:t>      </a:t>
            </a:r>
            <a:r>
              <a:rPr lang="en-IN" sz="3200" b="1" strike="noStrike" spc="-1">
                <a:solidFill>
                  <a:srgbClr val="F3F3F3"/>
                </a:solidFill>
                <a:latin typeface="Arial"/>
                <a:ea typeface="Arial"/>
              </a:rPr>
              <a:t>Create Database</a:t>
            </a:r>
            <a:endParaRPr lang="en-IN" sz="3200" b="0" strike="noStrike" spc="-1">
              <a:latin typeface="Arial"/>
            </a:endParaRPr>
          </a:p>
        </p:txBody>
      </p:sp>
      <p:sp>
        <p:nvSpPr>
          <p:cNvPr id="105"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A47CF28D-5D93-458B-8BB4-26190CFF9E9E}" type="slidenum">
              <a:rPr lang="en-IN" sz="1200" b="0" strike="noStrike" spc="-1">
                <a:solidFill>
                  <a:srgbClr val="898989"/>
                </a:solidFill>
                <a:latin typeface="Calibri"/>
                <a:ea typeface="Calibri"/>
              </a:rPr>
              <a:t>7</a:t>
            </a:fld>
            <a:endParaRPr lang="en-IN" sz="1200" b="0" strike="noStrike" spc="-1">
              <a:latin typeface="Arial"/>
            </a:endParaRPr>
          </a:p>
        </p:txBody>
      </p:sp>
      <p:pic>
        <p:nvPicPr>
          <p:cNvPr id="106" name="Picture 105"/>
          <p:cNvPicPr/>
          <p:nvPr/>
        </p:nvPicPr>
        <p:blipFill>
          <a:blip r:embed="rId2"/>
          <a:stretch/>
        </p:blipFill>
        <p:spPr>
          <a:xfrm>
            <a:off x="2104689" y="3314700"/>
            <a:ext cx="4586040" cy="2012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386280" y="1648800"/>
            <a:ext cx="8228520" cy="491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30560">
              <a:lnSpc>
                <a:spcPct val="100000"/>
              </a:lnSpc>
              <a:buClr>
                <a:srgbClr val="000000"/>
              </a:buClr>
              <a:buFont typeface="Arial"/>
              <a:buChar char="●"/>
            </a:pPr>
            <a:r>
              <a:rPr lang="en-IN" sz="2600" b="0" strike="noStrike" spc="-1" dirty="0">
                <a:solidFill>
                  <a:srgbClr val="000000"/>
                </a:solidFill>
                <a:latin typeface="Calibri" panose="020F0502020204030204" pitchFamily="34" charset="0"/>
                <a:ea typeface="Arial"/>
              </a:rPr>
              <a:t>The easiest way to create a collection is to insert a record (which is nothing but a document consisting of Field names and Values) into a collection. If the collection does not exist a new one will be created.</a:t>
            </a:r>
            <a:endParaRPr lang="en-IN" sz="2600" b="0" strike="noStrike" spc="-1" dirty="0">
              <a:latin typeface="Calibri" panose="020F0502020204030204" pitchFamily="34" charset="0"/>
            </a:endParaRPr>
          </a:p>
          <a:p>
            <a:pPr marL="26640">
              <a:lnSpc>
                <a:spcPct val="100000"/>
              </a:lnSpc>
              <a:buClr>
                <a:srgbClr val="000000"/>
              </a:buClr>
            </a:pPr>
            <a:r>
              <a:rPr lang="en-IN" sz="2600" b="0" strike="noStrike" spc="-1" dirty="0" smtClean="0">
                <a:solidFill>
                  <a:srgbClr val="000000"/>
                </a:solidFill>
                <a:latin typeface="Calibri" panose="020F0502020204030204" pitchFamily="34" charset="0"/>
                <a:ea typeface="Arial"/>
              </a:rPr>
              <a:t> </a:t>
            </a:r>
            <a:endParaRPr lang="en-IN" sz="2600" b="0" strike="noStrike" spc="-1" dirty="0">
              <a:latin typeface="Calibri" panose="020F0502020204030204" pitchFamily="34" charset="0"/>
            </a:endParaRPr>
          </a:p>
          <a:p>
            <a:pPr marL="26640">
              <a:lnSpc>
                <a:spcPct val="100000"/>
              </a:lnSpc>
              <a:buClr>
                <a:srgbClr val="000000"/>
              </a:buClr>
            </a:pPr>
            <a:r>
              <a:rPr lang="en-IN" sz="2600" b="0" strike="noStrike" spc="-1" dirty="0">
                <a:solidFill>
                  <a:srgbClr val="000000"/>
                </a:solidFill>
                <a:latin typeface="Calibri" panose="020F0502020204030204" pitchFamily="34" charset="0"/>
                <a:ea typeface="Arial"/>
              </a:rPr>
              <a:t>For </a:t>
            </a:r>
            <a:r>
              <a:rPr lang="en-IN" sz="2600" b="0" strike="noStrike" spc="-1" dirty="0" err="1">
                <a:solidFill>
                  <a:srgbClr val="000000"/>
                </a:solidFill>
                <a:latin typeface="Calibri" panose="020F0502020204030204" pitchFamily="34" charset="0"/>
                <a:ea typeface="Arial"/>
              </a:rPr>
              <a:t>eg</a:t>
            </a:r>
            <a:r>
              <a:rPr lang="en-IN" sz="2600" b="0" strike="noStrike" spc="-1" dirty="0">
                <a:solidFill>
                  <a:srgbClr val="000000"/>
                </a:solidFill>
                <a:latin typeface="Calibri" panose="020F0502020204030204" pitchFamily="34" charset="0"/>
                <a:ea typeface="Arial"/>
              </a:rPr>
              <a:t>.:</a:t>
            </a:r>
            <a:endParaRPr lang="en-IN" sz="2600" b="0" strike="noStrike" spc="-1" dirty="0">
              <a:latin typeface="Calibri" panose="020F0502020204030204" pitchFamily="34" charset="0"/>
            </a:endParaRPr>
          </a:p>
          <a:p>
            <a:pPr marL="26640">
              <a:lnSpc>
                <a:spcPct val="100000"/>
              </a:lnSpc>
              <a:buClr>
                <a:srgbClr val="000000"/>
              </a:buClr>
            </a:pPr>
            <a:r>
              <a:rPr lang="en-IN" sz="2600" b="0" strike="noStrike" spc="-1" dirty="0">
                <a:solidFill>
                  <a:srgbClr val="000000"/>
                </a:solidFill>
                <a:latin typeface="Calibri" panose="020F0502020204030204" pitchFamily="34" charset="0"/>
                <a:ea typeface="Arial"/>
              </a:rPr>
              <a:t>	</a:t>
            </a:r>
            <a:r>
              <a:rPr lang="en-IN" sz="2200" b="0" strike="noStrike" spc="-1" dirty="0" err="1">
                <a:solidFill>
                  <a:srgbClr val="000000"/>
                </a:solidFill>
                <a:latin typeface="Calibri" panose="020F0502020204030204" pitchFamily="34" charset="0"/>
                <a:ea typeface="Arial"/>
              </a:rPr>
              <a:t>db.Employee.insert</a:t>
            </a:r>
            <a:endParaRPr lang="en-IN" sz="2200" b="0" strike="noStrike" spc="-1" dirty="0">
              <a:latin typeface="Calibri" panose="020F0502020204030204" pitchFamily="34" charset="0"/>
            </a:endParaRPr>
          </a:p>
          <a:p>
            <a:pPr marL="26640">
              <a:lnSpc>
                <a:spcPct val="100000"/>
              </a:lnSpc>
              <a:buClr>
                <a:srgbClr val="000000"/>
              </a:buClr>
            </a:pPr>
            <a:r>
              <a:rPr lang="en-IN" sz="2200" b="0" strike="noStrike" spc="-1" dirty="0">
                <a:solidFill>
                  <a:srgbClr val="000000"/>
                </a:solidFill>
                <a:latin typeface="Calibri" panose="020F0502020204030204" pitchFamily="34" charset="0"/>
                <a:ea typeface="Arial"/>
              </a:rPr>
              <a:t>	(</a:t>
            </a:r>
            <a:endParaRPr lang="en-IN" sz="2200" b="0" strike="noStrike" spc="-1" dirty="0">
              <a:latin typeface="Calibri" panose="020F0502020204030204" pitchFamily="34" charset="0"/>
            </a:endParaRPr>
          </a:p>
          <a:p>
            <a:pPr marL="26640">
              <a:lnSpc>
                <a:spcPct val="100000"/>
              </a:lnSpc>
              <a:buClr>
                <a:srgbClr val="000000"/>
              </a:buClr>
            </a:pPr>
            <a:r>
              <a:rPr lang="en-IN" sz="2200" b="0" strike="noStrike" spc="-1" dirty="0">
                <a:solidFill>
                  <a:srgbClr val="000000"/>
                </a:solidFill>
                <a:latin typeface="Calibri" panose="020F0502020204030204" pitchFamily="34" charset="0"/>
                <a:ea typeface="Arial"/>
              </a:rPr>
              <a:t>		{</a:t>
            </a:r>
            <a:endParaRPr lang="en-IN" sz="2200" b="0" strike="noStrike" spc="-1" dirty="0">
              <a:latin typeface="Calibri" panose="020F0502020204030204" pitchFamily="34" charset="0"/>
            </a:endParaRPr>
          </a:p>
          <a:p>
            <a:pPr marL="26640">
              <a:lnSpc>
                <a:spcPct val="100000"/>
              </a:lnSpc>
              <a:buClr>
                <a:srgbClr val="000000"/>
              </a:buClr>
            </a:pPr>
            <a:r>
              <a:rPr lang="en-IN" sz="2200" b="0" strike="noStrike" spc="-1" dirty="0">
                <a:solidFill>
                  <a:srgbClr val="000000"/>
                </a:solidFill>
                <a:latin typeface="Calibri" panose="020F0502020204030204" pitchFamily="34" charset="0"/>
                <a:ea typeface="Arial"/>
              </a:rPr>
              <a:t>			"</a:t>
            </a:r>
            <a:r>
              <a:rPr lang="en-IN" sz="2200" b="0" strike="noStrike" spc="-1" dirty="0" err="1">
                <a:solidFill>
                  <a:srgbClr val="000000"/>
                </a:solidFill>
                <a:latin typeface="Calibri" panose="020F0502020204030204" pitchFamily="34" charset="0"/>
                <a:ea typeface="Arial"/>
              </a:rPr>
              <a:t>Employeeid</a:t>
            </a:r>
            <a:r>
              <a:rPr lang="en-IN" sz="2200" b="0" strike="noStrike" spc="-1" dirty="0">
                <a:solidFill>
                  <a:srgbClr val="000000"/>
                </a:solidFill>
                <a:latin typeface="Calibri" panose="020F0502020204030204" pitchFamily="34" charset="0"/>
                <a:ea typeface="Arial"/>
              </a:rPr>
              <a:t>" : 1,</a:t>
            </a:r>
            <a:endParaRPr lang="en-IN" sz="2200" b="0" strike="noStrike" spc="-1" dirty="0">
              <a:latin typeface="Calibri" panose="020F0502020204030204" pitchFamily="34" charset="0"/>
            </a:endParaRPr>
          </a:p>
          <a:p>
            <a:pPr marL="26640">
              <a:lnSpc>
                <a:spcPct val="100000"/>
              </a:lnSpc>
              <a:buClr>
                <a:srgbClr val="000000"/>
              </a:buClr>
            </a:pPr>
            <a:r>
              <a:rPr lang="en-IN" sz="2200" b="0" strike="noStrike" spc="-1" dirty="0">
                <a:solidFill>
                  <a:srgbClr val="000000"/>
                </a:solidFill>
                <a:latin typeface="Calibri" panose="020F0502020204030204" pitchFamily="34" charset="0"/>
                <a:ea typeface="Arial"/>
              </a:rPr>
              <a:t>			"</a:t>
            </a:r>
            <a:r>
              <a:rPr lang="en-IN" sz="2200" b="0" strike="noStrike" spc="-1" dirty="0" err="1">
                <a:solidFill>
                  <a:srgbClr val="000000"/>
                </a:solidFill>
                <a:latin typeface="Calibri" panose="020F0502020204030204" pitchFamily="34" charset="0"/>
                <a:ea typeface="Arial"/>
              </a:rPr>
              <a:t>EmployeeName</a:t>
            </a:r>
            <a:r>
              <a:rPr lang="en-IN" sz="2200" b="0" strike="noStrike" spc="-1" dirty="0">
                <a:solidFill>
                  <a:srgbClr val="000000"/>
                </a:solidFill>
                <a:latin typeface="Calibri" panose="020F0502020204030204" pitchFamily="34" charset="0"/>
                <a:ea typeface="Arial"/>
              </a:rPr>
              <a:t>" : "Martin"</a:t>
            </a:r>
            <a:endParaRPr lang="en-IN" sz="2200" b="0" strike="noStrike" spc="-1" dirty="0">
              <a:latin typeface="Calibri" panose="020F0502020204030204" pitchFamily="34" charset="0"/>
            </a:endParaRPr>
          </a:p>
          <a:p>
            <a:pPr marL="26640">
              <a:lnSpc>
                <a:spcPct val="100000"/>
              </a:lnSpc>
              <a:buClr>
                <a:srgbClr val="000000"/>
              </a:buClr>
            </a:pPr>
            <a:r>
              <a:rPr lang="en-IN" sz="2200" b="0" strike="noStrike" spc="-1" dirty="0">
                <a:solidFill>
                  <a:srgbClr val="000000"/>
                </a:solidFill>
                <a:latin typeface="Calibri" panose="020F0502020204030204" pitchFamily="34" charset="0"/>
                <a:ea typeface="Arial"/>
              </a:rPr>
              <a:t>		}</a:t>
            </a:r>
            <a:endParaRPr lang="en-IN" sz="2200" b="0" strike="noStrike" spc="-1" dirty="0">
              <a:latin typeface="Calibri" panose="020F0502020204030204" pitchFamily="34" charset="0"/>
            </a:endParaRPr>
          </a:p>
          <a:p>
            <a:pPr marL="26640">
              <a:lnSpc>
                <a:spcPct val="100000"/>
              </a:lnSpc>
              <a:buClr>
                <a:srgbClr val="000000"/>
              </a:buClr>
            </a:pPr>
            <a:r>
              <a:rPr lang="en-IN" sz="2200" b="0" strike="noStrike" spc="-1" dirty="0">
                <a:solidFill>
                  <a:srgbClr val="000000"/>
                </a:solidFill>
                <a:latin typeface="Calibri" panose="020F0502020204030204" pitchFamily="34" charset="0"/>
                <a:ea typeface="Arial"/>
              </a:rPr>
              <a:t>	) </a:t>
            </a:r>
            <a:endParaRPr lang="en-IN" sz="2200" b="0" strike="noStrike" spc="-1" dirty="0">
              <a:latin typeface="Calibri" panose="020F0502020204030204" pitchFamily="34" charset="0"/>
            </a:endParaRPr>
          </a:p>
        </p:txBody>
      </p:sp>
      <p:sp>
        <p:nvSpPr>
          <p:cNvPr id="108"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600" b="1" strike="noStrike" spc="-1">
                <a:solidFill>
                  <a:srgbClr val="FFFFFF"/>
                </a:solidFill>
                <a:latin typeface="Arial"/>
                <a:ea typeface="Arial"/>
              </a:rPr>
              <a:t>Creating a collection</a:t>
            </a:r>
            <a:endParaRPr lang="en-IN" sz="3600" b="0" strike="noStrike" spc="-1">
              <a:latin typeface="Arial"/>
            </a:endParaRPr>
          </a:p>
        </p:txBody>
      </p:sp>
      <p:sp>
        <p:nvSpPr>
          <p:cNvPr id="109"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45812239-DE65-4A4D-890F-2E6406AB9ABC}" type="slidenum">
              <a:rPr lang="en-IN" sz="1200" b="0" strike="noStrike" spc="-1">
                <a:solidFill>
                  <a:srgbClr val="898989"/>
                </a:solidFill>
                <a:latin typeface="Calibri"/>
                <a:ea typeface="Calibri"/>
              </a:rPr>
              <a:t>8</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04920" y="166032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30560">
              <a:lnSpc>
                <a:spcPct val="100000"/>
              </a:lnSpc>
              <a:buClr>
                <a:srgbClr val="000000"/>
              </a:buClr>
              <a:buFont typeface="Arial"/>
              <a:buChar char="●"/>
            </a:pPr>
            <a:r>
              <a:rPr lang="en-IN" sz="2300" b="0" strike="noStrike" spc="-1" dirty="0">
                <a:solidFill>
                  <a:srgbClr val="000000"/>
                </a:solidFill>
                <a:latin typeface="Calibri" panose="020F0502020204030204" pitchFamily="34" charset="0"/>
                <a:ea typeface="Arial"/>
              </a:rPr>
              <a:t>MongoDB provides the insert () command to insert documents into a collection.</a:t>
            </a:r>
            <a:endParaRPr lang="en-IN" sz="2300" b="0" strike="noStrike" spc="-1" dirty="0">
              <a:latin typeface="Calibri" panose="020F0502020204030204" pitchFamily="34" charset="0"/>
            </a:endParaRPr>
          </a:p>
          <a:p>
            <a:pPr marL="457200" indent="-430560">
              <a:lnSpc>
                <a:spcPct val="100000"/>
              </a:lnSpc>
              <a:buClr>
                <a:srgbClr val="000000"/>
              </a:buClr>
              <a:buFont typeface="Arial"/>
              <a:buChar char="●"/>
            </a:pPr>
            <a:r>
              <a:rPr lang="en-IN" sz="2300" b="0" strike="noStrike" spc="-1" dirty="0">
                <a:solidFill>
                  <a:srgbClr val="000000"/>
                </a:solidFill>
                <a:latin typeface="Calibri" panose="020F0502020204030204" pitchFamily="34" charset="0"/>
                <a:ea typeface="Arial"/>
              </a:rPr>
              <a:t>Step 1) Write the "insert" command</a:t>
            </a:r>
            <a:endParaRPr lang="en-IN" sz="2300" b="0" strike="noStrike" spc="-1" dirty="0">
              <a:latin typeface="Calibri" panose="020F0502020204030204" pitchFamily="34" charset="0"/>
            </a:endParaRPr>
          </a:p>
          <a:p>
            <a:pPr marL="457200" indent="-430560">
              <a:lnSpc>
                <a:spcPct val="100000"/>
              </a:lnSpc>
              <a:buClr>
                <a:srgbClr val="000000"/>
              </a:buClr>
              <a:buFont typeface="Arial"/>
              <a:buChar char="●"/>
            </a:pPr>
            <a:r>
              <a:rPr lang="en-IN" sz="2300" b="0" strike="noStrike" spc="-1" dirty="0">
                <a:solidFill>
                  <a:srgbClr val="000000"/>
                </a:solidFill>
                <a:latin typeface="Calibri" panose="020F0502020204030204" pitchFamily="34" charset="0"/>
                <a:ea typeface="Arial"/>
              </a:rPr>
              <a:t>Step 2) Within the "insert" command, add the required Field Name and Field Value for the document which needs to be created.</a:t>
            </a:r>
            <a:endParaRPr lang="en-IN" sz="2300" b="0" strike="noStrike" spc="-1" dirty="0">
              <a:latin typeface="Calibri" panose="020F0502020204030204" pitchFamily="34" charset="0"/>
            </a:endParaRPr>
          </a:p>
          <a:p>
            <a:pPr marL="26640">
              <a:lnSpc>
                <a:spcPct val="100000"/>
              </a:lnSpc>
              <a:buClr>
                <a:srgbClr val="000000"/>
              </a:buClr>
            </a:pPr>
            <a:r>
              <a:rPr lang="en-IN" sz="2400" b="0" strike="noStrike" spc="-1" dirty="0">
                <a:solidFill>
                  <a:srgbClr val="000000"/>
                </a:solidFill>
                <a:latin typeface="Calibri" panose="020F0502020204030204" pitchFamily="34" charset="0"/>
                <a:ea typeface="Arial"/>
              </a:rPr>
              <a:t> </a:t>
            </a:r>
            <a:endParaRPr lang="en-IN" sz="2400" b="0" strike="noStrike" spc="-1" dirty="0">
              <a:latin typeface="Calibri" panose="020F0502020204030204" pitchFamily="34" charset="0"/>
            </a:endParaRPr>
          </a:p>
          <a:p>
            <a:pPr marL="26640">
              <a:lnSpc>
                <a:spcPct val="100000"/>
              </a:lnSpc>
              <a:buClr>
                <a:srgbClr val="000000"/>
              </a:buClr>
            </a:pPr>
            <a:r>
              <a:rPr lang="en-IN" sz="2400" b="0" strike="noStrike" spc="-1" dirty="0">
                <a:solidFill>
                  <a:srgbClr val="000000"/>
                </a:solidFill>
                <a:latin typeface="Calibri" panose="020F0502020204030204" pitchFamily="34" charset="0"/>
                <a:ea typeface="Arial"/>
              </a:rPr>
              <a:t> </a:t>
            </a:r>
            <a:endParaRPr lang="en-IN" sz="2400" b="0" strike="noStrike" spc="-1" dirty="0">
              <a:latin typeface="Calibri" panose="020F0502020204030204" pitchFamily="34" charset="0"/>
            </a:endParaRPr>
          </a:p>
          <a:p>
            <a:pPr marL="26640">
              <a:lnSpc>
                <a:spcPct val="100000"/>
              </a:lnSpc>
              <a:buClr>
                <a:srgbClr val="000000"/>
              </a:buClr>
            </a:pPr>
            <a:r>
              <a:rPr lang="en-IN" sz="2400" b="0" strike="noStrike" spc="-1" dirty="0">
                <a:solidFill>
                  <a:srgbClr val="000000"/>
                </a:solidFill>
                <a:latin typeface="Calibri" panose="020F0502020204030204" pitchFamily="34" charset="0"/>
                <a:ea typeface="Arial"/>
              </a:rPr>
              <a:t> </a:t>
            </a:r>
            <a:endParaRPr lang="en-IN" sz="2400" b="0" strike="noStrike" spc="-1" dirty="0">
              <a:latin typeface="Calibri" panose="020F0502020204030204" pitchFamily="34" charset="0"/>
            </a:endParaRPr>
          </a:p>
          <a:p>
            <a:pPr>
              <a:lnSpc>
                <a:spcPct val="100000"/>
              </a:lnSpc>
            </a:pPr>
            <a:endParaRPr lang="en-IN" sz="2400" b="0" strike="noStrike" spc="-1" dirty="0">
              <a:latin typeface="Calibri" panose="020F0502020204030204" pitchFamily="34" charset="0"/>
            </a:endParaRPr>
          </a:p>
        </p:txBody>
      </p:sp>
      <p:sp>
        <p:nvSpPr>
          <p:cNvPr id="111"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600" b="1" strike="noStrike" spc="-1" dirty="0">
                <a:solidFill>
                  <a:srgbClr val="FFFFFF"/>
                </a:solidFill>
                <a:latin typeface="Arial"/>
                <a:ea typeface="Arial"/>
              </a:rPr>
              <a:t>Adding </a:t>
            </a:r>
            <a:r>
              <a:rPr lang="en-IN" sz="3600" b="1" strike="noStrike" spc="-1" dirty="0" smtClean="0">
                <a:solidFill>
                  <a:srgbClr val="FFFFFF"/>
                </a:solidFill>
                <a:latin typeface="Arial"/>
                <a:ea typeface="Arial"/>
              </a:rPr>
              <a:t>documents to collection</a:t>
            </a:r>
            <a:endParaRPr lang="en-IN" sz="3600" b="0" strike="noStrike" spc="-1" dirty="0">
              <a:latin typeface="Arial"/>
            </a:endParaRPr>
          </a:p>
        </p:txBody>
      </p:sp>
      <p:sp>
        <p:nvSpPr>
          <p:cNvPr id="112"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E4B92832-1CB6-433D-BC32-4E48748837A4}" type="slidenum">
              <a:rPr lang="en-IN" sz="1200" b="0" strike="noStrike" spc="-1">
                <a:solidFill>
                  <a:srgbClr val="898989"/>
                </a:solidFill>
                <a:latin typeface="Calibri"/>
                <a:ea typeface="Calibri"/>
              </a:rPr>
              <a:t>9</a:t>
            </a:fld>
            <a:endParaRPr lang="en-IN" sz="1200" b="0" strike="noStrike" spc="-1">
              <a:latin typeface="Arial"/>
            </a:endParaRPr>
          </a:p>
        </p:txBody>
      </p:sp>
      <p:pic>
        <p:nvPicPr>
          <p:cNvPr id="113" name="Picture 112"/>
          <p:cNvPicPr/>
          <p:nvPr/>
        </p:nvPicPr>
        <p:blipFill>
          <a:blip r:embed="rId2"/>
          <a:stretch/>
        </p:blipFill>
        <p:spPr>
          <a:xfrm>
            <a:off x="456300" y="4192161"/>
            <a:ext cx="4165560" cy="1828080"/>
          </a:xfrm>
          <a:prstGeom prst="rect">
            <a:avLst/>
          </a:prstGeom>
          <a:ln>
            <a:noFill/>
          </a:ln>
        </p:spPr>
      </p:pic>
      <p:pic>
        <p:nvPicPr>
          <p:cNvPr id="114" name="Picture 113"/>
          <p:cNvPicPr/>
          <p:nvPr/>
        </p:nvPicPr>
        <p:blipFill>
          <a:blip r:embed="rId3"/>
          <a:stretch/>
        </p:blipFill>
        <p:spPr>
          <a:xfrm>
            <a:off x="4773240" y="4203681"/>
            <a:ext cx="4139280" cy="1816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TotalTime>
  <Words>1925</Words>
  <Application>Microsoft Office PowerPoint</Application>
  <PresentationFormat>On-screen Show (4:3)</PresentationFormat>
  <Paragraphs>470</Paragraphs>
  <Slides>32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Calibri</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MongoDB multiple document Insertion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MongoDB BulkWrite example</vt:lpstr>
      <vt:lpstr>MongoDB BulkWrite example</vt:lpstr>
      <vt:lpstr>MongoDB BulkWrite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ACSZERO</dc:creator>
  <dc:description/>
  <cp:lastModifiedBy>ACSLAB</cp:lastModifiedBy>
  <cp:revision>33</cp:revision>
  <dcterms:modified xsi:type="dcterms:W3CDTF">2018-10-08T08:20:38Z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ies>
</file>