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9" r:id="rId14"/>
    <p:sldId id="271" r:id="rId15"/>
    <p:sldId id="273" r:id="rId16"/>
    <p:sldId id="274" r:id="rId17"/>
    <p:sldId id="267" r:id="rId18"/>
    <p:sldId id="268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4ac0f66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4ac0f66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4ac0f66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4ac0f66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654350" y="1769550"/>
            <a:ext cx="43299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Settlement of sandy soil using  strain influence factor</a:t>
            </a:r>
            <a:endParaRPr sz="3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Sanjeev (</a:t>
            </a:r>
            <a:r>
              <a:rPr lang="en" dirty="0" smtClean="0"/>
              <a:t>B17022)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</a:t>
            </a:r>
            <a:r>
              <a:rPr lang="en" dirty="0"/>
              <a:t> </a:t>
            </a:r>
            <a:r>
              <a:rPr lang="en" dirty="0" smtClean="0"/>
              <a:t>   Saurabh (B17023)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39" y="942463"/>
            <a:ext cx="4271842" cy="40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12" y="1030886"/>
            <a:ext cx="4611614" cy="3385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563" y="2058379"/>
            <a:ext cx="230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Eq. (1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olution of this problem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077952"/>
            <a:ext cx="3223429" cy="376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29" y="1077952"/>
            <a:ext cx="3114993" cy="37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16" y="994251"/>
            <a:ext cx="7038900" cy="4046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509417"/>
          </a:xfrm>
        </p:spPr>
        <p:txBody>
          <a:bodyPr/>
          <a:lstStyle/>
          <a:p>
            <a:r>
              <a:rPr lang="en-US" dirty="0"/>
              <a:t>Enter the length, breadth and depth of footing in meter as L B 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4 </a:t>
            </a:r>
            <a:r>
              <a:rPr lang="en-US" b="1" dirty="0">
                <a:solidFill>
                  <a:srgbClr val="FF0000"/>
                </a:solidFill>
              </a:rPr>
              <a:t>2 1.2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Enter </a:t>
            </a:r>
            <a:r>
              <a:rPr lang="en-US" dirty="0"/>
              <a:t>the creep time in years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Give </a:t>
            </a:r>
            <a:r>
              <a:rPr lang="en-US" dirty="0" err="1"/>
              <a:t>q_bar</a:t>
            </a:r>
            <a:r>
              <a:rPr lang="en-US" dirty="0"/>
              <a:t> Intensity(</a:t>
            </a:r>
            <a:r>
              <a:rPr lang="en-US" dirty="0" err="1"/>
              <a:t>kN</a:t>
            </a:r>
            <a:r>
              <a:rPr lang="en-US" dirty="0"/>
              <a:t>/m2) or Load(</a:t>
            </a:r>
            <a:r>
              <a:rPr lang="en-US" dirty="0" err="1"/>
              <a:t>kN</a:t>
            </a:r>
            <a:r>
              <a:rPr lang="en-US" dirty="0"/>
              <a:t>): 1 Intensity or 2 load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rgbClr val="FF0000"/>
                </a:solidFill>
              </a:rPr>
              <a:t>145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Do </a:t>
            </a:r>
            <a:r>
              <a:rPr lang="en-US" dirty="0"/>
              <a:t>you have SPT data or CPT data? Enter 1 for SPT or Enter 2 for CPT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</a:p>
          <a:p>
            <a:r>
              <a:rPr lang="en-US" dirty="0" smtClean="0"/>
              <a:t>Enter </a:t>
            </a:r>
            <a:r>
              <a:rPr lang="en-US" dirty="0"/>
              <a:t>the breakpoints as(m) x1 x2 x3</a:t>
            </a:r>
            <a:r>
              <a:rPr lang="en-US" dirty="0" smtClean="0"/>
              <a:t>...: </a:t>
            </a:r>
            <a:r>
              <a:rPr lang="en-US" b="1" dirty="0" smtClean="0">
                <a:solidFill>
                  <a:srgbClr val="FF0000"/>
                </a:solidFill>
              </a:rPr>
              <a:t>0.5 </a:t>
            </a:r>
            <a:r>
              <a:rPr lang="en-US" b="1" dirty="0">
                <a:solidFill>
                  <a:srgbClr val="FF0000"/>
                </a:solidFill>
              </a:rPr>
              <a:t>2.5 5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Enter </a:t>
            </a:r>
            <a:r>
              <a:rPr lang="en-US" dirty="0"/>
              <a:t>the qc values(</a:t>
            </a:r>
            <a:r>
              <a:rPr lang="en-US" dirty="0" err="1"/>
              <a:t>kN</a:t>
            </a:r>
            <a:r>
              <a:rPr lang="en-US" dirty="0"/>
              <a:t>/m2) qc1 qc2 qc3</a:t>
            </a:r>
            <a:r>
              <a:rPr lang="en-US" dirty="0" smtClean="0"/>
              <a:t>...: </a:t>
            </a:r>
            <a:r>
              <a:rPr lang="en-US" b="1" dirty="0" smtClean="0">
                <a:solidFill>
                  <a:srgbClr val="FF0000"/>
                </a:solidFill>
              </a:rPr>
              <a:t>2250 </a:t>
            </a:r>
            <a:r>
              <a:rPr lang="en-US" b="1" dirty="0">
                <a:solidFill>
                  <a:srgbClr val="FF0000"/>
                </a:solidFill>
              </a:rPr>
              <a:t>3430 2950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Enter </a:t>
            </a:r>
            <a:r>
              <a:rPr lang="en-US" dirty="0"/>
              <a:t>0 if water table below the D+z1 or Enter 1 if it is above D+z1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0 </a:t>
            </a:r>
          </a:p>
          <a:p>
            <a:r>
              <a:rPr lang="en-US" dirty="0" smtClean="0"/>
              <a:t>Enter </a:t>
            </a:r>
            <a:r>
              <a:rPr lang="en-US" dirty="0" smtClean="0"/>
              <a:t>the average </a:t>
            </a:r>
            <a:r>
              <a:rPr lang="en-US" dirty="0"/>
              <a:t>unit weight of soil in </a:t>
            </a:r>
            <a:r>
              <a:rPr lang="en-US" dirty="0" err="1"/>
              <a:t>kN</a:t>
            </a:r>
            <a:r>
              <a:rPr lang="en-US" dirty="0"/>
              <a:t>/m3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17.5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16" y="994251"/>
            <a:ext cx="7038900" cy="4046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509417"/>
          </a:xfrm>
        </p:spPr>
        <p:txBody>
          <a:bodyPr/>
          <a:lstStyle/>
          <a:p>
            <a:pPr marL="146050" indent="0">
              <a:buNone/>
            </a:pPr>
            <a:r>
              <a:rPr lang="en-IN" sz="2000" b="1" dirty="0" smtClean="0"/>
              <a:t>OUTPUT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pl-PL" dirty="0" smtClean="0"/>
              <a:t>C1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0.9153225806451613</a:t>
            </a:r>
            <a:r>
              <a:rPr lang="pl-PL" dirty="0"/>
              <a:t> </a:t>
            </a:r>
            <a:endParaRPr lang="en-IN" dirty="0"/>
          </a:p>
          <a:p>
            <a:r>
              <a:rPr lang="pl-PL" dirty="0" smtClean="0"/>
              <a:t>C2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1.4</a:t>
            </a:r>
            <a:r>
              <a:rPr lang="pl-PL" dirty="0"/>
              <a:t> </a:t>
            </a:r>
            <a:endParaRPr lang="en-IN" dirty="0"/>
          </a:p>
          <a:p>
            <a:r>
              <a:rPr lang="pl-PL" dirty="0" smtClean="0"/>
              <a:t>z1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1.111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pl-PL" dirty="0" smtClean="0"/>
              <a:t>z2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4.444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pl-PL" dirty="0" smtClean="0"/>
              <a:t>iz_0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0.1111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pl-PL" dirty="0" smtClean="0"/>
              <a:t>iz_max </a:t>
            </a:r>
            <a:r>
              <a:rPr lang="pl-PL" dirty="0"/>
              <a:t>= </a:t>
            </a:r>
            <a:r>
              <a:rPr lang="pl-PL" dirty="0">
                <a:solidFill>
                  <a:srgbClr val="FF0000"/>
                </a:solidFill>
              </a:rPr>
              <a:t>0.6751022979203078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16" y="994251"/>
            <a:ext cx="7038900" cy="4046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509417"/>
          </a:xfrm>
        </p:spPr>
        <p:txBody>
          <a:bodyPr/>
          <a:lstStyle/>
          <a:p>
            <a:pPr marL="146050" indent="0">
              <a:buNone/>
            </a:pPr>
            <a:r>
              <a:rPr lang="en-IN" sz="2000" b="1" dirty="0" smtClean="0"/>
              <a:t>OUTPUT</a:t>
            </a:r>
          </a:p>
          <a:p>
            <a:endParaRPr lang="en-IN" dirty="0"/>
          </a:p>
        </p:txBody>
      </p:sp>
      <p:sp>
        <p:nvSpPr>
          <p:cNvPr id="7" name="AutoShape 8" descr="data:image/png;base64,iVBORw0KGgoAAAANSUhEUgAAAY0AAAEGCAYAAACZ0MnKAAAABHNCSVQICAgIfAhkiAAAAAlwSFlz%0AAAALEgAACxIB0t1+/AAAADh0RVh0U29mdHdhcmUAbWF0cGxvdGxpYiB2ZXJzaW9uMy4xLjEsIGh0%0AdHA6Ly9tYXRwbG90bGliLm9yZy8QZhcZAAARWUlEQVR4nO3df2zcd33H8ed7Tgrmh3ChHTRuWMpW%0AZUIDEbCgUab9oiMdQmu2gdRuEjA2tduEtI0pWb2gTWhMyxa0DQQaZAw0jRK6ZcFFXcFQwrQ/prY4%0Ac0kK1LT8SusCdbcZxGYpqfPeH/c9z/Hs5OPkzp+z7/mQTrnv5/v13ftzn7t75fP9fu8uMhNJkkr8%0AQO0CJEnrh6EhSSpmaEiSihkakqRihoYkqdim2gWsxhVXXJHbtm2rXYYkrSvHjx9/MjOv7MRtravQ%0A2LZtGxMTE7XLkKR1JSK+2anbcveUJKmYoSFJKmZoSJKKGRqSpGKGhiSpWNWzpyLiBuDdwADwwcw8%0A0On7GJuc5uD4FI/PzrFlaJC9u7ezZ8dwp+9GWpd8fWi1qoVGRAwA7wN+FngM+HxEfCIzv9Sp+xib%0AnGb06EnmzswDMD07x+jRkwC+MNT3fH3oYtScabwSeCQzvwYQER8DbgQ6FhoHx6cWXhBtc2fm2Xfk%0ABIfvP9Wpu5HWpclTs5yeP3tO29yZeQ6OTxkaWlHNYxrDwKOLlh9r2s4REbdExERETMzMzKzqDh6f%0AnVu2fekLRepHK70OVnrdSLAOPhGemYeAQwAjIyOr+sWoLUODTC/zAhgeGuSOW3d2pkBpndp14Niy%0Ar48tQ4MVqtF6UXOmMQ1sXbR8ddPWMXt3b2dw88A5bYObB9i7e3sn70Zal3x96GLUnGl8Hrg2Iq6h%0AFRY3Ab/cyTto75f17BDp/2u/DvYdOcHp+bMM+/pQgWqhkZlPRcRbgXFap9x+KDO/2On72bNj2BeB%0AtII9O4YXTgpxl61KVD2mkZl3A3fXrEGSVM5PhEuSihkakqRihoYkqZihIUkqZmhIkooZGpKkYoaG%0AJKmYoSFJKmZoSJKKGRqSpGKGhiSpmKEhSSpmaEiSivX8L/dJ6p6xyemF3wrfdeCYv6fRg8Ymp3vq%0AN4EMDalPjU1OM3r05MJvhU/PzjF69CSAwdEj2mM0d2Ye6I0xMjSkPnVwfGrhzaht7sw8+46cWPhh%0AJtXVngUuNndmnoPjU9VCw2MaUp96fHZu2falb1KqZ6WxWGns1oIzDalPbRkaZHqZN5/hoUF/+rVH%0A7DpwbNkx2jI0WKGaFmcaUp/au3s7g5sHzmkb3DzA3t3bK1WkpXpxjJxpSH2qvU+8l87M0bnaY7Hv%0AyAlOz59luAfGyNCQ+tieHcOGRI/bs2N44cSEXtht6O4pSVIxQ0OSVMzQkCQVMzQkScUMDUlSMUND%0AklTM0JAkFTM0JEnFDA1JUjFDQ5JUzNCQJBUzNCRJxQwNSVIxQ0OSVMzQkCQVqxIaEfGGiPhiRJyN%0AiJEaNUiSVq/WTONB4BeBf610/5Kki1Dll/sy88sAEVHj7iVJF6nnj2lExC0RMREREzMzM7XLkaS+%0A1rWZRkTcA7xgmVX7M/PO0tvJzEPAIYCRkZHsUHmSpIvQtdDIzOu7dduS1C/ePnaS+77+nwD88Ojd%0A3Pyqrbxzz0uq1dPzu6ckqV+9fewkH7n31MLyfCYfufcUbx87Wa2mWqfc/kJEPAbsBP45IsZr1CFJ%0AvezwfY+uqn0t1Dp76uPAx2vctyStF/O5/GHcldrXgrunJKlHDazwsYSV2teCoSFJPermV21dVfta%0AqLJ7SpJ0Ye2zpNoHwwciqp89ZWhIUg97556X8PB3vg/AHbfurFyNu6ckSatgaEiSihkakqRihoYk%0AqZihIUkqZmhIkooZGpKkYoaGJKmYoSFJKmZoSJKKGRqSpGKGhiSpmKEhSSpmaEiSihkakqRihoYk%0AqZihIUkqZmhIkooZGpKkYoaGJKmYoSFJKmZoSJKKGRqSpGKGhiSpmKEhSSpmaEiSihkakqRihoYk%0AqZihIUkqZmhIkooZGpKkYlVCIyIORsRDEXEiIj4eEUM16pAkrU6tmcZngB/LzJcCXwFGK9UhSVqF%0AKqGRmZ/OzKeaxXuBq2vUIUlanV44pvEW4JMrrYyIWyJiIiImZmZm1rAsSdJSm7p1wxFxD/CCZVbt%0Az8w7m232A08Bt690O5l5CDgEMDIykl0oVZJUqGuhkZnXn299RLwZeB3w6sw0DCRpHehaaJxPRNwA%0A7AN+MjP/p0YNkqTVq3VM473As4HPRMQDEfH+SnVIklahykwjM3+kxv1Kki5NL5w9JUlaJwwNSVKx%0A84ZGROw+z7o3dL4cSVIvu9BM4+6I+FxEDC+zzq/+kKQ+c6HQOAF8FLg3Il6/ZF10pyRJUq+6UGhk%0AZv4N8Grg9yPiwxHxjPa67pYmSeo1RQfCM/MrwE7gO8BkRLyqq1VJknrShT6nsbALqvlW2tsi4lPA%0AYeDKbhYmSeo9FwqNdyxtyMx/iYhXALd2pyRJUq86b2hk5tgK7f8FHOhKRZKknuWH+yRJxQwNSVIx%0AQ0OSVKzKt9xKUk1jk9McHJ/i8dk5tgwNsnf3dvbsWO6LL+obm5xm8tQsp+fPsuvAseq1GhqS+srY%0A5DSjR08yd2YegOnZOUaPngToueBo13p6/izQG7UaGpL6ysHxqYXAaJs7M8++Iyc4fP+pSlUtrz3D%0AWGzuzDwHx6eqhYbHNCT1lcdn55ZtX/rm3AtWqmmlPqwFZxqS+sqWoUGml3nTHR4a5I5bd1aoaGW7%0ADhxbttYtQ4MVqmlxpiGpr+zdvZ3BzQPntA1uHmDv7u2VKlpZL9bqTENSX2kfC9h35ASn588y3MNn%0AT7Vr6qUzvQwNSX1nz47hhYPevbZLaqk9O4Z7KtDcPSVJKmZoSJKKGRqSpGKGhiSpmKEhSSpmaEiS%0AihkakqRihoYkqZihIUkqZmhIkooZGpKkYoaGJKmYoSFJKmZoSJKKGRqSpGJVQiMi/jgiTkTEAxHx%0A6YjYUqMOSdLq1JppHMzMl2bmy4C7gD+sVIckaRWqhEZmfm/R4jOBrFGHJGl1qv3ca0T8CfBG4LvA%0AT59nu1uAWwBe+MIXrk1xkqRldW2mERH3RMSDy1xuBMjM/Zm5FbgdeOtKt5OZhzJzJDNHrrzyym6V%0AK0kq0LWZRmZeX7jp7cDdwB91qxZJUmfUOnvq2kWLNwIP1ahDkrQ6tY5pHIiI7cBZ4JvAb1SqQ5K0%0AClVCIzN/qcb9SpIujZ8IlyQVMzQkScUMDUlSMUNDklTM0JAkFTM0JEnFDA1JUjFDQ5JUzNCQJBUz%0ANCRJxQwNSVIxQ0OSVMzQkCQVMzQkScUMDUlSMUNDklTM0JAkFTM0JEnFDA1JUjFDQ5JUzNCQJBUz%0ANCRJxQwNSVIxQ0OSVMzQkCQVMzQkScUMDUlSMUNDklTM0JAkFTM0JEnFDA1JUjFDQ5JUzNCQJBUz%0ANCRJxQwNSVKxqqEREb8XERkRV9SsQ5JUplpoRMRW4DXAqVo1SJJWp+ZM4y+BfUBWrEGStApVQiMi%0AbgSmM/MLBdveEhETETExMzOzBtVJklayqVs3HBH3AC9YZtV+4A9o7Zq6oMw8BBwCGBkZcVYiSRV1%0ALTQy8/rl2iPiJcA1wBciAuBq4N8j4pWZ+e1u1SNJunRdC42VZOZJ4AfbyxHxDWAkM59c61okSavj%0A5zQkScXWfKaxVGZuq12DJKmMMw1JUjFDQ5JUzNCQJBUzNCRJxQwNSVIxQ0OSVMzQkCQVMzQkScUM%0ADUlSMUNDklTM0JAkFav+3VPdNjY5zcHxKR6fnWPL0CB7d29nz47h2mVJqmhscprJU7Ocnj/LrgPH%0AfF9YhQ0dGmOT04wePcncmXkApmfnGD16EsAniNSn2u8Lp+fPAr4vrNaGDo2D41MLgdE2d2aefUdO%0AcPj+U5WqklRTe4ax2NyZeQ6OTxkaBTb0MY3HZ+eWbV/6hJHUP1Z6/a/0fqFzbeiZxpahQaaXeSIM%0ADw1yx607K1QkqbZdB44t+76wZWiwQjXrz4aeaezdvZ3BzQPntA1uHmDv7u2VKpJUm+8Ll2ZDzzTa%0A+yc9e0pSm+8LlyYys3YNxUZGRnJiYqJ2GZK0rkTE8cwc6cRtbejdU5KkzjI0JEnFDA1JUjFDQ5JU%0AzNCQJBVbV2dPRcQM8M2L/PMrgCc7WM5608/9t+/9q5/7v7jvP5SZV3biRtdVaFyKiJjo1Cln61E/%0A99++92ffob/7362+u3tKklTM0JAkFeun0DhUu4DK+rn/9r1/9XP/u9L3vjmmIUm6dP0005AkXSJD%0AQ5JUrC9CIyJuiIipiHgkIm6rXU8nRMTWiPhcRHwpIr4YEb/dtD83Ij4TEQ83/17etEdEvKd5DE5E%0AxMsX3dabmu0fjog31erTakXEQERMRsRdzfI1EXFf08c7IuKypv1pzfIjzfpti25jtGmfiojddXqy%0AOhExFBFHIuKhiPhyROzss3H/3eY5/2BEHI6Ip2/UsY+ID0XEExHx4KK2jo11RLwiIk42f/OeiIgL%0AFpWZG/oCDABfBV4EXAZ8AXhx7bo60K+rgJc3158NfAV4MfDnwG1N+23AnzXXXwt8EgjgOuC+pv25%0AwNeafy9vrl9eu3+Fj8HbgI8CdzXL/wDc1Fx/P/CbzfXfAt7fXL8JuKO5/uLm+fA04JrmeTJQu18F%0A/f474Neb65cBQ/0y7sAw8HVgcNGYv3mjjj3wE8DLgQcXtXVsrIH7m22j+dufu2BNtR+UNXjQdwLj%0Ai5ZHgdHadXWhn3cCPwtMAVc1bVcBU831DwA3L9p+qll/M/CBRe3nbNerF+Bq4LPAzwB3NU/6J4FN%0AS8cdGAd2Ntc3NdvF0ufC4u169QI8p3nTjCXt/TLuw8CjzRvgpmbsd2/ksQe2LQmNjox1s+6hRe3n%0AbLfSpR92T7WfZG2PNW0bRjPl3gHcBzw/M7/VrPo28Pzm+kqPw3p9fP4K2AecbZafB8xm5lPN8uJ+%0ALPSxWf/dZvv12PdrgBngw82uuQ9GxDPpk3HPzGngXcAp4Fu0xvI4/TH2bZ0a6+Hm+tL28+qH0NjQ%0AIuJZwD8Bv5OZ31u8Llv/fdhw51RHxOuAJzLzeO1aKthEa3fFX2fmDuC/ae2iWLBRxx2g2X9/I63w%0A3AI8E7ihalEV1RjrfgiNaWDrouWrm7Z1LyI20wqM2zPzaNP8nYi4qll/FfBE077S47AeH59dwM9H%0AxDeAj9HaRfVuYCgi2r97v7gfC31s1j8H+A/WZ98fAx7LzPua5SO0QqQfxh3geuDrmTmTmWeAo7Se%0AD/0w9m2dGuvp5vrS9vPqh9D4PHBtc3bFZbQOhn2ick2XrDnL4W+BL2fmXyxa9QmgfXbEm2gd62i3%0Av7E5w+I64LvNFHcceE1EXN78L+41TVvPyszRzLw6M7fRGs9jmfkrwOeA1zebLe17+zF5fbN9Nu03%0ANWfYXANcS+vAYM/KzG8Dj0bE9qbp1cCX6INxb5wCrouIZzSvgXb/N/zYL9KRsW7WfS8irmseyzcu%0Auq2V1T7Is0YHkl5L6+yirwL7a9fToT79OK1p6QnggebyWlr7az8LPAzcAzy32T6A9zWPwUlgZNFt%0AvQV4pLn8au2+rfJx+Cn+7+ypF9F64T8C/CPwtKb96c3yI836Fy36+/3NYzJFwZkjvXABXgZMNGM/%0ARuuMmL4Zd+AdwEPAg8Df0zoDakOOPXCY1rGbM7Rmmb/WybEGRprH8avAe1lygsVyF79GRJJUrB92%0AT0mSOsTQkCQVMzQkScUMDUlSMUNDklRs04U3kbRURMzTOq2x7WOZeaBWPdJa8ZRb6SJExPcz81m1%0A65DWmrunpA6KiAPR+o2TExHxrtr1SJ3mTEO6CMvsnvpTWp/O/TfgRzMzI2IoM2erFCh1iaEhXYTl%0Adk81X4h3vLncRevrTU7XqE/qFndPSR2Srd9reCWtb559HfCpuhVJnedMQ7oIK8w0ngU8IzOfiIjn%0AAF/LzOfVqVDqDk+5lS7OYEQ8sGj5U7R+0+POiHg6rW8cfVuVyqQucqYhSSrmMQ1JUjFDQ5JUzNCQ%0AJBUzNCRJxQwNSVIxQ0OSVMzQkCQV+1/g2sIarPW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57" y="2224585"/>
            <a:ext cx="2750263" cy="198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38" y="2224585"/>
            <a:ext cx="2854419" cy="19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16" y="994251"/>
            <a:ext cx="7038900" cy="4046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509417"/>
          </a:xfrm>
        </p:spPr>
        <p:txBody>
          <a:bodyPr/>
          <a:lstStyle/>
          <a:p>
            <a:pPr marL="146050" indent="0">
              <a:buNone/>
            </a:pPr>
            <a:r>
              <a:rPr lang="en-IN" sz="2000" b="1" dirty="0" smtClean="0"/>
              <a:t>OUTPUT</a:t>
            </a:r>
          </a:p>
          <a:p>
            <a:endParaRPr lang="en-IN" dirty="0"/>
          </a:p>
        </p:txBody>
      </p:sp>
      <p:sp>
        <p:nvSpPr>
          <p:cNvPr id="7" name="AutoShape 8" descr="data:image/png;base64,iVBORw0KGgoAAAANSUhEUgAAAY0AAAEGCAYAAACZ0MnKAAAABHNCSVQICAgIfAhkiAAAAAlwSFlz%0AAAALEgAACxIB0t1+/AAAADh0RVh0U29mdHdhcmUAbWF0cGxvdGxpYiB2ZXJzaW9uMy4xLjEsIGh0%0AdHA6Ly9tYXRwbG90bGliLm9yZy8QZhcZAAARWUlEQVR4nO3df2zcd33H8ed7Tgrmh3ChHTRuWMpW%0AZUIDEbCgUab9oiMdQmu2gdRuEjA2tduEtI0pWb2gTWhMyxa0DQQaZAw0jRK6ZcFFXcFQwrQ/prY4%0Ac0kK1LT8SusCdbcZxGYpqfPeH/c9z/Hs5OPkzp+z7/mQTrnv5/v13ftzn7t75fP9fu8uMhNJkkr8%0AQO0CJEnrh6EhSSpmaEiSihkakqRihoYkqdim2gWsxhVXXJHbtm2rXYYkrSvHjx9/MjOv7MRtravQ%0A2LZtGxMTE7XLkKR1JSK+2anbcveUJKmYoSFJKmZoSJKKGRqSpGKGhiSpWNWzpyLiBuDdwADwwcw8%0A0On7GJuc5uD4FI/PzrFlaJC9u7ezZ8dwp+9GWpd8fWi1qoVGRAwA7wN+FngM+HxEfCIzv9Sp+xib%0AnGb06EnmzswDMD07x+jRkwC+MNT3fH3oYtScabwSeCQzvwYQER8DbgQ6FhoHx6cWXhBtc2fm2Xfk%0ABIfvP9Wpu5HWpclTs5yeP3tO29yZeQ6OTxkaWlHNYxrDwKOLlh9r2s4REbdExERETMzMzKzqDh6f%0AnVu2fekLRepHK70OVnrdSLAOPhGemYeAQwAjIyOr+sWoLUODTC/zAhgeGuSOW3d2pkBpndp14Niy%0Ar48tQ4MVqtF6UXOmMQ1sXbR8ddPWMXt3b2dw88A5bYObB9i7e3sn70Zal3x96GLUnGl8Hrg2Iq6h%0AFRY3Ab/cyTto75f17BDp/2u/DvYdOcHp+bMM+/pQgWqhkZlPRcRbgXFap9x+KDO/2On72bNj2BeB%0AtII9O4YXTgpxl61KVD2mkZl3A3fXrEGSVM5PhEuSihkakqRihoYkqZihIUkqZmhIkooZGpKkYoaG%0AJKmYoSFJKmZoSJKKGRqSpGKGhiSpmKEhSSpmaEiSivX8L/dJ6p6xyemF3wrfdeCYv6fRg8Ymp3vq%0AN4EMDalPjU1OM3r05MJvhU/PzjF69CSAwdEj2mM0d2Ye6I0xMjSkPnVwfGrhzaht7sw8+46cWPhh%0AJtXVngUuNndmnoPjU9VCw2MaUp96fHZu2falb1KqZ6WxWGns1oIzDalPbRkaZHqZN5/hoUF/+rVH%0A7DpwbNkx2jI0WKGaFmcaUp/au3s7g5sHzmkb3DzA3t3bK1WkpXpxjJxpSH2qvU+8l87M0bnaY7Hv%0AyAlOz59luAfGyNCQ+tieHcOGRI/bs2N44cSEXtht6O4pSVIxQ0OSVMzQkCQVMzQkScUMDUlSMUND%0AklTM0JAkFTM0JEnFDA1JUjFDQ5JUzNCQJBUzNCRJxQwNSVIxQ0OSVMzQkCQVqxIaEfGGiPhiRJyN%0AiJEaNUiSVq/WTONB4BeBf610/5Kki1Dll/sy88sAEVHj7iVJF6nnj2lExC0RMREREzMzM7XLkaS+%0A1rWZRkTcA7xgmVX7M/PO0tvJzEPAIYCRkZHsUHmSpIvQtdDIzOu7dduS1C/ePnaS+77+nwD88Ojd%0A3Pyqrbxzz0uq1dPzu6ckqV+9fewkH7n31MLyfCYfufcUbx87Wa2mWqfc/kJEPAbsBP45IsZr1CFJ%0AvezwfY+uqn0t1Dp76uPAx2vctyStF/O5/GHcldrXgrunJKlHDazwsYSV2teCoSFJPermV21dVfta%0AqLJ7SpJ0Ye2zpNoHwwciqp89ZWhIUg97556X8PB3vg/AHbfurFyNu6ckSatgaEiSihkakqRihoYk%0AqZihIUkqZmhIkooZGpKkYoaGJKmYoSFJKmZoSJKKGRqSpGKGhiSpmKEhSSpmaEiSihkakqRihoYk%0AqZihIUkqZmhIkooZGpKkYoaGJKmYoSFJKmZoSJKKGRqSpGKGhiSpmKEhSSpmaEiSihkakqRihoYk%0AqZihIUkqZmhIkooZGpKkYlVCIyIORsRDEXEiIj4eEUM16pAkrU6tmcZngB/LzJcCXwFGK9UhSVqF%0AKqGRmZ/OzKeaxXuBq2vUIUlanV44pvEW4JMrrYyIWyJiIiImZmZm1rAsSdJSm7p1wxFxD/CCZVbt%0Az8w7m232A08Bt690O5l5CDgEMDIykl0oVZJUqGuhkZnXn299RLwZeB3w6sw0DCRpHehaaJxPRNwA%0A7AN+MjP/p0YNkqTVq3VM473As4HPRMQDEfH+SnVIklahykwjM3+kxv1Kki5NL5w9JUlaJwwNSVKx%0A84ZGROw+z7o3dL4cSVIvu9BM4+6I+FxEDC+zzq/+kKQ+c6HQOAF8FLg3Il6/ZF10pyRJUq+6UGhk%0AZv4N8Grg9yPiwxHxjPa67pYmSeo1RQfCM/MrwE7gO8BkRLyqq1VJknrShT6nsbALqvlW2tsi4lPA%0AYeDKbhYmSeo9FwqNdyxtyMx/iYhXALd2pyRJUq86b2hk5tgK7f8FHOhKRZKknuWH+yRJxQwNSVIx%0AQ0OSVKzKt9xKUk1jk9McHJ/i8dk5tgwNsnf3dvbsWO6LL+obm5xm8tQsp+fPsuvAseq1GhqS+srY%0A5DSjR08yd2YegOnZOUaPngToueBo13p6/izQG7UaGpL6ysHxqYXAaJs7M8++Iyc4fP+pSlUtrz3D%0AWGzuzDwHx6eqhYbHNCT1lcdn55ZtX/rm3AtWqmmlPqwFZxqS+sqWoUGml3nTHR4a5I5bd1aoaGW7%0ADhxbttYtQ4MVqmlxpiGpr+zdvZ3BzQPntA1uHmDv7u2VKlpZL9bqTENSX2kfC9h35ASn588y3MNn%0AT7Vr6qUzvQwNSX1nz47hhYPevbZLaqk9O4Z7KtDcPSVJKmZoSJKKGRqSpGKGhiSpmKEhSSpmaEiS%0AihkakqRihoYkqZihIUkqZmhIkooZGpKkYoaGJKmYoSFJKmZoSJKKGRqSpGJVQiMi/jgiTkTEAxHx%0A6YjYUqMOSdLq1JppHMzMl2bmy4C7gD+sVIckaRWqhEZmfm/R4jOBrFGHJGl1qv3ca0T8CfBG4LvA%0AT59nu1uAWwBe+MIXrk1xkqRldW2mERH3RMSDy1xuBMjM/Zm5FbgdeOtKt5OZhzJzJDNHrrzyym6V%0AK0kq0LWZRmZeX7jp7cDdwB91qxZJUmfUOnvq2kWLNwIP1ahDkrQ6tY5pHIiI7cBZ4JvAb1SqQ5K0%0AClVCIzN/qcb9SpIujZ8IlyQVMzQkScUMDUlSMUNDklTM0JAkFTM0JEnFDA1JUjFDQ5JUzNCQJBUz%0ANCRJxQwNSVIxQ0OSVMzQkCQVMzQkScUMDUlSMUNDklTM0JAkFTM0JEnFDA1JUjFDQ5JUzNCQJBUz%0ANCRJxQwNSVIxQ0OSVMzQkCQVMzQkScUMDUlSMUNDklTM0JAkFTM0JEnFDA1JUjFDQ5JUzNCQJBUz%0ANCRJxQwNSVKxqqEREb8XERkRV9SsQ5JUplpoRMRW4DXAqVo1SJJWp+ZM4y+BfUBWrEGStApVQiMi%0AbgSmM/MLBdveEhETETExMzOzBtVJklayqVs3HBH3AC9YZtV+4A9o7Zq6oMw8BBwCGBkZcVYiSRV1%0ALTQy8/rl2iPiJcA1wBciAuBq4N8j4pWZ+e1u1SNJunRdC42VZOZJ4AfbyxHxDWAkM59c61okSavj%0A5zQkScXWfKaxVGZuq12DJKmMMw1JUjFDQ5JUzNCQJBUzNCRJxQwNSVIxQ0OSVMzQkCQVMzQkScUM%0ADUlSMUNDklTM0JAkFav+3VPdNjY5zcHxKR6fnWPL0CB7d29nz47h2mVJqmhscprJU7Ocnj/LrgPH%0AfF9YhQ0dGmOT04wePcncmXkApmfnGD16EsAniNSn2u8Lp+fPAr4vrNaGDo2D41MLgdE2d2aefUdO%0AcPj+U5WqklRTe4ax2NyZeQ6OTxkaBTb0MY3HZ+eWbV/6hJHUP1Z6/a/0fqFzbeiZxpahQaaXeSIM%0ADw1yx607K1QkqbZdB44t+76wZWiwQjXrz4aeaezdvZ3BzQPntA1uHmDv7u2VKpJUm+8Ll2ZDzzTa%0A+yc9e0pSm+8LlyYys3YNxUZGRnJiYqJ2GZK0rkTE8cwc6cRtbejdU5KkzjI0JEnFDA1JUjFDQ5JU%0AzNCQJBVbV2dPRcQM8M2L/PMrgCc7WM5608/9t+/9q5/7v7jvP5SZV3biRtdVaFyKiJjo1Cln61E/%0A99++92ffob/7362+u3tKklTM0JAkFeun0DhUu4DK+rn/9r1/9XP/u9L3vjmmIUm6dP0005AkXSJD%0AQ5JUrC9CIyJuiIipiHgkIm6rXU8nRMTWiPhcRHwpIr4YEb/dtD83Ij4TEQ83/17etEdEvKd5DE5E%0AxMsX3dabmu0fjog31erTakXEQERMRsRdzfI1EXFf08c7IuKypv1pzfIjzfpti25jtGmfiojddXqy%0AOhExFBFHIuKhiPhyROzss3H/3eY5/2BEHI6Ip2/UsY+ID0XEExHx4KK2jo11RLwiIk42f/OeiIgL%0AFpWZG/oCDABfBV4EXAZ8AXhx7bo60K+rgJc3158NfAV4MfDnwG1N+23AnzXXXwt8EgjgOuC+pv25%0AwNeafy9vrl9eu3+Fj8HbgI8CdzXL/wDc1Fx/P/CbzfXfAt7fXL8JuKO5/uLm+fA04JrmeTJQu18F%0A/f474Neb65cBQ/0y7sAw8HVgcNGYv3mjjj3wE8DLgQcXtXVsrIH7m22j+dufu2BNtR+UNXjQdwLj%0Ai5ZHgdHadXWhn3cCPwtMAVc1bVcBU831DwA3L9p+qll/M/CBRe3nbNerF+Bq4LPAzwB3NU/6J4FN%0AS8cdGAd2Ntc3NdvF0ufC4u169QI8p3nTjCXt/TLuw8CjzRvgpmbsd2/ksQe2LQmNjox1s+6hRe3n%0AbLfSpR92T7WfZG2PNW0bRjPl3gHcBzw/M7/VrPo28Pzm+kqPw3p9fP4K2AecbZafB8xm5lPN8uJ+%0ALPSxWf/dZvv12PdrgBngw82uuQ9GxDPpk3HPzGngXcAp4Fu0xvI4/TH2bZ0a6+Hm+tL28+qH0NjQ%0AIuJZwD8Bv5OZ31u8Llv/fdhw51RHxOuAJzLzeO1aKthEa3fFX2fmDuC/ae2iWLBRxx2g2X9/I63w%0A3AI8E7ihalEV1RjrfgiNaWDrouWrm7Z1LyI20wqM2zPzaNP8nYi4qll/FfBE077S47AeH59dwM9H%0AxDeAj9HaRfVuYCgi2r97v7gfC31s1j8H+A/WZ98fAx7LzPua5SO0QqQfxh3geuDrmTmTmWeAo7Se%0AD/0w9m2dGuvp5vrS9vPqh9D4PHBtc3bFZbQOhn2ick2XrDnL4W+BL2fmXyxa9QmgfXbEm2gd62i3%0Av7E5w+I64LvNFHcceE1EXN78L+41TVvPyszRzLw6M7fRGs9jmfkrwOeA1zebLe17+zF5fbN9Nu03%0ANWfYXANcS+vAYM/KzG8Dj0bE9qbp1cCX6INxb5wCrouIZzSvgXb/N/zYL9KRsW7WfS8irmseyzcu%0Auq2V1T7Is0YHkl5L6+yirwL7a9fToT79OK1p6QnggebyWlr7az8LPAzcAzy32T6A9zWPwUlgZNFt%0AvQV4pLn8au2+rfJx+Cn+7+ypF9F64T8C/CPwtKb96c3yI836Fy36+/3NYzJFwZkjvXABXgZMNGM/%0ARuuMmL4Zd+AdwEPAg8Df0zoDakOOPXCY1rGbM7Rmmb/WybEGRprH8avAe1lygsVyF79GRJJUrB92%0AT0mSOsTQkCQVMzQkScUMDUlSMUNDklRs04U3kbRURMzTOq2x7WOZeaBWPdJa8ZRb6SJExPcz81m1%0A65DWmrunpA6KiAPR+o2TExHxrtr1SJ3mTEO6CMvsnvpTWp/O/TfgRzMzI2IoM2erFCh1iaEhXYTl%0Adk81X4h3vLncRevrTU7XqE/qFndPSR2Srd9reCWtb559HfCpuhVJnedMQ7oIK8w0ngU8IzOfiIjn%0AAF/LzOfVqVDqDk+5lS7OYEQ8sGj5U7R+0+POiHg6rW8cfVuVyqQucqYhSSrmMQ1JUjFDQ5JUzNCQ%0AJBUzNCRJxQwNSVIxQ0OSVMzQkCQV+1/g2sIarPW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3" y="2156004"/>
            <a:ext cx="6408047" cy="14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521" y="890896"/>
            <a:ext cx="2294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820" y="1444894"/>
            <a:ext cx="488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Principle of foundation engineering (B.M. Das)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548" y="919833"/>
            <a:ext cx="619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10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settlement of granular soils can also be evaluated by the use of a semiempirical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strain influence factor 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proposed by Schmertmann et al. (1978). According to this method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settlement is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835725"/>
            <a:ext cx="4391025" cy="10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7048475" y="3163225"/>
            <a:ext cx="13335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Eq (1)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606989" y="72300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C1 &amp; C2 and how to find them?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6989" y="1813285"/>
                <a:ext cx="5174122" cy="1976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C1 is a correction factor for the depth of foundation embedment.</a:t>
                </a:r>
              </a:p>
              <a:p>
                <a:r>
                  <a:rPr lang="en-IN" b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C2 is a factor to account creep in soil.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1=1−0.5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2=1+0.2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𝑦𝑒𝑎𝑟𝑠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𝑠𝑡𝑟𝑒𝑠𝑠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𝑏𝑜𝑢𝑛𝑑𝑎𝑡𝑖𝑜𝑛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𝑠𝑡𝑟𝑒𝑠𝑠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𝑓𝑜𝑢𝑛𝑑𝑎𝑡𝑖𝑜𝑛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89" y="1813285"/>
                <a:ext cx="5174122" cy="1976631"/>
              </a:xfrm>
              <a:prstGeom prst="rect">
                <a:avLst/>
              </a:prstGeom>
              <a:blipFill>
                <a:blip r:embed="rId3"/>
                <a:stretch>
                  <a:fillRect l="-354" t="-615" b="-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96666" y="2294466"/>
            <a:ext cx="94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132" y="2801601"/>
            <a:ext cx="94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0549" y="639481"/>
            <a:ext cx="760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Modulus of Elasticity and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</a:t>
            </a:r>
            <a:r>
              <a:rPr lang="en-IN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80549" y="1651761"/>
                <a:ext cx="7459133" cy="104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Schmertmann et al. (1978) suggested that</a:t>
                </a:r>
              </a:p>
              <a:p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qc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 square foundation)</a:t>
                </a:r>
              </a:p>
              <a:p>
                <a:r>
                  <a:rPr lang="es-E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</a:t>
                </a:r>
                <a:r>
                  <a:rPr lang="es-E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3.5</a:t>
                </a:r>
                <a:r>
                  <a:rPr lang="es-E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qc </a:t>
                </a:r>
                <a:r>
                  <a:rPr lang="es-E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s-E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I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qc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cone penetration resistance.</a:t>
                </a:r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49" y="1651761"/>
                <a:ext cx="7459133" cy="1043427"/>
              </a:xfrm>
              <a:prstGeom prst="rect">
                <a:avLst/>
              </a:prstGeom>
              <a:blipFill>
                <a:blip r:embed="rId2"/>
                <a:stretch>
                  <a:fillRect l="-245" t="-1170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399" y="2728614"/>
                <a:ext cx="4580467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=(1+0.4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99" y="2728614"/>
                <a:ext cx="4580467" cy="79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30968" y="2126196"/>
            <a:ext cx="14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7900" y="1864983"/>
            <a:ext cx="14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5234" y="2871295"/>
            <a:ext cx="14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23832" y="750227"/>
                <a:ext cx="7820168" cy="5151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between Modulus of Elasticity and Standard</a:t>
                </a:r>
              </a:p>
              <a:p>
                <a:r>
                  <a:rPr lang="en-IN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Penetration </a:t>
                </a:r>
                <a:r>
                  <a:rPr lang="en-IN" sz="1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</a:p>
              <a:p>
                <a:endParaRPr lang="en-IN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modulus of elasticity of granular soils (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an important parameter in estimating the elastic settlement of foundations. A first order estimation for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given by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Kulhawy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Mayne (1990) </a:t>
                </a:r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𝐸𝑠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𝑃𝑎</m:t>
                          </m:r>
                        </m:den>
                      </m:f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𝑃𝑎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𝐴𝑡𝑚𝑜𝑠𝑝h𝑒𝑟𝑖𝑐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𝑝𝑟𝑒𝑠𝑠𝑢𝑟𝑒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𝑆𝑎𝑚𝑒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𝑢𝑛𝑖𝑡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𝐸𝑠</m:t>
                          </m:r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𝐴𝑝𝑝𝑟𝑜𝑥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𝑘𝑁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={5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𝑠𝑎𝑛𝑑𝑠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𝑓𝑖𝑛𝑒𝑠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={10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𝑐𝑙𝑒𝑎𝑛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𝑛𝑜𝑟𝑚𝑎𝑙𝑙𝑦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𝑐𝑜𝑛𝑠𝑜𝑙𝑖𝑑𝑎𝑡𝑒𝑑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𝑠𝑎𝑛𝑑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={15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𝑐𝑙𝑒𝑎𝑛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𝑜𝑣𝑒𝑟𝑐𝑜𝑛𝑠𝑜𝑙𝑖𝑑𝑎𝑡𝑒𝑑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𝑠𝑎𝑛𝑑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32" y="750227"/>
                <a:ext cx="7820168" cy="5151988"/>
              </a:xfrm>
              <a:prstGeom prst="rect">
                <a:avLst/>
              </a:prstGeom>
              <a:blipFill>
                <a:blip r:embed="rId2"/>
                <a:stretch>
                  <a:fillRect l="-624" t="-5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93005" y="2265710"/>
            <a:ext cx="14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5418" y="842371"/>
                <a:ext cx="7382933" cy="153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𝑰𝒛</m:t>
                    </m:r>
                  </m:oMath>
                </a14:m>
                <a:r>
                  <a:rPr lang="en-IN" sz="1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endParaRPr lang="en-IN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</a:t>
                </a:r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strain influence factor .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The recommended variation of the strain influence factor </a:t>
                </a:r>
                <a:r>
                  <a:rPr lang="en-US" i="1" dirty="0" err="1">
                    <a:solidFill>
                      <a:schemeClr val="bg1"/>
                    </a:solidFill>
                  </a:rPr>
                  <a:t>Iz</a:t>
                </a:r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for square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dirty="0">
                    <a:solidFill>
                      <a:schemeClr val="bg1"/>
                    </a:solidFill>
                  </a:rPr>
                  <a:t>or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circular foundations and for foundations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shown in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Figure.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18" y="842371"/>
                <a:ext cx="7382933" cy="1532856"/>
              </a:xfrm>
              <a:prstGeom prst="rect">
                <a:avLst/>
              </a:prstGeom>
              <a:blipFill>
                <a:blip r:embed="rId2"/>
                <a:stretch>
                  <a:fillRect l="-661" t="-1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81" y="2375227"/>
            <a:ext cx="4196687" cy="25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3295" y="936549"/>
                <a:ext cx="7680705" cy="3357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</a:t>
                </a:r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diagram for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interpolated</a:t>
                </a:r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relations are suggested by Salgado (2008) for interpolation of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</a:p>
              <a:p>
                <a:r>
                  <a:rPr lang="en-US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rectangular foundations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</a:t>
                </a:r>
                <a:r>
                  <a:rPr lang="en-IN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𝐼𝑧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=0.1+0.0111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≤0.2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 of 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=0.5+0.0555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 of </a:t>
                </a:r>
                <a:r>
                  <a:rPr lang="en-IN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</a:t>
                </a:r>
                <a:r>
                  <a:rPr lang="en-IN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=2+0.222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≤4</m:t>
                      </m:r>
                    </m:oMath>
                  </m:oMathPara>
                </a14:m>
                <a:endParaRPr lang="en-I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95" y="936549"/>
                <a:ext cx="7680705" cy="3357329"/>
              </a:xfrm>
              <a:prstGeom prst="rect">
                <a:avLst/>
              </a:prstGeom>
              <a:blipFill>
                <a:blip r:embed="rId2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5311" y="2415158"/>
            <a:ext cx="108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(8)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311" y="3076937"/>
            <a:ext cx="108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(9)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311" y="3738716"/>
            <a:ext cx="108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8404" y="856472"/>
            <a:ext cx="7433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maximum value of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[that is,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occurs at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then reduces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zero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maximum value of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calculated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32" y="1892344"/>
            <a:ext cx="4029075" cy="1190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8404" y="366229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q’z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stress at a depth of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before construction of the foundation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404" y="2259381"/>
            <a:ext cx="14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3634" y="901550"/>
            <a:ext cx="7747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calculating elastic settlement using Eq.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given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in next slide).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the foundation and the variation of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depth to scale (Figure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correlation from standard penetration resistance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60) or cone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resistance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plot the actual variation of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depth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actual variation of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number of layers of soil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 . . . , 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. . . 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(Figure 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soil layer from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number of layers by drawing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lines. The number of layers will depend on the break in continuity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table (such as Table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 next to next slide)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obtain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Eq.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660</Words>
  <Application>Microsoft Office PowerPoint</Application>
  <PresentationFormat>On-screen Show (16:9)</PresentationFormat>
  <Paragraphs>110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Lato</vt:lpstr>
      <vt:lpstr>Arial</vt:lpstr>
      <vt:lpstr>Times New Roman</vt:lpstr>
      <vt:lpstr>Cambria Math</vt:lpstr>
      <vt:lpstr>Focus</vt:lpstr>
      <vt:lpstr>Settlement of sandy soil using  strain influence factor</vt:lpstr>
      <vt:lpstr>The settlement of granular soils can also be evaluated by the use of a semiempirical strain influence factor proposed by Schmertmann et al. (1978). According to this method the settlement is </vt:lpstr>
      <vt:lpstr>What are C1 &amp; C2 and how to find them?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of this problem</vt:lpstr>
      <vt:lpstr>Code Interface</vt:lpstr>
      <vt:lpstr>Code Interface</vt:lpstr>
      <vt:lpstr>Code Interface</vt:lpstr>
      <vt:lpstr>Code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Settlement of sandy soil using  strain influence factor</dc:title>
  <cp:lastModifiedBy>sanjeev singh yadav</cp:lastModifiedBy>
  <cp:revision>18</cp:revision>
  <dcterms:modified xsi:type="dcterms:W3CDTF">2019-11-17T08:53:18Z</dcterms:modified>
</cp:coreProperties>
</file>