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  <p:sldMasterId id="2147483891" r:id="rId2"/>
    <p:sldMasterId id="2147483903" r:id="rId3"/>
    <p:sldMasterId id="2147483915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2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CEB7B-6371-48F5-8DF9-7DB41DD6E4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D170049-A05B-4112-B847-1E04E205E515}">
      <dgm:prSet phldrT="[Texte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sz="2000" noProof="0" dirty="0">
              <a:solidFill>
                <a:schemeClr val="tx1"/>
              </a:solidFill>
            </a:rPr>
            <a:t>Generate the data</a:t>
          </a:r>
        </a:p>
      </dgm:t>
    </dgm:pt>
    <dgm:pt modelId="{B4B83E67-9C67-49B2-8458-199039D75850}" type="parTrans" cxnId="{E7B0AA08-3539-4622-BFCA-05CA5E18A2D1}">
      <dgm:prSet/>
      <dgm:spPr/>
      <dgm:t>
        <a:bodyPr/>
        <a:lstStyle/>
        <a:p>
          <a:endParaRPr lang="fr-FR"/>
        </a:p>
      </dgm:t>
    </dgm:pt>
    <dgm:pt modelId="{D5DD555F-B98C-4985-94BD-68D3D914707E}" type="sibTrans" cxnId="{E7B0AA08-3539-4622-BFCA-05CA5E18A2D1}">
      <dgm:prSet/>
      <dgm:spPr/>
      <dgm:t>
        <a:bodyPr/>
        <a:lstStyle/>
        <a:p>
          <a:endParaRPr lang="fr-FR"/>
        </a:p>
      </dgm:t>
    </dgm:pt>
    <dgm:pt modelId="{FDF5373B-D053-4DFC-BA18-3914C6B86C2D}">
      <dgm:prSet phldrT="[Texte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sz="2000" noProof="0" dirty="0">
              <a:solidFill>
                <a:schemeClr val="tx1"/>
              </a:solidFill>
            </a:rPr>
            <a:t>Simplification</a:t>
          </a:r>
        </a:p>
      </dgm:t>
    </dgm:pt>
    <dgm:pt modelId="{EDDB7CCE-DD89-41DC-A532-18C3CF4611E8}" type="parTrans" cxnId="{B77C0725-EA14-4A65-A5C8-A8B63FF789AF}">
      <dgm:prSet/>
      <dgm:spPr/>
      <dgm:t>
        <a:bodyPr/>
        <a:lstStyle/>
        <a:p>
          <a:endParaRPr lang="fr-FR"/>
        </a:p>
      </dgm:t>
    </dgm:pt>
    <dgm:pt modelId="{EBAD38B5-CCBC-46EB-97ED-1F4F92FD50BD}" type="sibTrans" cxnId="{B77C0725-EA14-4A65-A5C8-A8B63FF789AF}">
      <dgm:prSet/>
      <dgm:spPr/>
      <dgm:t>
        <a:bodyPr/>
        <a:lstStyle/>
        <a:p>
          <a:endParaRPr lang="fr-FR"/>
        </a:p>
      </dgm:t>
    </dgm:pt>
    <dgm:pt modelId="{85269777-D6B3-4FB4-9EA1-EE229885C71B}" type="pres">
      <dgm:prSet presAssocID="{C26CEB7B-6371-48F5-8DF9-7DB41DD6E4FC}" presName="Name0" presStyleCnt="0">
        <dgm:presLayoutVars>
          <dgm:dir/>
          <dgm:resizeHandles val="exact"/>
        </dgm:presLayoutVars>
      </dgm:prSet>
      <dgm:spPr/>
    </dgm:pt>
    <dgm:pt modelId="{531DD117-6A4A-427C-8A80-880741809980}" type="pres">
      <dgm:prSet presAssocID="{5D170049-A05B-4112-B847-1E04E205E515}" presName="parTxOnly" presStyleLbl="node1" presStyleIdx="0" presStyleCnt="2" custLinFactX="-100000" custLinFactNeighborX="-152787" custLinFactNeighborY="18016">
        <dgm:presLayoutVars>
          <dgm:bulletEnabled val="1"/>
        </dgm:presLayoutVars>
      </dgm:prSet>
      <dgm:spPr/>
    </dgm:pt>
    <dgm:pt modelId="{BA5AE161-8D48-4F65-AB73-95938185A509}" type="pres">
      <dgm:prSet presAssocID="{D5DD555F-B98C-4985-94BD-68D3D914707E}" presName="parSpace" presStyleCnt="0"/>
      <dgm:spPr/>
    </dgm:pt>
    <dgm:pt modelId="{AEEFD6F8-1893-4E1B-B938-24EEF848E496}" type="pres">
      <dgm:prSet presAssocID="{FDF5373B-D053-4DFC-BA18-3914C6B86C2D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E7B0AA08-3539-4622-BFCA-05CA5E18A2D1}" srcId="{C26CEB7B-6371-48F5-8DF9-7DB41DD6E4FC}" destId="{5D170049-A05B-4112-B847-1E04E205E515}" srcOrd="0" destOrd="0" parTransId="{B4B83E67-9C67-49B2-8458-199039D75850}" sibTransId="{D5DD555F-B98C-4985-94BD-68D3D914707E}"/>
    <dgm:cxn modelId="{B77C0725-EA14-4A65-A5C8-A8B63FF789AF}" srcId="{C26CEB7B-6371-48F5-8DF9-7DB41DD6E4FC}" destId="{FDF5373B-D053-4DFC-BA18-3914C6B86C2D}" srcOrd="1" destOrd="0" parTransId="{EDDB7CCE-DD89-41DC-A532-18C3CF4611E8}" sibTransId="{EBAD38B5-CCBC-46EB-97ED-1F4F92FD50BD}"/>
    <dgm:cxn modelId="{D86D2DD4-CE12-4D4F-AE64-9799E1546340}" type="presOf" srcId="{C26CEB7B-6371-48F5-8DF9-7DB41DD6E4FC}" destId="{85269777-D6B3-4FB4-9EA1-EE229885C71B}" srcOrd="0" destOrd="0" presId="urn:microsoft.com/office/officeart/2005/8/layout/hChevron3"/>
    <dgm:cxn modelId="{1B46A9F3-CE60-475C-A2F7-518682DC2A99}" type="presOf" srcId="{5D170049-A05B-4112-B847-1E04E205E515}" destId="{531DD117-6A4A-427C-8A80-880741809980}" srcOrd="0" destOrd="0" presId="urn:microsoft.com/office/officeart/2005/8/layout/hChevron3"/>
    <dgm:cxn modelId="{B2AD1DFD-DF1C-4A81-AEE8-B9A38DA30E3F}" type="presOf" srcId="{FDF5373B-D053-4DFC-BA18-3914C6B86C2D}" destId="{AEEFD6F8-1893-4E1B-B938-24EEF848E496}" srcOrd="0" destOrd="0" presId="urn:microsoft.com/office/officeart/2005/8/layout/hChevron3"/>
    <dgm:cxn modelId="{354EF07B-CFFC-4B9E-BD40-62F17F5BEA64}" type="presParOf" srcId="{85269777-D6B3-4FB4-9EA1-EE229885C71B}" destId="{531DD117-6A4A-427C-8A80-880741809980}" srcOrd="0" destOrd="0" presId="urn:microsoft.com/office/officeart/2005/8/layout/hChevron3"/>
    <dgm:cxn modelId="{85AB4060-E7D9-498C-A4A2-B96DD046427D}" type="presParOf" srcId="{85269777-D6B3-4FB4-9EA1-EE229885C71B}" destId="{BA5AE161-8D48-4F65-AB73-95938185A509}" srcOrd="1" destOrd="0" presId="urn:microsoft.com/office/officeart/2005/8/layout/hChevron3"/>
    <dgm:cxn modelId="{B700520E-9E3B-4CBB-8AD0-958C3894197D}" type="presParOf" srcId="{85269777-D6B3-4FB4-9EA1-EE229885C71B}" destId="{AEEFD6F8-1893-4E1B-B938-24EEF848E49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DD117-6A4A-427C-8A80-880741809980}">
      <dsp:nvSpPr>
        <dsp:cNvPr id="0" name=""/>
        <dsp:cNvSpPr/>
      </dsp:nvSpPr>
      <dsp:spPr>
        <a:xfrm>
          <a:off x="0" y="0"/>
          <a:ext cx="2658991" cy="1020139"/>
        </a:xfrm>
        <a:prstGeom prst="homePlate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>
              <a:solidFill>
                <a:schemeClr val="tx1"/>
              </a:solidFill>
            </a:rPr>
            <a:t>Generate the data</a:t>
          </a:r>
        </a:p>
      </dsp:txBody>
      <dsp:txXfrm>
        <a:off x="0" y="0"/>
        <a:ext cx="2403956" cy="1020139"/>
      </dsp:txXfrm>
    </dsp:sp>
    <dsp:sp modelId="{AEEFD6F8-1893-4E1B-B938-24EEF848E496}">
      <dsp:nvSpPr>
        <dsp:cNvPr id="0" name=""/>
        <dsp:cNvSpPr/>
      </dsp:nvSpPr>
      <dsp:spPr>
        <a:xfrm>
          <a:off x="2130937" y="0"/>
          <a:ext cx="2658991" cy="102013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>
              <a:solidFill>
                <a:schemeClr val="tx1"/>
              </a:solidFill>
            </a:rPr>
            <a:t>Simplification</a:t>
          </a:r>
        </a:p>
      </dsp:txBody>
      <dsp:txXfrm>
        <a:off x="2641007" y="0"/>
        <a:ext cx="1638852" cy="1020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650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806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0003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225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0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312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4476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06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21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8293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858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175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023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6468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26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71375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16464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8122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53755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24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337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420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289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1604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18223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09084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4568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594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50652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8183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51102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63980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59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42456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21264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0937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32644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1757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68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6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9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014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330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860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678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740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33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637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76400"/>
            <a:ext cx="12192000" cy="1771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68925" y="2272146"/>
            <a:ext cx="10778838" cy="983672"/>
          </a:xfrm>
        </p:spPr>
        <p:txBody>
          <a:bodyPr>
            <a:normAutofit fontScale="90000"/>
          </a:bodyPr>
          <a:lstStyle/>
          <a:p>
            <a:br>
              <a:rPr lang="fr-FR" b="1" dirty="0"/>
            </a:br>
            <a:r>
              <a:rPr lang="en-GB" b="1" dirty="0"/>
              <a:t>Optimized</a:t>
            </a:r>
            <a:r>
              <a:rPr lang="fr-FR" b="1" dirty="0"/>
              <a:t> route for </a:t>
            </a:r>
            <a:r>
              <a:rPr lang="en-GB" b="1" dirty="0"/>
              <a:t>electric</a:t>
            </a:r>
            <a:r>
              <a:rPr lang="fr-FR" b="1" dirty="0"/>
              <a:t> </a:t>
            </a:r>
            <a:r>
              <a:rPr lang="en-GB" b="1" dirty="0"/>
              <a:t>vehicles</a:t>
            </a:r>
            <a:br>
              <a:rPr lang="fr-FR" b="1" dirty="0"/>
            </a:br>
            <a:r>
              <a:rPr lang="en-GB" sz="3200" b="1" dirty="0"/>
              <a:t>from</a:t>
            </a:r>
            <a:r>
              <a:rPr lang="fr-FR" sz="3200" b="1" dirty="0"/>
              <a:t> 25/03/2018 to 23/04/2018</a:t>
            </a:r>
            <a:endParaRPr lang="fr-FR" sz="4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90253" y="3835398"/>
            <a:ext cx="9144000" cy="1069111"/>
          </a:xfrm>
        </p:spPr>
        <p:txBody>
          <a:bodyPr/>
          <a:lstStyle/>
          <a:p>
            <a:r>
              <a:rPr lang="en-GB" dirty="0"/>
              <a:t>LIU Jixiong  | MANGEARD </a:t>
            </a:r>
            <a:r>
              <a:rPr lang="en-GB" dirty="0" err="1"/>
              <a:t>Benoît</a:t>
            </a:r>
            <a:r>
              <a:rPr lang="en-GB" dirty="0"/>
              <a:t> | OBAME EDOU Yves William </a:t>
            </a:r>
          </a:p>
          <a:p>
            <a:r>
              <a:rPr lang="en-GB" dirty="0"/>
              <a:t>XUAN </a:t>
            </a:r>
            <a:r>
              <a:rPr lang="en-GB" dirty="0" err="1"/>
              <a:t>Yuang</a:t>
            </a:r>
            <a:r>
              <a:rPr lang="en-GB" dirty="0"/>
              <a:t> | MAILLY Charles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5" y="308981"/>
            <a:ext cx="4710545" cy="93008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68925" y="5417127"/>
            <a:ext cx="4779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Advisor:</a:t>
            </a:r>
          </a:p>
          <a:p>
            <a:endParaRPr lang="en-GB" dirty="0"/>
          </a:p>
          <a:p>
            <a:r>
              <a:rPr lang="en-GB" dirty="0"/>
              <a:t>BERRADIA </a:t>
            </a:r>
            <a:r>
              <a:rPr lang="en-GB" dirty="0" err="1"/>
              <a:t>Tahar</a:t>
            </a:r>
            <a:r>
              <a:rPr lang="en-GB" dirty="0"/>
              <a:t> </a:t>
            </a:r>
          </a:p>
          <a:p>
            <a:r>
              <a:rPr lang="en-GB" dirty="0"/>
              <a:t>TROJET </a:t>
            </a:r>
            <a:r>
              <a:rPr lang="en-GB" dirty="0" err="1"/>
              <a:t>Wassim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86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1054"/>
            <a:ext cx="12192000" cy="1020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CONCLUSION</a:t>
            </a:r>
            <a:endParaRPr lang="fr-FR" dirty="0"/>
          </a:p>
        </p:txBody>
      </p:sp>
      <p:pic>
        <p:nvPicPr>
          <p:cNvPr id="14" name="Image 13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E136E7D1-F350-413C-8C4F-354DB8B6C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57" y="1796617"/>
            <a:ext cx="3048000" cy="4787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C967E7B-DC9A-46C8-9161-FA51A0076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95" y="2006600"/>
            <a:ext cx="6807200" cy="2844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755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45" y="3273426"/>
            <a:ext cx="6899564" cy="344978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71054"/>
            <a:ext cx="12192000" cy="1020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INTRODUCTION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5" y="1596487"/>
            <a:ext cx="6747164" cy="2459615"/>
          </a:xfrm>
        </p:spPr>
      </p:pic>
      <p:sp>
        <p:nvSpPr>
          <p:cNvPr id="8" name="ZoneTexte 7"/>
          <p:cNvSpPr txBox="1"/>
          <p:nvPr/>
        </p:nvSpPr>
        <p:spPr>
          <a:xfrm>
            <a:off x="8575963" y="2019075"/>
            <a:ext cx="2777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br>
              <a:rPr lang="en-GB" b="1" dirty="0"/>
            </a:br>
            <a:r>
              <a:rPr lang="en-GB" b="1" dirty="0"/>
              <a:t>Searching the optimized route for electric vehicles.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1069145" y="5332927"/>
            <a:ext cx="2263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Charging time and range anxiety</a:t>
            </a:r>
          </a:p>
        </p:txBody>
      </p:sp>
      <p:sp>
        <p:nvSpPr>
          <p:cNvPr id="10" name="Flèche droite 9"/>
          <p:cNvSpPr/>
          <p:nvPr/>
        </p:nvSpPr>
        <p:spPr>
          <a:xfrm>
            <a:off x="3439764" y="5435782"/>
            <a:ext cx="706582" cy="16362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10800000">
            <a:off x="7758545" y="2405575"/>
            <a:ext cx="706582" cy="15565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90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1054"/>
            <a:ext cx="12192000" cy="1020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 I) Generate the data</a:t>
            </a:r>
          </a:p>
          <a:p>
            <a:pPr lvl="2"/>
            <a:r>
              <a:rPr lang="en-GB" dirty="0"/>
              <a:t>Simplification</a:t>
            </a:r>
          </a:p>
          <a:p>
            <a:pPr lvl="2"/>
            <a:r>
              <a:rPr lang="en-GB" dirty="0"/>
              <a:t>Generate the database</a:t>
            </a:r>
          </a:p>
          <a:p>
            <a:r>
              <a:rPr lang="en-GB" dirty="0"/>
              <a:t> II) Find the most optimal path</a:t>
            </a:r>
          </a:p>
          <a:p>
            <a:pPr lvl="2"/>
            <a:r>
              <a:rPr lang="en-GB" dirty="0"/>
              <a:t>Parameters</a:t>
            </a:r>
          </a:p>
          <a:p>
            <a:pPr lvl="2"/>
            <a:r>
              <a:rPr lang="en-GB" dirty="0"/>
              <a:t>Calculation method</a:t>
            </a:r>
          </a:p>
          <a:p>
            <a:r>
              <a:rPr lang="en-GB" dirty="0"/>
              <a:t>III) Display the map in a site</a:t>
            </a:r>
          </a:p>
          <a:p>
            <a:endParaRPr lang="en-GB" dirty="0"/>
          </a:p>
          <a:p>
            <a:r>
              <a:rPr lang="en-GB" dirty="0"/>
              <a:t>IV)Results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78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2445453"/>
            <a:ext cx="5590308" cy="3241486"/>
          </a:xfr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" y="2445452"/>
            <a:ext cx="5572279" cy="3231032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5936672" y="1731818"/>
            <a:ext cx="0" cy="477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168236" y="1963485"/>
            <a:ext cx="31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Before: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848836" y="1963485"/>
            <a:ext cx="31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After:</a:t>
            </a:r>
          </a:p>
        </p:txBody>
      </p:sp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344127038"/>
              </p:ext>
            </p:extLst>
          </p:nvPr>
        </p:nvGraphicFramePr>
        <p:xfrm>
          <a:off x="-1" y="471054"/>
          <a:ext cx="4793674" cy="1020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6963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163" y="3162344"/>
            <a:ext cx="982240" cy="1241761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937" y="1491193"/>
            <a:ext cx="2476141" cy="128111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558" y="3947938"/>
            <a:ext cx="1887806" cy="579826"/>
          </a:xfrm>
          <a:prstGeom prst="rect">
            <a:avLst/>
          </a:prstGeom>
        </p:spPr>
      </p:pic>
      <p:grpSp>
        <p:nvGrpSpPr>
          <p:cNvPr id="21" name="Groupe 20"/>
          <p:cNvGrpSpPr/>
          <p:nvPr/>
        </p:nvGrpSpPr>
        <p:grpSpPr>
          <a:xfrm>
            <a:off x="0" y="471054"/>
            <a:ext cx="2658991" cy="1020139"/>
            <a:chOff x="0" y="0"/>
            <a:chExt cx="2658991" cy="1020139"/>
          </a:xfrm>
        </p:grpSpPr>
        <p:sp>
          <p:nvSpPr>
            <p:cNvPr id="25" name="Pentagone 24"/>
            <p:cNvSpPr/>
            <p:nvPr/>
          </p:nvSpPr>
          <p:spPr>
            <a:xfrm>
              <a:off x="0" y="0"/>
              <a:ext cx="2658991" cy="1020139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entagone 4"/>
            <p:cNvSpPr txBox="1"/>
            <p:nvPr/>
          </p:nvSpPr>
          <p:spPr>
            <a:xfrm>
              <a:off x="0" y="0"/>
              <a:ext cx="2403956" cy="1020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56007" rIns="28004" bIns="56007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000" kern="1200" dirty="0">
                  <a:solidFill>
                    <a:schemeClr val="tx1"/>
                  </a:solidFill>
                </a:rPr>
                <a:t>Generate the data</a:t>
              </a: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2130937" y="471054"/>
            <a:ext cx="2658991" cy="1020139"/>
            <a:chOff x="2130937" y="0"/>
            <a:chExt cx="2658991" cy="1020139"/>
          </a:xfrm>
        </p:grpSpPr>
        <p:sp>
          <p:nvSpPr>
            <p:cNvPr id="23" name="Chevron 22"/>
            <p:cNvSpPr/>
            <p:nvPr/>
          </p:nvSpPr>
          <p:spPr>
            <a:xfrm>
              <a:off x="2130937" y="0"/>
              <a:ext cx="2658991" cy="1020139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hevron 6"/>
            <p:cNvSpPr txBox="1"/>
            <p:nvPr/>
          </p:nvSpPr>
          <p:spPr>
            <a:xfrm>
              <a:off x="2641007" y="0"/>
              <a:ext cx="1638852" cy="1020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56007" rIns="28004" bIns="56007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000" dirty="0">
                  <a:solidFill>
                    <a:schemeClr val="tx1"/>
                  </a:solidFill>
                </a:rPr>
                <a:t>Generate the database</a:t>
              </a:r>
            </a:p>
          </p:txBody>
        </p:sp>
      </p:grpSp>
      <p:sp>
        <p:nvSpPr>
          <p:cNvPr id="32" name="ZoneTexte 31"/>
          <p:cNvSpPr txBox="1"/>
          <p:nvPr/>
        </p:nvSpPr>
        <p:spPr>
          <a:xfrm>
            <a:off x="860737" y="1850108"/>
            <a:ext cx="50464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Database</a:t>
            </a:r>
            <a:r>
              <a:rPr lang="fr-FR" sz="2400" dirty="0"/>
              <a:t> backup.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Electrical energy coefficient for each road arc.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/>
              <a:t>Time coefficient for </a:t>
            </a:r>
            <a:r>
              <a:rPr lang="fr-FR" sz="2400" dirty="0" err="1"/>
              <a:t>each</a:t>
            </a:r>
            <a:r>
              <a:rPr lang="fr-FR" sz="2400" dirty="0"/>
              <a:t> road arc (</a:t>
            </a:r>
            <a:r>
              <a:rPr lang="fr-FR" sz="2400" dirty="0" err="1"/>
              <a:t>traffic</a:t>
            </a:r>
            <a:r>
              <a:rPr lang="fr-FR" sz="2400" dirty="0"/>
              <a:t>, speed…)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Charge time at each station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Database update</a:t>
            </a:r>
          </a:p>
        </p:txBody>
      </p:sp>
    </p:spTree>
    <p:extLst>
      <p:ext uri="{BB962C8B-B14F-4D97-AF65-F5344CB8AC3E}">
        <p14:creationId xmlns:p14="http://schemas.microsoft.com/office/powerpoint/2010/main" val="188625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0" y="471054"/>
            <a:ext cx="2658991" cy="1020139"/>
            <a:chOff x="0" y="0"/>
            <a:chExt cx="2658991" cy="1020139"/>
          </a:xfrm>
        </p:grpSpPr>
        <p:sp>
          <p:nvSpPr>
            <p:cNvPr id="25" name="Pentagone 24"/>
            <p:cNvSpPr/>
            <p:nvPr/>
          </p:nvSpPr>
          <p:spPr>
            <a:xfrm>
              <a:off x="0" y="0"/>
              <a:ext cx="2658991" cy="1020139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entagone 4"/>
            <p:cNvSpPr txBox="1"/>
            <p:nvPr/>
          </p:nvSpPr>
          <p:spPr>
            <a:xfrm>
              <a:off x="0" y="0"/>
              <a:ext cx="2403956" cy="1020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56007" rIns="28004" bIns="56007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000" kern="1200" dirty="0">
                  <a:solidFill>
                    <a:schemeClr val="tx1"/>
                  </a:solidFill>
                </a:rPr>
                <a:t>Finding the most optimal path</a:t>
              </a: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2130937" y="471054"/>
            <a:ext cx="2658991" cy="1020139"/>
            <a:chOff x="2130937" y="168811"/>
            <a:chExt cx="2658991" cy="1020139"/>
          </a:xfrm>
        </p:grpSpPr>
        <p:sp>
          <p:nvSpPr>
            <p:cNvPr id="23" name="Chevron 22"/>
            <p:cNvSpPr/>
            <p:nvPr/>
          </p:nvSpPr>
          <p:spPr>
            <a:xfrm>
              <a:off x="2130937" y="168811"/>
              <a:ext cx="2658991" cy="1020139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hevron 6"/>
            <p:cNvSpPr txBox="1"/>
            <p:nvPr/>
          </p:nvSpPr>
          <p:spPr>
            <a:xfrm>
              <a:off x="2641006" y="168811"/>
              <a:ext cx="1638852" cy="1020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56007" rIns="28004" bIns="56007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000" kern="1200" dirty="0">
                  <a:solidFill>
                    <a:schemeClr val="tx1"/>
                  </a:solidFill>
                </a:rPr>
                <a:t>Parameters</a:t>
              </a: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3A1D68FA-3A38-498C-8CCC-CF88C50B14E0}"/>
              </a:ext>
            </a:extLst>
          </p:cNvPr>
          <p:cNvSpPr txBox="1"/>
          <p:nvPr/>
        </p:nvSpPr>
        <p:spPr>
          <a:xfrm>
            <a:off x="1054780" y="1885298"/>
            <a:ext cx="48395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Starting and arriving points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Starting and arriving energy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Vehicles battery capacity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Travel time and energy consumption of the roads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Number of stations </a:t>
            </a:r>
          </a:p>
        </p:txBody>
      </p:sp>
      <p:pic>
        <p:nvPicPr>
          <p:cNvPr id="13" name="Image 12" descr="Une image contenant transport&#10;&#10;Description générée avec un niveau de confiance élevé">
            <a:extLst>
              <a:ext uri="{FF2B5EF4-FFF2-40B4-BE49-F238E27FC236}">
                <a16:creationId xmlns:a16="http://schemas.microsoft.com/office/drawing/2014/main" id="{0C74B715-8890-43B0-9B53-B709CC54A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35" y="1748045"/>
            <a:ext cx="4839583" cy="41057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461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0" y="471054"/>
            <a:ext cx="2658991" cy="1020139"/>
            <a:chOff x="0" y="0"/>
            <a:chExt cx="2658991" cy="1020139"/>
          </a:xfrm>
        </p:grpSpPr>
        <p:sp>
          <p:nvSpPr>
            <p:cNvPr id="25" name="Pentagone 24"/>
            <p:cNvSpPr/>
            <p:nvPr/>
          </p:nvSpPr>
          <p:spPr>
            <a:xfrm>
              <a:off x="0" y="0"/>
              <a:ext cx="2658991" cy="1020139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entagone 4"/>
            <p:cNvSpPr txBox="1"/>
            <p:nvPr/>
          </p:nvSpPr>
          <p:spPr>
            <a:xfrm>
              <a:off x="0" y="0"/>
              <a:ext cx="2403956" cy="1020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56007" rIns="28004" bIns="56007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000" kern="1200" dirty="0">
                  <a:solidFill>
                    <a:schemeClr val="tx1"/>
                  </a:solidFill>
                </a:rPr>
                <a:t>Finding the most optimal path</a:t>
              </a: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2130937" y="471054"/>
            <a:ext cx="2658991" cy="1020139"/>
            <a:chOff x="2130937" y="168811"/>
            <a:chExt cx="2658991" cy="1020139"/>
          </a:xfrm>
        </p:grpSpPr>
        <p:sp>
          <p:nvSpPr>
            <p:cNvPr id="23" name="Chevron 22"/>
            <p:cNvSpPr/>
            <p:nvPr/>
          </p:nvSpPr>
          <p:spPr>
            <a:xfrm>
              <a:off x="2130937" y="168811"/>
              <a:ext cx="2658991" cy="1020139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hevron 6"/>
            <p:cNvSpPr txBox="1"/>
            <p:nvPr/>
          </p:nvSpPr>
          <p:spPr>
            <a:xfrm>
              <a:off x="2641006" y="168811"/>
              <a:ext cx="1638852" cy="1020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56007" rIns="28004" bIns="56007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000" kern="1200" dirty="0">
                  <a:solidFill>
                    <a:schemeClr val="tx1"/>
                  </a:solidFill>
                </a:rPr>
                <a:t>Calculation method</a:t>
              </a: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3A1D68FA-3A38-498C-8CCC-CF88C50B14E0}"/>
              </a:ext>
            </a:extLst>
          </p:cNvPr>
          <p:cNvSpPr txBox="1"/>
          <p:nvPr/>
        </p:nvSpPr>
        <p:spPr>
          <a:xfrm>
            <a:off x="575528" y="2090172"/>
            <a:ext cx="55204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Find the best stations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Determine the best itineraries going through these stations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Choose the itinerary with the lowest travel time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3B8B09-D01E-4186-A56A-F008F74C7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972" y="1762491"/>
            <a:ext cx="5238750" cy="3895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371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E727342-4358-49C6-AFF1-9C75AEC68CDB}"/>
              </a:ext>
            </a:extLst>
          </p:cNvPr>
          <p:cNvGrpSpPr/>
          <p:nvPr/>
        </p:nvGrpSpPr>
        <p:grpSpPr>
          <a:xfrm>
            <a:off x="0" y="471054"/>
            <a:ext cx="2658991" cy="1020139"/>
            <a:chOff x="0" y="0"/>
            <a:chExt cx="2658991" cy="1020139"/>
          </a:xfrm>
        </p:grpSpPr>
        <p:sp>
          <p:nvSpPr>
            <p:cNvPr id="5" name="Pentagone 24">
              <a:extLst>
                <a:ext uri="{FF2B5EF4-FFF2-40B4-BE49-F238E27FC236}">
                  <a16:creationId xmlns:a16="http://schemas.microsoft.com/office/drawing/2014/main" id="{1FE9D4A1-40F4-4FA2-8865-79DAC48F2A6A}"/>
                </a:ext>
              </a:extLst>
            </p:cNvPr>
            <p:cNvSpPr/>
            <p:nvPr/>
          </p:nvSpPr>
          <p:spPr>
            <a:xfrm>
              <a:off x="0" y="0"/>
              <a:ext cx="2658991" cy="1020139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Pentagone 4">
              <a:extLst>
                <a:ext uri="{FF2B5EF4-FFF2-40B4-BE49-F238E27FC236}">
                  <a16:creationId xmlns:a16="http://schemas.microsoft.com/office/drawing/2014/main" id="{0D0B2E60-DF31-4B99-B59C-B1FBC548FF75}"/>
                </a:ext>
              </a:extLst>
            </p:cNvPr>
            <p:cNvSpPr txBox="1"/>
            <p:nvPr/>
          </p:nvSpPr>
          <p:spPr>
            <a:xfrm>
              <a:off x="0" y="0"/>
              <a:ext cx="2403956" cy="1020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56007" rIns="28004" bIns="56007" numCol="1" spcCol="1270" anchor="ctr" anchorCtr="0"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Display the map in a site</a:t>
              </a:r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D5479EA0-C830-4222-849B-1772A3539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21" y="2674189"/>
            <a:ext cx="6794121" cy="381982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FDC0A9-1E4E-4067-B018-D24F91854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172" y="471054"/>
            <a:ext cx="6529984" cy="367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45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0" y="471054"/>
            <a:ext cx="2658991" cy="1020139"/>
            <a:chOff x="0" y="0"/>
            <a:chExt cx="2658991" cy="1020139"/>
          </a:xfrm>
        </p:grpSpPr>
        <p:sp>
          <p:nvSpPr>
            <p:cNvPr id="25" name="Pentagone 24"/>
            <p:cNvSpPr/>
            <p:nvPr/>
          </p:nvSpPr>
          <p:spPr>
            <a:xfrm>
              <a:off x="0" y="0"/>
              <a:ext cx="2658991" cy="1020139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entagone 4"/>
            <p:cNvSpPr txBox="1"/>
            <p:nvPr/>
          </p:nvSpPr>
          <p:spPr>
            <a:xfrm>
              <a:off x="0" y="0"/>
              <a:ext cx="2403956" cy="1020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56007" rIns="28004" bIns="56007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000" kern="1200" dirty="0">
                  <a:solidFill>
                    <a:schemeClr val="tx1"/>
                  </a:solidFill>
                </a:rPr>
                <a:t>RESULTS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7B06DFCE-351A-45A3-9515-2450456890B5}"/>
              </a:ext>
            </a:extLst>
          </p:cNvPr>
          <p:cNvSpPr txBox="1"/>
          <p:nvPr/>
        </p:nvSpPr>
        <p:spPr>
          <a:xfrm>
            <a:off x="6800090" y="1871003"/>
            <a:ext cx="4089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response time due to the: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Implementation method used  in the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Huge amount of data to treat</a:t>
            </a:r>
          </a:p>
        </p:txBody>
      </p:sp>
      <p:pic>
        <p:nvPicPr>
          <p:cNvPr id="4" name="Image 3" descr="Une image contenant objet, horloge, lisant, photo&#10;&#10;Description générée avec un niveau de confiance très élevé">
            <a:extLst>
              <a:ext uri="{FF2B5EF4-FFF2-40B4-BE49-F238E27FC236}">
                <a16:creationId xmlns:a16="http://schemas.microsoft.com/office/drawing/2014/main" id="{966EFA8B-4267-4F4A-A239-5B3D19101A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90" y="3260187"/>
            <a:ext cx="4089009" cy="24431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E96C3269-EFBA-46F2-A9E6-D29ABA2967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" t="9302" r="2315" b="31088"/>
          <a:stretch/>
        </p:blipFill>
        <p:spPr>
          <a:xfrm>
            <a:off x="576774" y="1871003"/>
            <a:ext cx="5824025" cy="3812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482334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373</TotalTime>
  <Words>185</Words>
  <Application>Microsoft Office PowerPoint</Application>
  <PresentationFormat>Grand écran</PresentationFormat>
  <Paragraphs>59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Wingdings 2</vt:lpstr>
      <vt:lpstr>HDOfficeLightV0</vt:lpstr>
      <vt:lpstr>1_HDOfficeLightV0</vt:lpstr>
      <vt:lpstr>2_HDOfficeLightV0</vt:lpstr>
      <vt:lpstr>Thème Office</vt:lpstr>
      <vt:lpstr> Optimized route for electric vehicles from 25/03/2018 to 23/04/2018</vt:lpstr>
      <vt:lpstr>INTRODUCTION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LIU Jixiong</dc:creator>
  <cp:lastModifiedBy>MANGEARD Benoît</cp:lastModifiedBy>
  <cp:revision>74</cp:revision>
  <dcterms:created xsi:type="dcterms:W3CDTF">2018-04-20T11:47:32Z</dcterms:created>
  <dcterms:modified xsi:type="dcterms:W3CDTF">2018-04-22T20:42:32Z</dcterms:modified>
</cp:coreProperties>
</file>