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60" r:id="rId8"/>
    <p:sldId id="266" r:id="rId9"/>
    <p:sldId id="280" r:id="rId10"/>
    <p:sldId id="304" r:id="rId11"/>
    <p:sldId id="305" r:id="rId12"/>
    <p:sldId id="282" r:id="rId13"/>
    <p:sldId id="287" r:id="rId14"/>
    <p:sldId id="289" r:id="rId15"/>
    <p:sldId id="290" r:id="rId16"/>
    <p:sldId id="292" r:id="rId17"/>
    <p:sldId id="288" r:id="rId18"/>
    <p:sldId id="294" r:id="rId19"/>
    <p:sldId id="296" r:id="rId20"/>
    <p:sldId id="297" r:id="rId21"/>
    <p:sldId id="298" r:id="rId22"/>
    <p:sldId id="299" r:id="rId23"/>
    <p:sldId id="293" r:id="rId24"/>
    <p:sldId id="326" r:id="rId25"/>
    <p:sldId id="322" r:id="rId26"/>
    <p:sldId id="328" r:id="rId27"/>
    <p:sldId id="323" r:id="rId28"/>
    <p:sldId id="329" r:id="rId29"/>
    <p:sldId id="325" r:id="rId30"/>
    <p:sldId id="324" r:id="rId31"/>
    <p:sldId id="331" r:id="rId32"/>
    <p:sldId id="330" r:id="rId33"/>
    <p:sldId id="332" r:id="rId34"/>
    <p:sldId id="333" r:id="rId35"/>
    <p:sldId id="334" r:id="rId36"/>
    <p:sldId id="321" r:id="rId37"/>
    <p:sldId id="283" r:id="rId38"/>
    <p:sldId id="284" r:id="rId39"/>
    <p:sldId id="285" r:id="rId40"/>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70"/>
        <p:guide pos="212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7</a:t>
            </a:r>
            <a:r>
              <a:rPr spc="5" dirty="0"/>
              <a:t>/</a:t>
            </a:r>
            <a:r>
              <a:rPr dirty="0"/>
              <a:t>2</a:t>
            </a:r>
            <a:r>
              <a:rPr spc="5" dirty="0"/>
              <a:t>9</a:t>
            </a:r>
            <a:r>
              <a:rPr dirty="0"/>
              <a:t>/2</a:t>
            </a:r>
            <a:r>
              <a:rPr spc="5" dirty="0"/>
              <a:t>0</a:t>
            </a:r>
            <a:r>
              <a:rPr dirty="0"/>
              <a:t>22</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7</a:t>
            </a:r>
            <a:r>
              <a:rPr spc="5" dirty="0"/>
              <a:t>/</a:t>
            </a:r>
            <a:r>
              <a:rPr dirty="0"/>
              <a:t>2</a:t>
            </a:r>
            <a:r>
              <a:rPr spc="5" dirty="0"/>
              <a:t>9</a:t>
            </a:r>
            <a:r>
              <a:rPr dirty="0"/>
              <a:t>/2</a:t>
            </a:r>
            <a:r>
              <a:rPr spc="5" dirty="0"/>
              <a:t>0</a:t>
            </a:r>
            <a:r>
              <a:rPr dirty="0"/>
              <a:t>22</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7</a:t>
            </a:r>
            <a:r>
              <a:rPr spc="5" dirty="0"/>
              <a:t>/</a:t>
            </a:r>
            <a:r>
              <a:rPr dirty="0"/>
              <a:t>2</a:t>
            </a:r>
            <a:r>
              <a:rPr spc="5" dirty="0"/>
              <a:t>9</a:t>
            </a:r>
            <a:r>
              <a:rPr dirty="0"/>
              <a:t>/2</a:t>
            </a:r>
            <a:r>
              <a:rPr spc="5" dirty="0"/>
              <a:t>0</a:t>
            </a:r>
            <a:r>
              <a:rPr dirty="0"/>
              <a:t>22</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7</a:t>
            </a:r>
            <a:r>
              <a:rPr spc="5" dirty="0"/>
              <a:t>/</a:t>
            </a:r>
            <a:r>
              <a:rPr dirty="0"/>
              <a:t>2</a:t>
            </a:r>
            <a:r>
              <a:rPr spc="5" dirty="0"/>
              <a:t>9</a:t>
            </a:r>
            <a:r>
              <a:rPr dirty="0"/>
              <a:t>/2</a:t>
            </a:r>
            <a:r>
              <a:rPr spc="5" dirty="0"/>
              <a:t>0</a:t>
            </a:r>
            <a:r>
              <a:rPr dirty="0"/>
              <a:t>22</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78787"/>
                </a:solidFill>
                <a:latin typeface="Calibri" panose="020F0502020204030204"/>
                <a:cs typeface="Calibri" panose="020F0502020204030204"/>
              </a:defRPr>
            </a:lvl1pPr>
          </a:lstStyle>
          <a:p>
            <a:pPr marL="12700">
              <a:lnSpc>
                <a:spcPts val="1240"/>
              </a:lnSpc>
            </a:pPr>
            <a:r>
              <a:rPr dirty="0"/>
              <a:t>7</a:t>
            </a:r>
            <a:r>
              <a:rPr spc="5" dirty="0"/>
              <a:t>/</a:t>
            </a:r>
            <a:r>
              <a:rPr dirty="0"/>
              <a:t>2</a:t>
            </a:r>
            <a:r>
              <a:rPr spc="5" dirty="0"/>
              <a:t>9</a:t>
            </a:r>
            <a:r>
              <a:rPr dirty="0"/>
              <a:t>/2</a:t>
            </a:r>
            <a:r>
              <a:rPr spc="5" dirty="0"/>
              <a:t>0</a:t>
            </a:r>
            <a:r>
              <a:rPr dirty="0"/>
              <a:t>22</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75126" y="749249"/>
            <a:ext cx="4458970" cy="848994"/>
          </a:xfrm>
          <a:prstGeom prst="rect">
            <a:avLst/>
          </a:prstGeom>
        </p:spPr>
        <p:txBody>
          <a:bodyPr wrap="square" lIns="0" tIns="0" rIns="0" bIns="0">
            <a:spAutoFit/>
          </a:bodyPr>
          <a:lstStyle>
            <a:lvl1pPr>
              <a:defRPr sz="1800" b="1"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540893" y="2516886"/>
            <a:ext cx="8062213" cy="3600450"/>
          </a:xfrm>
          <a:prstGeom prst="rect">
            <a:avLst/>
          </a:prstGeom>
        </p:spPr>
        <p:txBody>
          <a:bodyPr wrap="square" lIns="0" tIns="0" rIns="0" bIns="0">
            <a:spAutoFit/>
          </a:bodyPr>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535940" y="6464909"/>
            <a:ext cx="687069" cy="1778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12700">
              <a:lnSpc>
                <a:spcPts val="1240"/>
              </a:lnSpc>
            </a:pPr>
            <a:r>
              <a:rPr dirty="0"/>
              <a:t>7</a:t>
            </a:r>
            <a:r>
              <a:rPr spc="5" dirty="0"/>
              <a:t>/</a:t>
            </a:r>
            <a:r>
              <a:rPr dirty="0"/>
              <a:t>2</a:t>
            </a:r>
            <a:r>
              <a:rPr spc="5" dirty="0"/>
              <a:t>9</a:t>
            </a:r>
            <a:r>
              <a:rPr dirty="0"/>
              <a:t>/2</a:t>
            </a:r>
            <a:r>
              <a:rPr spc="5" dirty="0"/>
              <a:t>0</a:t>
            </a:r>
            <a:r>
              <a:rPr dirty="0"/>
              <a:t>22</a:t>
            </a:r>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479281" y="6464909"/>
            <a:ext cx="153670" cy="177800"/>
          </a:xfrm>
          <a:prstGeom prst="rect">
            <a:avLst/>
          </a:prstGeom>
        </p:spPr>
        <p:txBody>
          <a:bodyPr wrap="square" lIns="0" tIns="0" rIns="0" bIns="0">
            <a:spAutoFit/>
          </a:bodyPr>
          <a:lstStyle>
            <a:lvl1pPr>
              <a:defRPr sz="1200" b="0" i="0">
                <a:solidFill>
                  <a:srgbClr val="878787"/>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8.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405" y="2396998"/>
            <a:ext cx="8164195" cy="1318895"/>
          </a:xfrm>
          <a:prstGeom prst="rect">
            <a:avLst/>
          </a:prstGeom>
        </p:spPr>
        <p:txBody>
          <a:bodyPr vert="horz" wrap="square" lIns="0" tIns="13335" rIns="0" bIns="0" rtlCol="0">
            <a:spAutoFit/>
          </a:bodyPr>
          <a:lstStyle/>
          <a:p>
            <a:pPr marL="12700" algn="ctr">
              <a:lnSpc>
                <a:spcPct val="100000"/>
              </a:lnSpc>
              <a:spcBef>
                <a:spcPts val="105"/>
              </a:spcBef>
            </a:pPr>
            <a:r>
              <a:rPr lang="en-US" sz="2800" b="1" cap="all" dirty="0">
                <a:uFillTx/>
                <a:latin typeface="Times New Roman" panose="02020603050405020304" charset="0"/>
                <a:cs typeface="Times New Roman" panose="02020603050405020304" charset="0"/>
                <a:sym typeface="+mn-ea"/>
              </a:rPr>
              <a:t>An Approach for Prediction of Loan Approval using M</a:t>
            </a:r>
            <a:r>
              <a:rPr lang="en-IN" altLang="en-US" sz="2800" b="1" cap="all" dirty="0">
                <a:uFillTx/>
                <a:latin typeface="Times New Roman" panose="02020603050405020304" charset="0"/>
                <a:cs typeface="Times New Roman" panose="02020603050405020304" charset="0"/>
                <a:sym typeface="+mn-ea"/>
              </a:rPr>
              <a:t>l </a:t>
            </a:r>
            <a:r>
              <a:rPr lang="en-US" sz="2800" b="1" cap="all" dirty="0">
                <a:uFillTx/>
                <a:latin typeface="Times New Roman" panose="02020603050405020304" charset="0"/>
                <a:cs typeface="Times New Roman" panose="02020603050405020304" charset="0"/>
                <a:sym typeface="+mn-ea"/>
              </a:rPr>
              <a:t>algorithm</a:t>
            </a:r>
            <a:endParaRPr lang="en-US" sz="2800" b="1" cap="all" dirty="0">
              <a:solidFill>
                <a:schemeClr val="tx1"/>
              </a:solidFill>
              <a:uFillTx/>
              <a:latin typeface="Times New Roman" panose="02020603050405020304" charset="0"/>
              <a:cs typeface="Times New Roman" panose="02020603050405020304" charset="0"/>
            </a:endParaRPr>
          </a:p>
          <a:p>
            <a:pPr marL="12700" algn="ctr">
              <a:lnSpc>
                <a:spcPct val="100000"/>
              </a:lnSpc>
              <a:spcBef>
                <a:spcPts val="105"/>
              </a:spcBef>
            </a:pPr>
            <a:endParaRPr sz="2800">
              <a:latin typeface="Calibri" panose="020F0502020204030204"/>
              <a:cs typeface="Calibri" panose="020F0502020204030204"/>
            </a:endParaRPr>
          </a:p>
        </p:txBody>
      </p:sp>
      <p:sp>
        <p:nvSpPr>
          <p:cNvPr id="3" name="object 3"/>
          <p:cNvSpPr txBox="1"/>
          <p:nvPr/>
        </p:nvSpPr>
        <p:spPr>
          <a:xfrm>
            <a:off x="6257290" y="3942080"/>
            <a:ext cx="1424305" cy="28956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Batch</a:t>
            </a:r>
            <a:r>
              <a:rPr sz="1800" spc="-70" dirty="0">
                <a:latin typeface="Calibri" panose="020F0502020204030204"/>
                <a:cs typeface="Calibri" panose="020F0502020204030204"/>
              </a:rPr>
              <a:t> </a:t>
            </a:r>
            <a:r>
              <a:rPr sz="1800" dirty="0">
                <a:latin typeface="Calibri" panose="020F0502020204030204"/>
                <a:cs typeface="Calibri" panose="020F0502020204030204"/>
              </a:rPr>
              <a:t>ID</a:t>
            </a:r>
            <a:r>
              <a:rPr lang="en-IN" sz="1800" dirty="0">
                <a:latin typeface="Calibri" panose="020F0502020204030204"/>
                <a:cs typeface="Calibri" panose="020F0502020204030204"/>
              </a:rPr>
              <a:t> </a:t>
            </a:r>
            <a:r>
              <a:rPr sz="1800" dirty="0">
                <a:latin typeface="Calibri" panose="020F0502020204030204"/>
                <a:cs typeface="Calibri" panose="020F0502020204030204"/>
              </a:rPr>
              <a:t>:</a:t>
            </a:r>
            <a:r>
              <a:rPr lang="en-IN" sz="1800" dirty="0">
                <a:latin typeface="Calibri" panose="020F0502020204030204"/>
                <a:cs typeface="Calibri" panose="020F0502020204030204"/>
              </a:rPr>
              <a:t> 202 </a:t>
            </a:r>
            <a:endParaRPr lang="en-IN" sz="1800" dirty="0">
              <a:latin typeface="Calibri" panose="020F0502020204030204"/>
              <a:cs typeface="Calibri" panose="020F0502020204030204"/>
            </a:endParaRPr>
          </a:p>
        </p:txBody>
      </p:sp>
      <p:sp>
        <p:nvSpPr>
          <p:cNvPr id="4" name="object 4"/>
          <p:cNvSpPr txBox="1"/>
          <p:nvPr/>
        </p:nvSpPr>
        <p:spPr>
          <a:xfrm>
            <a:off x="4824476" y="4414520"/>
            <a:ext cx="3730625" cy="726440"/>
          </a:xfrm>
          <a:prstGeom prst="rect">
            <a:avLst/>
          </a:prstGeom>
        </p:spPr>
        <p:txBody>
          <a:bodyPr vert="horz" wrap="square" lIns="0" tIns="12700" rIns="0" bIns="0" rtlCol="0">
            <a:spAutoFit/>
          </a:bodyPr>
          <a:lstStyle/>
          <a:p>
            <a:pPr marL="12700" marR="5080" indent="74295">
              <a:lnSpc>
                <a:spcPct val="128000"/>
              </a:lnSpc>
              <a:spcBef>
                <a:spcPts val="100"/>
              </a:spcBef>
            </a:pPr>
            <a:r>
              <a:rPr sz="1800" spc="-5" dirty="0">
                <a:latin typeface="Calibri" panose="020F0502020204030204"/>
                <a:cs typeface="Calibri" panose="020F0502020204030204"/>
              </a:rPr>
              <a:t>Student</a:t>
            </a:r>
            <a:r>
              <a:rPr sz="1800" spc="5" dirty="0">
                <a:latin typeface="Calibri" panose="020F0502020204030204"/>
                <a:cs typeface="Calibri" panose="020F0502020204030204"/>
              </a:rPr>
              <a:t> </a:t>
            </a:r>
            <a:r>
              <a:rPr sz="1800" dirty="0">
                <a:latin typeface="Calibri" panose="020F0502020204030204"/>
                <a:cs typeface="Calibri" panose="020F0502020204030204"/>
              </a:rPr>
              <a:t>1</a:t>
            </a:r>
            <a:r>
              <a:rPr sz="1800" spc="-5" dirty="0">
                <a:latin typeface="Calibri" panose="020F0502020204030204"/>
                <a:cs typeface="Calibri" panose="020F0502020204030204"/>
              </a:rPr>
              <a:t> </a:t>
            </a:r>
            <a:r>
              <a:rPr sz="1800" dirty="0">
                <a:latin typeface="Calibri" panose="020F0502020204030204"/>
                <a:cs typeface="Calibri" panose="020F0502020204030204"/>
              </a:rPr>
              <a:t>Reg. No:</a:t>
            </a:r>
            <a:r>
              <a:rPr sz="1800" spc="5" dirty="0">
                <a:latin typeface="Calibri" panose="020F0502020204030204"/>
                <a:cs typeface="Calibri" panose="020F0502020204030204"/>
              </a:rPr>
              <a:t> </a:t>
            </a:r>
            <a:r>
              <a:rPr sz="1800" spc="-5" dirty="0">
                <a:latin typeface="Calibri" panose="020F0502020204030204"/>
                <a:cs typeface="Calibri" panose="020F0502020204030204"/>
              </a:rPr>
              <a:t>RA1911003010072 </a:t>
            </a:r>
            <a:r>
              <a:rPr sz="1800" dirty="0">
                <a:latin typeface="Calibri" panose="020F0502020204030204"/>
                <a:cs typeface="Calibri" panose="020F0502020204030204"/>
              </a:rPr>
              <a:t> </a:t>
            </a:r>
            <a:r>
              <a:rPr sz="1800" spc="-5" dirty="0">
                <a:latin typeface="Calibri" panose="020F0502020204030204"/>
                <a:cs typeface="Calibri" panose="020F0502020204030204"/>
              </a:rPr>
              <a:t>Student</a:t>
            </a:r>
            <a:r>
              <a:rPr sz="1800" spc="-10" dirty="0">
                <a:latin typeface="Calibri" panose="020F0502020204030204"/>
                <a:cs typeface="Calibri" panose="020F0502020204030204"/>
              </a:rPr>
              <a:t> </a:t>
            </a:r>
            <a:r>
              <a:rPr sz="1800" dirty="0">
                <a:latin typeface="Calibri" panose="020F0502020204030204"/>
                <a:cs typeface="Calibri" panose="020F0502020204030204"/>
              </a:rPr>
              <a:t>1</a:t>
            </a:r>
            <a:r>
              <a:rPr sz="1800" spc="-10" dirty="0">
                <a:latin typeface="Calibri" panose="020F0502020204030204"/>
                <a:cs typeface="Calibri" panose="020F0502020204030204"/>
              </a:rPr>
              <a:t> </a:t>
            </a:r>
            <a:r>
              <a:rPr sz="1800" dirty="0">
                <a:latin typeface="Calibri" panose="020F0502020204030204"/>
                <a:cs typeface="Calibri" panose="020F0502020204030204"/>
              </a:rPr>
              <a:t>Name: </a:t>
            </a:r>
            <a:r>
              <a:rPr sz="1800" spc="-5" dirty="0">
                <a:latin typeface="Calibri" panose="020F0502020204030204"/>
                <a:cs typeface="Calibri" panose="020F0502020204030204"/>
              </a:rPr>
              <a:t>P.S.A.BHASKAR</a:t>
            </a:r>
            <a:r>
              <a:rPr sz="1800" spc="-45" dirty="0">
                <a:latin typeface="Calibri" panose="020F0502020204030204"/>
                <a:cs typeface="Calibri" panose="020F0502020204030204"/>
              </a:rPr>
              <a:t> </a:t>
            </a:r>
            <a:r>
              <a:rPr sz="1800" spc="-5" dirty="0">
                <a:latin typeface="Calibri" panose="020F0502020204030204"/>
                <a:cs typeface="Calibri" panose="020F0502020204030204"/>
              </a:rPr>
              <a:t>REDDY</a:t>
            </a:r>
            <a:endParaRPr sz="1800">
              <a:latin typeface="Calibri" panose="020F0502020204030204"/>
              <a:cs typeface="Calibri" panose="020F0502020204030204"/>
            </a:endParaRPr>
          </a:p>
        </p:txBody>
      </p:sp>
      <p:sp>
        <p:nvSpPr>
          <p:cNvPr id="5" name="object 5"/>
          <p:cNvSpPr txBox="1"/>
          <p:nvPr/>
        </p:nvSpPr>
        <p:spPr>
          <a:xfrm>
            <a:off x="4775708" y="5465775"/>
            <a:ext cx="3827145" cy="727075"/>
          </a:xfrm>
          <a:prstGeom prst="rect">
            <a:avLst/>
          </a:prstGeom>
        </p:spPr>
        <p:txBody>
          <a:bodyPr vert="horz" wrap="square" lIns="0" tIns="12700" rIns="0" bIns="0" rtlCol="0">
            <a:spAutoFit/>
          </a:bodyPr>
          <a:lstStyle/>
          <a:p>
            <a:pPr marL="12700" marR="5080" indent="123190">
              <a:lnSpc>
                <a:spcPct val="128000"/>
              </a:lnSpc>
              <a:spcBef>
                <a:spcPts val="100"/>
              </a:spcBef>
            </a:pPr>
            <a:r>
              <a:rPr sz="1800" spc="-5" dirty="0">
                <a:latin typeface="Calibri" panose="020F0502020204030204"/>
                <a:cs typeface="Calibri" panose="020F0502020204030204"/>
              </a:rPr>
              <a:t>Student</a:t>
            </a:r>
            <a:r>
              <a:rPr sz="1800" spc="10" dirty="0">
                <a:latin typeface="Calibri" panose="020F0502020204030204"/>
                <a:cs typeface="Calibri" panose="020F0502020204030204"/>
              </a:rPr>
              <a:t> </a:t>
            </a:r>
            <a:r>
              <a:rPr sz="1800" dirty="0">
                <a:latin typeface="Calibri" panose="020F0502020204030204"/>
                <a:cs typeface="Calibri" panose="020F0502020204030204"/>
              </a:rPr>
              <a:t>2</a:t>
            </a:r>
            <a:r>
              <a:rPr sz="1800" spc="-5" dirty="0">
                <a:latin typeface="Calibri" panose="020F0502020204030204"/>
                <a:cs typeface="Calibri" panose="020F0502020204030204"/>
              </a:rPr>
              <a:t> </a:t>
            </a:r>
            <a:r>
              <a:rPr sz="1800" dirty="0">
                <a:latin typeface="Calibri" panose="020F0502020204030204"/>
                <a:cs typeface="Calibri" panose="020F0502020204030204"/>
              </a:rPr>
              <a:t>Reg.</a:t>
            </a:r>
            <a:r>
              <a:rPr sz="1800" spc="-5" dirty="0">
                <a:latin typeface="Calibri" panose="020F0502020204030204"/>
                <a:cs typeface="Calibri" panose="020F0502020204030204"/>
              </a:rPr>
              <a:t> </a:t>
            </a:r>
            <a:r>
              <a:rPr sz="1800" dirty="0">
                <a:latin typeface="Calibri" panose="020F0502020204030204"/>
                <a:cs typeface="Calibri" panose="020F0502020204030204"/>
              </a:rPr>
              <a:t>No:</a:t>
            </a:r>
            <a:r>
              <a:rPr sz="1800" spc="5" dirty="0">
                <a:latin typeface="Calibri" panose="020F0502020204030204"/>
                <a:cs typeface="Calibri" panose="020F0502020204030204"/>
              </a:rPr>
              <a:t> </a:t>
            </a:r>
            <a:r>
              <a:rPr sz="1800" spc="-5" dirty="0">
                <a:latin typeface="Calibri" panose="020F0502020204030204"/>
                <a:cs typeface="Calibri" panose="020F0502020204030204"/>
              </a:rPr>
              <a:t>RA1911003010113 </a:t>
            </a:r>
            <a:r>
              <a:rPr sz="1800" dirty="0">
                <a:latin typeface="Calibri" panose="020F0502020204030204"/>
                <a:cs typeface="Calibri" panose="020F0502020204030204"/>
              </a:rPr>
              <a:t> </a:t>
            </a:r>
            <a:r>
              <a:rPr sz="1800" spc="-5" dirty="0">
                <a:latin typeface="Calibri" panose="020F0502020204030204"/>
                <a:cs typeface="Calibri" panose="020F0502020204030204"/>
              </a:rPr>
              <a:t>Student</a:t>
            </a:r>
            <a:r>
              <a:rPr sz="1800" spc="-10" dirty="0">
                <a:latin typeface="Calibri" panose="020F0502020204030204"/>
                <a:cs typeface="Calibri" panose="020F0502020204030204"/>
              </a:rPr>
              <a:t> </a:t>
            </a:r>
            <a:r>
              <a:rPr sz="1800" dirty="0">
                <a:latin typeface="Calibri" panose="020F0502020204030204"/>
                <a:cs typeface="Calibri" panose="020F0502020204030204"/>
              </a:rPr>
              <a:t>2</a:t>
            </a:r>
            <a:r>
              <a:rPr sz="1800" spc="-10" dirty="0">
                <a:latin typeface="Calibri" panose="020F0502020204030204"/>
                <a:cs typeface="Calibri" panose="020F0502020204030204"/>
              </a:rPr>
              <a:t> </a:t>
            </a:r>
            <a:r>
              <a:rPr sz="1800" dirty="0">
                <a:latin typeface="Calibri" panose="020F0502020204030204"/>
                <a:cs typeface="Calibri" panose="020F0502020204030204"/>
              </a:rPr>
              <a:t>Name: GNANESWAR</a:t>
            </a:r>
            <a:r>
              <a:rPr sz="1800" spc="-35" dirty="0">
                <a:latin typeface="Calibri" panose="020F0502020204030204"/>
                <a:cs typeface="Calibri" panose="020F0502020204030204"/>
              </a:rPr>
              <a:t> </a:t>
            </a:r>
            <a:r>
              <a:rPr sz="1800" spc="-10" dirty="0">
                <a:latin typeface="Calibri" panose="020F0502020204030204"/>
                <a:cs typeface="Calibri" panose="020F0502020204030204"/>
              </a:rPr>
              <a:t>REDDY.M</a:t>
            </a:r>
            <a:endParaRPr sz="1800">
              <a:latin typeface="Calibri" panose="020F0502020204030204"/>
              <a:cs typeface="Calibri" panose="020F0502020204030204"/>
            </a:endParaRPr>
          </a:p>
        </p:txBody>
      </p:sp>
      <p:pic>
        <p:nvPicPr>
          <p:cNvPr id="6" name="object 6"/>
          <p:cNvPicPr/>
          <p:nvPr/>
        </p:nvPicPr>
        <p:blipFill>
          <a:blip r:embed="rId1" cstate="print"/>
          <a:stretch>
            <a:fillRect/>
          </a:stretch>
        </p:blipFill>
        <p:spPr>
          <a:xfrm>
            <a:off x="228600" y="553338"/>
            <a:ext cx="2237740" cy="755014"/>
          </a:xfrm>
          <a:prstGeom prst="rect">
            <a:avLst/>
          </a:prstGeom>
        </p:spPr>
      </p:pic>
      <p:sp>
        <p:nvSpPr>
          <p:cNvPr id="7" name="object 7"/>
          <p:cNvSpPr txBox="1"/>
          <p:nvPr/>
        </p:nvSpPr>
        <p:spPr>
          <a:xfrm>
            <a:off x="3662934" y="474979"/>
            <a:ext cx="44856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panose="020F0502020204030204"/>
                <a:cs typeface="Calibri" panose="020F0502020204030204"/>
              </a:rPr>
              <a:t>SRM</a:t>
            </a:r>
            <a:r>
              <a:rPr sz="1800" b="1" spc="5" dirty="0">
                <a:latin typeface="Calibri" panose="020F0502020204030204"/>
                <a:cs typeface="Calibri" panose="020F0502020204030204"/>
              </a:rPr>
              <a:t> </a:t>
            </a:r>
            <a:r>
              <a:rPr sz="1800" b="1" spc="-5" dirty="0">
                <a:latin typeface="Calibri" panose="020F0502020204030204"/>
                <a:cs typeface="Calibri" panose="020F0502020204030204"/>
              </a:rPr>
              <a:t>INSTITUTE</a:t>
            </a:r>
            <a:r>
              <a:rPr sz="1800" b="1" spc="-10" dirty="0">
                <a:latin typeface="Calibri" panose="020F0502020204030204"/>
                <a:cs typeface="Calibri" panose="020F0502020204030204"/>
              </a:rPr>
              <a:t> </a:t>
            </a:r>
            <a:r>
              <a:rPr sz="1800" b="1" spc="-5" dirty="0">
                <a:latin typeface="Calibri" panose="020F0502020204030204"/>
                <a:cs typeface="Calibri" panose="020F0502020204030204"/>
              </a:rPr>
              <a:t>OF SCIENCE </a:t>
            </a:r>
            <a:r>
              <a:rPr sz="1800" b="1" dirty="0">
                <a:latin typeface="Calibri" panose="020F0502020204030204"/>
                <a:cs typeface="Calibri" panose="020F0502020204030204"/>
              </a:rPr>
              <a:t>AND</a:t>
            </a:r>
            <a:r>
              <a:rPr sz="1800" b="1" spc="5" dirty="0">
                <a:latin typeface="Calibri" panose="020F0502020204030204"/>
                <a:cs typeface="Calibri" panose="020F0502020204030204"/>
              </a:rPr>
              <a:t> </a:t>
            </a:r>
            <a:r>
              <a:rPr sz="1800" b="1" spc="-10" dirty="0">
                <a:latin typeface="Calibri" panose="020F0502020204030204"/>
                <a:cs typeface="Calibri" panose="020F0502020204030204"/>
              </a:rPr>
              <a:t>TECHNOLOGY</a:t>
            </a:r>
            <a:endParaRPr sz="1800">
              <a:latin typeface="Calibri" panose="020F0502020204030204"/>
              <a:cs typeface="Calibri" panose="020F0502020204030204"/>
            </a:endParaRPr>
          </a:p>
        </p:txBody>
      </p:sp>
      <p:sp>
        <p:nvSpPr>
          <p:cNvPr id="8" name="object 8"/>
          <p:cNvSpPr txBox="1">
            <a:spLocks noGrp="1"/>
          </p:cNvSpPr>
          <p:nvPr>
            <p:ph type="title"/>
          </p:nvPr>
        </p:nvSpPr>
        <p:spPr>
          <a:xfrm>
            <a:off x="3675126" y="749249"/>
            <a:ext cx="4458970" cy="843280"/>
          </a:xfrm>
          <a:prstGeom prst="rect">
            <a:avLst/>
          </a:prstGeom>
        </p:spPr>
        <p:txBody>
          <a:bodyPr vert="horz" wrap="square" lIns="0" tIns="12700" rIns="0" bIns="0" rtlCol="0">
            <a:spAutoFit/>
          </a:bodyPr>
          <a:lstStyle/>
          <a:p>
            <a:pPr marL="2540" algn="ctr">
              <a:lnSpc>
                <a:spcPct val="100000"/>
              </a:lnSpc>
              <a:spcBef>
                <a:spcPts val="100"/>
              </a:spcBef>
            </a:pPr>
            <a:r>
              <a:rPr spc="-5" dirty="0"/>
              <a:t>SCHOOL</a:t>
            </a:r>
            <a:r>
              <a:rPr spc="-15" dirty="0"/>
              <a:t> </a:t>
            </a:r>
            <a:r>
              <a:rPr spc="-5" dirty="0"/>
              <a:t>OF</a:t>
            </a:r>
            <a:r>
              <a:rPr spc="-15" dirty="0"/>
              <a:t> </a:t>
            </a:r>
            <a:r>
              <a:rPr spc="-5" dirty="0"/>
              <a:t>COMPUTING</a:t>
            </a:r>
            <a:endParaRPr spc="-5" dirty="0"/>
          </a:p>
          <a:p>
            <a:pPr marL="12700" marR="5080" algn="ctr">
              <a:lnSpc>
                <a:spcPct val="100000"/>
              </a:lnSpc>
            </a:pPr>
            <a:r>
              <a:rPr spc="-5" dirty="0"/>
              <a:t>DEPARTMENT OF</a:t>
            </a:r>
            <a:r>
              <a:rPr spc="15" dirty="0"/>
              <a:t> </a:t>
            </a:r>
            <a:r>
              <a:rPr spc="-5" dirty="0"/>
              <a:t>COMPUTING</a:t>
            </a:r>
            <a:r>
              <a:rPr dirty="0"/>
              <a:t> </a:t>
            </a:r>
            <a:r>
              <a:rPr spc="-10" dirty="0"/>
              <a:t>TECHNOLOGIES </a:t>
            </a:r>
            <a:r>
              <a:rPr spc="-390" dirty="0"/>
              <a:t> </a:t>
            </a:r>
            <a:r>
              <a:rPr spc="-5" dirty="0"/>
              <a:t>18CSP10</a:t>
            </a:r>
            <a:r>
              <a:rPr lang="en-IN" spc="-5" dirty="0"/>
              <a:t>9</a:t>
            </a:r>
            <a:r>
              <a:rPr spc="-5" dirty="0"/>
              <a:t>L</a:t>
            </a:r>
            <a:r>
              <a:rPr dirty="0"/>
              <a:t> -</a:t>
            </a:r>
            <a:r>
              <a:rPr spc="10" dirty="0"/>
              <a:t> </a:t>
            </a:r>
            <a:r>
              <a:rPr dirty="0"/>
              <a:t>M</a:t>
            </a:r>
            <a:r>
              <a:rPr lang="en-IN" dirty="0"/>
              <a:t>AJ</a:t>
            </a:r>
            <a:r>
              <a:rPr dirty="0"/>
              <a:t>OR</a:t>
            </a:r>
            <a:r>
              <a:rPr spc="-15" dirty="0"/>
              <a:t> </a:t>
            </a:r>
            <a:r>
              <a:rPr spc="-10" dirty="0"/>
              <a:t>PROJECT</a:t>
            </a:r>
            <a:endParaRPr spc="-10" dirty="0"/>
          </a:p>
        </p:txBody>
      </p:sp>
      <p:sp>
        <p:nvSpPr>
          <p:cNvPr id="9" name="object 9"/>
          <p:cNvSpPr txBox="1"/>
          <p:nvPr/>
        </p:nvSpPr>
        <p:spPr>
          <a:xfrm>
            <a:off x="729487" y="4606797"/>
            <a:ext cx="30111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Guide</a:t>
            </a:r>
            <a:r>
              <a:rPr sz="1800" spc="-10" dirty="0">
                <a:latin typeface="Calibri" panose="020F0502020204030204"/>
                <a:cs typeface="Calibri" panose="020F0502020204030204"/>
              </a:rPr>
              <a:t> </a:t>
            </a:r>
            <a:r>
              <a:rPr sz="1800" dirty="0">
                <a:latin typeface="Calibri" panose="020F0502020204030204"/>
                <a:cs typeface="Calibri" panose="020F0502020204030204"/>
              </a:rPr>
              <a:t>name:</a:t>
            </a:r>
            <a:r>
              <a:rPr sz="1800" spc="-15" dirty="0">
                <a:latin typeface="Calibri" panose="020F0502020204030204"/>
                <a:cs typeface="Calibri" panose="020F0502020204030204"/>
              </a:rPr>
              <a:t> </a:t>
            </a:r>
            <a:r>
              <a:rPr sz="1800" spc="-5" dirty="0">
                <a:latin typeface="Calibri" panose="020F0502020204030204"/>
                <a:cs typeface="Calibri" panose="020F0502020204030204"/>
              </a:rPr>
              <a:t>Dr.R.S.PONMAGAL</a:t>
            </a:r>
            <a:endParaRPr sz="1800">
              <a:latin typeface="Calibri" panose="020F0502020204030204"/>
              <a:cs typeface="Calibri" panose="020F0502020204030204"/>
            </a:endParaRPr>
          </a:p>
        </p:txBody>
      </p:sp>
      <p:sp>
        <p:nvSpPr>
          <p:cNvPr id="10" name="object 10"/>
          <p:cNvSpPr txBox="1"/>
          <p:nvPr/>
        </p:nvSpPr>
        <p:spPr>
          <a:xfrm>
            <a:off x="526795" y="5149722"/>
            <a:ext cx="34137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Designation:</a:t>
            </a:r>
            <a:r>
              <a:rPr sz="1800" spc="5" dirty="0">
                <a:latin typeface="Calibri" panose="020F0502020204030204"/>
                <a:cs typeface="Calibri" panose="020F0502020204030204"/>
              </a:rPr>
              <a:t> </a:t>
            </a:r>
            <a:r>
              <a:rPr sz="1800" spc="-5" dirty="0">
                <a:latin typeface="Calibri" panose="020F0502020204030204"/>
                <a:cs typeface="Calibri" panose="020F0502020204030204"/>
              </a:rPr>
              <a:t>ASSOCIATE</a:t>
            </a:r>
            <a:r>
              <a:rPr sz="1800" spc="-35" dirty="0">
                <a:latin typeface="Calibri" panose="020F0502020204030204"/>
                <a:cs typeface="Calibri" panose="020F0502020204030204"/>
              </a:rPr>
              <a:t> </a:t>
            </a:r>
            <a:r>
              <a:rPr sz="1800" spc="-10" dirty="0">
                <a:latin typeface="Calibri" panose="020F0502020204030204"/>
                <a:cs typeface="Calibri" panose="020F0502020204030204"/>
              </a:rPr>
              <a:t>PROFESSOR</a:t>
            </a:r>
            <a:endParaRPr sz="1800">
              <a:latin typeface="Calibri" panose="020F0502020204030204"/>
              <a:cs typeface="Calibri" panose="020F0502020204030204"/>
            </a:endParaRPr>
          </a:p>
        </p:txBody>
      </p:sp>
      <p:sp>
        <p:nvSpPr>
          <p:cNvPr id="11" name="object 11"/>
          <p:cNvSpPr txBox="1"/>
          <p:nvPr/>
        </p:nvSpPr>
        <p:spPr>
          <a:xfrm>
            <a:off x="1293622" y="5616041"/>
            <a:ext cx="18834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panose="020F0502020204030204"/>
                <a:cs typeface="Calibri" panose="020F0502020204030204"/>
              </a:rPr>
              <a:t>Department:</a:t>
            </a:r>
            <a:r>
              <a:rPr sz="1800" spc="-45" dirty="0">
                <a:latin typeface="Calibri" panose="020F0502020204030204"/>
                <a:cs typeface="Calibri" panose="020F0502020204030204"/>
              </a:rPr>
              <a:t> </a:t>
            </a:r>
            <a:r>
              <a:rPr sz="1800" spc="-5" dirty="0">
                <a:latin typeface="Calibri" panose="020F0502020204030204"/>
                <a:cs typeface="Calibri" panose="020F0502020204030204"/>
              </a:rPr>
              <a:t>CTECH</a:t>
            </a:r>
            <a:endParaRPr sz="180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wrap="square"/>
          <a:p>
            <a:pPr marL="0" indent="0">
              <a:buFont typeface="Arial" panose="020B0604020202020204" pitchFamily="34" charset="0"/>
              <a:buNone/>
            </a:pPr>
            <a:br>
              <a:rPr lang="en-US" sz="2000" b="0" dirty="0">
                <a:latin typeface="Calibri" panose="020F0502020204030204" charset="0"/>
                <a:cs typeface="Calibri" panose="020F0502020204030204" charset="0"/>
              </a:rPr>
            </a:br>
            <a:endParaRPr lang="en-US" sz="2000" b="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7305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graphicFrame>
        <p:nvGraphicFramePr>
          <p:cNvPr id="3" name="Content Placeholder 2"/>
          <p:cNvGraphicFramePr>
            <a:graphicFrameLocks noGrp="1"/>
          </p:cNvGraphicFramePr>
          <p:nvPr>
            <p:ph idx="1"/>
          </p:nvPr>
        </p:nvGraphicFramePr>
        <p:xfrm>
          <a:off x="152400" y="1371600"/>
          <a:ext cx="8855710" cy="4997450"/>
        </p:xfrm>
        <a:graphic>
          <a:graphicData uri="http://schemas.openxmlformats.org/drawingml/2006/table">
            <a:tbl>
              <a:tblPr firstRow="1" bandRow="1">
                <a:tableStyleId>{7DF18680-E054-41AD-8BC1-D1AEF772440D}</a:tableStyleId>
              </a:tblPr>
              <a:tblGrid>
                <a:gridCol w="604520"/>
                <a:gridCol w="1599565"/>
                <a:gridCol w="1259205"/>
                <a:gridCol w="2331720"/>
                <a:gridCol w="1530985"/>
                <a:gridCol w="1529715"/>
              </a:tblGrid>
              <a:tr h="518160">
                <a:tc>
                  <a:txBody>
                    <a:bodyPr/>
                    <a:p>
                      <a:r>
                        <a:rPr lang="en-IN" altLang="en-US" sz="1400" dirty="0">
                          <a:latin typeface="Times New Roman" panose="02020603050405020304" charset="0"/>
                          <a:cs typeface="Times New Roman" panose="02020603050405020304" charset="0"/>
                        </a:rPr>
                        <a:t>S.NO</a:t>
                      </a:r>
                      <a:endParaRPr lang="en-IN" alt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AUTHOR</a:t>
                      </a:r>
                      <a:endParaRPr lang="en-US" sz="1400" dirty="0">
                        <a:latin typeface="Times New Roman" panose="02020603050405020304" charset="0"/>
                        <a:cs typeface="Times New Roman" panose="02020603050405020304" charset="0"/>
                      </a:endParaRPr>
                    </a:p>
                  </a:txBody>
                  <a:tcPr/>
                </a:tc>
                <a:tc>
                  <a:txBody>
                    <a:bodyPr/>
                    <a:p>
                      <a:pPr algn="ctr">
                        <a:buNone/>
                      </a:pPr>
                      <a:r>
                        <a:rPr lang="en-US" sz="1400" dirty="0">
                          <a:latin typeface="Times New Roman" panose="02020603050405020304" charset="0"/>
                          <a:cs typeface="Times New Roman" panose="02020603050405020304" charset="0"/>
                        </a:rPr>
                        <a:t>YEAR OF PUBLISH</a:t>
                      </a:r>
                      <a:endParaRPr 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TITLE</a:t>
                      </a:r>
                      <a:endParaRPr 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ADVANTAGE</a:t>
                      </a:r>
                      <a:endParaRPr 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DISADVANTAGE</a:t>
                      </a:r>
                      <a:endParaRPr lang="en-US" sz="1400" dirty="0">
                        <a:latin typeface="Times New Roman" panose="02020603050405020304" charset="0"/>
                        <a:cs typeface="Times New Roman" panose="02020603050405020304" charset="0"/>
                      </a:endParaRPr>
                    </a:p>
                  </a:txBody>
                  <a:tcPr/>
                </a:tc>
              </a:tr>
              <a:tr h="1158240">
                <a:tc>
                  <a:txBody>
                    <a:bodyPr/>
                    <a:p>
                      <a:r>
                        <a:rPr lang="en-US" sz="1400" dirty="0"/>
                        <a:t>7</a:t>
                      </a:r>
                      <a:endParaRPr lang="en-US" sz="1400" dirty="0"/>
                    </a:p>
                  </a:txBody>
                  <a:tcPr/>
                </a:tc>
                <a:tc>
                  <a:txBody>
                    <a:bodyPr/>
                    <a:p>
                      <a:r>
                        <a:rPr lang="en-US" sz="1400" b="0" kern="1200" dirty="0" err="1">
                          <a:solidFill>
                            <a:schemeClr val="dk1"/>
                          </a:solidFill>
                          <a:effectLst/>
                          <a:latin typeface="+mn-lt"/>
                          <a:ea typeface="+mn-ea"/>
                          <a:cs typeface="+mn-cs"/>
                        </a:rPr>
                        <a:t>Haengju</a:t>
                      </a:r>
                      <a:r>
                        <a:rPr lang="en-US" sz="1400" b="0" kern="1200" dirty="0">
                          <a:solidFill>
                            <a:schemeClr val="dk1"/>
                          </a:solidFill>
                          <a:effectLst/>
                          <a:latin typeface="+mn-lt"/>
                          <a:ea typeface="+mn-ea"/>
                          <a:cs typeface="+mn-cs"/>
                        </a:rPr>
                        <a:t> Lee, Nathan </a:t>
                      </a:r>
                      <a:r>
                        <a:rPr lang="en-US" sz="1400" b="0" kern="1200" dirty="0" err="1">
                          <a:solidFill>
                            <a:schemeClr val="dk1"/>
                          </a:solidFill>
                          <a:effectLst/>
                          <a:latin typeface="+mn-lt"/>
                          <a:ea typeface="+mn-ea"/>
                          <a:cs typeface="+mn-cs"/>
                        </a:rPr>
                        <a:t>Gnanasambandam</a:t>
                      </a:r>
                      <a:r>
                        <a:rPr lang="en-US" sz="1400" b="0" kern="1200" dirty="0">
                          <a:solidFill>
                            <a:schemeClr val="dk1"/>
                          </a:solidFill>
                          <a:effectLst/>
                          <a:latin typeface="+mn-lt"/>
                          <a:ea typeface="+mn-ea"/>
                          <a:cs typeface="+mn-cs"/>
                        </a:rPr>
                        <a:t>, Raj Minhas, and Shi </a:t>
                      </a:r>
                      <a:r>
                        <a:rPr lang="en-US" sz="1400" b="0" kern="1200" dirty="0" err="1">
                          <a:solidFill>
                            <a:schemeClr val="dk1"/>
                          </a:solidFill>
                          <a:effectLst/>
                          <a:latin typeface="+mn-lt"/>
                          <a:ea typeface="+mn-ea"/>
                          <a:cs typeface="+mn-cs"/>
                        </a:rPr>
                        <a:t>Zha</a:t>
                      </a:r>
                      <a:r>
                        <a:rPr lang="en-US" sz="1400" b="0" kern="1200" dirty="0">
                          <a:solidFill>
                            <a:schemeClr val="dk1"/>
                          </a:solidFill>
                          <a:effectLst/>
                          <a:latin typeface="+mn-lt"/>
                          <a:ea typeface="+mn-ea"/>
                          <a:cs typeface="+mn-cs"/>
                        </a:rPr>
                        <a:t> </a:t>
                      </a:r>
                      <a:endParaRPr lang="en-IN" sz="1400" b="1" kern="1200" dirty="0">
                        <a:solidFill>
                          <a:schemeClr val="dk1"/>
                        </a:solidFill>
                        <a:effectLst/>
                        <a:latin typeface="+mn-lt"/>
                        <a:ea typeface="+mn-ea"/>
                        <a:cs typeface="+mn-cs"/>
                      </a:endParaRPr>
                    </a:p>
                  </a:txBody>
                  <a:tcPr/>
                </a:tc>
                <a:tc>
                  <a:txBody>
                    <a:bodyPr/>
                    <a:p>
                      <a:pPr algn="ctr">
                        <a:buNone/>
                      </a:pPr>
                      <a:r>
                        <a:rPr lang="en-US" sz="1400" dirty="0"/>
                        <a:t>2019</a:t>
                      </a:r>
                      <a:endParaRPr lang="en-US" sz="1400" dirty="0"/>
                    </a:p>
                  </a:txBody>
                  <a:tcPr/>
                </a:tc>
                <a:tc>
                  <a:txBody>
                    <a:bodyPr/>
                    <a:p>
                      <a:r>
                        <a:rPr lang="en-US" sz="1400" b="0" kern="1200" dirty="0">
                          <a:solidFill>
                            <a:schemeClr val="dk1"/>
                          </a:solidFill>
                          <a:effectLst/>
                          <a:latin typeface="+mn-lt"/>
                          <a:ea typeface="+mn-ea"/>
                          <a:cs typeface="+mn-cs"/>
                        </a:rPr>
                        <a:t>Dynamic Loan Service Monitoring using Segmented Hidden Markov Models </a:t>
                      </a:r>
                      <a:endParaRPr lang="en-IN" sz="1400" b="1" kern="1200" dirty="0">
                        <a:solidFill>
                          <a:schemeClr val="dk1"/>
                        </a:solidFill>
                        <a:effectLst/>
                        <a:latin typeface="+mn-lt"/>
                        <a:ea typeface="+mn-ea"/>
                        <a:cs typeface="+mn-cs"/>
                      </a:endParaRPr>
                    </a:p>
                  </a:txBody>
                  <a:tcPr/>
                </a:tc>
                <a:tc>
                  <a:txBody>
                    <a:bodyPr/>
                    <a:p>
                      <a:r>
                        <a:rPr lang="en-US" sz="1400" kern="1200" dirty="0">
                          <a:solidFill>
                            <a:schemeClr val="dk1"/>
                          </a:solidFill>
                          <a:effectLst/>
                          <a:latin typeface="+mn-lt"/>
                          <a:ea typeface="+mn-ea"/>
                          <a:cs typeface="+mn-cs"/>
                        </a:rPr>
                        <a:t>new realized data is added to the current historical data</a:t>
                      </a:r>
                      <a:endParaRPr lang="en-US" sz="1400" dirty="0"/>
                    </a:p>
                  </a:txBody>
                  <a:tcPr/>
                </a:tc>
                <a:tc>
                  <a:txBody>
                    <a:bodyPr/>
                    <a:p>
                      <a:r>
                        <a:rPr lang="en-US" sz="1400" dirty="0"/>
                        <a:t>Low</a:t>
                      </a:r>
                      <a:r>
                        <a:rPr lang="en-US" sz="1400" baseline="0" dirty="0"/>
                        <a:t> </a:t>
                      </a:r>
                      <a:r>
                        <a:rPr lang="en-US" sz="1400" dirty="0"/>
                        <a:t> accuracy and not accurate prediction</a:t>
                      </a:r>
                      <a:endParaRPr lang="en-US" sz="1400" dirty="0"/>
                    </a:p>
                  </a:txBody>
                  <a:tcPr/>
                </a:tc>
              </a:tr>
              <a:tr h="944880">
                <a:tc>
                  <a:txBody>
                    <a:bodyPr/>
                    <a:p>
                      <a:r>
                        <a:rPr lang="en-US" sz="1400" dirty="0"/>
                        <a:t>8</a:t>
                      </a:r>
                      <a:endParaRPr lang="en-US" sz="1400" dirty="0"/>
                    </a:p>
                  </a:txBody>
                  <a:tcPr/>
                </a:tc>
                <a:tc>
                  <a:txBody>
                    <a:bodyPr/>
                    <a:p>
                      <a:r>
                        <a:rPr lang="en-US" sz="1400" kern="1200" dirty="0" err="1">
                          <a:solidFill>
                            <a:schemeClr val="dk1"/>
                          </a:solidFill>
                          <a:effectLst/>
                          <a:latin typeface="+mn-lt"/>
                          <a:ea typeface="+mn-ea"/>
                          <a:cs typeface="+mn-cs"/>
                        </a:rPr>
                        <a:t>Khaldoon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Alshouiliy</a:t>
                      </a:r>
                      <a:r>
                        <a:rPr lang="en-US" sz="1400" kern="1200" dirty="0">
                          <a:solidFill>
                            <a:schemeClr val="dk1"/>
                          </a:solidFill>
                          <a:effectLst/>
                          <a:latin typeface="+mn-lt"/>
                          <a:ea typeface="+mn-ea"/>
                          <a:cs typeface="+mn-cs"/>
                        </a:rPr>
                        <a:t>, Ali Al </a:t>
                      </a:r>
                      <a:r>
                        <a:rPr lang="en-US" sz="1400" kern="1200" dirty="0" err="1">
                          <a:solidFill>
                            <a:schemeClr val="dk1"/>
                          </a:solidFill>
                          <a:effectLst/>
                          <a:latin typeface="+mn-lt"/>
                          <a:ea typeface="+mn-ea"/>
                          <a:cs typeface="+mn-cs"/>
                        </a:rPr>
                        <a:t>Ghamdi</a:t>
                      </a:r>
                      <a:r>
                        <a:rPr lang="en-US" sz="1400" kern="1200" dirty="0">
                          <a:solidFill>
                            <a:schemeClr val="dk1"/>
                          </a:solidFill>
                          <a:effectLst/>
                          <a:latin typeface="+mn-lt"/>
                          <a:ea typeface="+mn-ea"/>
                          <a:cs typeface="+mn-cs"/>
                        </a:rPr>
                        <a:t>, Dharma P Agrawal </a:t>
                      </a:r>
                      <a:endParaRPr lang="en-US" sz="1400" dirty="0"/>
                    </a:p>
                  </a:txBody>
                  <a:tcPr/>
                </a:tc>
                <a:tc>
                  <a:txBody>
                    <a:bodyPr/>
                    <a:p>
                      <a:pPr algn="ctr">
                        <a:buNone/>
                      </a:pPr>
                      <a:r>
                        <a:rPr lang="en-US" sz="1400" dirty="0"/>
                        <a:t>2021</a:t>
                      </a:r>
                      <a:endParaRPr lang="en-US" sz="1400" dirty="0"/>
                    </a:p>
                  </a:txBody>
                  <a:tcPr/>
                </a:tc>
                <a:tc>
                  <a:txBody>
                    <a:bodyPr/>
                    <a:p>
                      <a:r>
                        <a:rPr lang="en-US" sz="1400" b="0" kern="1200" dirty="0">
                          <a:solidFill>
                            <a:schemeClr val="dk1"/>
                          </a:solidFill>
                          <a:effectLst/>
                          <a:latin typeface="+mn-lt"/>
                          <a:ea typeface="+mn-ea"/>
                          <a:cs typeface="+mn-cs"/>
                        </a:rPr>
                        <a:t>Azure ML Based Analysis and Prediction Loan Borrowers Creditworthy </a:t>
                      </a:r>
                      <a:endParaRPr lang="en-IN" sz="1400" b="1" kern="1200" dirty="0">
                        <a:solidFill>
                          <a:schemeClr val="dk1"/>
                        </a:solidFill>
                        <a:effectLst/>
                        <a:latin typeface="+mn-lt"/>
                        <a:ea typeface="+mn-ea"/>
                        <a:cs typeface="+mn-cs"/>
                      </a:endParaRPr>
                    </a:p>
                  </a:txBody>
                  <a:tcPr/>
                </a:tc>
                <a:tc>
                  <a:txBody>
                    <a:bodyPr/>
                    <a:p>
                      <a:r>
                        <a:rPr lang="en-US" sz="1400" kern="1200" dirty="0">
                          <a:solidFill>
                            <a:schemeClr val="dk1"/>
                          </a:solidFill>
                          <a:effectLst/>
                          <a:latin typeface="+mn-lt"/>
                          <a:ea typeface="+mn-ea"/>
                          <a:cs typeface="+mn-cs"/>
                        </a:rPr>
                        <a:t>The time series sequence data</a:t>
                      </a:r>
                      <a:endParaRPr lang="en-US" sz="1400" dirty="0"/>
                    </a:p>
                  </a:txBody>
                  <a:tcPr/>
                </a:tc>
                <a:tc>
                  <a:txBody>
                    <a:bodyPr/>
                    <a:p>
                      <a:r>
                        <a:rPr lang="en-US" sz="1400" dirty="0"/>
                        <a:t>Not a accurate prediction because of  improper models</a:t>
                      </a:r>
                      <a:endParaRPr lang="en-US" sz="1400" dirty="0"/>
                    </a:p>
                  </a:txBody>
                  <a:tcPr/>
                </a:tc>
              </a:tr>
              <a:tr h="1132205">
                <a:tc>
                  <a:txBody>
                    <a:bodyPr/>
                    <a:p>
                      <a:r>
                        <a:rPr lang="en-US" sz="1400" dirty="0"/>
                        <a:t>9</a:t>
                      </a:r>
                      <a:endParaRPr lang="en-US" sz="1400" dirty="0"/>
                    </a:p>
                  </a:txBody>
                  <a:tcPr/>
                </a:tc>
                <a:tc>
                  <a:txBody>
                    <a:bodyPr/>
                    <a:p>
                      <a:r>
                        <a:rPr lang="en-US" sz="1400" kern="1200" dirty="0">
                          <a:solidFill>
                            <a:schemeClr val="dk1"/>
                          </a:solidFill>
                          <a:effectLst/>
                          <a:latin typeface="+mn-lt"/>
                          <a:ea typeface="+mn-ea"/>
                          <a:cs typeface="+mn-cs"/>
                        </a:rPr>
                        <a:t>Girija </a:t>
                      </a:r>
                      <a:r>
                        <a:rPr lang="en-US" sz="1400" kern="1200" dirty="0" err="1">
                          <a:solidFill>
                            <a:schemeClr val="dk1"/>
                          </a:solidFill>
                          <a:effectLst/>
                          <a:latin typeface="+mn-lt"/>
                          <a:ea typeface="+mn-ea"/>
                          <a:cs typeface="+mn-cs"/>
                        </a:rPr>
                        <a:t>Attigeri</a:t>
                      </a:r>
                      <a:r>
                        <a:rPr lang="en-US" sz="1400" kern="1200" dirty="0">
                          <a:solidFill>
                            <a:schemeClr val="dk1"/>
                          </a:solidFill>
                          <a:effectLst/>
                          <a:latin typeface="+mn-lt"/>
                          <a:ea typeface="+mn-ea"/>
                          <a:cs typeface="+mn-cs"/>
                        </a:rPr>
                        <a:t>, Manohara Pai M M*, Radhika M Pai </a:t>
                      </a:r>
                      <a:endParaRPr lang="en-US" sz="1400" dirty="0"/>
                    </a:p>
                  </a:txBody>
                  <a:tcPr/>
                </a:tc>
                <a:tc>
                  <a:txBody>
                    <a:bodyPr/>
                    <a:p>
                      <a:pPr algn="ctr">
                        <a:buNone/>
                      </a:pPr>
                      <a:r>
                        <a:rPr lang="en-US" sz="1400" dirty="0"/>
                        <a:t>2022</a:t>
                      </a:r>
                      <a:endParaRPr lang="en-US" sz="1400" dirty="0"/>
                    </a:p>
                  </a:txBody>
                  <a:tcPr/>
                </a:tc>
                <a:tc>
                  <a:txBody>
                    <a:bodyPr/>
                    <a:p>
                      <a:r>
                        <a:rPr lang="en-US" sz="1400" b="0" kern="1200" dirty="0">
                          <a:solidFill>
                            <a:schemeClr val="dk1"/>
                          </a:solidFill>
                          <a:effectLst/>
                          <a:latin typeface="+mn-lt"/>
                          <a:ea typeface="+mn-ea"/>
                          <a:cs typeface="+mn-cs"/>
                        </a:rPr>
                        <a:t>Analysis of Feature Selection and Extraction Algorithm for Loan Data: A Big Data Approach </a:t>
                      </a:r>
                      <a:endParaRPr lang="en-IN" sz="1400" b="1" kern="1200" dirty="0">
                        <a:solidFill>
                          <a:schemeClr val="dk1"/>
                        </a:solidFill>
                        <a:effectLst/>
                        <a:latin typeface="+mn-lt"/>
                        <a:ea typeface="+mn-ea"/>
                        <a:cs typeface="+mn-cs"/>
                      </a:endParaRPr>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kern="1200" dirty="0">
                          <a:solidFill>
                            <a:schemeClr val="dk1"/>
                          </a:solidFill>
                          <a:effectLst/>
                          <a:latin typeface="+mn-lt"/>
                          <a:ea typeface="+mn-ea"/>
                          <a:cs typeface="+mn-cs"/>
                        </a:rPr>
                        <a:t>Club datasets to make it well understood datasets features. </a:t>
                      </a:r>
                      <a:endParaRPr lang="en-US" sz="1400" dirty="0"/>
                    </a:p>
                  </a:txBody>
                  <a:tcPr/>
                </a:tc>
                <a:tc>
                  <a:txBody>
                    <a:bodyPr/>
                    <a:p>
                      <a:r>
                        <a:rPr lang="en-US" sz="1400" dirty="0"/>
                        <a:t>Low accuracy</a:t>
                      </a:r>
                      <a:endParaRPr lang="en-US" sz="1400" dirty="0"/>
                    </a:p>
                  </a:txBody>
                  <a:tcPr/>
                </a:tc>
              </a:tr>
              <a:tr h="1243965">
                <a:tc>
                  <a:txBody>
                    <a:bodyPr/>
                    <a:p>
                      <a:r>
                        <a:rPr lang="en-US" sz="1400" dirty="0"/>
                        <a:t>10</a:t>
                      </a:r>
                      <a:endParaRPr lang="en-US" sz="1400" dirty="0"/>
                    </a:p>
                  </a:txBody>
                  <a:tcPr/>
                </a:tc>
                <a:tc>
                  <a:txBody>
                    <a:bodyPr/>
                    <a:p>
                      <a:r>
                        <a:rPr lang="en-US" sz="1400" kern="1200" dirty="0">
                          <a:solidFill>
                            <a:schemeClr val="dk1"/>
                          </a:solidFill>
                          <a:effectLst/>
                          <a:latin typeface="+mn-lt"/>
                          <a:ea typeface="+mn-ea"/>
                          <a:cs typeface="+mn-cs"/>
                        </a:rPr>
                        <a:t>Tiara </a:t>
                      </a:r>
                      <a:r>
                        <a:rPr lang="en-US" sz="1400" kern="1200" dirty="0" err="1">
                          <a:solidFill>
                            <a:schemeClr val="dk1"/>
                          </a:solidFill>
                          <a:effectLst/>
                          <a:latin typeface="+mn-lt"/>
                          <a:ea typeface="+mn-ea"/>
                          <a:cs typeface="+mn-cs"/>
                        </a:rPr>
                        <a:t>Fajrin</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Ragil</a:t>
                      </a:r>
                      <a:r>
                        <a:rPr lang="en-US" sz="1400" kern="1200" dirty="0">
                          <a:solidFill>
                            <a:schemeClr val="dk1"/>
                          </a:solidFill>
                          <a:effectLst/>
                          <a:latin typeface="+mn-lt"/>
                          <a:ea typeface="+mn-ea"/>
                          <a:cs typeface="+mn-cs"/>
                        </a:rPr>
                        <a:t> Saputra, Indra </a:t>
                      </a:r>
                      <a:r>
                        <a:rPr lang="en-US" sz="1400" kern="1200" dirty="0" err="1">
                          <a:solidFill>
                            <a:schemeClr val="dk1"/>
                          </a:solidFill>
                          <a:effectLst/>
                          <a:latin typeface="+mn-lt"/>
                          <a:ea typeface="+mn-ea"/>
                          <a:cs typeface="+mn-cs"/>
                        </a:rPr>
                        <a:t>Waspada</a:t>
                      </a:r>
                      <a:r>
                        <a:rPr lang="en-US" sz="1400" kern="1200" dirty="0">
                          <a:solidFill>
                            <a:schemeClr val="dk1"/>
                          </a:solidFill>
                          <a:effectLst/>
                          <a:latin typeface="+mn-lt"/>
                          <a:ea typeface="+mn-ea"/>
                          <a:cs typeface="+mn-cs"/>
                        </a:rPr>
                        <a:t> </a:t>
                      </a:r>
                      <a:endParaRPr lang="en-US" sz="1400" dirty="0"/>
                    </a:p>
                  </a:txBody>
                  <a:tcPr/>
                </a:tc>
                <a:tc>
                  <a:txBody>
                    <a:bodyPr/>
                    <a:p>
                      <a:pPr algn="ctr">
                        <a:buNone/>
                      </a:pPr>
                      <a:r>
                        <a:rPr lang="en-US" sz="1400" dirty="0"/>
                        <a:t>2018</a:t>
                      </a:r>
                      <a:endParaRPr lang="en-US" sz="1400" dirty="0"/>
                    </a:p>
                  </a:txBody>
                  <a:tcPr/>
                </a:tc>
                <a:tc>
                  <a:txBody>
                    <a:bodyPr/>
                    <a:p>
                      <a:r>
                        <a:rPr lang="en-US" sz="1400" kern="1200" dirty="0">
                          <a:solidFill>
                            <a:schemeClr val="dk1"/>
                          </a:solidFill>
                          <a:effectLst/>
                          <a:latin typeface="+mn-lt"/>
                          <a:ea typeface="+mn-ea"/>
                          <a:cs typeface="+mn-cs"/>
                        </a:rPr>
                        <a:t>Credit </a:t>
                      </a:r>
                      <a:r>
                        <a:rPr lang="en-US" sz="1400" kern="1200" dirty="0" err="1">
                          <a:solidFill>
                            <a:schemeClr val="dk1"/>
                          </a:solidFill>
                          <a:effectLst/>
                          <a:latin typeface="+mn-lt"/>
                          <a:ea typeface="+mn-ea"/>
                          <a:cs typeface="+mn-cs"/>
                        </a:rPr>
                        <a:t>Collectibility</a:t>
                      </a:r>
                      <a:r>
                        <a:rPr lang="en-US" sz="1400" kern="1200" dirty="0">
                          <a:solidFill>
                            <a:schemeClr val="dk1"/>
                          </a:solidFill>
                          <a:effectLst/>
                          <a:latin typeface="+mn-lt"/>
                          <a:ea typeface="+mn-ea"/>
                          <a:cs typeface="+mn-cs"/>
                        </a:rPr>
                        <a:t> Prediction of Debtor Candidate Using Dynamic K-Nearest Neighbor Algorithm and Distance and Attribute Weighted </a:t>
                      </a:r>
                      <a:endParaRPr lang="en-US" sz="1400" b="0" i="0" kern="1200" dirty="0">
                        <a:solidFill>
                          <a:schemeClr val="tx1"/>
                        </a:solidFill>
                        <a:effectLst/>
                        <a:latin typeface="+mn-lt"/>
                        <a:ea typeface="+mn-ea"/>
                        <a:cs typeface="+mn-cs"/>
                      </a:endParaRPr>
                    </a:p>
                  </a:txBody>
                  <a:tcPr/>
                </a:tc>
                <a:tc>
                  <a:txBody>
                    <a:bodyPr/>
                    <a:p>
                      <a:r>
                        <a:rPr lang="en-US" sz="1400" kern="1200" dirty="0">
                          <a:solidFill>
                            <a:schemeClr val="dk1"/>
                          </a:solidFill>
                          <a:effectLst/>
                          <a:latin typeface="+mn-lt"/>
                          <a:ea typeface="+mn-ea"/>
                          <a:cs typeface="+mn-cs"/>
                        </a:rPr>
                        <a:t>Predict Fraudulent activities in financial institutes </a:t>
                      </a:r>
                      <a:endParaRPr lang="en-US" sz="1400" b="0" i="0" kern="1200" dirty="0">
                        <a:solidFill>
                          <a:schemeClr val="tx1"/>
                        </a:solidFill>
                        <a:effectLst/>
                        <a:latin typeface="+mn-lt"/>
                        <a:ea typeface="+mn-ea"/>
                        <a:cs typeface="+mn-cs"/>
                      </a:endParaRPr>
                    </a:p>
                  </a:txBody>
                  <a:tcPr/>
                </a:tc>
                <a:tc>
                  <a:txBody>
                    <a:bodyPr/>
                    <a:p>
                      <a:r>
                        <a:rPr lang="en-IN" altLang="en-US" sz="1400" kern="1200" dirty="0">
                          <a:solidFill>
                            <a:schemeClr val="dk1"/>
                          </a:solidFill>
                          <a:effectLst/>
                          <a:latin typeface="+mn-lt"/>
                          <a:ea typeface="+mn-ea"/>
                          <a:cs typeface="+mn-cs"/>
                        </a:rPr>
                        <a:t>F</a:t>
                      </a:r>
                      <a:r>
                        <a:rPr lang="en-US" sz="1400" kern="1200" dirty="0">
                          <a:solidFill>
                            <a:schemeClr val="dk1"/>
                          </a:solidFill>
                          <a:effectLst/>
                          <a:latin typeface="+mn-lt"/>
                          <a:ea typeface="+mn-ea"/>
                          <a:cs typeface="+mn-cs"/>
                        </a:rPr>
                        <a:t>inancial data not comes from various sources and forms </a:t>
                      </a:r>
                      <a:endParaRPr lang="en-US" sz="1400" dirty="0"/>
                    </a:p>
                  </a:txBody>
                  <a:tcPr/>
                </a:tc>
              </a:tr>
            </a:tbl>
          </a:graphicData>
        </a:graphic>
      </p:graphicFrame>
      <p:sp>
        <p:nvSpPr>
          <p:cNvPr id="8" name="Text Box 7"/>
          <p:cNvSpPr txBox="1"/>
          <p:nvPr/>
        </p:nvSpPr>
        <p:spPr>
          <a:xfrm>
            <a:off x="3810000" y="553085"/>
            <a:ext cx="4719955" cy="521970"/>
          </a:xfrm>
          <a:prstGeom prst="rect">
            <a:avLst/>
          </a:prstGeom>
          <a:noFill/>
        </p:spPr>
        <p:txBody>
          <a:bodyPr wrap="square" rtlCol="0" anchor="t">
            <a:spAutoFit/>
          </a:bodyPr>
          <a:p>
            <a:r>
              <a:rPr lang="en-US" sz="2800" b="1" dirty="0">
                <a:latin typeface="Times New Roman" panose="02020603050405020304" charset="0"/>
                <a:cs typeface="Times New Roman" panose="02020603050405020304" charset="0"/>
                <a:sym typeface="+mn-ea"/>
              </a:rPr>
              <a:t>LITERATURE</a:t>
            </a:r>
            <a:r>
              <a:rPr lang="en-IN" altLang="en-US" sz="2800" b="1" dirty="0">
                <a:latin typeface="Times New Roman" panose="02020603050405020304" charset="0"/>
                <a:cs typeface="Times New Roman" panose="02020603050405020304" charset="0"/>
                <a:sym typeface="+mn-ea"/>
              </a:rPr>
              <a:t> </a:t>
            </a:r>
            <a:r>
              <a:rPr lang="en-US" sz="2800" b="1" dirty="0">
                <a:latin typeface="Times New Roman" panose="02020603050405020304" charset="0"/>
                <a:cs typeface="Times New Roman" panose="02020603050405020304" charset="0"/>
                <a:sym typeface="+mn-ea"/>
              </a:rPr>
              <a:t> SURVEY</a:t>
            </a:r>
            <a:endParaRPr lang="en-US" sz="2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133600"/>
            <a:ext cx="6468745" cy="381635"/>
          </a:xfrm>
          <a:prstGeom prst="rect">
            <a:avLst/>
          </a:prstGeom>
        </p:spPr>
        <p:txBody>
          <a:bodyPr vert="horz" wrap="square" lIns="0" tIns="12700" rIns="0" bIns="0" rtlCol="0">
            <a:spAutoFit/>
          </a:bodyPr>
          <a:lstStyle/>
          <a:p>
            <a:pPr marL="12700">
              <a:lnSpc>
                <a:spcPct val="100000"/>
              </a:lnSpc>
              <a:spcBef>
                <a:spcPts val="100"/>
              </a:spcBef>
            </a:pPr>
            <a:r>
              <a:rPr lang="en-IN" sz="2400" dirty="0">
                <a:latin typeface="Calibri" panose="020F0502020204030204" charset="0"/>
                <a:cs typeface="Calibri" panose="020F0502020204030204" charset="0"/>
                <a:sym typeface="+mn-ea"/>
              </a:rPr>
              <a:t>INNOVATION IDEA OF THE PROJECT</a:t>
            </a:r>
            <a:endParaRPr sz="2400">
              <a:latin typeface="Calibri" panose="020F0502020204030204" charset="0"/>
              <a:cs typeface="Calibri" panose="020F0502020204030204" charset="0"/>
            </a:endParaRPr>
          </a:p>
        </p:txBody>
      </p:sp>
      <p:sp>
        <p:nvSpPr>
          <p:cNvPr id="3" name="object 3"/>
          <p:cNvSpPr txBox="1"/>
          <p:nvPr/>
        </p:nvSpPr>
        <p:spPr>
          <a:xfrm>
            <a:off x="228600" y="2743200"/>
            <a:ext cx="8297545" cy="2358390"/>
          </a:xfrm>
          <a:prstGeom prst="rect">
            <a:avLst/>
          </a:prstGeom>
        </p:spPr>
        <p:txBody>
          <a:bodyPr vert="horz" wrap="square" lIns="0" tIns="50165" rIns="0" bIns="0" rtlCol="0">
            <a:spAutoFit/>
          </a:bodyPr>
          <a:lstStyle/>
          <a:p>
            <a:pPr marL="342900" indent="-342900" algn="just">
              <a:lnSpc>
                <a:spcPct val="150000"/>
              </a:lnSpc>
              <a:buFont typeface="Arial" panose="020B0604020202020204" pitchFamily="34" charset="0"/>
              <a:buChar char="•"/>
            </a:pPr>
            <a:r>
              <a:rPr lang="en-US" sz="2000" dirty="0">
                <a:latin typeface="Calibri" panose="020F0502020204030204" charset="0"/>
                <a:cs typeface="Calibri" panose="020F0502020204030204" charset="0"/>
                <a:sym typeface="+mn-ea"/>
              </a:rPr>
              <a:t>This project provides a solution to automate this process by employing machine learning algorithm. So the customer will fill an online loan application form. This form consist details like </a:t>
            </a:r>
            <a:r>
              <a:rPr lang="en-IN" altLang="en-US" sz="2000" dirty="0">
                <a:latin typeface="Calibri" panose="020F0502020204030204" charset="0"/>
                <a:cs typeface="Calibri" panose="020F0502020204030204" charset="0"/>
                <a:sym typeface="+mn-ea"/>
              </a:rPr>
              <a:t>G</a:t>
            </a:r>
            <a:r>
              <a:rPr lang="en-US" sz="2000" dirty="0">
                <a:latin typeface="Calibri" panose="020F0502020204030204" charset="0"/>
                <a:cs typeface="Calibri" panose="020F0502020204030204" charset="0"/>
                <a:sym typeface="+mn-ea"/>
              </a:rPr>
              <a:t>e</a:t>
            </a:r>
            <a:r>
              <a:rPr lang="en-IN" altLang="en-US" sz="2000" dirty="0">
                <a:latin typeface="Calibri" panose="020F0502020204030204" charset="0"/>
                <a:cs typeface="Calibri" panose="020F0502020204030204" charset="0"/>
                <a:sym typeface="+mn-ea"/>
              </a:rPr>
              <a:t>nder</a:t>
            </a:r>
            <a:r>
              <a:rPr lang="en-US" sz="2000" dirty="0">
                <a:latin typeface="Calibri" panose="020F0502020204030204" charset="0"/>
                <a:cs typeface="Calibri" panose="020F0502020204030204" charset="0"/>
                <a:sym typeface="+mn-ea"/>
              </a:rPr>
              <a:t>, Marital Status, Qualification, Details of Dependents, Annual Income. Especially </a:t>
            </a:r>
            <a:r>
              <a:rPr lang="en-IN" sz="2000" dirty="0">
                <a:latin typeface="Calibri" panose="020F0502020204030204" charset="0"/>
                <a:cs typeface="Calibri" panose="020F0502020204030204" charset="0"/>
                <a:sym typeface="+mn-ea"/>
              </a:rPr>
              <a:t>we are proceeding with credit score</a:t>
            </a:r>
            <a:r>
              <a:rPr lang="en-IN" sz="2000" b="1" dirty="0">
                <a:latin typeface="Calibri" panose="020F0502020204030204" charset="0"/>
                <a:cs typeface="Calibri" panose="020F0502020204030204" charset="0"/>
                <a:sym typeface="+mn-ea"/>
              </a:rPr>
              <a:t> </a:t>
            </a:r>
            <a:r>
              <a:rPr lang="en-IN" sz="2000" dirty="0">
                <a:latin typeface="Calibri" panose="020F0502020204030204" charset="0"/>
                <a:cs typeface="Calibri" panose="020F0502020204030204" charset="0"/>
                <a:sym typeface="+mn-ea"/>
              </a:rPr>
              <a:t>for loan approval and it’s web based application.</a:t>
            </a: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600200"/>
            <a:ext cx="7193280" cy="381635"/>
          </a:xfrm>
          <a:prstGeom prst="rect">
            <a:avLst/>
          </a:prstGeom>
        </p:spPr>
        <p:txBody>
          <a:bodyPr vert="horz" wrap="square" lIns="0" tIns="12700" rIns="0" bIns="0" rtlCol="0">
            <a:spAutoFit/>
          </a:bodyPr>
          <a:lstStyle/>
          <a:p>
            <a:pPr marL="12700">
              <a:lnSpc>
                <a:spcPct val="100000"/>
              </a:lnSpc>
              <a:spcBef>
                <a:spcPts val="100"/>
              </a:spcBef>
            </a:pPr>
            <a:r>
              <a:rPr lang="en-IN" sz="2400" dirty="0">
                <a:latin typeface="Calibri" panose="020F0502020204030204" charset="0"/>
                <a:cs typeface="Calibri" panose="020F0502020204030204" charset="0"/>
                <a:sym typeface="+mn-ea"/>
              </a:rPr>
              <a:t>SCOPE AND APPLICATION OF THE PROJECT </a:t>
            </a:r>
            <a:endParaRPr sz="2400">
              <a:latin typeface="Calibri" panose="020F0502020204030204" charset="0"/>
              <a:cs typeface="Calibri" panose="020F0502020204030204" charset="0"/>
            </a:endParaRPr>
          </a:p>
        </p:txBody>
      </p:sp>
      <p:sp>
        <p:nvSpPr>
          <p:cNvPr id="3" name="object 3"/>
          <p:cNvSpPr txBox="1"/>
          <p:nvPr/>
        </p:nvSpPr>
        <p:spPr>
          <a:xfrm>
            <a:off x="228600" y="2057400"/>
            <a:ext cx="8235950" cy="4204970"/>
          </a:xfrm>
          <a:prstGeom prst="rect">
            <a:avLst/>
          </a:prstGeom>
        </p:spPr>
        <p:txBody>
          <a:bodyPr vert="horz" wrap="square" lIns="0" tIns="50165" rIns="0" bIns="0" rtlCol="0">
            <a:spAutoFit/>
          </a:bodyPr>
          <a:lstStyle/>
          <a:p>
            <a:pPr marL="342900" indent="-342900" algn="just">
              <a:lnSpc>
                <a:spcPct val="150000"/>
              </a:lnSpc>
              <a:buFont typeface="Arial" panose="020B0604020202020204" pitchFamily="34" charset="0"/>
              <a:buChar char="•"/>
            </a:pPr>
            <a:r>
              <a:rPr lang="en-US" sz="2000" dirty="0">
                <a:latin typeface="Calibri" panose="020F0502020204030204" charset="0"/>
                <a:cs typeface="Calibri" panose="020F0502020204030204" charset="0"/>
                <a:sym typeface="+mn-ea"/>
              </a:rPr>
              <a:t>Banks, Housing Finance Companies deal in various types of loans like housing loan, personal loan, business loan </a:t>
            </a:r>
            <a:r>
              <a:rPr lang="en-US" sz="2000" dirty="0" err="1">
                <a:latin typeface="Calibri" panose="020F0502020204030204" charset="0"/>
                <a:cs typeface="Calibri" panose="020F0502020204030204" charset="0"/>
                <a:sym typeface="+mn-ea"/>
              </a:rPr>
              <a:t>etc</a:t>
            </a:r>
            <a:r>
              <a:rPr lang="en-US" sz="2000" dirty="0">
                <a:latin typeface="Calibri" panose="020F0502020204030204" charset="0"/>
                <a:cs typeface="Calibri" panose="020F0502020204030204" charset="0"/>
                <a:sym typeface="+mn-ea"/>
              </a:rPr>
              <a:t> in all over the part of countries. These companies have existence in Rural, Semi Urban and Urban areas. After applying loan by customer these companies validates the eligibility of customers to get the loan or not. This project provides a solution to automate this process by employing machine learning algorithm. So the customer will fill an online loan application form. This form consist details like </a:t>
            </a:r>
            <a:r>
              <a:rPr lang="en-IN" altLang="en-US" sz="2000" dirty="0">
                <a:latin typeface="Calibri" panose="020F0502020204030204" charset="0"/>
                <a:cs typeface="Calibri" panose="020F0502020204030204" charset="0"/>
                <a:sym typeface="+mn-ea"/>
              </a:rPr>
              <a:t>G</a:t>
            </a:r>
            <a:r>
              <a:rPr lang="en-US" sz="2000" dirty="0">
                <a:latin typeface="Calibri" panose="020F0502020204030204" charset="0"/>
                <a:cs typeface="Calibri" panose="020F0502020204030204" charset="0"/>
                <a:sym typeface="+mn-ea"/>
              </a:rPr>
              <a:t>e</a:t>
            </a:r>
            <a:r>
              <a:rPr lang="en-IN" altLang="en-US" sz="2000" dirty="0">
                <a:latin typeface="Calibri" panose="020F0502020204030204" charset="0"/>
                <a:cs typeface="Calibri" panose="020F0502020204030204" charset="0"/>
                <a:sym typeface="+mn-ea"/>
              </a:rPr>
              <a:t>nder</a:t>
            </a:r>
            <a:r>
              <a:rPr lang="en-US" sz="2000" dirty="0">
                <a:latin typeface="Calibri" panose="020F0502020204030204" charset="0"/>
                <a:cs typeface="Calibri" panose="020F0502020204030204" charset="0"/>
                <a:sym typeface="+mn-ea"/>
              </a:rPr>
              <a:t>, Marital Status, Qualification, Details of Dependents, Annual Income, Amount of Loan, Credit History of Applicant and others</a:t>
            </a: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981200"/>
            <a:ext cx="7193280" cy="381635"/>
          </a:xfrm>
          <a:prstGeom prst="rect">
            <a:avLst/>
          </a:prstGeom>
        </p:spPr>
        <p:txBody>
          <a:bodyPr vert="horz" wrap="square" lIns="0" tIns="12700" rIns="0" bIns="0" rtlCol="0">
            <a:spAutoFit/>
          </a:bodyPr>
          <a:lstStyle/>
          <a:p>
            <a:pPr marL="12700">
              <a:lnSpc>
                <a:spcPct val="100000"/>
              </a:lnSpc>
              <a:spcBef>
                <a:spcPts val="100"/>
              </a:spcBef>
            </a:pPr>
            <a:r>
              <a:rPr lang="en-IN" sz="2400" dirty="0">
                <a:latin typeface="Calibri" panose="020F0502020204030204" charset="0"/>
                <a:cs typeface="Calibri" panose="020F0502020204030204" charset="0"/>
                <a:sym typeface="+mn-ea"/>
              </a:rPr>
              <a:t>PROPOSED MODULES</a:t>
            </a:r>
            <a:endParaRPr sz="2400">
              <a:latin typeface="Calibri" panose="020F0502020204030204" charset="0"/>
              <a:cs typeface="Calibri" panose="020F0502020204030204" charset="0"/>
            </a:endParaRPr>
          </a:p>
        </p:txBody>
      </p:sp>
      <p:sp>
        <p:nvSpPr>
          <p:cNvPr id="3" name="object 3"/>
          <p:cNvSpPr txBox="1"/>
          <p:nvPr/>
        </p:nvSpPr>
        <p:spPr>
          <a:xfrm>
            <a:off x="243205" y="2514600"/>
            <a:ext cx="8235950" cy="3743325"/>
          </a:xfrm>
          <a:prstGeom prst="rect">
            <a:avLst/>
          </a:prstGeom>
        </p:spPr>
        <p:txBody>
          <a:bodyPr vert="horz" wrap="square" lIns="0" tIns="50165" rIns="0" bIns="0" rtlCol="0">
            <a:spAutoFit/>
          </a:bodyPr>
          <a:lstStyle/>
          <a:p>
            <a:pPr marL="342900" indent="-342900" algn="l">
              <a:lnSpc>
                <a:spcPct val="150000"/>
              </a:lnSpc>
              <a:buFont typeface="Arial" panose="020B0604020202020204" pitchFamily="34" charset="0"/>
              <a:buChar char="•"/>
            </a:pPr>
            <a:r>
              <a:rPr lang="en-IN" sz="2000">
                <a:latin typeface="Calibri" panose="020F0502020204030204" charset="0"/>
                <a:cs typeface="Calibri" panose="020F0502020204030204" charset="0"/>
              </a:rPr>
              <a:t>Data Collection</a:t>
            </a:r>
            <a:endParaRPr lang="en-IN" sz="2000">
              <a:latin typeface="Calibri" panose="020F0502020204030204" charset="0"/>
              <a:cs typeface="Calibri" panose="020F0502020204030204" charset="0"/>
            </a:endParaRPr>
          </a:p>
          <a:p>
            <a:pPr marL="342900" indent="-342900" algn="l">
              <a:lnSpc>
                <a:spcPct val="150000"/>
              </a:lnSpc>
              <a:buFont typeface="Arial" panose="020B0604020202020204" pitchFamily="34" charset="0"/>
              <a:buChar char="•"/>
            </a:pPr>
            <a:r>
              <a:rPr lang="en-IN" sz="2000">
                <a:latin typeface="Calibri" panose="020F0502020204030204" charset="0"/>
                <a:cs typeface="Calibri" panose="020F0502020204030204" charset="0"/>
              </a:rPr>
              <a:t>Data Pre-Processing</a:t>
            </a:r>
            <a:endParaRPr lang="en-IN" sz="2000">
              <a:latin typeface="Calibri" panose="020F0502020204030204" charset="0"/>
              <a:cs typeface="Calibri" panose="020F0502020204030204" charset="0"/>
            </a:endParaRPr>
          </a:p>
          <a:p>
            <a:pPr marL="342900" indent="-342900" algn="l">
              <a:lnSpc>
                <a:spcPct val="150000"/>
              </a:lnSpc>
              <a:buFont typeface="Arial" panose="020B0604020202020204" pitchFamily="34" charset="0"/>
              <a:buChar char="•"/>
            </a:pPr>
            <a:r>
              <a:rPr lang="en-IN" sz="2000">
                <a:latin typeface="Calibri" panose="020F0502020204030204" charset="0"/>
                <a:cs typeface="Calibri" panose="020F0502020204030204" charset="0"/>
              </a:rPr>
              <a:t>Feature Extraction</a:t>
            </a:r>
            <a:endParaRPr lang="en-IN" sz="2000">
              <a:latin typeface="Calibri" panose="020F0502020204030204" charset="0"/>
              <a:cs typeface="Calibri" panose="020F0502020204030204" charset="0"/>
            </a:endParaRPr>
          </a:p>
          <a:p>
            <a:pPr marL="342900" indent="-342900" algn="l">
              <a:lnSpc>
                <a:spcPct val="150000"/>
              </a:lnSpc>
              <a:buFont typeface="Arial" panose="020B0604020202020204" pitchFamily="34" charset="0"/>
              <a:buChar char="•"/>
            </a:pPr>
            <a:r>
              <a:rPr lang="en-IN" sz="2000">
                <a:latin typeface="Calibri" panose="020F0502020204030204" charset="0"/>
                <a:cs typeface="Calibri" panose="020F0502020204030204" charset="0"/>
              </a:rPr>
              <a:t>Spliting into training set</a:t>
            </a:r>
            <a:endParaRPr lang="en-IN" sz="2000">
              <a:latin typeface="Calibri" panose="020F0502020204030204" charset="0"/>
              <a:cs typeface="Calibri" panose="020F0502020204030204" charset="0"/>
            </a:endParaRPr>
          </a:p>
          <a:p>
            <a:pPr marL="342900" indent="-342900" algn="l">
              <a:lnSpc>
                <a:spcPct val="150000"/>
              </a:lnSpc>
              <a:buFont typeface="Arial" panose="020B0604020202020204" pitchFamily="34" charset="0"/>
              <a:buChar char="•"/>
            </a:pPr>
            <a:r>
              <a:rPr lang="en-IN" sz="2000">
                <a:latin typeface="Calibri" panose="020F0502020204030204" charset="0"/>
                <a:cs typeface="Calibri" panose="020F0502020204030204" charset="0"/>
              </a:rPr>
              <a:t>Spliting into testing set</a:t>
            </a:r>
            <a:endParaRPr lang="en-IN" sz="2000">
              <a:latin typeface="Calibri" panose="020F0502020204030204" charset="0"/>
              <a:cs typeface="Calibri" panose="020F0502020204030204" charset="0"/>
            </a:endParaRPr>
          </a:p>
          <a:p>
            <a:pPr marL="342900" indent="-342900" algn="l">
              <a:lnSpc>
                <a:spcPct val="150000"/>
              </a:lnSpc>
              <a:buFont typeface="Arial" panose="020B0604020202020204" pitchFamily="34" charset="0"/>
              <a:buChar char="•"/>
            </a:pPr>
            <a:r>
              <a:rPr lang="en-IN" sz="2000">
                <a:latin typeface="Calibri" panose="020F0502020204030204" charset="0"/>
                <a:cs typeface="Calibri" panose="020F0502020204030204" charset="0"/>
              </a:rPr>
              <a:t>Model Evaluation</a:t>
            </a:r>
            <a:endParaRPr lang="en-IN" sz="2000">
              <a:latin typeface="Calibri" panose="020F0502020204030204" charset="0"/>
              <a:cs typeface="Calibri" panose="020F0502020204030204" charset="0"/>
            </a:endParaRPr>
          </a:p>
          <a:p>
            <a:pPr marL="342900" indent="-342900" algn="l">
              <a:lnSpc>
                <a:spcPct val="150000"/>
              </a:lnSpc>
              <a:buFont typeface="Arial" panose="020B0604020202020204" pitchFamily="34" charset="0"/>
              <a:buChar char="•"/>
            </a:pPr>
            <a:r>
              <a:rPr lang="en-IN" sz="2000">
                <a:latin typeface="Calibri" panose="020F0502020204030204" charset="0"/>
                <a:cs typeface="Calibri" panose="020F0502020204030204" charset="0"/>
              </a:rPr>
              <a:t>Prediction</a:t>
            </a:r>
            <a:endParaRPr lang="en-IN" sz="2000">
              <a:latin typeface="Calibri" panose="020F0502020204030204" charset="0"/>
              <a:cs typeface="Calibri" panose="020F0502020204030204" charset="0"/>
            </a:endParaRPr>
          </a:p>
          <a:p>
            <a:pPr marL="342900" indent="-342900" algn="l">
              <a:lnSpc>
                <a:spcPct val="150000"/>
              </a:lnSpc>
              <a:buFont typeface="Arial" panose="020B0604020202020204" pitchFamily="34" charset="0"/>
              <a:buChar char="•"/>
            </a:pPr>
            <a:endParaRPr lang="en-IN"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685800"/>
            <a:ext cx="5177790" cy="381635"/>
          </a:xfrm>
          <a:prstGeom prst="rect">
            <a:avLst/>
          </a:prstGeom>
        </p:spPr>
        <p:txBody>
          <a:bodyPr vert="horz" wrap="square" lIns="0" tIns="12700" rIns="0" bIns="0" rtlCol="0">
            <a:spAutoFit/>
          </a:bodyPr>
          <a:lstStyle/>
          <a:p>
            <a:pPr marL="12700">
              <a:lnSpc>
                <a:spcPct val="100000"/>
              </a:lnSpc>
              <a:spcBef>
                <a:spcPts val="100"/>
              </a:spcBef>
            </a:pPr>
            <a:r>
              <a:rPr lang="en-IN" sz="2400" dirty="0">
                <a:latin typeface="Calibri" panose="020F0502020204030204" charset="0"/>
                <a:cs typeface="Calibri" panose="020F0502020204030204" charset="0"/>
                <a:sym typeface="+mn-ea"/>
              </a:rPr>
              <a:t>ALGORITHM DESCRIPTION</a:t>
            </a:r>
            <a:endParaRPr sz="2400">
              <a:latin typeface="Calibri" panose="020F0502020204030204" charset="0"/>
              <a:cs typeface="Calibri" panose="020F0502020204030204" charset="0"/>
            </a:endParaRPr>
          </a:p>
        </p:txBody>
      </p:sp>
      <p:sp>
        <p:nvSpPr>
          <p:cNvPr id="3" name="object 3"/>
          <p:cNvSpPr txBox="1"/>
          <p:nvPr/>
        </p:nvSpPr>
        <p:spPr>
          <a:xfrm>
            <a:off x="304800" y="1371600"/>
            <a:ext cx="8467725" cy="5589905"/>
          </a:xfrm>
          <a:prstGeom prst="rect">
            <a:avLst/>
          </a:prstGeom>
        </p:spPr>
        <p:txBody>
          <a:bodyPr vert="horz" wrap="square" lIns="0" tIns="50165" rIns="0" bIns="0" rtlCol="0">
            <a:spAutoFit/>
          </a:bodyPr>
          <a:lstStyle/>
          <a:p>
            <a:pPr indent="0" algn="l" fontAlgn="base">
              <a:lnSpc>
                <a:spcPct val="150000"/>
              </a:lnSpc>
              <a:buFont typeface="Arial" panose="020B0604020202020204" pitchFamily="34" charset="0"/>
              <a:buNone/>
            </a:pPr>
            <a:r>
              <a:rPr lang="en-IN" altLang="en-US" sz="2000" b="1" dirty="0">
                <a:solidFill>
                  <a:srgbClr val="273239"/>
                </a:solidFill>
                <a:effectLst/>
                <a:latin typeface="Calibri" panose="020F0502020204030204" charset="0"/>
                <a:cs typeface="Calibri" panose="020F0502020204030204" charset="0"/>
                <a:sym typeface="+mn-ea"/>
              </a:rPr>
              <a:t>LOGISTIC REGRESSION</a:t>
            </a:r>
            <a:endParaRPr lang="en-IN" altLang="en-US" sz="2000" b="1" dirty="0">
              <a:solidFill>
                <a:srgbClr val="273239"/>
              </a:solidFill>
              <a:effectLst/>
              <a:latin typeface="Calibri" panose="020F0502020204030204" charset="0"/>
              <a:cs typeface="Calibri" panose="020F0502020204030204" charset="0"/>
              <a:sym typeface="+mn-ea"/>
            </a:endParaRPr>
          </a:p>
          <a:p>
            <a:pPr marL="342900" indent="-342900" algn="just" fontAlgn="base">
              <a:lnSpc>
                <a:spcPct val="150000"/>
              </a:lnSpc>
              <a:buFont typeface="Wingdings" panose="05000000000000000000" charset="0"/>
              <a:buChar char="Ø"/>
            </a:pPr>
            <a:r>
              <a:rPr lang="en-US" sz="2000" dirty="0">
                <a:solidFill>
                  <a:srgbClr val="000000"/>
                </a:solidFill>
                <a:effectLst/>
                <a:latin typeface="Calibri" panose="020F0502020204030204" charset="0"/>
                <a:cs typeface="Calibri" panose="020F0502020204030204" charset="0"/>
                <a:sym typeface="+mn-ea"/>
              </a:rPr>
              <a:t>Logistic regression is one of the most popular Machine Learning algorithms, which comes under the Supervised Learning technique. It is used for predicting the categorical dependent variable using a given set of independent variables.</a:t>
            </a:r>
            <a:endParaRPr lang="en-US" sz="2000" i="0" dirty="0">
              <a:solidFill>
                <a:srgbClr val="000000"/>
              </a:solidFill>
              <a:effectLst/>
              <a:latin typeface="Calibri" panose="020F0502020204030204" charset="0"/>
              <a:cs typeface="Calibri" panose="020F0502020204030204" charset="0"/>
            </a:endParaRPr>
          </a:p>
          <a:p>
            <a:pPr marL="342900" indent="-342900" algn="just">
              <a:lnSpc>
                <a:spcPct val="150000"/>
              </a:lnSpc>
              <a:buFont typeface="Wingdings" panose="05000000000000000000" charset="0"/>
              <a:buChar char="Ø"/>
            </a:pPr>
            <a:r>
              <a:rPr lang="en-US" sz="2000" dirty="0">
                <a:solidFill>
                  <a:srgbClr val="000000"/>
                </a:solidFill>
                <a:effectLst/>
                <a:latin typeface="Calibri" panose="020F0502020204030204" charset="0"/>
                <a:cs typeface="Calibri" panose="020F0502020204030204" charset="0"/>
                <a:sym typeface="+mn-ea"/>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lang="en-US" sz="2000" i="0" dirty="0">
              <a:solidFill>
                <a:srgbClr val="000000"/>
              </a:solidFill>
              <a:effectLst/>
              <a:latin typeface="Calibri" panose="020F0502020204030204" charset="0"/>
              <a:cs typeface="Calibri" panose="020F0502020204030204" charset="0"/>
            </a:endParaRPr>
          </a:p>
          <a:p>
            <a:pPr marL="342900" indent="-342900" algn="just">
              <a:lnSpc>
                <a:spcPct val="150000"/>
              </a:lnSpc>
              <a:buFont typeface="Wingdings" panose="05000000000000000000" charset="0"/>
              <a:buChar char="Ø"/>
            </a:pPr>
            <a:r>
              <a:rPr lang="en-US" sz="2000" dirty="0">
                <a:solidFill>
                  <a:srgbClr val="000000"/>
                </a:solidFill>
                <a:effectLst/>
                <a:latin typeface="Calibri" panose="020F0502020204030204" charset="0"/>
                <a:cs typeface="Calibri" panose="020F0502020204030204" charset="0"/>
                <a:sym typeface="+mn-ea"/>
              </a:rPr>
              <a:t>Logistic Regression is much similar to the Linear Regression except that how they are used. Linear Regression is used for solving Regression problems, whereas Logistic regression is used for solving the classification problems.</a:t>
            </a:r>
            <a:endParaRPr lang="en-US" sz="2000" i="0" dirty="0">
              <a:solidFill>
                <a:srgbClr val="000000"/>
              </a:solidFill>
              <a:effectLst/>
              <a:latin typeface="Calibri" panose="020F0502020204030204" charset="0"/>
              <a:cs typeface="Calibri" panose="020F0502020204030204" charset="0"/>
            </a:endParaRPr>
          </a:p>
          <a:p>
            <a:pPr indent="0" algn="l">
              <a:lnSpc>
                <a:spcPct val="150000"/>
              </a:lnSpc>
              <a:buFont typeface="Arial" panose="020B0604020202020204" pitchFamily="34" charset="0"/>
              <a:buNone/>
            </a:pPr>
            <a:endParaRPr lang="en-IN"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447800"/>
            <a:ext cx="8235950" cy="4666615"/>
          </a:xfrm>
          <a:prstGeom prst="rect">
            <a:avLst/>
          </a:prstGeom>
        </p:spPr>
        <p:txBody>
          <a:bodyPr vert="horz" wrap="square" lIns="0" tIns="50165" rIns="0" bIns="0" rtlCol="0">
            <a:spAutoFit/>
          </a:bodyPr>
          <a:lstStyle/>
          <a:p>
            <a:pPr marL="342900" indent="-342900" algn="just">
              <a:lnSpc>
                <a:spcPct val="150000"/>
              </a:lnSpc>
              <a:buFont typeface="Wingdings" panose="05000000000000000000" charset="0"/>
              <a:buChar char="Ø"/>
            </a:pPr>
            <a:r>
              <a:rPr lang="en-US" sz="2000" dirty="0">
                <a:solidFill>
                  <a:srgbClr val="000000"/>
                </a:solidFill>
                <a:effectLst/>
                <a:latin typeface="Calibri" panose="020F0502020204030204" charset="0"/>
                <a:cs typeface="Calibri" panose="020F0502020204030204" charset="0"/>
                <a:sym typeface="+mn-ea"/>
              </a:rPr>
              <a:t>In Logistic regression, instead of fitting a regression line, we fit an "S" shaped logistic function, which predicts two maximum values (0 or 1).</a:t>
            </a:r>
            <a:endParaRPr lang="en-US" sz="2000" i="0" dirty="0">
              <a:solidFill>
                <a:srgbClr val="000000"/>
              </a:solidFill>
              <a:effectLst/>
              <a:latin typeface="Calibri" panose="020F0502020204030204" charset="0"/>
              <a:cs typeface="Calibri" panose="020F0502020204030204" charset="0"/>
            </a:endParaRPr>
          </a:p>
          <a:p>
            <a:pPr marL="342900" indent="-342900" algn="just">
              <a:lnSpc>
                <a:spcPct val="150000"/>
              </a:lnSpc>
              <a:buFont typeface="Wingdings" panose="05000000000000000000" charset="0"/>
              <a:buChar char="Ø"/>
            </a:pPr>
            <a:r>
              <a:rPr lang="en-US" sz="2000" dirty="0">
                <a:solidFill>
                  <a:srgbClr val="000000"/>
                </a:solidFill>
                <a:effectLst/>
                <a:latin typeface="Calibri" panose="020F0502020204030204" charset="0"/>
                <a:cs typeface="Calibri" panose="020F0502020204030204" charset="0"/>
                <a:sym typeface="+mn-ea"/>
              </a:rPr>
              <a:t>The curve from the logistic function indicates the likelihood of something such as whether the cells are cancerous or not, a mouse is obese or not based on its weight, etc.</a:t>
            </a:r>
            <a:endParaRPr lang="en-US" sz="2000" i="0" dirty="0">
              <a:solidFill>
                <a:srgbClr val="000000"/>
              </a:solidFill>
              <a:effectLst/>
              <a:latin typeface="Calibri" panose="020F0502020204030204" charset="0"/>
              <a:cs typeface="Calibri" panose="020F0502020204030204" charset="0"/>
            </a:endParaRPr>
          </a:p>
          <a:p>
            <a:pPr marL="342900" indent="-342900" algn="just">
              <a:lnSpc>
                <a:spcPct val="150000"/>
              </a:lnSpc>
              <a:buFont typeface="Wingdings" panose="05000000000000000000" charset="0"/>
              <a:buChar char="Ø"/>
            </a:pPr>
            <a:r>
              <a:rPr lang="en-US" sz="2000" dirty="0">
                <a:solidFill>
                  <a:srgbClr val="000000"/>
                </a:solidFill>
                <a:effectLst/>
                <a:latin typeface="Calibri" panose="020F0502020204030204" charset="0"/>
                <a:cs typeface="Calibri" panose="020F0502020204030204" charset="0"/>
                <a:sym typeface="+mn-ea"/>
              </a:rPr>
              <a:t>Logistic Regression is a significant machine learning algorithm because it has the ability to provide probabilities and classify new data using continuous and discrete datasets.</a:t>
            </a:r>
            <a:endParaRPr lang="en-US" sz="2000" i="0" dirty="0">
              <a:solidFill>
                <a:srgbClr val="000000"/>
              </a:solidFill>
              <a:effectLst/>
              <a:latin typeface="Calibri" panose="020F0502020204030204" charset="0"/>
              <a:cs typeface="Calibri" panose="020F0502020204030204" charset="0"/>
            </a:endParaRPr>
          </a:p>
          <a:p>
            <a:pPr marL="342900" indent="-342900" algn="l">
              <a:lnSpc>
                <a:spcPct val="150000"/>
              </a:lnSpc>
              <a:buFont typeface="Arial" panose="020B0604020202020204" pitchFamily="34" charset="0"/>
              <a:buChar char="•"/>
            </a:pPr>
            <a:endParaRPr lang="en-IN" sz="2000">
              <a:latin typeface="Calibri" panose="020F0502020204030204" charset="0"/>
              <a:cs typeface="Calibri" panose="020F0502020204030204" charset="0"/>
            </a:endParaRPr>
          </a:p>
          <a:p>
            <a:pPr marL="342900" indent="-342900" algn="l">
              <a:lnSpc>
                <a:spcPct val="150000"/>
              </a:lnSpc>
              <a:buFont typeface="Arial" panose="020B0604020202020204" pitchFamily="34" charset="0"/>
              <a:buChar char="•"/>
            </a:pPr>
            <a:endParaRPr lang="en-IN"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1526" y="380949"/>
            <a:ext cx="4458970" cy="848994"/>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UML DIAGRAMS</a:t>
            </a:r>
            <a:endParaRPr sz="2800">
              <a:latin typeface="Calibri" panose="020F0502020204030204" charset="0"/>
              <a:cs typeface="Calibri" panose="020F0502020204030204" charset="0"/>
            </a:endParaRPr>
          </a:p>
        </p:txBody>
      </p:sp>
      <p:sp>
        <p:nvSpPr>
          <p:cNvPr id="3" name="object 3"/>
          <p:cNvSpPr txBox="1"/>
          <p:nvPr/>
        </p:nvSpPr>
        <p:spPr>
          <a:xfrm>
            <a:off x="304800" y="1524000"/>
            <a:ext cx="8235950" cy="659765"/>
          </a:xfrm>
          <a:prstGeom prst="rect">
            <a:avLst/>
          </a:prstGeom>
        </p:spPr>
        <p:txBody>
          <a:bodyPr vert="horz" wrap="square" lIns="0" tIns="50165" rIns="0" bIns="0" rtlCol="0">
            <a:spAutoFit/>
          </a:bodyPr>
          <a:lstStyle/>
          <a:p>
            <a:pPr marL="355600" marR="5080" indent="-342900">
              <a:lnSpc>
                <a:spcPct val="91000"/>
              </a:lnSpc>
              <a:spcBef>
                <a:spcPts val="395"/>
              </a:spcBef>
              <a:buSzPct val="123000"/>
              <a:buFont typeface="Arial" panose="020B0604020202020204" pitchFamily="34" charset="0"/>
              <a:buChar char="•"/>
              <a:tabLst>
                <a:tab pos="554990" algn="l"/>
                <a:tab pos="555625" algn="l"/>
              </a:tabLst>
            </a:pPr>
            <a:r>
              <a:rPr lang="en-US" sz="2000" b="1" cap="all" dirty="0">
                <a:latin typeface="Calibri" panose="020F0502020204030204" charset="0"/>
                <a:cs typeface="Calibri" panose="020F0502020204030204" charset="0"/>
                <a:sym typeface="+mn-ea"/>
              </a:rPr>
              <a:t>ARCHITECTURE</a:t>
            </a:r>
            <a:r>
              <a:rPr lang="en-US" sz="2000" b="1" cap="all" dirty="0">
                <a:uFillTx/>
                <a:latin typeface="Calibri" panose="020F0502020204030204" charset="0"/>
                <a:cs typeface="Calibri" panose="020F0502020204030204" charset="0"/>
                <a:sym typeface="+mn-ea"/>
              </a:rPr>
              <a:t> diagram</a:t>
            </a:r>
            <a:endParaRPr lang="en-US" sz="2000" b="1" cap="all" dirty="0">
              <a:solidFill>
                <a:schemeClr val="tx1"/>
              </a:solidFill>
              <a:uFillTx/>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7305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5" name="Content Placeholder 4" descr="LP"/>
          <p:cNvPicPr>
            <a:picLocks noChangeAspect="1"/>
          </p:cNvPicPr>
          <p:nvPr>
            <p:ph sz="half" idx="2"/>
          </p:nvPr>
        </p:nvPicPr>
        <p:blipFill>
          <a:blip r:embed="rId2"/>
          <a:stretch>
            <a:fillRect/>
          </a:stretch>
        </p:blipFill>
        <p:spPr>
          <a:xfrm>
            <a:off x="4831715" y="1162685"/>
            <a:ext cx="3432810" cy="51695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0" y="553085"/>
            <a:ext cx="451929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UML DIAGRAMS</a:t>
            </a:r>
            <a:endParaRPr sz="2800">
              <a:latin typeface="Calibri" panose="020F0502020204030204" charset="0"/>
              <a:cs typeface="Calibri" panose="020F0502020204030204" charset="0"/>
            </a:endParaRPr>
          </a:p>
        </p:txBody>
      </p:sp>
      <p:sp>
        <p:nvSpPr>
          <p:cNvPr id="3" name="object 3"/>
          <p:cNvSpPr txBox="1"/>
          <p:nvPr/>
        </p:nvSpPr>
        <p:spPr>
          <a:xfrm>
            <a:off x="304800" y="1524000"/>
            <a:ext cx="8235950" cy="659765"/>
          </a:xfrm>
          <a:prstGeom prst="rect">
            <a:avLst/>
          </a:prstGeom>
        </p:spPr>
        <p:txBody>
          <a:bodyPr vert="horz" wrap="square" lIns="0" tIns="50165" rIns="0" bIns="0" rtlCol="0">
            <a:spAutoFit/>
          </a:bodyPr>
          <a:lstStyle/>
          <a:p>
            <a:pPr marL="355600" marR="5080" indent="-342900">
              <a:lnSpc>
                <a:spcPct val="91000"/>
              </a:lnSpc>
              <a:spcBef>
                <a:spcPts val="395"/>
              </a:spcBef>
              <a:buSzPct val="123000"/>
              <a:buFont typeface="Arial" panose="020B0604020202020204" pitchFamily="34" charset="0"/>
              <a:buChar char="•"/>
              <a:tabLst>
                <a:tab pos="554990" algn="l"/>
                <a:tab pos="555625" algn="l"/>
              </a:tabLst>
            </a:pPr>
            <a:r>
              <a:rPr lang="en-IN" altLang="en-US" sz="2000" b="1" dirty="0">
                <a:latin typeface="Calibri" panose="020F0502020204030204" charset="0"/>
                <a:cs typeface="Calibri" panose="020F0502020204030204" charset="0"/>
                <a:sym typeface="+mn-ea"/>
              </a:rPr>
              <a:t>DATA </a:t>
            </a:r>
            <a:r>
              <a:rPr lang="en-US" sz="2000" b="1" dirty="0">
                <a:latin typeface="Calibri" panose="020F0502020204030204" charset="0"/>
                <a:cs typeface="Calibri" panose="020F0502020204030204" charset="0"/>
                <a:sym typeface="+mn-ea"/>
              </a:rPr>
              <a:t>FLOW DIAGRAM</a:t>
            </a:r>
            <a:endParaRPr lang="en-US" sz="2000" b="1" dirty="0">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7" name="Content Placeholder 6"/>
          <p:cNvPicPr>
            <a:picLocks noGrp="1" noChangeAspect="1"/>
          </p:cNvPicPr>
          <p:nvPr>
            <p:ph idx="1"/>
          </p:nvPr>
        </p:nvPicPr>
        <p:blipFill>
          <a:blip r:embed="rId2"/>
          <a:srcRect l="6944" t="4044" r="8333" b="4919"/>
          <a:stretch>
            <a:fillRect/>
          </a:stretch>
        </p:blipFill>
        <p:spPr>
          <a:xfrm>
            <a:off x="3488690" y="1600200"/>
            <a:ext cx="5035550" cy="4583430"/>
          </a:xfrm>
          <a:prstGeom prst="rect">
            <a:avLst/>
          </a:prstGeom>
        </p:spPr>
      </p:pic>
      <p:cxnSp>
        <p:nvCxnSpPr>
          <p:cNvPr id="8" name="Straight Connector 7"/>
          <p:cNvCxnSpPr/>
          <p:nvPr/>
        </p:nvCxnSpPr>
        <p:spPr>
          <a:xfrm>
            <a:off x="8524240" y="1617345"/>
            <a:ext cx="10160" cy="455485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6805295" y="4267200"/>
            <a:ext cx="1460500" cy="645160"/>
          </a:xfrm>
          <a:prstGeom prst="rect">
            <a:avLst/>
          </a:prstGeom>
          <a:solidFill>
            <a:schemeClr val="bg1"/>
          </a:solidFill>
        </p:spPr>
        <p:txBody>
          <a:bodyPr wrap="square" rtlCol="0">
            <a:spAutoFit/>
          </a:bodyPr>
          <a:p>
            <a:r>
              <a:rPr lang="en-IN" altLang="en-US"/>
              <a:t>Logestic Regression</a:t>
            </a:r>
            <a:endParaRPr lang="en-IN" altLang="en-US"/>
          </a:p>
        </p:txBody>
      </p:sp>
      <p:cxnSp>
        <p:nvCxnSpPr>
          <p:cNvPr id="10" name="Straight Connector 9"/>
          <p:cNvCxnSpPr/>
          <p:nvPr/>
        </p:nvCxnSpPr>
        <p:spPr>
          <a:xfrm>
            <a:off x="6805295" y="4264660"/>
            <a:ext cx="1424305" cy="254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6781800" y="4255770"/>
            <a:ext cx="23495" cy="62103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257540" y="4255770"/>
            <a:ext cx="48260" cy="69723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455" y="609600"/>
            <a:ext cx="451929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UML DIAGRAMS</a:t>
            </a:r>
            <a:endParaRPr sz="2800">
              <a:latin typeface="Calibri" panose="020F0502020204030204" charset="0"/>
              <a:cs typeface="Calibri" panose="020F0502020204030204" charset="0"/>
            </a:endParaRPr>
          </a:p>
        </p:txBody>
      </p:sp>
      <p:sp>
        <p:nvSpPr>
          <p:cNvPr id="3" name="object 3"/>
          <p:cNvSpPr txBox="1"/>
          <p:nvPr/>
        </p:nvSpPr>
        <p:spPr>
          <a:xfrm>
            <a:off x="304800" y="1524000"/>
            <a:ext cx="8235950" cy="989965"/>
          </a:xfrm>
          <a:prstGeom prst="rect">
            <a:avLst/>
          </a:prstGeom>
        </p:spPr>
        <p:txBody>
          <a:bodyPr vert="horz" wrap="square" lIns="0" tIns="50165" rIns="0" bIns="0" rtlCol="0">
            <a:spAutoFit/>
          </a:bodyPr>
          <a:lstStyle/>
          <a:p>
            <a:pPr marL="355600" marR="5080" indent="-342900">
              <a:lnSpc>
                <a:spcPct val="91000"/>
              </a:lnSpc>
              <a:spcBef>
                <a:spcPts val="395"/>
              </a:spcBef>
              <a:buSzPct val="123000"/>
              <a:buFont typeface="Arial" panose="020B0604020202020204" pitchFamily="34" charset="0"/>
              <a:buChar char="•"/>
              <a:tabLst>
                <a:tab pos="554990" algn="l"/>
                <a:tab pos="555625" algn="l"/>
              </a:tabLst>
            </a:pPr>
            <a:r>
              <a:rPr lang="en-IN" sz="2000" b="1" dirty="0">
                <a:latin typeface="Calibri" panose="020F0502020204030204" charset="0"/>
                <a:cs typeface="Calibri" panose="020F0502020204030204" charset="0"/>
                <a:sym typeface="+mn-ea"/>
              </a:rPr>
              <a:t>CLASS DIAGRAM</a:t>
            </a:r>
            <a:endParaRPr lang="en-IN" sz="2000" b="1" dirty="0">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lang="en-US" sz="2000" b="1" dirty="0">
              <a:latin typeface="Times New Roman" panose="02020603050405020304" charset="0"/>
              <a:cs typeface="Times New Roman" panose="020206030504050203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10" name="Content Placeholder 4"/>
          <p:cNvPicPr>
            <a:picLocks noGrp="1" noChangeAspect="1"/>
          </p:cNvPicPr>
          <p:nvPr>
            <p:ph idx="1"/>
          </p:nvPr>
        </p:nvPicPr>
        <p:blipFill>
          <a:blip r:embed="rId2"/>
          <a:stretch>
            <a:fillRect/>
          </a:stretch>
        </p:blipFill>
        <p:spPr>
          <a:xfrm>
            <a:off x="990600" y="2057400"/>
            <a:ext cx="7268210" cy="41979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708660"/>
            <a:ext cx="451929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UML DIAGRAMS</a:t>
            </a:r>
            <a:endParaRPr sz="2800">
              <a:latin typeface="Calibri" panose="020F0502020204030204" charset="0"/>
              <a:cs typeface="Calibri" panose="020F0502020204030204" charset="0"/>
            </a:endParaRPr>
          </a:p>
        </p:txBody>
      </p:sp>
      <p:sp>
        <p:nvSpPr>
          <p:cNvPr id="3" name="object 3"/>
          <p:cNvSpPr txBox="1"/>
          <p:nvPr/>
        </p:nvSpPr>
        <p:spPr>
          <a:xfrm>
            <a:off x="304800" y="1524000"/>
            <a:ext cx="8235950" cy="1320165"/>
          </a:xfrm>
          <a:prstGeom prst="rect">
            <a:avLst/>
          </a:prstGeom>
        </p:spPr>
        <p:txBody>
          <a:bodyPr vert="horz" wrap="square" lIns="0" tIns="50165" rIns="0" bIns="0" rtlCol="0">
            <a:spAutoFit/>
          </a:bodyPr>
          <a:lstStyle/>
          <a:p>
            <a:pPr marL="355600" marR="5080" indent="-342900">
              <a:lnSpc>
                <a:spcPct val="91000"/>
              </a:lnSpc>
              <a:spcBef>
                <a:spcPts val="395"/>
              </a:spcBef>
              <a:buSzPct val="123000"/>
              <a:buFont typeface="Arial" panose="020B0604020202020204" pitchFamily="34" charset="0"/>
              <a:buChar char="•"/>
              <a:tabLst>
                <a:tab pos="554990" algn="l"/>
                <a:tab pos="555625" algn="l"/>
              </a:tabLst>
            </a:pPr>
            <a:r>
              <a:rPr lang="en-IN" sz="2000" b="1" dirty="0">
                <a:latin typeface="Calibri" panose="020F0502020204030204" charset="0"/>
                <a:cs typeface="Calibri" panose="020F0502020204030204" charset="0"/>
                <a:sym typeface="+mn-ea"/>
              </a:rPr>
              <a:t>USE CASE DIAGRAM</a:t>
            </a:r>
            <a:endParaRPr lang="en-IN" sz="2000" b="1" dirty="0">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lang="en-IN" sz="2000" b="1" dirty="0">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lang="en-US" sz="2000" b="1" dirty="0">
              <a:latin typeface="Times New Roman" panose="02020603050405020304" charset="0"/>
              <a:cs typeface="Times New Roman" panose="020206030504050203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8" name="Content Placeholder 4"/>
          <p:cNvPicPr>
            <a:picLocks noGrp="1" noChangeAspect="1"/>
          </p:cNvPicPr>
          <p:nvPr>
            <p:ph idx="1"/>
          </p:nvPr>
        </p:nvPicPr>
        <p:blipFill>
          <a:blip r:embed="rId2"/>
          <a:stretch>
            <a:fillRect/>
          </a:stretch>
        </p:blipFill>
        <p:spPr>
          <a:xfrm>
            <a:off x="3581400" y="1600200"/>
            <a:ext cx="4528185" cy="4606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47800"/>
            <a:ext cx="1683385" cy="381635"/>
          </a:xfrm>
          <a:prstGeom prst="rect">
            <a:avLst/>
          </a:prstGeom>
        </p:spPr>
        <p:txBody>
          <a:bodyPr vert="horz" wrap="square" lIns="0" tIns="12700" rIns="0" bIns="0" rtlCol="0">
            <a:spAutoFit/>
          </a:bodyPr>
          <a:lstStyle/>
          <a:p>
            <a:pPr marL="12700">
              <a:lnSpc>
                <a:spcPct val="100000"/>
              </a:lnSpc>
              <a:spcBef>
                <a:spcPts val="100"/>
              </a:spcBef>
            </a:pPr>
            <a:r>
              <a:rPr sz="2400" spc="-5" dirty="0"/>
              <a:t>A</a:t>
            </a:r>
            <a:r>
              <a:rPr lang="en-IN" sz="2400" spc="-5" dirty="0"/>
              <a:t>BSTRACT</a:t>
            </a:r>
            <a:endParaRPr sz="2400"/>
          </a:p>
        </p:txBody>
      </p:sp>
      <p:sp>
        <p:nvSpPr>
          <p:cNvPr id="3" name="object 3"/>
          <p:cNvSpPr txBox="1"/>
          <p:nvPr/>
        </p:nvSpPr>
        <p:spPr>
          <a:xfrm>
            <a:off x="533400" y="1829435"/>
            <a:ext cx="8255635" cy="4690745"/>
          </a:xfrm>
          <a:prstGeom prst="rect">
            <a:avLst/>
          </a:prstGeom>
        </p:spPr>
        <p:txBody>
          <a:bodyPr vert="horz" wrap="square" lIns="0" tIns="74295" rIns="0" bIns="0" rtlCol="0">
            <a:spAutoFit/>
          </a:bodyPr>
          <a:lstStyle/>
          <a:p>
            <a:pPr marL="342900" indent="-342900" algn="just">
              <a:lnSpc>
                <a:spcPct val="100000"/>
              </a:lnSpc>
              <a:spcBef>
                <a:spcPts val="0"/>
              </a:spcBef>
              <a:spcAft>
                <a:spcPts val="0"/>
              </a:spcAft>
              <a:buFont typeface="Arial" panose="020B0604020202020204" pitchFamily="34" charset="0"/>
              <a:buChar char="•"/>
            </a:pPr>
            <a:r>
              <a:rPr lang="en-US" sz="2000" dirty="0">
                <a:latin typeface="Calibri" panose="020F0502020204030204" charset="0"/>
                <a:cs typeface="Calibri" panose="020F0502020204030204" charset="0"/>
                <a:sym typeface="+mn-ea"/>
              </a:rPr>
              <a:t>With the upgrade in the financial area</a:t>
            </a:r>
            <a:r>
              <a:rPr lang="en-IN" altLang="en-US" sz="2000" dirty="0">
                <a:latin typeface="Calibri" panose="020F0502020204030204" charset="0"/>
                <a:cs typeface="Calibri" panose="020F0502020204030204" charset="0"/>
                <a:sym typeface="+mn-ea"/>
              </a:rPr>
              <a:t>,</a:t>
            </a:r>
            <a:r>
              <a:rPr lang="en-US" sz="2000" dirty="0">
                <a:latin typeface="Calibri" panose="020F0502020204030204" charset="0"/>
                <a:cs typeface="Calibri" panose="020F0502020204030204" charset="0"/>
                <a:sym typeface="+mn-ea"/>
              </a:rPr>
              <a:t>loads of individuals are applying for bank advances however the bank has its restricted resources which it needs to allow to restricted individuals</a:t>
            </a:r>
            <a:r>
              <a:rPr lang="en-IN" altLang="en-US" sz="2000" dirty="0">
                <a:latin typeface="Calibri" panose="020F0502020204030204" charset="0"/>
                <a:cs typeface="Calibri" panose="020F0502020204030204" charset="0"/>
                <a:sym typeface="+mn-ea"/>
              </a:rPr>
              <a:t>. S</a:t>
            </a:r>
            <a:r>
              <a:rPr lang="en-US" sz="2000" dirty="0">
                <a:latin typeface="Calibri" panose="020F0502020204030204" charset="0"/>
                <a:cs typeface="Calibri" panose="020F0502020204030204" charset="0"/>
                <a:sym typeface="+mn-ea"/>
              </a:rPr>
              <a:t>o discovering to whom the credit can be conceded which will be a more secure choice for the bank is a common</a:t>
            </a:r>
            <a:r>
              <a:rPr lang="en-IN" altLang="en-US" sz="2000" dirty="0">
                <a:latin typeface="Calibri" panose="020F0502020204030204" charset="0"/>
                <a:cs typeface="Calibri" panose="020F0502020204030204" charset="0"/>
                <a:sym typeface="+mn-ea"/>
              </a:rPr>
              <a:t> </a:t>
            </a:r>
            <a:r>
              <a:rPr lang="en-US" sz="2000" dirty="0">
                <a:latin typeface="Calibri" panose="020F0502020204030204" charset="0"/>
                <a:cs typeface="Calibri" panose="020F0502020204030204" charset="0"/>
                <a:sym typeface="+mn-ea"/>
              </a:rPr>
              <a:t>place interaction.</a:t>
            </a:r>
            <a:endParaRPr lang="en-US" sz="2000" dirty="0">
              <a:latin typeface="Calibri" panose="020F0502020204030204" charset="0"/>
              <a:cs typeface="Calibri" panose="020F0502020204030204" charset="0"/>
              <a:sym typeface="+mn-ea"/>
            </a:endParaRPr>
          </a:p>
          <a:p>
            <a:pPr marL="342900" indent="-342900" algn="just">
              <a:lnSpc>
                <a:spcPct val="100000"/>
              </a:lnSpc>
              <a:spcBef>
                <a:spcPts val="0"/>
              </a:spcBef>
              <a:spcAft>
                <a:spcPts val="0"/>
              </a:spcAft>
              <a:buFont typeface="Arial" panose="020B0604020202020204" pitchFamily="34" charset="0"/>
              <a:buChar char="•"/>
            </a:pPr>
            <a:r>
              <a:rPr lang="en-US" sz="2000" dirty="0">
                <a:latin typeface="Calibri" panose="020F0502020204030204" charset="0"/>
                <a:cs typeface="Calibri" panose="020F0502020204030204" charset="0"/>
                <a:sym typeface="+mn-ea"/>
              </a:rPr>
              <a:t>So in this task we attempt to decrease this danger factor behind choosing the protected individual in order to save bunches of bank endeavors and resources. </a:t>
            </a:r>
            <a:endParaRPr lang="en-US" sz="2000" dirty="0">
              <a:latin typeface="Calibri" panose="020F0502020204030204" charset="0"/>
              <a:cs typeface="Calibri" panose="020F0502020204030204" charset="0"/>
              <a:sym typeface="+mn-ea"/>
            </a:endParaRPr>
          </a:p>
          <a:p>
            <a:pPr marL="342900" indent="-342900" algn="just">
              <a:lnSpc>
                <a:spcPct val="100000"/>
              </a:lnSpc>
              <a:spcBef>
                <a:spcPts val="0"/>
              </a:spcBef>
              <a:spcAft>
                <a:spcPts val="0"/>
              </a:spcAft>
              <a:buFont typeface="Arial" panose="020B0604020202020204" pitchFamily="34" charset="0"/>
              <a:buChar char="•"/>
            </a:pPr>
            <a:r>
              <a:rPr lang="en-US" sz="2000" dirty="0">
                <a:latin typeface="Calibri" panose="020F0502020204030204" charset="0"/>
                <a:cs typeface="Calibri" panose="020F0502020204030204" charset="0"/>
                <a:sym typeface="+mn-ea"/>
              </a:rPr>
              <a:t>This is finished by mining the Data of the past records of individuals to whom the advance was conceded previously and based on these records/encounters the machine was prepared utilizing the model which give the most precise outcome. </a:t>
            </a:r>
            <a:endParaRPr lang="en-US" sz="2000" dirty="0">
              <a:latin typeface="Calibri" panose="020F0502020204030204" charset="0"/>
              <a:cs typeface="Calibri" panose="020F0502020204030204" charset="0"/>
              <a:sym typeface="+mn-ea"/>
            </a:endParaRPr>
          </a:p>
          <a:p>
            <a:pPr marL="342900" indent="-342900" algn="just">
              <a:lnSpc>
                <a:spcPct val="100000"/>
              </a:lnSpc>
              <a:spcBef>
                <a:spcPts val="0"/>
              </a:spcBef>
              <a:spcAft>
                <a:spcPts val="0"/>
              </a:spcAft>
              <a:buFont typeface="Arial" panose="020B0604020202020204" pitchFamily="34" charset="0"/>
              <a:buChar char="•"/>
            </a:pPr>
            <a:r>
              <a:rPr lang="en-US" sz="2000" dirty="0">
                <a:latin typeface="Calibri" panose="020F0502020204030204" charset="0"/>
                <a:cs typeface="Calibri" panose="020F0502020204030204" charset="0"/>
                <a:sym typeface="+mn-ea"/>
              </a:rPr>
              <a:t>This </a:t>
            </a:r>
            <a:r>
              <a:rPr lang="en-IN" altLang="en-US" sz="2000" dirty="0">
                <a:latin typeface="Calibri" panose="020F0502020204030204" charset="0"/>
                <a:cs typeface="Calibri" panose="020F0502020204030204" charset="0"/>
                <a:sym typeface="+mn-ea"/>
              </a:rPr>
              <a:t>project</a:t>
            </a:r>
            <a:r>
              <a:rPr lang="en-US" sz="2000" dirty="0">
                <a:latin typeface="Calibri" panose="020F0502020204030204" charset="0"/>
                <a:cs typeface="Calibri" panose="020F0502020204030204" charset="0"/>
                <a:sym typeface="+mn-ea"/>
              </a:rPr>
              <a:t> is separated into four areas (</a:t>
            </a:r>
            <a:r>
              <a:rPr lang="en-US" sz="2000" dirty="0" err="1">
                <a:latin typeface="Calibri" panose="020F0502020204030204" charset="0"/>
                <a:cs typeface="Calibri" panose="020F0502020204030204" charset="0"/>
                <a:sym typeface="+mn-ea"/>
              </a:rPr>
              <a:t>i</a:t>
            </a:r>
            <a:r>
              <a:rPr lang="en-US" sz="2000" dirty="0">
                <a:latin typeface="Calibri" panose="020F0502020204030204" charset="0"/>
                <a:cs typeface="Calibri" panose="020F0502020204030204" charset="0"/>
                <a:sym typeface="+mn-ea"/>
              </a:rPr>
              <a:t>)Data Collection (ii)Comparison of ML models on gathered information (iii)Training of framework on most encouraging model (iv)Testing.</a:t>
            </a:r>
            <a:endParaRPr lang="en-US" sz="2000" dirty="0">
              <a:latin typeface="Calibri" panose="020F0502020204030204" charset="0"/>
              <a:cs typeface="Calibri" panose="020F0502020204030204" charset="0"/>
              <a:sym typeface="+mn-ea"/>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1455" y="708660"/>
            <a:ext cx="451929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UML DIAGRAMS</a:t>
            </a:r>
            <a:endParaRPr sz="2800">
              <a:latin typeface="Calibri" panose="020F0502020204030204" charset="0"/>
              <a:cs typeface="Calibri" panose="020F0502020204030204" charset="0"/>
            </a:endParaRPr>
          </a:p>
        </p:txBody>
      </p:sp>
      <p:sp>
        <p:nvSpPr>
          <p:cNvPr id="3" name="object 3"/>
          <p:cNvSpPr txBox="1"/>
          <p:nvPr/>
        </p:nvSpPr>
        <p:spPr>
          <a:xfrm>
            <a:off x="304800" y="1600200"/>
            <a:ext cx="8235950" cy="1320165"/>
          </a:xfrm>
          <a:prstGeom prst="rect">
            <a:avLst/>
          </a:prstGeom>
        </p:spPr>
        <p:txBody>
          <a:bodyPr vert="horz" wrap="square" lIns="0" tIns="50165" rIns="0" bIns="0" rtlCol="0">
            <a:spAutoFit/>
          </a:bodyPr>
          <a:lstStyle/>
          <a:p>
            <a:pPr marL="355600" marR="5080" indent="-342900">
              <a:lnSpc>
                <a:spcPct val="91000"/>
              </a:lnSpc>
              <a:spcBef>
                <a:spcPts val="395"/>
              </a:spcBef>
              <a:buSzPct val="123000"/>
              <a:buFont typeface="Arial" panose="020B0604020202020204" pitchFamily="34" charset="0"/>
              <a:buChar char="•"/>
              <a:tabLst>
                <a:tab pos="554990" algn="l"/>
                <a:tab pos="555625" algn="l"/>
              </a:tabLst>
            </a:pPr>
            <a:r>
              <a:rPr lang="en-IN" sz="2000" b="1" dirty="0">
                <a:latin typeface="Calibri" panose="020F0502020204030204" charset="0"/>
                <a:cs typeface="Calibri" panose="020F0502020204030204" charset="0"/>
                <a:sym typeface="+mn-ea"/>
              </a:rPr>
              <a:t>ACTIVITY DIAGRAM</a:t>
            </a:r>
            <a:endParaRPr lang="en-IN" sz="2000" b="1" dirty="0">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lang="en-IN" sz="2000" b="1" dirty="0">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lang="en-US" sz="2000" b="1" dirty="0">
              <a:latin typeface="Times New Roman" panose="02020603050405020304" charset="0"/>
              <a:cs typeface="Times New Roman" panose="020206030504050203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9" name="Content Placeholder 4"/>
          <p:cNvPicPr>
            <a:picLocks noGrp="1" noChangeAspect="1"/>
          </p:cNvPicPr>
          <p:nvPr>
            <p:ph idx="1"/>
          </p:nvPr>
        </p:nvPicPr>
        <p:blipFill rotWithShape="1">
          <a:blip r:embed="rId2"/>
          <a:srcRect l="16099" t="2076"/>
          <a:stretch>
            <a:fillRect/>
          </a:stretch>
        </p:blipFill>
        <p:spPr>
          <a:xfrm>
            <a:off x="3070225" y="1845945"/>
            <a:ext cx="5250815" cy="42716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685800"/>
            <a:ext cx="451929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UML DIAGRAMS</a:t>
            </a:r>
            <a:endParaRPr sz="2800">
              <a:latin typeface="Calibri" panose="020F0502020204030204" charset="0"/>
              <a:cs typeface="Calibri" panose="020F0502020204030204" charset="0"/>
            </a:endParaRPr>
          </a:p>
        </p:txBody>
      </p:sp>
      <p:sp>
        <p:nvSpPr>
          <p:cNvPr id="3" name="object 3"/>
          <p:cNvSpPr txBox="1"/>
          <p:nvPr/>
        </p:nvSpPr>
        <p:spPr>
          <a:xfrm>
            <a:off x="152400" y="1600200"/>
            <a:ext cx="8235950" cy="1650365"/>
          </a:xfrm>
          <a:prstGeom prst="rect">
            <a:avLst/>
          </a:prstGeom>
        </p:spPr>
        <p:txBody>
          <a:bodyPr vert="horz" wrap="square" lIns="0" tIns="50165" rIns="0" bIns="0" rtlCol="0">
            <a:spAutoFit/>
          </a:bodyPr>
          <a:lstStyle/>
          <a:p>
            <a:pPr marL="355600" marR="5080" indent="-342900">
              <a:lnSpc>
                <a:spcPct val="91000"/>
              </a:lnSpc>
              <a:spcBef>
                <a:spcPts val="395"/>
              </a:spcBef>
              <a:buSzPct val="123000"/>
              <a:buFont typeface="Arial" panose="020B0604020202020204" pitchFamily="34" charset="0"/>
              <a:buChar char="•"/>
              <a:tabLst>
                <a:tab pos="554990" algn="l"/>
                <a:tab pos="555625" algn="l"/>
              </a:tabLst>
            </a:pPr>
            <a:r>
              <a:rPr lang="en-IN" sz="2000" b="1" dirty="0">
                <a:latin typeface="Calibri" panose="020F0502020204030204" charset="0"/>
                <a:cs typeface="Calibri" panose="020F0502020204030204" charset="0"/>
                <a:sym typeface="+mn-ea"/>
              </a:rPr>
              <a:t>ENTITY RELATIONSHIP DIAGRAM</a:t>
            </a:r>
            <a:endParaRPr lang="en-IN" sz="2000" b="1" dirty="0">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lang="en-IN" sz="2000" b="1" dirty="0">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lang="en-IN" sz="2000" b="1" dirty="0">
              <a:latin typeface="Calibri" panose="020F0502020204030204" charset="0"/>
              <a:cs typeface="Calibri" panose="020F05020202040302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lang="en-US" sz="2000" b="1" dirty="0">
              <a:latin typeface="Times New Roman" panose="02020603050405020304" charset="0"/>
              <a:cs typeface="Times New Roman" panose="020206030504050203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10" name="Content Placeholder 4"/>
          <p:cNvPicPr>
            <a:picLocks noGrp="1" noChangeAspect="1"/>
          </p:cNvPicPr>
          <p:nvPr>
            <p:ph idx="1"/>
          </p:nvPr>
        </p:nvPicPr>
        <p:blipFill>
          <a:blip r:embed="rId2"/>
          <a:stretch>
            <a:fillRect/>
          </a:stretch>
        </p:blipFill>
        <p:spPr>
          <a:xfrm>
            <a:off x="1219835" y="2005965"/>
            <a:ext cx="7259320" cy="43427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715645"/>
            <a:ext cx="495871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5" name="Content Placeholder 4"/>
          <p:cNvPicPr>
            <a:picLocks noChangeAspect="1"/>
          </p:cNvPicPr>
          <p:nvPr>
            <p:ph sz="half" idx="2"/>
          </p:nvPr>
        </p:nvPicPr>
        <p:blipFill>
          <a:blip r:embed="rId2"/>
          <a:stretch>
            <a:fillRect/>
          </a:stretch>
        </p:blipFill>
        <p:spPr>
          <a:xfrm>
            <a:off x="381000" y="2057400"/>
            <a:ext cx="4009390" cy="3215640"/>
          </a:xfrm>
          <a:prstGeom prst="rect">
            <a:avLst/>
          </a:prstGeom>
        </p:spPr>
      </p:pic>
      <p:pic>
        <p:nvPicPr>
          <p:cNvPr id="12" name="Content Placeholder 11"/>
          <p:cNvPicPr>
            <a:picLocks noChangeAspect="1"/>
          </p:cNvPicPr>
          <p:nvPr>
            <p:ph sz="half" idx="3"/>
          </p:nvPr>
        </p:nvPicPr>
        <p:blipFill>
          <a:blip r:embed="rId3"/>
          <a:stretch>
            <a:fillRect/>
          </a:stretch>
        </p:blipFill>
        <p:spPr>
          <a:xfrm>
            <a:off x="5105400" y="1676400"/>
            <a:ext cx="3442970" cy="3641725"/>
          </a:xfrm>
          <a:prstGeom prst="rect">
            <a:avLst/>
          </a:prstGeom>
        </p:spPr>
      </p:pic>
      <p:sp>
        <p:nvSpPr>
          <p:cNvPr id="13" name="Text Box 12"/>
          <p:cNvSpPr txBox="1"/>
          <p:nvPr/>
        </p:nvSpPr>
        <p:spPr>
          <a:xfrm>
            <a:off x="1828800" y="5715000"/>
            <a:ext cx="2487930" cy="398780"/>
          </a:xfrm>
          <a:prstGeom prst="rect">
            <a:avLst/>
          </a:prstGeom>
          <a:noFill/>
        </p:spPr>
        <p:txBody>
          <a:bodyPr wrap="square" rtlCol="0">
            <a:spAutoFit/>
          </a:bodyPr>
          <a:p>
            <a:r>
              <a:rPr lang="en-IN" altLang="en-US" sz="2000" b="1"/>
              <a:t>Initial</a:t>
            </a:r>
            <a:r>
              <a:rPr lang="en-IN" altLang="en-US"/>
              <a:t> </a:t>
            </a:r>
            <a:endParaRPr lang="en-IN" altLang="en-US"/>
          </a:p>
        </p:txBody>
      </p:sp>
      <p:sp>
        <p:nvSpPr>
          <p:cNvPr id="14" name="Text Box 13"/>
          <p:cNvSpPr txBox="1"/>
          <p:nvPr/>
        </p:nvSpPr>
        <p:spPr>
          <a:xfrm>
            <a:off x="6553200" y="5638800"/>
            <a:ext cx="1776095" cy="398780"/>
          </a:xfrm>
          <a:prstGeom prst="rect">
            <a:avLst/>
          </a:prstGeom>
          <a:noFill/>
        </p:spPr>
        <p:txBody>
          <a:bodyPr wrap="square" rtlCol="0">
            <a:spAutoFit/>
          </a:bodyPr>
          <a:p>
            <a:r>
              <a:rPr lang="en-IN" altLang="en-US" sz="2000" b="1"/>
              <a:t>Final</a:t>
            </a:r>
            <a:endParaRPr lang="en-IN" altLang="en-US"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715645"/>
            <a:ext cx="495871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7" name="Content Placeholder 6"/>
          <p:cNvPicPr>
            <a:picLocks noChangeAspect="1"/>
          </p:cNvPicPr>
          <p:nvPr>
            <p:ph sz="half" idx="2"/>
          </p:nvPr>
        </p:nvPicPr>
        <p:blipFill>
          <a:blip r:embed="rId2"/>
          <a:stretch>
            <a:fillRect/>
          </a:stretch>
        </p:blipFill>
        <p:spPr>
          <a:xfrm>
            <a:off x="457200" y="1981200"/>
            <a:ext cx="4204335" cy="3051810"/>
          </a:xfrm>
          <a:prstGeom prst="rect">
            <a:avLst/>
          </a:prstGeom>
        </p:spPr>
      </p:pic>
      <p:pic>
        <p:nvPicPr>
          <p:cNvPr id="9" name="Content Placeholder 8"/>
          <p:cNvPicPr>
            <a:picLocks noChangeAspect="1"/>
          </p:cNvPicPr>
          <p:nvPr>
            <p:ph sz="half" idx="3"/>
          </p:nvPr>
        </p:nvPicPr>
        <p:blipFill>
          <a:blip r:embed="rId3"/>
          <a:stretch>
            <a:fillRect/>
          </a:stretch>
        </p:blipFill>
        <p:spPr>
          <a:xfrm>
            <a:off x="4953000" y="1752600"/>
            <a:ext cx="3789680" cy="3906520"/>
          </a:xfrm>
          <a:prstGeom prst="rect">
            <a:avLst/>
          </a:prstGeom>
        </p:spPr>
      </p:pic>
      <p:sp>
        <p:nvSpPr>
          <p:cNvPr id="10" name="Text Box 9"/>
          <p:cNvSpPr txBox="1"/>
          <p:nvPr/>
        </p:nvSpPr>
        <p:spPr>
          <a:xfrm>
            <a:off x="2057400" y="5867400"/>
            <a:ext cx="777875" cy="368300"/>
          </a:xfrm>
          <a:prstGeom prst="rect">
            <a:avLst/>
          </a:prstGeom>
          <a:noFill/>
        </p:spPr>
        <p:txBody>
          <a:bodyPr wrap="none" rtlCol="0" anchor="t">
            <a:spAutoFit/>
          </a:bodyPr>
          <a:p>
            <a:r>
              <a:rPr lang="en-IN" altLang="en-US" b="1">
                <a:sym typeface="+mn-ea"/>
              </a:rPr>
              <a:t>Initial</a:t>
            </a:r>
            <a:r>
              <a:rPr lang="en-IN" altLang="en-US">
                <a:sym typeface="+mn-ea"/>
              </a:rPr>
              <a:t> </a:t>
            </a:r>
            <a:endParaRPr lang="en-US"/>
          </a:p>
        </p:txBody>
      </p:sp>
      <p:sp>
        <p:nvSpPr>
          <p:cNvPr id="11" name="Text Box 10"/>
          <p:cNvSpPr txBox="1"/>
          <p:nvPr/>
        </p:nvSpPr>
        <p:spPr>
          <a:xfrm>
            <a:off x="6858000" y="5791200"/>
            <a:ext cx="635000" cy="368300"/>
          </a:xfrm>
          <a:prstGeom prst="rect">
            <a:avLst/>
          </a:prstGeom>
          <a:noFill/>
        </p:spPr>
        <p:txBody>
          <a:bodyPr wrap="none" rtlCol="0" anchor="t">
            <a:spAutoFit/>
          </a:bodyPr>
          <a:p>
            <a:r>
              <a:rPr lang="en-IN" altLang="en-US" b="1">
                <a:sym typeface="+mn-ea"/>
              </a:rPr>
              <a:t>Final</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0" y="749300"/>
            <a:ext cx="4928870"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7" name="Content Placeholder 6"/>
          <p:cNvPicPr>
            <a:picLocks noChangeAspect="1"/>
          </p:cNvPicPr>
          <p:nvPr>
            <p:ph sz="half" idx="2"/>
          </p:nvPr>
        </p:nvPicPr>
        <p:blipFill>
          <a:blip r:embed="rId2"/>
          <a:stretch>
            <a:fillRect/>
          </a:stretch>
        </p:blipFill>
        <p:spPr>
          <a:xfrm>
            <a:off x="457200" y="2133600"/>
            <a:ext cx="3950970" cy="2867660"/>
          </a:xfrm>
          <a:prstGeom prst="rect">
            <a:avLst/>
          </a:prstGeom>
        </p:spPr>
      </p:pic>
      <p:pic>
        <p:nvPicPr>
          <p:cNvPr id="12" name="Content Placeholder 11"/>
          <p:cNvPicPr>
            <a:picLocks noChangeAspect="1"/>
          </p:cNvPicPr>
          <p:nvPr>
            <p:ph sz="half" idx="3"/>
          </p:nvPr>
        </p:nvPicPr>
        <p:blipFill>
          <a:blip r:embed="rId3"/>
          <a:stretch>
            <a:fillRect/>
          </a:stretch>
        </p:blipFill>
        <p:spPr>
          <a:xfrm>
            <a:off x="4876800" y="1828800"/>
            <a:ext cx="3685540" cy="3813175"/>
          </a:xfrm>
          <a:prstGeom prst="rect">
            <a:avLst/>
          </a:prstGeom>
        </p:spPr>
      </p:pic>
      <p:sp>
        <p:nvSpPr>
          <p:cNvPr id="13" name="Text Box 12"/>
          <p:cNvSpPr txBox="1"/>
          <p:nvPr/>
        </p:nvSpPr>
        <p:spPr>
          <a:xfrm>
            <a:off x="2043430" y="5943600"/>
            <a:ext cx="777875" cy="368300"/>
          </a:xfrm>
          <a:prstGeom prst="rect">
            <a:avLst/>
          </a:prstGeom>
          <a:noFill/>
        </p:spPr>
        <p:txBody>
          <a:bodyPr wrap="none" rtlCol="0" anchor="t">
            <a:spAutoFit/>
          </a:bodyPr>
          <a:p>
            <a:r>
              <a:rPr lang="en-IN" altLang="en-US" b="1">
                <a:sym typeface="+mn-ea"/>
              </a:rPr>
              <a:t>Initial</a:t>
            </a:r>
            <a:r>
              <a:rPr lang="en-IN" altLang="en-US">
                <a:sym typeface="+mn-ea"/>
              </a:rPr>
              <a:t> </a:t>
            </a:r>
            <a:endParaRPr lang="en-US"/>
          </a:p>
        </p:txBody>
      </p:sp>
      <p:sp>
        <p:nvSpPr>
          <p:cNvPr id="14" name="Text Box 13"/>
          <p:cNvSpPr txBox="1"/>
          <p:nvPr/>
        </p:nvSpPr>
        <p:spPr>
          <a:xfrm>
            <a:off x="6781800" y="5943600"/>
            <a:ext cx="635000" cy="368300"/>
          </a:xfrm>
          <a:prstGeom prst="rect">
            <a:avLst/>
          </a:prstGeom>
          <a:noFill/>
        </p:spPr>
        <p:txBody>
          <a:bodyPr wrap="none" rtlCol="0" anchor="t">
            <a:spAutoFit/>
          </a:bodyPr>
          <a:p>
            <a:r>
              <a:rPr lang="en-IN" altLang="en-US" b="1">
                <a:sym typeface="+mn-ea"/>
              </a:rPr>
              <a:t>Final</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709295"/>
            <a:ext cx="4928870"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5" name="Content Placeholder 4"/>
          <p:cNvPicPr>
            <a:picLocks noChangeAspect="1"/>
          </p:cNvPicPr>
          <p:nvPr>
            <p:ph sz="half" idx="2"/>
          </p:nvPr>
        </p:nvPicPr>
        <p:blipFill>
          <a:blip r:embed="rId2"/>
          <a:stretch>
            <a:fillRect/>
          </a:stretch>
        </p:blipFill>
        <p:spPr>
          <a:xfrm>
            <a:off x="457200" y="1981200"/>
            <a:ext cx="4227830" cy="3068955"/>
          </a:xfrm>
          <a:prstGeom prst="rect">
            <a:avLst/>
          </a:prstGeom>
        </p:spPr>
      </p:pic>
      <p:pic>
        <p:nvPicPr>
          <p:cNvPr id="9" name="Content Placeholder 8"/>
          <p:cNvPicPr>
            <a:picLocks noChangeAspect="1"/>
          </p:cNvPicPr>
          <p:nvPr>
            <p:ph sz="half" idx="3"/>
          </p:nvPr>
        </p:nvPicPr>
        <p:blipFill>
          <a:blip r:embed="rId3"/>
          <a:stretch>
            <a:fillRect/>
          </a:stretch>
        </p:blipFill>
        <p:spPr>
          <a:xfrm>
            <a:off x="4876800" y="1676400"/>
            <a:ext cx="3865880" cy="3916045"/>
          </a:xfrm>
          <a:prstGeom prst="rect">
            <a:avLst/>
          </a:prstGeom>
        </p:spPr>
      </p:pic>
      <p:sp>
        <p:nvSpPr>
          <p:cNvPr id="10" name="Text Box 9"/>
          <p:cNvSpPr txBox="1"/>
          <p:nvPr/>
        </p:nvSpPr>
        <p:spPr>
          <a:xfrm>
            <a:off x="2057400" y="5928995"/>
            <a:ext cx="777875" cy="368300"/>
          </a:xfrm>
          <a:prstGeom prst="rect">
            <a:avLst/>
          </a:prstGeom>
          <a:noFill/>
        </p:spPr>
        <p:txBody>
          <a:bodyPr wrap="none" rtlCol="0" anchor="t">
            <a:spAutoFit/>
          </a:bodyPr>
          <a:p>
            <a:r>
              <a:rPr lang="en-IN" altLang="en-US" b="1">
                <a:sym typeface="+mn-ea"/>
              </a:rPr>
              <a:t>Initial</a:t>
            </a:r>
            <a:r>
              <a:rPr lang="en-IN" altLang="en-US">
                <a:sym typeface="+mn-ea"/>
              </a:rPr>
              <a:t> </a:t>
            </a:r>
            <a:endParaRPr lang="en-US"/>
          </a:p>
        </p:txBody>
      </p:sp>
      <p:sp>
        <p:nvSpPr>
          <p:cNvPr id="11" name="Text Box 10"/>
          <p:cNvSpPr txBox="1"/>
          <p:nvPr/>
        </p:nvSpPr>
        <p:spPr>
          <a:xfrm>
            <a:off x="6492240" y="5928995"/>
            <a:ext cx="635000" cy="368300"/>
          </a:xfrm>
          <a:prstGeom prst="rect">
            <a:avLst/>
          </a:prstGeom>
          <a:noFill/>
        </p:spPr>
        <p:txBody>
          <a:bodyPr wrap="none" rtlCol="0" anchor="t">
            <a:spAutoFit/>
          </a:bodyPr>
          <a:p>
            <a:r>
              <a:rPr lang="en-IN" altLang="en-US" b="1">
                <a:sym typeface="+mn-ea"/>
              </a:rPr>
              <a:t>Final</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5255" y="709295"/>
            <a:ext cx="479742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5" name="Content Placeholder 4"/>
          <p:cNvPicPr>
            <a:picLocks noChangeAspect="1"/>
          </p:cNvPicPr>
          <p:nvPr>
            <p:ph sz="half" idx="2"/>
          </p:nvPr>
        </p:nvPicPr>
        <p:blipFill>
          <a:blip r:embed="rId2"/>
          <a:stretch>
            <a:fillRect/>
          </a:stretch>
        </p:blipFill>
        <p:spPr>
          <a:xfrm>
            <a:off x="457200" y="2362200"/>
            <a:ext cx="4076700" cy="2948305"/>
          </a:xfrm>
          <a:prstGeom prst="rect">
            <a:avLst/>
          </a:prstGeom>
        </p:spPr>
      </p:pic>
      <p:pic>
        <p:nvPicPr>
          <p:cNvPr id="13" name="Content Placeholder 12"/>
          <p:cNvPicPr>
            <a:picLocks noChangeAspect="1"/>
          </p:cNvPicPr>
          <p:nvPr>
            <p:ph sz="half" idx="3"/>
          </p:nvPr>
        </p:nvPicPr>
        <p:blipFill>
          <a:blip r:embed="rId3"/>
          <a:stretch>
            <a:fillRect/>
          </a:stretch>
        </p:blipFill>
        <p:spPr>
          <a:xfrm>
            <a:off x="5029200" y="1964055"/>
            <a:ext cx="3592830" cy="3689350"/>
          </a:xfrm>
          <a:prstGeom prst="rect">
            <a:avLst/>
          </a:prstGeom>
        </p:spPr>
      </p:pic>
      <p:sp>
        <p:nvSpPr>
          <p:cNvPr id="14" name="Text Box 13"/>
          <p:cNvSpPr txBox="1"/>
          <p:nvPr/>
        </p:nvSpPr>
        <p:spPr>
          <a:xfrm>
            <a:off x="2106295" y="5899150"/>
            <a:ext cx="777875" cy="368300"/>
          </a:xfrm>
          <a:prstGeom prst="rect">
            <a:avLst/>
          </a:prstGeom>
          <a:noFill/>
        </p:spPr>
        <p:txBody>
          <a:bodyPr wrap="none" rtlCol="0" anchor="t">
            <a:spAutoFit/>
          </a:bodyPr>
          <a:p>
            <a:r>
              <a:rPr lang="en-IN" altLang="en-US" b="1">
                <a:sym typeface="+mn-ea"/>
              </a:rPr>
              <a:t>Initial</a:t>
            </a:r>
            <a:r>
              <a:rPr lang="en-IN" altLang="en-US">
                <a:sym typeface="+mn-ea"/>
              </a:rPr>
              <a:t> </a:t>
            </a:r>
            <a:endParaRPr lang="en-US"/>
          </a:p>
        </p:txBody>
      </p:sp>
      <p:sp>
        <p:nvSpPr>
          <p:cNvPr id="15" name="Text Box 14"/>
          <p:cNvSpPr txBox="1"/>
          <p:nvPr/>
        </p:nvSpPr>
        <p:spPr>
          <a:xfrm>
            <a:off x="6629400" y="5899150"/>
            <a:ext cx="635000" cy="368300"/>
          </a:xfrm>
          <a:prstGeom prst="rect">
            <a:avLst/>
          </a:prstGeom>
          <a:noFill/>
        </p:spPr>
        <p:txBody>
          <a:bodyPr wrap="none" rtlCol="0" anchor="t">
            <a:spAutoFit/>
          </a:bodyPr>
          <a:p>
            <a:r>
              <a:rPr lang="en-IN" altLang="en-US" b="1">
                <a:sym typeface="+mn-ea"/>
              </a:rPr>
              <a:t>Final</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5255" y="709295"/>
            <a:ext cx="479742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7" name="Content Placeholder 6"/>
          <p:cNvPicPr>
            <a:picLocks noChangeAspect="1"/>
          </p:cNvPicPr>
          <p:nvPr>
            <p:ph sz="half" idx="2"/>
          </p:nvPr>
        </p:nvPicPr>
        <p:blipFill>
          <a:blip r:embed="rId2"/>
          <a:stretch>
            <a:fillRect/>
          </a:stretch>
        </p:blipFill>
        <p:spPr>
          <a:xfrm>
            <a:off x="381000" y="1905000"/>
            <a:ext cx="3879850" cy="3820160"/>
          </a:xfrm>
          <a:prstGeom prst="rect">
            <a:avLst/>
          </a:prstGeom>
        </p:spPr>
      </p:pic>
      <p:pic>
        <p:nvPicPr>
          <p:cNvPr id="9" name="Content Placeholder 8"/>
          <p:cNvPicPr>
            <a:picLocks noChangeAspect="1"/>
          </p:cNvPicPr>
          <p:nvPr>
            <p:ph sz="half" idx="3"/>
          </p:nvPr>
        </p:nvPicPr>
        <p:blipFill>
          <a:blip r:embed="rId3"/>
          <a:stretch>
            <a:fillRect/>
          </a:stretch>
        </p:blipFill>
        <p:spPr>
          <a:xfrm>
            <a:off x="4687570" y="1447800"/>
            <a:ext cx="3791585" cy="4205605"/>
          </a:xfrm>
          <a:prstGeom prst="rect">
            <a:avLst/>
          </a:prstGeom>
        </p:spPr>
      </p:pic>
      <p:sp>
        <p:nvSpPr>
          <p:cNvPr id="10" name="Text Box 9"/>
          <p:cNvSpPr txBox="1"/>
          <p:nvPr/>
        </p:nvSpPr>
        <p:spPr>
          <a:xfrm>
            <a:off x="2209800" y="5943600"/>
            <a:ext cx="777875" cy="368300"/>
          </a:xfrm>
          <a:prstGeom prst="rect">
            <a:avLst/>
          </a:prstGeom>
          <a:noFill/>
        </p:spPr>
        <p:txBody>
          <a:bodyPr wrap="none" rtlCol="0" anchor="t">
            <a:spAutoFit/>
          </a:bodyPr>
          <a:p>
            <a:r>
              <a:rPr lang="en-IN" altLang="en-US" b="1">
                <a:sym typeface="+mn-ea"/>
              </a:rPr>
              <a:t>Initial</a:t>
            </a:r>
            <a:r>
              <a:rPr lang="en-IN" altLang="en-US">
                <a:sym typeface="+mn-ea"/>
              </a:rPr>
              <a:t> </a:t>
            </a:r>
            <a:endParaRPr lang="en-US"/>
          </a:p>
        </p:txBody>
      </p:sp>
      <p:sp>
        <p:nvSpPr>
          <p:cNvPr id="11" name="Text Box 10"/>
          <p:cNvSpPr txBox="1"/>
          <p:nvPr/>
        </p:nvSpPr>
        <p:spPr>
          <a:xfrm>
            <a:off x="6266180" y="5867400"/>
            <a:ext cx="635000" cy="368300"/>
          </a:xfrm>
          <a:prstGeom prst="rect">
            <a:avLst/>
          </a:prstGeom>
          <a:noFill/>
        </p:spPr>
        <p:txBody>
          <a:bodyPr wrap="none" rtlCol="0" anchor="t">
            <a:spAutoFit/>
          </a:bodyPr>
          <a:p>
            <a:r>
              <a:rPr lang="en-IN" altLang="en-US" b="1">
                <a:sym typeface="+mn-ea"/>
              </a:rPr>
              <a:t>Final</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762000"/>
            <a:ext cx="4797425"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8" name="Content Placeholder 7"/>
          <p:cNvPicPr>
            <a:picLocks noChangeAspect="1"/>
          </p:cNvPicPr>
          <p:nvPr>
            <p:ph sz="half" idx="3"/>
          </p:nvPr>
        </p:nvPicPr>
        <p:blipFill>
          <a:blip r:embed="rId2"/>
          <a:stretch>
            <a:fillRect/>
          </a:stretch>
        </p:blipFill>
        <p:spPr>
          <a:xfrm>
            <a:off x="533400" y="2341880"/>
            <a:ext cx="3797935" cy="3281045"/>
          </a:xfrm>
          <a:prstGeom prst="rect">
            <a:avLst/>
          </a:prstGeom>
        </p:spPr>
      </p:pic>
      <p:pic>
        <p:nvPicPr>
          <p:cNvPr id="9" name="Content Placeholder 8"/>
          <p:cNvPicPr>
            <a:picLocks noChangeAspect="1"/>
          </p:cNvPicPr>
          <p:nvPr>
            <p:ph sz="half" idx="2"/>
          </p:nvPr>
        </p:nvPicPr>
        <p:blipFill>
          <a:blip r:embed="rId3"/>
          <a:stretch>
            <a:fillRect/>
          </a:stretch>
        </p:blipFill>
        <p:spPr>
          <a:xfrm>
            <a:off x="4876800" y="2438400"/>
            <a:ext cx="3949065" cy="3258820"/>
          </a:xfrm>
          <a:prstGeom prst="rect">
            <a:avLst/>
          </a:prstGeom>
        </p:spPr>
      </p:pic>
      <p:sp>
        <p:nvSpPr>
          <p:cNvPr id="11" name="Text Box 10"/>
          <p:cNvSpPr txBox="1"/>
          <p:nvPr/>
        </p:nvSpPr>
        <p:spPr>
          <a:xfrm>
            <a:off x="2057400" y="5867400"/>
            <a:ext cx="777875" cy="368300"/>
          </a:xfrm>
          <a:prstGeom prst="rect">
            <a:avLst/>
          </a:prstGeom>
          <a:noFill/>
        </p:spPr>
        <p:txBody>
          <a:bodyPr wrap="none" rtlCol="0" anchor="t">
            <a:spAutoFit/>
          </a:bodyPr>
          <a:p>
            <a:r>
              <a:rPr lang="en-IN" altLang="en-US" b="1">
                <a:sym typeface="+mn-ea"/>
              </a:rPr>
              <a:t>Initial</a:t>
            </a:r>
            <a:r>
              <a:rPr lang="en-IN" altLang="en-US">
                <a:sym typeface="+mn-ea"/>
              </a:rPr>
              <a:t> </a:t>
            </a:r>
            <a:endParaRPr lang="en-US"/>
          </a:p>
        </p:txBody>
      </p:sp>
      <p:sp>
        <p:nvSpPr>
          <p:cNvPr id="12" name="Text Box 11"/>
          <p:cNvSpPr txBox="1"/>
          <p:nvPr/>
        </p:nvSpPr>
        <p:spPr>
          <a:xfrm>
            <a:off x="6533515" y="5867400"/>
            <a:ext cx="635000" cy="368300"/>
          </a:xfrm>
          <a:prstGeom prst="rect">
            <a:avLst/>
          </a:prstGeom>
          <a:noFill/>
        </p:spPr>
        <p:txBody>
          <a:bodyPr wrap="none" rtlCol="0" anchor="t">
            <a:spAutoFit/>
          </a:bodyPr>
          <a:p>
            <a:r>
              <a:rPr lang="en-IN" altLang="en-US" b="1">
                <a:sym typeface="+mn-ea"/>
              </a:rPr>
              <a:t>Final</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8" name="Content Placeholder 7"/>
          <p:cNvPicPr>
            <a:picLocks noChangeAspect="1"/>
          </p:cNvPicPr>
          <p:nvPr>
            <p:ph sz="half" idx="2"/>
          </p:nvPr>
        </p:nvPicPr>
        <p:blipFill>
          <a:blip r:embed="rId2"/>
          <a:stretch>
            <a:fillRect/>
          </a:stretch>
        </p:blipFill>
        <p:spPr>
          <a:xfrm>
            <a:off x="228600" y="2286000"/>
            <a:ext cx="4129405" cy="2690495"/>
          </a:xfrm>
          <a:prstGeom prst="rect">
            <a:avLst/>
          </a:prstGeom>
        </p:spPr>
      </p:pic>
      <p:pic>
        <p:nvPicPr>
          <p:cNvPr id="13" name="Content Placeholder 12"/>
          <p:cNvPicPr>
            <a:picLocks noChangeAspect="1"/>
          </p:cNvPicPr>
          <p:nvPr>
            <p:ph sz="half" idx="3"/>
          </p:nvPr>
        </p:nvPicPr>
        <p:blipFill>
          <a:blip r:embed="rId3"/>
          <a:stretch>
            <a:fillRect/>
          </a:stretch>
        </p:blipFill>
        <p:spPr>
          <a:xfrm>
            <a:off x="4800600" y="2286000"/>
            <a:ext cx="3792855" cy="2948305"/>
          </a:xfrm>
          <a:prstGeom prst="rect">
            <a:avLst/>
          </a:prstGeom>
        </p:spPr>
      </p:pic>
      <p:sp>
        <p:nvSpPr>
          <p:cNvPr id="14" name="Text Box 13"/>
          <p:cNvSpPr txBox="1"/>
          <p:nvPr/>
        </p:nvSpPr>
        <p:spPr>
          <a:xfrm>
            <a:off x="2209800" y="5638800"/>
            <a:ext cx="777875" cy="368300"/>
          </a:xfrm>
          <a:prstGeom prst="rect">
            <a:avLst/>
          </a:prstGeom>
          <a:noFill/>
        </p:spPr>
        <p:txBody>
          <a:bodyPr wrap="none" rtlCol="0" anchor="t">
            <a:spAutoFit/>
          </a:bodyPr>
          <a:p>
            <a:r>
              <a:rPr lang="en-IN" altLang="en-US" b="1">
                <a:sym typeface="+mn-ea"/>
              </a:rPr>
              <a:t>Initial</a:t>
            </a:r>
            <a:r>
              <a:rPr lang="en-IN" altLang="en-US">
                <a:sym typeface="+mn-ea"/>
              </a:rPr>
              <a:t> </a:t>
            </a:r>
            <a:endParaRPr lang="en-US"/>
          </a:p>
        </p:txBody>
      </p:sp>
      <p:sp>
        <p:nvSpPr>
          <p:cNvPr id="15" name="Text Box 14"/>
          <p:cNvSpPr txBox="1"/>
          <p:nvPr/>
        </p:nvSpPr>
        <p:spPr>
          <a:xfrm>
            <a:off x="6379210" y="5638800"/>
            <a:ext cx="635000" cy="368300"/>
          </a:xfrm>
          <a:prstGeom prst="rect">
            <a:avLst/>
          </a:prstGeom>
          <a:noFill/>
        </p:spPr>
        <p:txBody>
          <a:bodyPr wrap="none" rtlCol="0" anchor="t">
            <a:spAutoFit/>
          </a:bodyPr>
          <a:p>
            <a:r>
              <a:rPr lang="en-IN" altLang="en-US" b="1">
                <a:sym typeface="+mn-ea"/>
              </a:rPr>
              <a:t>Final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92250"/>
            <a:ext cx="3769995" cy="381635"/>
          </a:xfrm>
          <a:prstGeom prst="rect">
            <a:avLst/>
          </a:prstGeom>
        </p:spPr>
        <p:txBody>
          <a:bodyPr vert="horz" wrap="square" lIns="0" tIns="12700" rIns="0" bIns="0" rtlCol="0">
            <a:spAutoFit/>
          </a:bodyPr>
          <a:lstStyle/>
          <a:p>
            <a:pPr marL="12700">
              <a:lnSpc>
                <a:spcPct val="100000"/>
              </a:lnSpc>
              <a:spcBef>
                <a:spcPts val="100"/>
              </a:spcBef>
            </a:pPr>
            <a:r>
              <a:rPr sz="2400" dirty="0"/>
              <a:t>I</a:t>
            </a:r>
            <a:r>
              <a:rPr lang="en-IN" sz="2400" dirty="0"/>
              <a:t>NTRODUCTION</a:t>
            </a:r>
            <a:endParaRPr sz="2400"/>
          </a:p>
        </p:txBody>
      </p:sp>
      <p:sp>
        <p:nvSpPr>
          <p:cNvPr id="3" name="object 3"/>
          <p:cNvSpPr txBox="1"/>
          <p:nvPr/>
        </p:nvSpPr>
        <p:spPr>
          <a:xfrm>
            <a:off x="292100" y="2057400"/>
            <a:ext cx="8486775" cy="3459480"/>
          </a:xfrm>
          <a:prstGeom prst="rect">
            <a:avLst/>
          </a:prstGeom>
        </p:spPr>
        <p:txBody>
          <a:bodyPr vert="horz" wrap="square" lIns="0" tIns="74295" rIns="0" bIns="0" rtlCol="0">
            <a:spAutoFit/>
          </a:bodyPr>
          <a:lstStyle/>
          <a:p>
            <a:pPr marL="342900" indent="-342900" algn="just">
              <a:buFont typeface="Arial" panose="020B0604020202020204" pitchFamily="34" charset="0"/>
              <a:buChar char="•"/>
            </a:pPr>
            <a:r>
              <a:rPr lang="en-US" sz="2000" dirty="0">
                <a:effectLst/>
                <a:latin typeface="Calibri" panose="020F0502020204030204" charset="0"/>
                <a:cs typeface="Calibri" panose="020F0502020204030204" charset="0"/>
                <a:sym typeface="+mn-ea"/>
              </a:rPr>
              <a:t>This task has taken the information of past clients of different banks to whom on a bunch of boundaries credit were approved. So the AI model is prepared on that record to get precise outcomes. </a:t>
            </a:r>
            <a:endParaRPr lang="en-US" sz="2000" dirty="0">
              <a:effectLst/>
              <a:latin typeface="Calibri" panose="020F0502020204030204" charset="0"/>
              <a:cs typeface="Calibri" panose="020F0502020204030204" charset="0"/>
              <a:sym typeface="+mn-ea"/>
            </a:endParaRPr>
          </a:p>
          <a:p>
            <a:pPr marL="342900" indent="-342900" algn="just">
              <a:buFont typeface="Arial" panose="020B0604020202020204" pitchFamily="34" charset="0"/>
              <a:buChar char="•"/>
            </a:pPr>
            <a:r>
              <a:rPr lang="en-US" sz="2000" dirty="0">
                <a:effectLst/>
                <a:latin typeface="Calibri" panose="020F0502020204030204" charset="0"/>
                <a:cs typeface="Calibri" panose="020F0502020204030204" charset="0"/>
                <a:sym typeface="+mn-ea"/>
              </a:rPr>
              <a:t>Our fundamental target of this exploration is to anticipate the security of credit. To foresee advance well being, the strategic relapse calculation is utilised. </a:t>
            </a:r>
            <a:endParaRPr lang="en-US" sz="2000" dirty="0">
              <a:effectLst/>
              <a:latin typeface="Calibri" panose="020F0502020204030204" charset="0"/>
              <a:cs typeface="Calibri" panose="020F0502020204030204" charset="0"/>
              <a:sym typeface="+mn-ea"/>
            </a:endParaRPr>
          </a:p>
          <a:p>
            <a:pPr marL="342900" indent="-342900" algn="just">
              <a:buFont typeface="Arial" panose="020B0604020202020204" pitchFamily="34" charset="0"/>
              <a:buChar char="•"/>
            </a:pPr>
            <a:r>
              <a:rPr lang="en-US" sz="2000" dirty="0">
                <a:effectLst/>
                <a:latin typeface="Calibri" panose="020F0502020204030204" charset="0"/>
                <a:cs typeface="Calibri" panose="020F0502020204030204" charset="0"/>
                <a:sym typeface="+mn-ea"/>
              </a:rPr>
              <a:t>First the information is cleaned in order to stay away from the missing qualities in the informational collection. </a:t>
            </a:r>
            <a:endParaRPr lang="en-US" sz="2000" dirty="0">
              <a:effectLst/>
              <a:latin typeface="Calibri" panose="020F0502020204030204" charset="0"/>
              <a:cs typeface="Calibri" panose="020F0502020204030204" charset="0"/>
              <a:sym typeface="+mn-ea"/>
            </a:endParaRPr>
          </a:p>
          <a:p>
            <a:pPr marL="342900" indent="-342900" algn="just">
              <a:buFont typeface="Arial" panose="020B0604020202020204" pitchFamily="34" charset="0"/>
              <a:buChar char="•"/>
            </a:pPr>
            <a:r>
              <a:rPr lang="en-US" sz="2000" dirty="0">
                <a:effectLst/>
                <a:latin typeface="Calibri" panose="020F0502020204030204" charset="0"/>
                <a:cs typeface="Calibri" panose="020F0502020204030204" charset="0"/>
                <a:sym typeface="+mn-ea"/>
              </a:rPr>
              <a:t>To prepare our model informational collection of 1500 cases and 10 mathematical and 8 downright characteristics has been taken. </a:t>
            </a:r>
            <a:endParaRPr lang="en-US" sz="2000" dirty="0">
              <a:effectLst/>
              <a:latin typeface="Calibri" panose="020F0502020204030204" charset="0"/>
              <a:cs typeface="Calibri" panose="020F0502020204030204" charset="0"/>
              <a:sym typeface="+mn-ea"/>
            </a:endParaRPr>
          </a:p>
          <a:p>
            <a:pPr marL="342900" indent="-342900" algn="just">
              <a:buFont typeface="Arial" panose="020B0604020202020204" pitchFamily="34" charset="0"/>
              <a:buChar char="•"/>
            </a:pPr>
            <a:r>
              <a:rPr lang="en-US" sz="2000" dirty="0">
                <a:effectLst/>
                <a:latin typeface="Calibri" panose="020F0502020204030204" charset="0"/>
                <a:cs typeface="Calibri" panose="020F0502020204030204" charset="0"/>
                <a:sym typeface="+mn-ea"/>
              </a:rPr>
              <a:t>To credit an advance to client different boundaries like CIBIL Score (Credit History), Business Value.</a:t>
            </a: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5" name="Content Placeholder 4"/>
          <p:cNvPicPr>
            <a:picLocks noChangeAspect="1"/>
          </p:cNvPicPr>
          <p:nvPr>
            <p:ph sz="half" idx="2"/>
          </p:nvPr>
        </p:nvPicPr>
        <p:blipFill>
          <a:blip r:embed="rId2"/>
          <a:stretch>
            <a:fillRect/>
          </a:stretch>
        </p:blipFill>
        <p:spPr>
          <a:xfrm>
            <a:off x="381000" y="2621280"/>
            <a:ext cx="3918585" cy="2277110"/>
          </a:xfrm>
          <a:prstGeom prst="rect">
            <a:avLst/>
          </a:prstGeom>
        </p:spPr>
      </p:pic>
      <p:pic>
        <p:nvPicPr>
          <p:cNvPr id="9" name="Content Placeholder 8"/>
          <p:cNvPicPr>
            <a:picLocks noChangeAspect="1"/>
          </p:cNvPicPr>
          <p:nvPr>
            <p:ph sz="half" idx="3"/>
          </p:nvPr>
        </p:nvPicPr>
        <p:blipFill>
          <a:blip r:embed="rId3"/>
          <a:stretch>
            <a:fillRect/>
          </a:stretch>
        </p:blipFill>
        <p:spPr>
          <a:xfrm>
            <a:off x="5029200" y="2514600"/>
            <a:ext cx="3519805" cy="2672080"/>
          </a:xfrm>
          <a:prstGeom prst="rect">
            <a:avLst/>
          </a:prstGeom>
        </p:spPr>
      </p:pic>
      <p:sp>
        <p:nvSpPr>
          <p:cNvPr id="10" name="Text Box 9"/>
          <p:cNvSpPr txBox="1"/>
          <p:nvPr/>
        </p:nvSpPr>
        <p:spPr>
          <a:xfrm>
            <a:off x="2057400" y="5715000"/>
            <a:ext cx="777875" cy="368300"/>
          </a:xfrm>
          <a:prstGeom prst="rect">
            <a:avLst/>
          </a:prstGeom>
          <a:noFill/>
        </p:spPr>
        <p:txBody>
          <a:bodyPr wrap="none" rtlCol="0" anchor="t">
            <a:spAutoFit/>
          </a:bodyPr>
          <a:p>
            <a:r>
              <a:rPr lang="en-IN" altLang="en-US" b="1">
                <a:sym typeface="+mn-ea"/>
              </a:rPr>
              <a:t>Initial</a:t>
            </a:r>
            <a:r>
              <a:rPr lang="en-IN" altLang="en-US">
                <a:sym typeface="+mn-ea"/>
              </a:rPr>
              <a:t> </a:t>
            </a:r>
            <a:endParaRPr lang="en-US"/>
          </a:p>
        </p:txBody>
      </p:sp>
      <p:sp>
        <p:nvSpPr>
          <p:cNvPr id="11" name="Text Box 10"/>
          <p:cNvSpPr txBox="1"/>
          <p:nvPr/>
        </p:nvSpPr>
        <p:spPr>
          <a:xfrm>
            <a:off x="6471285" y="5638800"/>
            <a:ext cx="635000" cy="368300"/>
          </a:xfrm>
          <a:prstGeom prst="rect">
            <a:avLst/>
          </a:prstGeom>
          <a:noFill/>
        </p:spPr>
        <p:txBody>
          <a:bodyPr wrap="none" rtlCol="0" anchor="t">
            <a:spAutoFit/>
          </a:bodyPr>
          <a:p>
            <a:r>
              <a:rPr lang="en-IN" altLang="en-US" b="1">
                <a:sym typeface="+mn-ea"/>
              </a:rPr>
              <a:t>Final</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5" name="Content Placeholder 4"/>
          <p:cNvPicPr>
            <a:picLocks noChangeAspect="1"/>
          </p:cNvPicPr>
          <p:nvPr>
            <p:ph sz="half" idx="2"/>
          </p:nvPr>
        </p:nvPicPr>
        <p:blipFill>
          <a:blip r:embed="rId2"/>
          <a:stretch>
            <a:fillRect/>
          </a:stretch>
        </p:blipFill>
        <p:spPr>
          <a:xfrm>
            <a:off x="533400" y="2286000"/>
            <a:ext cx="4013200" cy="2682875"/>
          </a:xfrm>
          <a:prstGeom prst="rect">
            <a:avLst/>
          </a:prstGeom>
        </p:spPr>
      </p:pic>
      <p:pic>
        <p:nvPicPr>
          <p:cNvPr id="9" name="Content Placeholder 8"/>
          <p:cNvPicPr>
            <a:picLocks noChangeAspect="1"/>
          </p:cNvPicPr>
          <p:nvPr>
            <p:ph sz="half" idx="3"/>
          </p:nvPr>
        </p:nvPicPr>
        <p:blipFill>
          <a:blip r:embed="rId3"/>
          <a:stretch>
            <a:fillRect/>
          </a:stretch>
        </p:blipFill>
        <p:spPr>
          <a:xfrm>
            <a:off x="4953000" y="2362200"/>
            <a:ext cx="3652520" cy="2772410"/>
          </a:xfrm>
          <a:prstGeom prst="rect">
            <a:avLst/>
          </a:prstGeom>
        </p:spPr>
      </p:pic>
      <p:sp>
        <p:nvSpPr>
          <p:cNvPr id="10" name="Text Box 9"/>
          <p:cNvSpPr txBox="1"/>
          <p:nvPr/>
        </p:nvSpPr>
        <p:spPr>
          <a:xfrm>
            <a:off x="2151380" y="5562600"/>
            <a:ext cx="777875" cy="368300"/>
          </a:xfrm>
          <a:prstGeom prst="rect">
            <a:avLst/>
          </a:prstGeom>
          <a:noFill/>
        </p:spPr>
        <p:txBody>
          <a:bodyPr wrap="none" rtlCol="0" anchor="t">
            <a:spAutoFit/>
          </a:bodyPr>
          <a:p>
            <a:r>
              <a:rPr lang="en-IN" altLang="en-US" b="1">
                <a:sym typeface="+mn-ea"/>
              </a:rPr>
              <a:t>Initial</a:t>
            </a:r>
            <a:r>
              <a:rPr lang="en-IN" altLang="en-US">
                <a:sym typeface="+mn-ea"/>
              </a:rPr>
              <a:t> </a:t>
            </a:r>
            <a:endParaRPr lang="en-US"/>
          </a:p>
        </p:txBody>
      </p:sp>
      <p:sp>
        <p:nvSpPr>
          <p:cNvPr id="11" name="Text Box 10"/>
          <p:cNvSpPr txBox="1"/>
          <p:nvPr/>
        </p:nvSpPr>
        <p:spPr>
          <a:xfrm>
            <a:off x="6461760" y="5486400"/>
            <a:ext cx="635000" cy="368300"/>
          </a:xfrm>
          <a:prstGeom prst="rect">
            <a:avLst/>
          </a:prstGeom>
          <a:noFill/>
        </p:spPr>
        <p:txBody>
          <a:bodyPr wrap="none" rtlCol="0" anchor="t">
            <a:spAutoFit/>
          </a:bodyPr>
          <a:p>
            <a:r>
              <a:rPr lang="en-IN" altLang="en-US" b="1">
                <a:sym typeface="+mn-ea"/>
              </a:rPr>
              <a:t>Final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146" y="685749"/>
            <a:ext cx="4458970" cy="443230"/>
          </a:xfrm>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CONFUSION MATRIX</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6352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7" name="Content Placeholder 6"/>
          <p:cNvPicPr>
            <a:picLocks noChangeAspect="1"/>
          </p:cNvPicPr>
          <p:nvPr>
            <p:ph sz="half" idx="3"/>
          </p:nvPr>
        </p:nvPicPr>
        <p:blipFill>
          <a:blip r:embed="rId2"/>
          <a:stretch>
            <a:fillRect/>
          </a:stretch>
        </p:blipFill>
        <p:spPr>
          <a:xfrm>
            <a:off x="1219200" y="1752600"/>
            <a:ext cx="6826250" cy="43529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31178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8" name="Content Placeholder 7"/>
          <p:cNvPicPr>
            <a:picLocks noChangeAspect="1"/>
          </p:cNvPicPr>
          <p:nvPr>
            <p:ph sz="half" idx="2"/>
          </p:nvPr>
        </p:nvPicPr>
        <p:blipFill>
          <a:blip r:embed="rId2"/>
          <a:stretch>
            <a:fillRect/>
          </a:stretch>
        </p:blipFill>
        <p:spPr>
          <a:xfrm>
            <a:off x="381000" y="1993900"/>
            <a:ext cx="8262620" cy="4076065"/>
          </a:xfrm>
          <a:prstGeom prst="rect">
            <a:avLst/>
          </a:prstGeom>
        </p:spPr>
      </p:pic>
      <p:sp>
        <p:nvSpPr>
          <p:cNvPr id="13" name="Text Box 12"/>
          <p:cNvSpPr txBox="1"/>
          <p:nvPr/>
        </p:nvSpPr>
        <p:spPr>
          <a:xfrm>
            <a:off x="762000" y="1447800"/>
            <a:ext cx="1370965" cy="398780"/>
          </a:xfrm>
          <a:prstGeom prst="rect">
            <a:avLst/>
          </a:prstGeom>
          <a:noFill/>
        </p:spPr>
        <p:txBody>
          <a:bodyPr wrap="none" rtlCol="0">
            <a:spAutoFit/>
          </a:bodyPr>
          <a:p>
            <a:r>
              <a:rPr lang="en-IN" altLang="en-US" sz="2000" b="1"/>
              <a:t>Home Page</a:t>
            </a:r>
            <a:endParaRPr lang="en-IN" altLang="en-US" sz="2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z="2800" dirty="0">
                <a:latin typeface="Calibri" panose="020F0502020204030204" charset="0"/>
                <a:cs typeface="Calibri" panose="020F0502020204030204" charset="0"/>
                <a:sym typeface="+mn-ea"/>
              </a:rPr>
              <a:t>OUTPUT SCREENSHOTS </a:t>
            </a:r>
            <a:endParaRPr sz="28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31178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13" name="Text Box 12"/>
          <p:cNvSpPr txBox="1"/>
          <p:nvPr/>
        </p:nvSpPr>
        <p:spPr>
          <a:xfrm>
            <a:off x="762000" y="1447800"/>
            <a:ext cx="1941830" cy="398780"/>
          </a:xfrm>
          <a:prstGeom prst="rect">
            <a:avLst/>
          </a:prstGeom>
          <a:noFill/>
        </p:spPr>
        <p:txBody>
          <a:bodyPr wrap="none" rtlCol="0">
            <a:spAutoFit/>
          </a:bodyPr>
          <a:p>
            <a:r>
              <a:rPr lang="en-IN" altLang="en-US" sz="2000" b="1"/>
              <a:t>Application Page</a:t>
            </a:r>
            <a:endParaRPr lang="en-IN" altLang="en-US" sz="2000" b="1"/>
          </a:p>
        </p:txBody>
      </p:sp>
      <p:pic>
        <p:nvPicPr>
          <p:cNvPr id="5" name="Content Placeholder 4"/>
          <p:cNvPicPr>
            <a:picLocks noChangeAspect="1"/>
          </p:cNvPicPr>
          <p:nvPr>
            <p:ph sz="half" idx="2"/>
          </p:nvPr>
        </p:nvPicPr>
        <p:blipFill>
          <a:blip r:embed="rId2"/>
          <a:stretch>
            <a:fillRect/>
          </a:stretch>
        </p:blipFill>
        <p:spPr>
          <a:xfrm>
            <a:off x="381000" y="1986280"/>
            <a:ext cx="8354060" cy="40417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00200"/>
            <a:ext cx="4519295" cy="381635"/>
          </a:xfrm>
          <a:prstGeom prst="rect">
            <a:avLst/>
          </a:prstGeom>
        </p:spPr>
        <p:txBody>
          <a:bodyPr vert="horz" wrap="square" lIns="0" tIns="12700" rIns="0" bIns="0" rtlCol="0">
            <a:spAutoFit/>
          </a:bodyPr>
          <a:lstStyle/>
          <a:p>
            <a:pPr marL="12700">
              <a:lnSpc>
                <a:spcPct val="100000"/>
              </a:lnSpc>
              <a:spcBef>
                <a:spcPts val="100"/>
              </a:spcBef>
            </a:pPr>
            <a:r>
              <a:rPr lang="en-IN" sz="2400" dirty="0">
                <a:latin typeface="Calibri" panose="020F0502020204030204" charset="0"/>
                <a:cs typeface="Calibri" panose="020F0502020204030204" charset="0"/>
                <a:sym typeface="+mn-ea"/>
              </a:rPr>
              <a:t>SOFTWARE REQUIREMENTS</a:t>
            </a:r>
            <a:endParaRPr sz="2400">
              <a:latin typeface="Calibri" panose="020F0502020204030204" charset="0"/>
              <a:cs typeface="Calibri" panose="020F0502020204030204" charset="0"/>
            </a:endParaRPr>
          </a:p>
        </p:txBody>
      </p:sp>
      <p:sp>
        <p:nvSpPr>
          <p:cNvPr id="3" name="object 3"/>
          <p:cNvSpPr txBox="1"/>
          <p:nvPr/>
        </p:nvSpPr>
        <p:spPr>
          <a:xfrm>
            <a:off x="535940" y="2209800"/>
            <a:ext cx="8235950" cy="989965"/>
          </a:xfrm>
          <a:prstGeom prst="rect">
            <a:avLst/>
          </a:prstGeom>
        </p:spPr>
        <p:txBody>
          <a:bodyPr vert="horz" wrap="square" lIns="0" tIns="50165" rIns="0" bIns="0" rtlCol="0">
            <a:spAutoFit/>
          </a:bodyPr>
          <a:lstStyle/>
          <a:p>
            <a:pPr marL="355600" marR="5080" indent="-342900">
              <a:lnSpc>
                <a:spcPct val="91000"/>
              </a:lnSpc>
              <a:spcBef>
                <a:spcPts val="395"/>
              </a:spcBef>
              <a:buSzPct val="123000"/>
              <a:buFont typeface="Arial" panose="020B0604020202020204" pitchFamily="34" charset="0"/>
              <a:buChar char="•"/>
              <a:tabLst>
                <a:tab pos="554990" algn="l"/>
                <a:tab pos="555625" algn="l"/>
              </a:tabLst>
            </a:pPr>
            <a:r>
              <a:rPr lang="en-US" sz="2000" dirty="0">
                <a:latin typeface="Times New Roman" panose="02020603050405020304" charset="0"/>
                <a:cs typeface="Times New Roman" panose="02020603050405020304" charset="0"/>
                <a:sym typeface="+mn-ea"/>
              </a:rPr>
              <a:t>Operating system: Windows 7</a:t>
            </a:r>
            <a:r>
              <a:rPr lang="en-IN" altLang="en-US" sz="2000" dirty="0">
                <a:latin typeface="Times New Roman" panose="02020603050405020304" charset="0"/>
                <a:cs typeface="Times New Roman" panose="02020603050405020304" charset="0"/>
                <a:sym typeface="+mn-ea"/>
              </a:rPr>
              <a:t> or 10</a:t>
            </a:r>
            <a:endParaRPr lang="en-US" sz="2000" dirty="0">
              <a:latin typeface="Times New Roman" panose="02020603050405020304" charset="0"/>
              <a:cs typeface="Times New Roman" panose="020206030504050203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r>
              <a:rPr lang="en-US" sz="2000" dirty="0">
                <a:latin typeface="Times New Roman" panose="02020603050405020304" charset="0"/>
                <a:cs typeface="Times New Roman" panose="02020603050405020304" charset="0"/>
                <a:sym typeface="+mn-ea"/>
              </a:rPr>
              <a:t>Coding Language: python</a:t>
            </a:r>
            <a:endParaRPr lang="en-US" sz="2000" dirty="0">
              <a:latin typeface="Times New Roman" panose="02020603050405020304" charset="0"/>
              <a:cs typeface="Times New Roman" panose="02020603050405020304" charset="0"/>
            </a:endParaRPr>
          </a:p>
          <a:p>
            <a:pPr marL="355600" marR="5080" indent="-342900">
              <a:lnSpc>
                <a:spcPct val="91000"/>
              </a:lnSpc>
              <a:spcBef>
                <a:spcPts val="395"/>
              </a:spcBef>
              <a:buSzPct val="123000"/>
              <a:buFont typeface="Arial" panose="020B0604020202020204" pitchFamily="34" charset="0"/>
              <a:buChar char="•"/>
              <a:tabLst>
                <a:tab pos="554990" algn="l"/>
                <a:tab pos="555625" algn="l"/>
              </a:tabLst>
            </a:pPr>
            <a:r>
              <a:rPr lang="en-US" sz="2000" dirty="0">
                <a:latin typeface="Times New Roman" panose="02020603050405020304" charset="0"/>
                <a:cs typeface="Times New Roman" panose="02020603050405020304" charset="0"/>
                <a:sym typeface="+mn-ea"/>
              </a:rPr>
              <a:t>Tool: </a:t>
            </a:r>
            <a:r>
              <a:rPr lang="en-IN" altLang="en-US" sz="2000" dirty="0">
                <a:latin typeface="Times New Roman" panose="02020603050405020304" charset="0"/>
                <a:cs typeface="Times New Roman" panose="02020603050405020304" charset="0"/>
                <a:sym typeface="+mn-ea"/>
              </a:rPr>
              <a:t>Anaconda(spyder)</a:t>
            </a:r>
            <a:endParaRPr lang="en-IN" altLang="en-US" sz="2000" dirty="0">
              <a:latin typeface="Times New Roman" panose="02020603050405020304" charset="0"/>
              <a:cs typeface="Times New Roman" panose="02020603050405020304" charset="0"/>
              <a:sym typeface="+mn-ea"/>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9337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7" name="Text Box 6"/>
          <p:cNvSpPr txBox="1"/>
          <p:nvPr/>
        </p:nvSpPr>
        <p:spPr>
          <a:xfrm>
            <a:off x="535940" y="3505200"/>
            <a:ext cx="4519295" cy="829945"/>
          </a:xfrm>
          <a:prstGeom prst="rect">
            <a:avLst/>
          </a:prstGeom>
          <a:noFill/>
        </p:spPr>
        <p:txBody>
          <a:bodyPr wrap="square" rtlCol="0">
            <a:spAutoFit/>
          </a:bodyPr>
          <a:p>
            <a:r>
              <a:rPr lang="en-IN" sz="2400" b="1" dirty="0">
                <a:latin typeface="Calibri" panose="020F0502020204030204" charset="0"/>
                <a:cs typeface="Calibri" panose="020F0502020204030204" charset="0"/>
                <a:sym typeface="+mn-ea"/>
              </a:rPr>
              <a:t>HARDWARE REQUIREMENTS</a:t>
            </a:r>
            <a:endParaRPr lang="en-US" sz="2400" b="1" dirty="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p:txBody>
      </p:sp>
      <p:sp>
        <p:nvSpPr>
          <p:cNvPr id="8" name="Text Box 7"/>
          <p:cNvSpPr txBox="1"/>
          <p:nvPr/>
        </p:nvSpPr>
        <p:spPr>
          <a:xfrm>
            <a:off x="533400" y="4101465"/>
            <a:ext cx="4012565" cy="1938020"/>
          </a:xfrm>
          <a:prstGeom prst="rect">
            <a:avLst/>
          </a:prstGeom>
          <a:noFill/>
        </p:spPr>
        <p:txBody>
          <a:bodyPr wrap="square" rtlCol="0">
            <a:spAutoFit/>
          </a:bodyPr>
          <a:p>
            <a:pPr marL="285750" indent="-285750">
              <a:lnSpc>
                <a:spcPct val="100000"/>
              </a:lnSpc>
              <a:buFont typeface="Arial" panose="020B0604020202020204" pitchFamily="34" charset="0"/>
              <a:buChar char="•"/>
            </a:pPr>
            <a:r>
              <a:rPr lang="en-GB" sz="2000" dirty="0">
                <a:latin typeface="Times New Roman" panose="02020603050405020304" charset="0"/>
                <a:cs typeface="Times New Roman" panose="02020603050405020304" charset="0"/>
                <a:sym typeface="+mn-ea"/>
              </a:rPr>
              <a:t>System : Pentium i3 Processor</a:t>
            </a:r>
            <a:endParaRPr lang="en-US" sz="2000" dirty="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GB" sz="2000" dirty="0">
                <a:latin typeface="Times New Roman" panose="02020603050405020304" charset="0"/>
                <a:cs typeface="Times New Roman" panose="02020603050405020304" charset="0"/>
                <a:sym typeface="+mn-ea"/>
              </a:rPr>
              <a:t>Hard Disk : 300 GB(min)</a:t>
            </a:r>
            <a:endParaRPr lang="en-US" sz="2000" dirty="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GB" sz="2000" dirty="0">
                <a:latin typeface="Times New Roman" panose="02020603050405020304" charset="0"/>
                <a:cs typeface="Times New Roman" panose="02020603050405020304" charset="0"/>
                <a:sym typeface="+mn-ea"/>
              </a:rPr>
              <a:t>Monitor : 15’’ LED</a:t>
            </a:r>
            <a:endParaRPr lang="en-US" sz="2000" dirty="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GB" sz="2000" dirty="0">
                <a:latin typeface="Times New Roman" panose="02020603050405020304" charset="0"/>
                <a:cs typeface="Times New Roman" panose="02020603050405020304" charset="0"/>
                <a:sym typeface="+mn-ea"/>
              </a:rPr>
              <a:t>Input Devices : Keyboard, Mouse</a:t>
            </a:r>
            <a:endParaRPr lang="en-US" sz="2000" dirty="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GB" sz="2000" dirty="0">
                <a:latin typeface="Times New Roman" panose="02020603050405020304" charset="0"/>
                <a:cs typeface="Times New Roman" panose="02020603050405020304" charset="0"/>
                <a:sym typeface="+mn-ea"/>
              </a:rPr>
              <a:t>Ram : 2 GB</a:t>
            </a:r>
            <a:endParaRPr lang="en-GB" sz="2000" dirty="0">
              <a:latin typeface="Times New Roman" panose="02020603050405020304" charset="0"/>
              <a:cs typeface="Times New Roman" panose="02020603050405020304" charset="0"/>
            </a:endParaRPr>
          </a:p>
          <a:p>
            <a:pPr marL="285750" indent="-285750"/>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00200"/>
            <a:ext cx="4519295" cy="381635"/>
          </a:xfrm>
          <a:prstGeom prst="rect">
            <a:avLst/>
          </a:prstGeom>
        </p:spPr>
        <p:txBody>
          <a:bodyPr vert="horz" wrap="square" lIns="0" tIns="12700" rIns="0" bIns="0" rtlCol="0">
            <a:spAutoFit/>
          </a:bodyPr>
          <a:lstStyle/>
          <a:p>
            <a:pPr marL="12700">
              <a:lnSpc>
                <a:spcPct val="100000"/>
              </a:lnSpc>
              <a:spcBef>
                <a:spcPts val="100"/>
              </a:spcBef>
            </a:pPr>
            <a:r>
              <a:rPr lang="en-US" sz="2400" cap="all" dirty="0">
                <a:uFillTx/>
                <a:latin typeface="Calibri" panose="020F0502020204030204" charset="0"/>
                <a:cs typeface="Calibri" panose="020F0502020204030204" charset="0"/>
                <a:sym typeface="+mn-ea"/>
              </a:rPr>
              <a:t>Reference</a:t>
            </a:r>
            <a:r>
              <a:rPr lang="en-IN" altLang="en-US" sz="2400" cap="all" dirty="0">
                <a:uFillTx/>
                <a:latin typeface="Calibri" panose="020F0502020204030204" charset="0"/>
                <a:cs typeface="Calibri" panose="020F0502020204030204" charset="0"/>
                <a:sym typeface="+mn-ea"/>
              </a:rPr>
              <a:t>s</a:t>
            </a:r>
            <a:endParaRPr lang="en-IN" altLang="en-US" sz="2400" cap="all" dirty="0">
              <a:uFillTx/>
              <a:latin typeface="Calibri" panose="020F0502020204030204" charset="0"/>
              <a:cs typeface="Calibri" panose="020F0502020204030204" charset="0"/>
              <a:sym typeface="+mn-ea"/>
            </a:endParaRPr>
          </a:p>
        </p:txBody>
      </p:sp>
      <p:sp>
        <p:nvSpPr>
          <p:cNvPr id="3" name="object 3"/>
          <p:cNvSpPr txBox="1"/>
          <p:nvPr/>
        </p:nvSpPr>
        <p:spPr>
          <a:xfrm>
            <a:off x="535940" y="2044065"/>
            <a:ext cx="8072120" cy="4358640"/>
          </a:xfrm>
          <a:prstGeom prst="rect">
            <a:avLst/>
          </a:prstGeom>
        </p:spPr>
        <p:txBody>
          <a:bodyPr vert="horz" wrap="square" lIns="0" tIns="50165" rIns="0" bIns="0" rtlCol="0">
            <a:spAutoFit/>
          </a:bodyPr>
          <a:lstStyle/>
          <a:p>
            <a:pPr marL="0" indent="0" algn="just">
              <a:buFont typeface="Wingdings" panose="05000000000000000000" charset="0"/>
              <a:buNone/>
            </a:pPr>
            <a:r>
              <a:rPr lang="en-US" sz="2000" dirty="0">
                <a:latin typeface="Calibri" panose="020F0502020204030204" charset="0"/>
                <a:cs typeface="Calibri" panose="020F0502020204030204" charset="0"/>
                <a:sym typeface="+mn-ea"/>
              </a:rPr>
              <a:t>[1] An Method for Predicting Loan Approval Using Machine Learning Algorithm, International Conference on Electronics and Sustainable Communication Systems (ICESC), M. Sheikh, A. Goel, and T. Kumar (2020). </a:t>
            </a: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r>
              <a:rPr lang="en-US" sz="2000" dirty="0">
                <a:latin typeface="Calibri" panose="020F0502020204030204" charset="0"/>
                <a:cs typeface="Calibri" panose="020F0502020204030204" charset="0"/>
                <a:sym typeface="+mn-ea"/>
              </a:rPr>
              <a:t>[2] S. M. S. and R. Sunny T, "Loan Credibility Prediction System Based on Decision Tree Algorithm," International Journal of Engineering Research &amp; Technology (IJERT), Vol. 4 Issue 09, (2015). </a:t>
            </a: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r>
              <a:rPr lang="en-US" sz="2000" dirty="0">
                <a:latin typeface="Calibri" panose="020F0502020204030204" charset="0"/>
                <a:cs typeface="Calibri" panose="020F0502020204030204" charset="0"/>
                <a:sym typeface="+mn-ea"/>
              </a:rPr>
              <a:t>[3] "Loan Approval Prediction Based on Machine Learning Method," IOSR Journal of Computer Engineering, by A. Kumar, I. Garg, and S. Kaur (2016). </a:t>
            </a: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r>
              <a:rPr sz="2000">
                <a:latin typeface="Calibri" panose="020F0502020204030204" charset="0"/>
                <a:cs typeface="Calibri" panose="020F0502020204030204" charset="0"/>
              </a:rPr>
              <a:t>[4] "Clustering Loan Applicants based on Risk Percentage using K-Means Clustering Approaches," by Dr. K. Kavitha Issue 2 of Volume 6 of IJARCSSE (2016). 65–80 in Library, vol. 38, no. 1, 2020.</a:t>
            </a: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33083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1447800"/>
            <a:ext cx="8138795" cy="5281930"/>
          </a:xfrm>
          <a:prstGeom prst="rect">
            <a:avLst/>
          </a:prstGeom>
        </p:spPr>
        <p:txBody>
          <a:bodyPr vert="horz" wrap="square" lIns="0" tIns="50165" rIns="0" bIns="0" rtlCol="0">
            <a:spAutoFit/>
          </a:bodyPr>
          <a:lstStyle/>
          <a:p>
            <a:pPr marL="0" indent="0" algn="just">
              <a:buFont typeface="Wingdings" panose="05000000000000000000" charset="0"/>
              <a:buNone/>
            </a:pPr>
            <a:r>
              <a:rPr lang="en-US" sz="2000" dirty="0">
                <a:latin typeface="Calibri" panose="020F0502020204030204" charset="0"/>
                <a:cs typeface="Calibri" panose="020F0502020204030204" charset="0"/>
                <a:sym typeface="+mn-ea"/>
              </a:rPr>
              <a:t>[5] "Prediction of Loan Status in Commercial Bank Using Machine Learning Classifier," Proceedings of the International Conference on Intelligent Sustainable Systems, G. Arutjothi and Dr. C. Senthamarai (2017). </a:t>
            </a: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r>
              <a:rPr lang="en-US" sz="2000" dirty="0">
                <a:latin typeface="Calibri" panose="020F0502020204030204" charset="0"/>
                <a:cs typeface="Calibri" panose="020F0502020204030204" charset="0"/>
                <a:sym typeface="+mn-ea"/>
              </a:rPr>
              <a:t>[6] "Loan Prediction by Using Machine Learning Models," International Journal of Engineering and Technology, P. Supriya, M. Pavani, N. Saisushma, N. Kumari, and K. Vikas (2019). </a:t>
            </a: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r>
              <a:rPr lang="en-US" sz="2000" dirty="0">
                <a:latin typeface="Calibri" panose="020F0502020204030204" charset="0"/>
                <a:cs typeface="Calibri" panose="020F0502020204030204" charset="0"/>
                <a:sym typeface="+mn-ea"/>
              </a:rPr>
              <a:t>[7] "HOME LOAN DATA ANALYSIS AND VISUALIZATION," International Journal of Creative Research Thinking (IJCRT), R. Salvi, R. Ghule, T. Sanadi, and M. Bhajibhakare (2021). </a:t>
            </a: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r>
              <a:rPr lang="en-US" sz="2000" dirty="0">
                <a:latin typeface="Calibri" panose="020F0502020204030204" charset="0"/>
                <a:cs typeface="Calibri" panose="020F0502020204030204" charset="0"/>
                <a:sym typeface="+mn-ea"/>
              </a:rPr>
              <a:t>[8] "Domain-specific modification of a partial least squares regression model for loan defaults prediction," 11th IEEE International Conference on Data Mining Workshops, B. Srinivasan, N. Gnanasambandam, S. Zhao, and R. Minhas (2011).</a:t>
            </a: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33083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7820" y="1524000"/>
            <a:ext cx="8472170" cy="2820035"/>
          </a:xfrm>
          <a:prstGeom prst="rect">
            <a:avLst/>
          </a:prstGeom>
        </p:spPr>
        <p:txBody>
          <a:bodyPr vert="horz" wrap="square" lIns="0" tIns="50165" rIns="0" bIns="0" rtlCol="0">
            <a:spAutoFit/>
          </a:bodyPr>
          <a:lstStyle/>
          <a:p>
            <a:pPr marL="0" indent="0" algn="just">
              <a:buFont typeface="Wingdings" panose="05000000000000000000" charset="0"/>
              <a:buNone/>
            </a:pPr>
            <a:r>
              <a:rPr lang="en-US" sz="2000" dirty="0">
                <a:latin typeface="Calibri" panose="020F0502020204030204" charset="0"/>
                <a:cs typeface="Calibri" panose="020F0502020204030204" charset="0"/>
                <a:sym typeface="+mn-ea"/>
              </a:rPr>
              <a:t>[9] "Neural Networks for Prediction of Loan Default Using Attribute Relevance Analysis," International Conference on Signal Acquisition and Processing, M. V. Reddy and Dr. B. Kavitha (2010).</a:t>
            </a: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r>
              <a:rPr lang="en-US" sz="2000" dirty="0">
                <a:latin typeface="Calibri" panose="020F0502020204030204" charset="0"/>
                <a:cs typeface="Calibri" panose="020F0502020204030204" charset="0"/>
                <a:sym typeface="+mn-ea"/>
              </a:rPr>
              <a:t>[10] Business-Oriented Feature Selection for Hybrid Classification Model of Credit Scoring, IEEE Second International Conference on Data Stream Mining &amp; Processing, August G. Chornous, I. Nikolskyi (2018).</a:t>
            </a:r>
            <a:endParaRPr lang="en-US" sz="2000" dirty="0">
              <a:latin typeface="Calibri" panose="020F0502020204030204" charset="0"/>
              <a:cs typeface="Calibri" panose="020F0502020204030204" charset="0"/>
              <a:sym typeface="+mn-ea"/>
            </a:endParaRPr>
          </a:p>
          <a:p>
            <a:pPr marL="0" indent="0" algn="just">
              <a:buFont typeface="Wingdings" panose="05000000000000000000" charset="0"/>
              <a:buNone/>
            </a:pPr>
            <a:endParaRPr lang="en-US" sz="2000" dirty="0">
              <a:latin typeface="Times New Roman" panose="02020603050405020304" charset="0"/>
              <a:cs typeface="Times New Roman" panose="02020603050405020304" charset="0"/>
              <a:sym typeface="+mn-ea"/>
            </a:endParaRPr>
          </a:p>
          <a:p>
            <a:pPr marL="0" indent="0" algn="just">
              <a:buFont typeface="Wingdings" panose="05000000000000000000" charset="0"/>
              <a:buNone/>
            </a:pP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330835"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0"/>
            <a:ext cx="3769995" cy="381635"/>
          </a:xfrm>
          <a:prstGeom prst="rect">
            <a:avLst/>
          </a:prstGeom>
        </p:spPr>
        <p:txBody>
          <a:bodyPr vert="horz" wrap="square" lIns="0" tIns="12700" rIns="0" bIns="0" rtlCol="0">
            <a:spAutoFit/>
          </a:bodyPr>
          <a:lstStyle/>
          <a:p>
            <a:pPr marL="12700">
              <a:lnSpc>
                <a:spcPct val="100000"/>
              </a:lnSpc>
              <a:spcBef>
                <a:spcPts val="100"/>
              </a:spcBef>
            </a:pPr>
            <a:r>
              <a:rPr lang="en-IN" altLang="en-US" sz="2400" cap="all" dirty="0">
                <a:effectLst/>
                <a:uFillTx/>
                <a:latin typeface="Calibri" panose="020F0502020204030204" charset="0"/>
                <a:cs typeface="Calibri" panose="020F0502020204030204" charset="0"/>
                <a:sym typeface="+mn-ea"/>
              </a:rPr>
              <a:t>MOTIVATION</a:t>
            </a:r>
            <a:endParaRPr lang="en-IN" altLang="en-US" sz="2400" cap="all" dirty="0">
              <a:effectLst/>
              <a:uFillTx/>
              <a:latin typeface="Calibri" panose="020F0502020204030204" charset="0"/>
              <a:cs typeface="Calibri" panose="020F0502020204030204" charset="0"/>
              <a:sym typeface="+mn-ea"/>
            </a:endParaRPr>
          </a:p>
        </p:txBody>
      </p:sp>
      <p:sp>
        <p:nvSpPr>
          <p:cNvPr id="3" name="object 3"/>
          <p:cNvSpPr txBox="1"/>
          <p:nvPr/>
        </p:nvSpPr>
        <p:spPr>
          <a:xfrm>
            <a:off x="228600" y="2057400"/>
            <a:ext cx="8498840" cy="1612900"/>
          </a:xfrm>
          <a:prstGeom prst="rect">
            <a:avLst/>
          </a:prstGeom>
        </p:spPr>
        <p:txBody>
          <a:bodyPr vert="horz" wrap="square" lIns="0" tIns="74295" rIns="0" bIns="0" rtlCol="0">
            <a:spAutoFit/>
          </a:bodyPr>
          <a:lstStyle/>
          <a:p>
            <a:pPr marL="342900" indent="-342900" algn="just">
              <a:buFont typeface="Arial" panose="020B0604020202020204" pitchFamily="34" charset="0"/>
              <a:buChar char="•"/>
            </a:pPr>
            <a:r>
              <a:rPr lang="en-US" sz="2000" dirty="0">
                <a:latin typeface="Calibri" panose="020F0502020204030204" charset="0"/>
                <a:cs typeface="Calibri" panose="020F0502020204030204" charset="0"/>
                <a:sym typeface="+mn-ea"/>
              </a:rPr>
              <a:t>Loan approval is a very important process for banking organizations. The system approved or reject the loan applications. Recovery of loans is a major contributing parameter in the financial statements of a bank. It is very difficult to predict the possibility of payment of loan by the customer. Using Machine learning we predict the loan approval.</a:t>
            </a: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7" name="Text Box 6"/>
          <p:cNvSpPr txBox="1"/>
          <p:nvPr/>
        </p:nvSpPr>
        <p:spPr>
          <a:xfrm>
            <a:off x="457200" y="4001135"/>
            <a:ext cx="1528445" cy="460375"/>
          </a:xfrm>
          <a:prstGeom prst="rect">
            <a:avLst/>
          </a:prstGeom>
          <a:noFill/>
        </p:spPr>
        <p:txBody>
          <a:bodyPr wrap="none" rtlCol="0" anchor="t">
            <a:spAutoFit/>
          </a:bodyPr>
          <a:p>
            <a:pPr>
              <a:lnSpc>
                <a:spcPct val="100000"/>
              </a:lnSpc>
              <a:spcBef>
                <a:spcPts val="100"/>
              </a:spcBef>
            </a:pPr>
            <a:r>
              <a:rPr lang="en-US" sz="2400" b="1" cap="all" dirty="0">
                <a:effectLst/>
                <a:uFillTx/>
                <a:latin typeface="Calibri" panose="020F0502020204030204" charset="0"/>
                <a:cs typeface="Calibri" panose="020F0502020204030204" charset="0"/>
                <a:sym typeface="+mn-ea"/>
              </a:rPr>
              <a:t>Objective</a:t>
            </a:r>
            <a:endParaRPr lang="en-US" sz="2400" b="1"/>
          </a:p>
        </p:txBody>
      </p:sp>
      <p:sp>
        <p:nvSpPr>
          <p:cNvPr id="8" name="Text Box 7"/>
          <p:cNvSpPr txBox="1"/>
          <p:nvPr/>
        </p:nvSpPr>
        <p:spPr>
          <a:xfrm>
            <a:off x="152400" y="4572000"/>
            <a:ext cx="8575040" cy="1630045"/>
          </a:xfrm>
          <a:prstGeom prst="rect">
            <a:avLst/>
          </a:prstGeom>
          <a:noFill/>
        </p:spPr>
        <p:txBody>
          <a:bodyPr wrap="square" rtlCol="0">
            <a:spAutoFit/>
          </a:bodyPr>
          <a:p>
            <a:pPr marL="342900" indent="-342900" algn="just">
              <a:buFont typeface="Arial" panose="020B0604020202020204" pitchFamily="34" charset="0"/>
              <a:buChar char="•"/>
            </a:pPr>
            <a:r>
              <a:rPr lang="en-US" sz="2000" dirty="0">
                <a:latin typeface="Calibri" panose="020F0502020204030204" charset="0"/>
                <a:cs typeface="Calibri" panose="020F0502020204030204" charset="0"/>
                <a:sym typeface="+mn-ea"/>
              </a:rPr>
              <a:t>The objective is implemented using the software package. This proposed model provides the important information with the highest accuracy. It is used to predict the loan status in commercial banks using machine learning classifier.</a:t>
            </a:r>
            <a:endParaRPr lang="en-US" sz="2000" dirty="0">
              <a:latin typeface="Calibri" panose="020F0502020204030204" charset="0"/>
              <a:cs typeface="Calibri" panose="020F0502020204030204" charset="0"/>
            </a:endParaRPr>
          </a:p>
          <a:p>
            <a:pPr marL="342900" indent="-342900" algn="just"/>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00200"/>
            <a:ext cx="3446145" cy="382270"/>
          </a:xfrm>
          <a:prstGeom prst="rect">
            <a:avLst/>
          </a:prstGeom>
        </p:spPr>
        <p:txBody>
          <a:bodyPr vert="horz" wrap="square" lIns="0" tIns="13335" rIns="0" bIns="0" rtlCol="0">
            <a:spAutoFit/>
          </a:bodyPr>
          <a:lstStyle/>
          <a:p>
            <a:pPr marL="12700">
              <a:lnSpc>
                <a:spcPct val="100000"/>
              </a:lnSpc>
              <a:spcBef>
                <a:spcPts val="105"/>
              </a:spcBef>
            </a:pPr>
            <a:r>
              <a:rPr sz="2400" dirty="0"/>
              <a:t>E</a:t>
            </a:r>
            <a:r>
              <a:rPr lang="en-IN" sz="2400" dirty="0"/>
              <a:t>XISTING </a:t>
            </a:r>
            <a:r>
              <a:rPr sz="2400" dirty="0"/>
              <a:t>S</a:t>
            </a:r>
            <a:r>
              <a:rPr lang="en-IN" sz="2400" dirty="0"/>
              <a:t>YSTEM</a:t>
            </a:r>
            <a:endParaRPr lang="en-IN" sz="2400" dirty="0"/>
          </a:p>
        </p:txBody>
      </p:sp>
      <p:sp>
        <p:nvSpPr>
          <p:cNvPr id="3" name="object 3"/>
          <p:cNvSpPr txBox="1">
            <a:spLocks noGrp="1"/>
          </p:cNvSpPr>
          <p:nvPr>
            <p:ph type="body" idx="1"/>
          </p:nvPr>
        </p:nvSpPr>
        <p:spPr>
          <a:xfrm>
            <a:off x="304800" y="2119630"/>
            <a:ext cx="8320405" cy="2165985"/>
          </a:xfrm>
          <a:prstGeom prst="rect">
            <a:avLst/>
          </a:prstGeom>
        </p:spPr>
        <p:txBody>
          <a:bodyPr vert="horz" wrap="square" lIns="0" tIns="12065" rIns="0" bIns="0" rtlCol="0">
            <a:spAutoFit/>
          </a:bodyPr>
          <a:lstStyle/>
          <a:p>
            <a:pPr marL="457200" indent="-457200" algn="just">
              <a:buFont typeface="Arial" panose="020B0604020202020204" pitchFamily="34" charset="0"/>
              <a:buChar char="•"/>
            </a:pPr>
            <a:r>
              <a:rPr lang="en-US" sz="2000" dirty="0">
                <a:latin typeface="Calibri" panose="020F0502020204030204" charset="0"/>
                <a:cs typeface="Calibri" panose="020F0502020204030204" charset="0"/>
                <a:sym typeface="+mn-ea"/>
              </a:rPr>
              <a:t>Abhilash had suggested a method for approving using a decision tree to forecast loans. One of the most used models is the decision tree and very useful Regression algorithm.</a:t>
            </a:r>
            <a:endParaRPr lang="en-US" sz="2000" dirty="0">
              <a:latin typeface="Calibri" panose="020F0502020204030204" charset="0"/>
              <a:cs typeface="Calibri" panose="020F0502020204030204" charset="0"/>
              <a:sym typeface="+mn-ea"/>
            </a:endParaRPr>
          </a:p>
          <a:p>
            <a:pPr marL="457200" indent="-457200" algn="just">
              <a:buFont typeface="Arial" panose="020B0604020202020204" pitchFamily="34" charset="0"/>
              <a:buChar char="•"/>
            </a:pPr>
            <a:r>
              <a:rPr lang="en-US" sz="2000" dirty="0">
                <a:latin typeface="Calibri" panose="020F0502020204030204" charset="0"/>
                <a:cs typeface="Calibri" panose="020F0502020204030204" charset="0"/>
                <a:sym typeface="+mn-ea"/>
              </a:rPr>
              <a:t>To decide whether to divide a bump into two or more sub- knots, decision trees employ a variety of strategies. Future sub-knot formation becomes simpler. As a result, we can state that the bump's chasteness grows in connection to the desired variable.</a:t>
            </a:r>
            <a:endParaRPr lang="en-US" sz="2000" dirty="0">
              <a:latin typeface="Calibri" panose="020F0502020204030204" charset="0"/>
              <a:cs typeface="Calibri" panose="020F0502020204030204" charset="0"/>
              <a:sym typeface="+mn-ea"/>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7" name="Text Box 6"/>
          <p:cNvSpPr txBox="1"/>
          <p:nvPr/>
        </p:nvSpPr>
        <p:spPr>
          <a:xfrm>
            <a:off x="535940" y="4389120"/>
            <a:ext cx="5283835" cy="460375"/>
          </a:xfrm>
          <a:prstGeom prst="rect">
            <a:avLst/>
          </a:prstGeom>
          <a:noFill/>
        </p:spPr>
        <p:txBody>
          <a:bodyPr wrap="square" rtlCol="0">
            <a:spAutoFit/>
          </a:bodyPr>
          <a:p>
            <a:r>
              <a:rPr lang="en-US" sz="2400" b="1" cap="all" dirty="0" err="1">
                <a:uFillTx/>
                <a:latin typeface="Calibri" panose="020F0502020204030204" charset="0"/>
                <a:cs typeface="Calibri" panose="020F0502020204030204" charset="0"/>
                <a:sym typeface="+mn-ea"/>
              </a:rPr>
              <a:t>DISAdvantageS</a:t>
            </a:r>
            <a:r>
              <a:rPr lang="en-US" sz="2400" b="1" cap="all" dirty="0">
                <a:uFillTx/>
                <a:latin typeface="Calibri" panose="020F0502020204030204" charset="0"/>
                <a:cs typeface="Calibri" panose="020F0502020204030204" charset="0"/>
                <a:sym typeface="+mn-ea"/>
              </a:rPr>
              <a:t> OF </a:t>
            </a:r>
            <a:r>
              <a:rPr lang="en-IN" sz="2400" b="1" dirty="0">
                <a:latin typeface="Calibri" panose="020F0502020204030204" charset="0"/>
                <a:cs typeface="Calibri" panose="020F0502020204030204" charset="0"/>
                <a:sym typeface="+mn-ea"/>
              </a:rPr>
              <a:t>EXISTING SYSTEM</a:t>
            </a:r>
            <a:endParaRPr lang="en-US" sz="2400">
              <a:latin typeface="Calibri" panose="020F0502020204030204" charset="0"/>
              <a:cs typeface="Calibri" panose="020F0502020204030204" charset="0"/>
            </a:endParaRPr>
          </a:p>
        </p:txBody>
      </p:sp>
      <p:sp>
        <p:nvSpPr>
          <p:cNvPr id="8" name="Text Box 7"/>
          <p:cNvSpPr txBox="1"/>
          <p:nvPr/>
        </p:nvSpPr>
        <p:spPr>
          <a:xfrm>
            <a:off x="304800" y="4953000"/>
            <a:ext cx="6478270" cy="1630045"/>
          </a:xfrm>
          <a:prstGeom prst="rect">
            <a:avLst/>
          </a:prstGeom>
          <a:noFill/>
        </p:spPr>
        <p:txBody>
          <a:bodyPr wrap="square" rtlCol="0">
            <a:spAutoFit/>
          </a:bodyPr>
          <a:p>
            <a:pPr marL="800100" lvl="1" indent="-342900">
              <a:buFont typeface="+mj-lt"/>
              <a:buAutoNum type="arabicPeriod"/>
            </a:pPr>
            <a:r>
              <a:rPr lang="en-IN" altLang="en-US" sz="2000" dirty="0">
                <a:latin typeface="Calibri" panose="020F0502020204030204" charset="0"/>
                <a:cs typeface="Calibri" panose="020F0502020204030204" charset="0"/>
                <a:sym typeface="+mn-ea"/>
              </a:rPr>
              <a:t>L</a:t>
            </a:r>
            <a:r>
              <a:rPr lang="en-US" sz="2000" dirty="0">
                <a:latin typeface="Calibri" panose="020F0502020204030204" charset="0"/>
                <a:cs typeface="Calibri" panose="020F0502020204030204" charset="0"/>
                <a:sym typeface="+mn-ea"/>
              </a:rPr>
              <a:t>ess accuracy</a:t>
            </a:r>
            <a:endParaRPr lang="en-US" sz="2000" dirty="0">
              <a:latin typeface="Calibri" panose="020F0502020204030204" charset="0"/>
              <a:cs typeface="Calibri" panose="020F0502020204030204" charset="0"/>
            </a:endParaRPr>
          </a:p>
          <a:p>
            <a:pPr marL="800100" lvl="1" indent="-342900">
              <a:buFont typeface="+mj-lt"/>
              <a:buAutoNum type="arabicPeriod"/>
            </a:pPr>
            <a:r>
              <a:rPr lang="en-IN" altLang="en-US" sz="2000" dirty="0">
                <a:latin typeface="Calibri" panose="020F0502020204030204" charset="0"/>
                <a:cs typeface="Calibri" panose="020F0502020204030204" charset="0"/>
                <a:sym typeface="+mn-ea"/>
              </a:rPr>
              <a:t>L</a:t>
            </a:r>
            <a:r>
              <a:rPr lang="en-US" sz="2000" dirty="0">
                <a:latin typeface="Calibri" panose="020F0502020204030204" charset="0"/>
                <a:cs typeface="Calibri" panose="020F0502020204030204" charset="0"/>
                <a:sym typeface="+mn-ea"/>
              </a:rPr>
              <a:t>ess efficiency</a:t>
            </a:r>
            <a:endParaRPr lang="en-US" sz="2000" dirty="0">
              <a:latin typeface="Calibri" panose="020F0502020204030204" charset="0"/>
              <a:cs typeface="Calibri" panose="020F0502020204030204" charset="0"/>
            </a:endParaRPr>
          </a:p>
          <a:p>
            <a:pPr marL="800100" lvl="1" indent="-342900">
              <a:buFont typeface="+mj-lt"/>
              <a:buAutoNum type="arabicPeriod"/>
            </a:pPr>
            <a:r>
              <a:rPr lang="en-IN" altLang="en-US" sz="2000" dirty="0">
                <a:latin typeface="Calibri" panose="020F0502020204030204" charset="0"/>
                <a:cs typeface="Calibri" panose="020F0502020204030204" charset="0"/>
                <a:sym typeface="+mn-ea"/>
              </a:rPr>
              <a:t>P</a:t>
            </a:r>
            <a:r>
              <a:rPr lang="en-US" sz="2000" dirty="0">
                <a:latin typeface="Calibri" panose="020F0502020204030204" charset="0"/>
                <a:cs typeface="Calibri" panose="020F0502020204030204" charset="0"/>
                <a:sym typeface="+mn-ea"/>
              </a:rPr>
              <a:t>roblem in prediction</a:t>
            </a:r>
            <a:endParaRPr lang="en-US" sz="2000" dirty="0">
              <a:latin typeface="Calibri" panose="020F0502020204030204" charset="0"/>
              <a:cs typeface="Calibri" panose="020F0502020204030204" charset="0"/>
              <a:sym typeface="+mn-ea"/>
            </a:endParaRPr>
          </a:p>
          <a:p>
            <a:pPr marL="800100" lvl="1" indent="-342900">
              <a:buFont typeface="+mj-lt"/>
              <a:buAutoNum type="arabicPeriod"/>
            </a:pPr>
            <a:r>
              <a:rPr lang="en-IN" altLang="en-US" sz="2000" dirty="0">
                <a:latin typeface="Calibri" panose="020F0502020204030204" charset="0"/>
                <a:cs typeface="Calibri" panose="020F0502020204030204" charset="0"/>
                <a:sym typeface="+mn-ea"/>
              </a:rPr>
              <a:t>It’s not a web based application</a:t>
            </a:r>
            <a:endParaRPr lang="en-US" sz="2000" dirty="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524000"/>
            <a:ext cx="3507740" cy="381635"/>
          </a:xfrm>
          <a:prstGeom prst="rect">
            <a:avLst/>
          </a:prstGeom>
        </p:spPr>
        <p:txBody>
          <a:bodyPr vert="horz" wrap="square" lIns="0" tIns="12700" rIns="0" bIns="0" rtlCol="0">
            <a:spAutoFit/>
          </a:bodyPr>
          <a:lstStyle/>
          <a:p>
            <a:pPr marL="12700">
              <a:lnSpc>
                <a:spcPct val="100000"/>
              </a:lnSpc>
              <a:spcBef>
                <a:spcPts val="100"/>
              </a:spcBef>
            </a:pPr>
            <a:r>
              <a:rPr sz="2400" spc="-5" dirty="0"/>
              <a:t>P</a:t>
            </a:r>
            <a:r>
              <a:rPr lang="en-IN" sz="2400" spc="-5" dirty="0"/>
              <a:t>ROPOSED SYSTEM</a:t>
            </a:r>
            <a:r>
              <a:rPr sz="2400" spc="-60" dirty="0"/>
              <a:t> </a:t>
            </a:r>
            <a:endParaRPr sz="2400"/>
          </a:p>
        </p:txBody>
      </p:sp>
      <p:sp>
        <p:nvSpPr>
          <p:cNvPr id="3" name="object 3"/>
          <p:cNvSpPr txBox="1"/>
          <p:nvPr/>
        </p:nvSpPr>
        <p:spPr>
          <a:xfrm>
            <a:off x="527050" y="2133600"/>
            <a:ext cx="8235950" cy="3886835"/>
          </a:xfrm>
          <a:prstGeom prst="rect">
            <a:avLst/>
          </a:prstGeom>
        </p:spPr>
        <p:txBody>
          <a:bodyPr vert="horz" wrap="square" lIns="0" tIns="50165" rIns="0" bIns="0" rtlCol="0">
            <a:spAutoFit/>
          </a:bodyPr>
          <a:lstStyle/>
          <a:p>
            <a:pPr marL="355600" marR="5080" indent="-342900" algn="just">
              <a:lnSpc>
                <a:spcPct val="91000"/>
              </a:lnSpc>
              <a:spcBef>
                <a:spcPts val="395"/>
              </a:spcBef>
              <a:buSzPct val="123000"/>
              <a:buFont typeface="Arial" panose="020B0604020202020204" pitchFamily="34" charset="0"/>
              <a:buChar char="•"/>
              <a:tabLst>
                <a:tab pos="554990" algn="l"/>
                <a:tab pos="555625" algn="l"/>
              </a:tabLst>
            </a:pPr>
            <a:r>
              <a:rPr lang="en-US" sz="2000" dirty="0">
                <a:latin typeface="Calibri" panose="020F0502020204030204" charset="0"/>
                <a:cs typeface="Calibri" panose="020F0502020204030204" charset="0"/>
                <a:sym typeface="+mn-ea"/>
              </a:rPr>
              <a:t>Banking Industry always needs a more accurate predictive modeling system for any issues. Predicting credit defaulters is a difficult task for the banking industry. </a:t>
            </a:r>
            <a:endParaRPr lang="en-US" sz="2000" dirty="0">
              <a:latin typeface="Calibri" panose="020F0502020204030204" charset="0"/>
              <a:cs typeface="Calibri" panose="020F0502020204030204" charset="0"/>
              <a:sym typeface="+mn-ea"/>
            </a:endParaRPr>
          </a:p>
          <a:p>
            <a:pPr marL="355600" marR="5080" indent="-342900" algn="just">
              <a:lnSpc>
                <a:spcPct val="91000"/>
              </a:lnSpc>
              <a:spcBef>
                <a:spcPts val="395"/>
              </a:spcBef>
              <a:buSzPct val="123000"/>
              <a:buFont typeface="Arial" panose="020B0604020202020204" pitchFamily="34" charset="0"/>
              <a:buChar char="•"/>
              <a:tabLst>
                <a:tab pos="554990" algn="l"/>
                <a:tab pos="555625" algn="l"/>
              </a:tabLst>
            </a:pPr>
            <a:r>
              <a:rPr lang="en-US" sz="2000" dirty="0">
                <a:latin typeface="Calibri" panose="020F0502020204030204" charset="0"/>
                <a:cs typeface="Calibri" panose="020F0502020204030204" charset="0"/>
                <a:sym typeface="+mn-ea"/>
              </a:rPr>
              <a:t>The loan status is one of the quality indicators of the loan. It doesn’t show everything immediately, but it is a first step of the loan lending process. </a:t>
            </a:r>
            <a:endParaRPr lang="en-US" sz="2000" dirty="0">
              <a:latin typeface="Calibri" panose="020F0502020204030204" charset="0"/>
              <a:cs typeface="Calibri" panose="020F0502020204030204" charset="0"/>
              <a:sym typeface="+mn-ea"/>
            </a:endParaRPr>
          </a:p>
          <a:p>
            <a:pPr marL="355600" marR="5080" indent="-342900" algn="just">
              <a:lnSpc>
                <a:spcPct val="91000"/>
              </a:lnSpc>
              <a:spcBef>
                <a:spcPts val="395"/>
              </a:spcBef>
              <a:buSzPct val="123000"/>
              <a:buFont typeface="Arial" panose="020B0604020202020204" pitchFamily="34" charset="0"/>
              <a:buChar char="•"/>
              <a:tabLst>
                <a:tab pos="554990" algn="l"/>
                <a:tab pos="555625" algn="l"/>
              </a:tabLst>
            </a:pPr>
            <a:r>
              <a:rPr lang="en-US" sz="2000" dirty="0">
                <a:latin typeface="Calibri" panose="020F0502020204030204" charset="0"/>
                <a:cs typeface="Calibri" panose="020F0502020204030204" charset="0"/>
                <a:sym typeface="+mn-ea"/>
              </a:rPr>
              <a:t>The loan status is used for creating a credit scoring model. The credit scoring model is used for accurate analysis of credit data to find defaulters and valid customers. </a:t>
            </a:r>
            <a:endParaRPr lang="en-US" sz="2000" dirty="0">
              <a:latin typeface="Calibri" panose="020F0502020204030204" charset="0"/>
              <a:cs typeface="Calibri" panose="020F0502020204030204" charset="0"/>
              <a:sym typeface="+mn-ea"/>
            </a:endParaRPr>
          </a:p>
          <a:p>
            <a:pPr marL="355600" marR="5080" indent="-342900" algn="just">
              <a:lnSpc>
                <a:spcPct val="91000"/>
              </a:lnSpc>
              <a:spcBef>
                <a:spcPts val="395"/>
              </a:spcBef>
              <a:buSzPct val="123000"/>
              <a:buFont typeface="Arial" panose="020B0604020202020204" pitchFamily="34" charset="0"/>
              <a:buChar char="•"/>
              <a:tabLst>
                <a:tab pos="554990" algn="l"/>
                <a:tab pos="555625" algn="l"/>
              </a:tabLst>
            </a:pPr>
            <a:r>
              <a:rPr lang="en-US" sz="2000" dirty="0">
                <a:latin typeface="Calibri" panose="020F0502020204030204" charset="0"/>
                <a:cs typeface="Calibri" panose="020F0502020204030204" charset="0"/>
                <a:sym typeface="+mn-ea"/>
              </a:rPr>
              <a:t>The objective of this </a:t>
            </a:r>
            <a:r>
              <a:rPr lang="en-IN" altLang="en-US" sz="2000" dirty="0">
                <a:latin typeface="Calibri" panose="020F0502020204030204" charset="0"/>
                <a:cs typeface="Calibri" panose="020F0502020204030204" charset="0"/>
                <a:sym typeface="+mn-ea"/>
              </a:rPr>
              <a:t>project</a:t>
            </a:r>
            <a:r>
              <a:rPr lang="en-US" sz="2000" dirty="0">
                <a:latin typeface="Calibri" panose="020F0502020204030204" charset="0"/>
                <a:cs typeface="Calibri" panose="020F0502020204030204" charset="0"/>
                <a:sym typeface="+mn-ea"/>
              </a:rPr>
              <a:t> is to create a credit scoring model for credit data. Various machine learning techniques are used to develop the financial credit scoring model. </a:t>
            </a:r>
            <a:endParaRPr lang="en-US" sz="2000" dirty="0">
              <a:latin typeface="Calibri" panose="020F0502020204030204" charset="0"/>
              <a:cs typeface="Calibri" panose="020F0502020204030204" charset="0"/>
              <a:sym typeface="+mn-ea"/>
            </a:endParaRPr>
          </a:p>
          <a:p>
            <a:pPr marL="355600" marR="5080" indent="-342900" algn="just">
              <a:lnSpc>
                <a:spcPct val="91000"/>
              </a:lnSpc>
              <a:spcBef>
                <a:spcPts val="395"/>
              </a:spcBef>
              <a:buSzPct val="123000"/>
              <a:buFont typeface="Arial" panose="020B0604020202020204" pitchFamily="34" charset="0"/>
              <a:buChar char="•"/>
              <a:tabLst>
                <a:tab pos="554990" algn="l"/>
                <a:tab pos="555625" algn="l"/>
              </a:tabLst>
            </a:pPr>
            <a:r>
              <a:rPr lang="en-US" sz="2000" dirty="0">
                <a:latin typeface="Calibri" panose="020F0502020204030204" charset="0"/>
                <a:cs typeface="Calibri" panose="020F0502020204030204" charset="0"/>
                <a:sym typeface="+mn-ea"/>
              </a:rPr>
              <a:t>In this </a:t>
            </a:r>
            <a:r>
              <a:rPr lang="en-IN" altLang="en-US" sz="2000" dirty="0">
                <a:latin typeface="Calibri" panose="020F0502020204030204" charset="0"/>
                <a:cs typeface="Calibri" panose="020F0502020204030204" charset="0"/>
                <a:sym typeface="+mn-ea"/>
              </a:rPr>
              <a:t>project</a:t>
            </a:r>
            <a:r>
              <a:rPr lang="en-US" sz="2000" dirty="0">
                <a:latin typeface="Calibri" panose="020F0502020204030204" charset="0"/>
                <a:cs typeface="Calibri" panose="020F0502020204030204" charset="0"/>
                <a:sym typeface="+mn-ea"/>
              </a:rPr>
              <a:t>, we propose a machine learning classifier-based analysis model for credit data. We use</a:t>
            </a:r>
            <a:r>
              <a:rPr lang="en-IN" altLang="en-US" sz="2000" dirty="0">
                <a:latin typeface="Calibri" panose="020F0502020204030204" charset="0"/>
                <a:cs typeface="Calibri" panose="020F0502020204030204" charset="0"/>
                <a:sym typeface="+mn-ea"/>
              </a:rPr>
              <a:t>d Logistic Regresssion Algorithm.</a:t>
            </a:r>
            <a:endParaRPr lang="en-IN" altLang="en-US" sz="2000" dirty="0">
              <a:latin typeface="Calibri" panose="020F0502020204030204" charset="0"/>
              <a:cs typeface="Calibri" panose="020F0502020204030204" charset="0"/>
              <a:sym typeface="+mn-ea"/>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14600"/>
            <a:ext cx="5227955" cy="381635"/>
          </a:xfrm>
          <a:prstGeom prst="rect">
            <a:avLst/>
          </a:prstGeom>
        </p:spPr>
        <p:txBody>
          <a:bodyPr vert="horz" wrap="square" lIns="0" tIns="12700" rIns="0" bIns="0" rtlCol="0">
            <a:spAutoFit/>
          </a:bodyPr>
          <a:lstStyle/>
          <a:p>
            <a:pPr marL="12700">
              <a:lnSpc>
                <a:spcPct val="100000"/>
              </a:lnSpc>
              <a:spcBef>
                <a:spcPts val="100"/>
              </a:spcBef>
            </a:pPr>
            <a:r>
              <a:rPr lang="en-IN" sz="2400" spc="-5" dirty="0"/>
              <a:t>ADVANTAGES OF </a:t>
            </a:r>
            <a:r>
              <a:rPr sz="2400" spc="-5" dirty="0"/>
              <a:t>P</a:t>
            </a:r>
            <a:r>
              <a:rPr lang="en-IN" sz="2400" spc="-5" dirty="0"/>
              <a:t>ROPOSED SYSTEM</a:t>
            </a:r>
            <a:r>
              <a:rPr sz="2400" spc="-60" dirty="0"/>
              <a:t> </a:t>
            </a:r>
            <a:endParaRPr sz="2400"/>
          </a:p>
        </p:txBody>
      </p:sp>
      <p:sp>
        <p:nvSpPr>
          <p:cNvPr id="3" name="object 3"/>
          <p:cNvSpPr txBox="1"/>
          <p:nvPr/>
        </p:nvSpPr>
        <p:spPr>
          <a:xfrm>
            <a:off x="381000" y="3124200"/>
            <a:ext cx="8235950" cy="1918970"/>
          </a:xfrm>
          <a:prstGeom prst="rect">
            <a:avLst/>
          </a:prstGeom>
        </p:spPr>
        <p:txBody>
          <a:bodyPr vert="horz" wrap="square" lIns="0" tIns="50165" rIns="0" bIns="0" rtlCol="0">
            <a:spAutoFit/>
          </a:bodyPr>
          <a:lstStyle/>
          <a:p>
            <a:pPr marL="971550" lvl="1" indent="-514350">
              <a:buFont typeface="+mj-lt"/>
              <a:buAutoNum type="arabicPeriod"/>
            </a:pPr>
            <a:r>
              <a:rPr lang="en-US" sz="2000" dirty="0">
                <a:latin typeface="Calibri" panose="020F0502020204030204" charset="0"/>
                <a:cs typeface="Calibri" panose="020F0502020204030204" charset="0"/>
                <a:sym typeface="+mn-ea"/>
              </a:rPr>
              <a:t>Simple UI</a:t>
            </a:r>
            <a:endParaRPr lang="en-US" sz="2000" dirty="0">
              <a:latin typeface="Calibri" panose="020F0502020204030204" charset="0"/>
              <a:cs typeface="Calibri" panose="020F0502020204030204" charset="0"/>
            </a:endParaRPr>
          </a:p>
          <a:p>
            <a:pPr marL="971550" lvl="1" indent="-514350">
              <a:buFont typeface="+mj-lt"/>
              <a:buAutoNum type="arabicPeriod"/>
            </a:pPr>
            <a:r>
              <a:rPr lang="en-US" sz="2000" dirty="0">
                <a:latin typeface="Calibri" panose="020F0502020204030204" charset="0"/>
                <a:cs typeface="Calibri" panose="020F0502020204030204" charset="0"/>
                <a:sym typeface="+mn-ea"/>
              </a:rPr>
              <a:t>Time Efficient</a:t>
            </a:r>
            <a:endParaRPr lang="en-US" sz="2000" dirty="0">
              <a:latin typeface="Calibri" panose="020F0502020204030204" charset="0"/>
              <a:cs typeface="Calibri" panose="020F0502020204030204" charset="0"/>
            </a:endParaRPr>
          </a:p>
          <a:p>
            <a:pPr marL="971550" lvl="1" indent="-514350">
              <a:buFont typeface="+mj-lt"/>
              <a:buAutoNum type="arabicPeriod"/>
            </a:pPr>
            <a:r>
              <a:rPr lang="en-US" sz="2000" dirty="0">
                <a:latin typeface="Calibri" panose="020F0502020204030204" charset="0"/>
                <a:cs typeface="Calibri" panose="020F0502020204030204" charset="0"/>
                <a:sym typeface="+mn-ea"/>
              </a:rPr>
              <a:t>Great accuracy</a:t>
            </a:r>
            <a:endParaRPr lang="en-US" sz="2000" dirty="0">
              <a:latin typeface="Calibri" panose="020F0502020204030204" charset="0"/>
              <a:cs typeface="Calibri" panose="020F0502020204030204" charset="0"/>
              <a:sym typeface="+mn-ea"/>
            </a:endParaRPr>
          </a:p>
          <a:p>
            <a:pPr marL="971550" lvl="1" indent="-514350">
              <a:buFont typeface="+mj-lt"/>
              <a:buAutoNum type="arabicPeriod"/>
            </a:pPr>
            <a:r>
              <a:rPr lang="en-IN" altLang="en-US" sz="2000" dirty="0">
                <a:latin typeface="Calibri" panose="020F0502020204030204" charset="0"/>
                <a:cs typeface="Calibri" panose="020F0502020204030204" charset="0"/>
                <a:sym typeface="+mn-ea"/>
              </a:rPr>
              <a:t>It’s a web based application</a:t>
            </a:r>
            <a:endParaRPr lang="en-IN" altLang="en-US" sz="2000" dirty="0">
              <a:latin typeface="Calibri" panose="020F0502020204030204" charset="0"/>
              <a:cs typeface="Calibri" panose="020F0502020204030204" charset="0"/>
              <a:sym typeface="+mn-ea"/>
            </a:endParaRPr>
          </a:p>
          <a:p>
            <a:pPr marL="971550" lvl="1" indent="-514350">
              <a:buFont typeface="+mj-lt"/>
              <a:buAutoNum type="arabicPeriod"/>
            </a:pPr>
            <a:r>
              <a:rPr lang="en-IN" altLang="en-US" sz="2000" dirty="0">
                <a:latin typeface="Calibri" panose="020F0502020204030204" charset="0"/>
                <a:cs typeface="Calibri" panose="020F0502020204030204" charset="0"/>
              </a:rPr>
              <a:t>It gives perfect result</a:t>
            </a:r>
            <a:endParaRPr lang="en-US" sz="2000" dirty="0">
              <a:latin typeface="Calibri" panose="020F0502020204030204" charset="0"/>
              <a:cs typeface="Calibri" panose="020F0502020204030204" charset="0"/>
            </a:endParaRPr>
          </a:p>
          <a:p>
            <a:pPr marL="12700" marR="5080" indent="0">
              <a:lnSpc>
                <a:spcPct val="91000"/>
              </a:lnSpc>
              <a:spcBef>
                <a:spcPts val="395"/>
              </a:spcBef>
              <a:buSzPct val="123000"/>
              <a:buFont typeface="Arial" panose="020B0604020202020204" pitchFamily="34" charset="0"/>
              <a:buNone/>
              <a:tabLst>
                <a:tab pos="554990" algn="l"/>
                <a:tab pos="555625" algn="l"/>
              </a:tabLst>
            </a:pPr>
            <a:endParaRPr sz="200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674745" y="381000"/>
            <a:ext cx="4441825" cy="1045845"/>
          </a:xfrm>
        </p:spPr>
        <p:txBody>
          <a:bodyPr wrap="square"/>
          <a:p>
            <a:pPr marL="0" indent="0">
              <a:buFont typeface="Arial" panose="020B0604020202020204" pitchFamily="34" charset="0"/>
              <a:buNone/>
            </a:pPr>
            <a:br>
              <a:rPr lang="en-US" sz="2000" b="0" dirty="0">
                <a:latin typeface="Calibri" panose="020F0502020204030204" charset="0"/>
                <a:cs typeface="Calibri" panose="020F0502020204030204" charset="0"/>
              </a:rPr>
            </a:br>
            <a:r>
              <a:rPr lang="en-US" sz="2800" dirty="0">
                <a:latin typeface="Times New Roman" panose="02020603050405020304" charset="0"/>
                <a:cs typeface="Times New Roman" panose="02020603050405020304" charset="0"/>
                <a:sym typeface="+mn-ea"/>
              </a:rPr>
              <a:t>LITERATURE</a:t>
            </a:r>
            <a:r>
              <a:rPr lang="en-IN" altLang="en-US" sz="2800" dirty="0">
                <a:latin typeface="Times New Roman" panose="02020603050405020304" charset="0"/>
                <a:cs typeface="Times New Roman" panose="02020603050405020304" charset="0"/>
                <a:sym typeface="+mn-ea"/>
              </a:rPr>
              <a:t> </a:t>
            </a:r>
            <a:r>
              <a:rPr lang="en-US" sz="2800" dirty="0">
                <a:latin typeface="Times New Roman" panose="02020603050405020304" charset="0"/>
                <a:cs typeface="Times New Roman" panose="02020603050405020304" charset="0"/>
                <a:sym typeface="+mn-ea"/>
              </a:rPr>
              <a:t> SURVEY</a:t>
            </a:r>
            <a:br>
              <a:rPr sz="2000"/>
            </a:br>
            <a:endParaRPr lang="en-US" sz="2000" b="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graphicFrame>
        <p:nvGraphicFramePr>
          <p:cNvPr id="8" name="Content Placeholder 3"/>
          <p:cNvGraphicFramePr/>
          <p:nvPr>
            <p:ph sz="half" idx="2"/>
          </p:nvPr>
        </p:nvGraphicFramePr>
        <p:xfrm>
          <a:off x="170180" y="1467485"/>
          <a:ext cx="8680450" cy="4748530"/>
        </p:xfrm>
        <a:graphic>
          <a:graphicData uri="http://schemas.openxmlformats.org/drawingml/2006/table">
            <a:tbl>
              <a:tblPr firstRow="1" bandRow="1">
                <a:tableStyleId>{7DF18680-E054-41AD-8BC1-D1AEF772440D}</a:tableStyleId>
              </a:tblPr>
              <a:tblGrid>
                <a:gridCol w="645160"/>
                <a:gridCol w="1711325"/>
                <a:gridCol w="1383665"/>
                <a:gridCol w="1985010"/>
                <a:gridCol w="1478280"/>
                <a:gridCol w="1477010"/>
              </a:tblGrid>
              <a:tr h="518795">
                <a:tc>
                  <a:txBody>
                    <a:bodyPr/>
                    <a:p>
                      <a:r>
                        <a:rPr lang="en-IN" altLang="en-US" sz="1400" dirty="0">
                          <a:latin typeface="Times New Roman" panose="02020603050405020304" charset="0"/>
                          <a:cs typeface="Times New Roman" panose="02020603050405020304" charset="0"/>
                        </a:rPr>
                        <a:t>S.N0</a:t>
                      </a:r>
                      <a:endParaRPr lang="en-IN" alt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AUTHOR</a:t>
                      </a:r>
                      <a:endParaRPr lang="en-US" sz="1400" dirty="0">
                        <a:latin typeface="Times New Roman" panose="02020603050405020304" charset="0"/>
                        <a:cs typeface="Times New Roman" panose="02020603050405020304" charset="0"/>
                      </a:endParaRPr>
                    </a:p>
                  </a:txBody>
                  <a:tcPr/>
                </a:tc>
                <a:tc>
                  <a:txBody>
                    <a:bodyPr/>
                    <a:p>
                      <a:pPr algn="ctr">
                        <a:buNone/>
                      </a:pPr>
                      <a:r>
                        <a:rPr lang="en-US" sz="1400" dirty="0">
                          <a:latin typeface="Times New Roman" panose="02020603050405020304" charset="0"/>
                          <a:cs typeface="Times New Roman" panose="02020603050405020304" charset="0"/>
                        </a:rPr>
                        <a:t>YEAR OF PUBLISH</a:t>
                      </a:r>
                      <a:endParaRPr 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TITLE</a:t>
                      </a:r>
                      <a:endParaRPr 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ADVANTAGE</a:t>
                      </a:r>
                      <a:endParaRPr 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DISADVANTAGE</a:t>
                      </a:r>
                      <a:endParaRPr lang="en-US" sz="1400" dirty="0">
                        <a:latin typeface="Times New Roman" panose="02020603050405020304" charset="0"/>
                        <a:cs typeface="Times New Roman" panose="02020603050405020304" charset="0"/>
                      </a:endParaRPr>
                    </a:p>
                  </a:txBody>
                  <a:tcPr/>
                </a:tc>
              </a:tr>
              <a:tr h="1588135">
                <a:tc>
                  <a:txBody>
                    <a:bodyPr/>
                    <a:p>
                      <a:r>
                        <a:rPr lang="en-US" sz="1400" dirty="0"/>
                        <a:t>1</a:t>
                      </a:r>
                      <a:endParaRPr lang="en-US" sz="1400" dirty="0"/>
                    </a:p>
                  </a:txBody>
                  <a:tcPr/>
                </a:tc>
                <a:tc>
                  <a:txBody>
                    <a:bodyPr/>
                    <a:p>
                      <a:r>
                        <a:rPr lang="en-US" sz="1400" dirty="0">
                          <a:latin typeface="Times New Roman" panose="02020603050405020304" charset="0"/>
                          <a:cs typeface="Times New Roman" panose="02020603050405020304" charset="0"/>
                        </a:rPr>
                        <a:t>Mohammad Ahmad Sheikh, Amit Kumar Goel, </a:t>
                      </a:r>
                      <a:r>
                        <a:rPr lang="en-US" sz="1400" dirty="0" err="1">
                          <a:latin typeface="Times New Roman" panose="02020603050405020304" charset="0"/>
                          <a:cs typeface="Times New Roman" panose="02020603050405020304" charset="0"/>
                        </a:rPr>
                        <a:t>TapasKumar</a:t>
                      </a:r>
                      <a:r>
                        <a:rPr lang="en-US" sz="1400" dirty="0">
                          <a:latin typeface="Times New Roman" panose="02020603050405020304" charset="0"/>
                          <a:cs typeface="Times New Roman" panose="02020603050405020304" charset="0"/>
                        </a:rPr>
                        <a:t> </a:t>
                      </a:r>
                      <a:endParaRPr lang="en-US" sz="1400" dirty="0"/>
                    </a:p>
                  </a:txBody>
                  <a:tcPr/>
                </a:tc>
                <a:tc>
                  <a:txBody>
                    <a:bodyPr/>
                    <a:p>
                      <a:pPr algn="ctr">
                        <a:buNone/>
                      </a:pPr>
                      <a:r>
                        <a:rPr lang="en-US" sz="1400" dirty="0"/>
                        <a:t>2019</a:t>
                      </a:r>
                      <a:endParaRPr lang="en-US" sz="1400" dirty="0"/>
                    </a:p>
                  </a:txBody>
                  <a:tcPr/>
                </a:tc>
                <a:tc>
                  <a:txBody>
                    <a:bodyPr/>
                    <a:p>
                      <a:r>
                        <a:rPr lang="en-US" sz="1400" dirty="0">
                          <a:latin typeface="Times New Roman" panose="02020603050405020304" charset="0"/>
                          <a:cs typeface="Times New Roman" panose="02020603050405020304" charset="0"/>
                        </a:rPr>
                        <a:t>An Approach for Prediction of Loan Approval using Machine        Learning Algorithm</a:t>
                      </a:r>
                      <a:endParaRPr lang="en-US" sz="1400" b="0" i="0" kern="1200" dirty="0">
                        <a:solidFill>
                          <a:schemeClr val="tx1"/>
                        </a:solidFill>
                        <a:effectLst/>
                        <a:latin typeface="+mn-lt"/>
                        <a:ea typeface="+mn-ea"/>
                        <a:cs typeface="+mn-cs"/>
                      </a:endParaRPr>
                    </a:p>
                  </a:txBody>
                  <a:tcPr/>
                </a:tc>
                <a:tc>
                  <a:txBody>
                    <a:bodyPr/>
                    <a:p>
                      <a:r>
                        <a:rPr lang="en-US" sz="1400" dirty="0"/>
                        <a:t>Once it is detected with the particular parameters, the system will predict the loan status</a:t>
                      </a:r>
                      <a:endParaRPr lang="en-US" sz="1400" dirty="0"/>
                    </a:p>
                  </a:txBody>
                  <a:tcPr/>
                </a:tc>
                <a:tc>
                  <a:txBody>
                    <a:bodyPr/>
                    <a:p>
                      <a:r>
                        <a:rPr lang="en-US" sz="1400" dirty="0"/>
                        <a:t>Low</a:t>
                      </a:r>
                      <a:r>
                        <a:rPr lang="en-US" sz="1400" baseline="0" dirty="0"/>
                        <a:t> </a:t>
                      </a:r>
                      <a:r>
                        <a:rPr lang="en-US" sz="1400" dirty="0"/>
                        <a:t> accuracy</a:t>
                      </a:r>
                      <a:endParaRPr lang="en-US" sz="1400" dirty="0"/>
                    </a:p>
                  </a:txBody>
                  <a:tcPr/>
                </a:tc>
              </a:tr>
              <a:tr h="1673860">
                <a:tc>
                  <a:txBody>
                    <a:bodyPr/>
                    <a:p>
                      <a:r>
                        <a:rPr lang="en-US" sz="1400" dirty="0"/>
                        <a:t>2</a:t>
                      </a:r>
                      <a:endParaRPr lang="en-US" sz="1400" dirty="0"/>
                    </a:p>
                  </a:txBody>
                  <a:tcPr/>
                </a:tc>
                <a:tc>
                  <a:txBody>
                    <a:bodyPr/>
                    <a:p>
                      <a:r>
                        <a:rPr lang="en-US" sz="1400" dirty="0">
                          <a:latin typeface="Times New Roman" panose="02020603050405020304" charset="0"/>
                          <a:cs typeface="Times New Roman" panose="02020603050405020304" charset="0"/>
                        </a:rPr>
                        <a:t>Bhoomi Patel1, </a:t>
                      </a:r>
                      <a:r>
                        <a:rPr lang="en-US" sz="1400" dirty="0" err="1">
                          <a:latin typeface="Times New Roman" panose="02020603050405020304" charset="0"/>
                          <a:cs typeface="Times New Roman" panose="02020603050405020304" charset="0"/>
                        </a:rPr>
                        <a:t>Harshal</a:t>
                      </a:r>
                      <a:r>
                        <a:rPr lang="en-US" sz="1400" dirty="0">
                          <a:latin typeface="Times New Roman" panose="02020603050405020304" charset="0"/>
                          <a:cs typeface="Times New Roman" panose="02020603050405020304" charset="0"/>
                        </a:rPr>
                        <a:t> Patil2, Jovita Hembram3, Shree </a:t>
                      </a:r>
                      <a:r>
                        <a:rPr lang="en-US" sz="1400" dirty="0" err="1">
                          <a:latin typeface="Times New Roman" panose="02020603050405020304" charset="0"/>
                          <a:cs typeface="Times New Roman" panose="02020603050405020304" charset="0"/>
                        </a:rPr>
                        <a:t>Jaswal</a:t>
                      </a:r>
                      <a:endParaRPr lang="en-US" sz="1400" dirty="0"/>
                    </a:p>
                  </a:txBody>
                  <a:tcPr/>
                </a:tc>
                <a:tc>
                  <a:txBody>
                    <a:bodyPr/>
                    <a:p>
                      <a:pPr algn="ctr">
                        <a:buNone/>
                      </a:pPr>
                      <a:r>
                        <a:rPr lang="en-US" sz="1400" dirty="0"/>
                        <a:t>2021</a:t>
                      </a:r>
                      <a:endParaRPr lang="en-US" sz="1400" dirty="0"/>
                    </a:p>
                  </a:txBody>
                  <a:tcPr/>
                </a:tc>
                <a:tc>
                  <a:txBody>
                    <a:bodyPr/>
                    <a:p>
                      <a:r>
                        <a:rPr lang="en-US" sz="1400" dirty="0">
                          <a:latin typeface="Times New Roman" panose="02020603050405020304" charset="0"/>
                          <a:cs typeface="Times New Roman" panose="02020603050405020304" charset="0"/>
                          <a:sym typeface="+mn-ea"/>
                        </a:rPr>
                        <a:t>Loan Default Forecasting using Data Mining</a:t>
                      </a:r>
                      <a:endParaRPr lang="en-US" sz="1400" b="0" i="0" kern="1200" dirty="0">
                        <a:solidFill>
                          <a:schemeClr val="tx1"/>
                        </a:solidFill>
                        <a:effectLst/>
                        <a:latin typeface="+mn-lt"/>
                        <a:ea typeface="+mn-ea"/>
                        <a:cs typeface="+mn-cs"/>
                      </a:endParaRPr>
                    </a:p>
                  </a:txBody>
                  <a:tcPr/>
                </a:tc>
                <a:tc>
                  <a:txBody>
                    <a:bodyPr/>
                    <a:p>
                      <a:r>
                        <a:rPr lang="en-US" sz="1400" dirty="0"/>
                        <a:t>When the developed model applies with the Prediction, the system can be detected loan status</a:t>
                      </a:r>
                      <a:endParaRPr lang="en-US" sz="1400" dirty="0"/>
                    </a:p>
                  </a:txBody>
                  <a:tcPr/>
                </a:tc>
                <a:tc>
                  <a:txBody>
                    <a:bodyPr/>
                    <a:p>
                      <a:r>
                        <a:rPr lang="en-US" sz="1400" dirty="0"/>
                        <a:t>As a result, they found 68% accuracy</a:t>
                      </a:r>
                      <a:endParaRPr lang="en-US" sz="1400" dirty="0"/>
                    </a:p>
                  </a:txBody>
                  <a:tcPr/>
                </a:tc>
              </a:tr>
              <a:tr h="967740">
                <a:tc>
                  <a:txBody>
                    <a:bodyPr/>
                    <a:p>
                      <a:r>
                        <a:rPr lang="en-US" sz="1400" dirty="0"/>
                        <a:t>3</a:t>
                      </a:r>
                      <a:endParaRPr lang="en-US" sz="1400" dirty="0"/>
                    </a:p>
                  </a:txBody>
                  <a:tcPr/>
                </a:tc>
                <a:tc>
                  <a:txBody>
                    <a:bodyPr/>
                    <a:p>
                      <a:r>
                        <a:rPr lang="en-US" sz="1400" dirty="0">
                          <a:latin typeface="Times New Roman" panose="02020603050405020304" charset="0"/>
                          <a:cs typeface="Times New Roman" panose="02020603050405020304" charset="0"/>
                        </a:rPr>
                        <a:t>G. </a:t>
                      </a:r>
                      <a:r>
                        <a:rPr lang="en-US" sz="1400" dirty="0" err="1">
                          <a:latin typeface="Times New Roman" panose="02020603050405020304" charset="0"/>
                          <a:cs typeface="Times New Roman" panose="02020603050405020304" charset="0"/>
                        </a:rPr>
                        <a:t>Arutjothi,Dr</a:t>
                      </a:r>
                      <a:r>
                        <a:rPr lang="en-US" sz="1400" dirty="0">
                          <a:latin typeface="Times New Roman" panose="02020603050405020304" charset="0"/>
                          <a:cs typeface="Times New Roman" panose="02020603050405020304" charset="0"/>
                        </a:rPr>
                        <a:t>. C. Senthamarai</a:t>
                      </a:r>
                      <a:endParaRPr lang="en-US" sz="1400" dirty="0"/>
                    </a:p>
                  </a:txBody>
                  <a:tcPr/>
                </a:tc>
                <a:tc>
                  <a:txBody>
                    <a:bodyPr/>
                    <a:p>
                      <a:pPr algn="ctr">
                        <a:buNone/>
                      </a:pPr>
                      <a:r>
                        <a:rPr lang="en-US" sz="1400" dirty="0"/>
                        <a:t>2020</a:t>
                      </a:r>
                      <a:endParaRPr lang="en-US" sz="1400" dirty="0"/>
                    </a:p>
                  </a:txBody>
                  <a:tcPr/>
                </a:tc>
                <a:tc>
                  <a:txBody>
                    <a:bodyPr/>
                    <a:p>
                      <a:r>
                        <a:rPr lang="en-US" sz="1400" dirty="0">
                          <a:latin typeface="Times New Roman" panose="02020603050405020304" charset="0"/>
                          <a:cs typeface="Times New Roman" panose="02020603050405020304" charset="0"/>
                        </a:rPr>
                        <a:t>Prediction of Loan Status in Commercial Bank using Machine Learning Classifier</a:t>
                      </a:r>
                      <a:endParaRPr lang="en-US" sz="1400" b="0" i="0" kern="1200" dirty="0">
                        <a:solidFill>
                          <a:schemeClr val="tx1"/>
                        </a:solidFill>
                        <a:effectLst/>
                        <a:latin typeface="+mn-lt"/>
                        <a:ea typeface="+mn-ea"/>
                        <a:cs typeface="+mn-cs"/>
                      </a:endParaRPr>
                    </a:p>
                  </a:txBody>
                  <a:tcPr/>
                </a:tc>
                <a:tc>
                  <a:txBody>
                    <a:bodyPr/>
                    <a:p>
                      <a:r>
                        <a:rPr lang="en-US" sz="1400" dirty="0"/>
                        <a:t>Strong pre-processing techniques.</a:t>
                      </a:r>
                      <a:endParaRPr lang="en-US" sz="1400" dirty="0"/>
                    </a:p>
                  </a:txBody>
                  <a:tcPr/>
                </a:tc>
                <a:tc>
                  <a:txBody>
                    <a:bodyPr/>
                    <a:p>
                      <a:r>
                        <a:rPr lang="en-US" sz="1400" dirty="0"/>
                        <a:t>It not</a:t>
                      </a:r>
                      <a:r>
                        <a:rPr lang="en-US" sz="1400" baseline="0" dirty="0"/>
                        <a:t> detect with accurate system.</a:t>
                      </a:r>
                      <a:endParaRPr lang="en-US" sz="1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wrap="square"/>
          <a:p>
            <a:pPr marL="0" indent="0">
              <a:buFont typeface="Arial" panose="020B0604020202020204" pitchFamily="34" charset="0"/>
              <a:buNone/>
            </a:pPr>
            <a:br>
              <a:rPr lang="en-US" sz="2000" b="0" dirty="0">
                <a:latin typeface="Calibri" panose="020F0502020204030204" charset="0"/>
                <a:cs typeface="Calibri" panose="020F0502020204030204" charset="0"/>
              </a:rPr>
            </a:br>
            <a:endParaRPr lang="en-US" sz="2000" b="0">
              <a:latin typeface="Calibri" panose="020F0502020204030204" charset="0"/>
              <a:cs typeface="Calibri" panose="020F0502020204030204" charset="0"/>
            </a:endParaRPr>
          </a:p>
        </p:txBody>
      </p:sp>
      <p:pic>
        <p:nvPicPr>
          <p:cNvPr id="4" name="object 4"/>
          <p:cNvPicPr/>
          <p:nvPr/>
        </p:nvPicPr>
        <p:blipFill>
          <a:blip r:embed="rId1" cstate="print"/>
          <a:stretch>
            <a:fillRect/>
          </a:stretch>
        </p:blipFill>
        <p:spPr>
          <a:xfrm>
            <a:off x="228600" y="553338"/>
            <a:ext cx="2237740" cy="755014"/>
          </a:xfrm>
          <a:prstGeom prst="rect">
            <a:avLst/>
          </a:prstGeom>
        </p:spPr>
      </p:pic>
      <p:sp>
        <p:nvSpPr>
          <p:cNvPr id="6" name="object 6"/>
          <p:cNvSpPr txBox="1">
            <a:spLocks noGrp="1"/>
          </p:cNvSpPr>
          <p:nvPr>
            <p:ph type="sldNum" sz="quarter" idx="7"/>
          </p:nvPr>
        </p:nvSpPr>
        <p:spPr>
          <a:xfrm>
            <a:off x="8479155" y="6464935"/>
            <a:ext cx="27305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graphicFrame>
        <p:nvGraphicFramePr>
          <p:cNvPr id="5" name="Content Placeholder 3"/>
          <p:cNvGraphicFramePr/>
          <p:nvPr>
            <p:ph sz="half" idx="2"/>
          </p:nvPr>
        </p:nvGraphicFramePr>
        <p:xfrm>
          <a:off x="157480" y="1459230"/>
          <a:ext cx="8756015" cy="4956810"/>
        </p:xfrm>
        <a:graphic>
          <a:graphicData uri="http://schemas.openxmlformats.org/drawingml/2006/table">
            <a:tbl>
              <a:tblPr firstRow="1" bandRow="1">
                <a:tableStyleId>{7DF18680-E054-41AD-8BC1-D1AEF772440D}</a:tableStyleId>
              </a:tblPr>
              <a:tblGrid>
                <a:gridCol w="607695"/>
                <a:gridCol w="1813560"/>
                <a:gridCol w="1351280"/>
                <a:gridCol w="2002155"/>
                <a:gridCol w="1490345"/>
                <a:gridCol w="1490980"/>
              </a:tblGrid>
              <a:tr h="731520">
                <a:tc>
                  <a:txBody>
                    <a:bodyPr/>
                    <a:p>
                      <a:r>
                        <a:rPr lang="en-IN" altLang="en-US" sz="1400" dirty="0">
                          <a:latin typeface="Times New Roman" panose="02020603050405020304" charset="0"/>
                          <a:cs typeface="Times New Roman" panose="02020603050405020304" charset="0"/>
                        </a:rPr>
                        <a:t>S.NO</a:t>
                      </a:r>
                      <a:endParaRPr lang="en-IN" alt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AUTHOR</a:t>
                      </a:r>
                      <a:endParaRPr lang="en-US" sz="1400" dirty="0">
                        <a:latin typeface="Times New Roman" panose="02020603050405020304" charset="0"/>
                        <a:cs typeface="Times New Roman" panose="02020603050405020304" charset="0"/>
                      </a:endParaRPr>
                    </a:p>
                  </a:txBody>
                  <a:tcPr/>
                </a:tc>
                <a:tc>
                  <a:txBody>
                    <a:bodyPr/>
                    <a:p>
                      <a:pPr algn="ctr">
                        <a:buNone/>
                      </a:pPr>
                      <a:r>
                        <a:rPr lang="en-US" sz="1400" dirty="0">
                          <a:latin typeface="Times New Roman" panose="02020603050405020304" charset="0"/>
                          <a:cs typeface="Times New Roman" panose="02020603050405020304" charset="0"/>
                        </a:rPr>
                        <a:t>YEAR OF PUBLISH</a:t>
                      </a:r>
                      <a:endParaRPr 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TITLE</a:t>
                      </a:r>
                      <a:endParaRPr 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ADVANTAGE</a:t>
                      </a:r>
                      <a:endParaRPr lang="en-US" sz="1400" dirty="0">
                        <a:latin typeface="Times New Roman" panose="02020603050405020304" charset="0"/>
                        <a:cs typeface="Times New Roman" panose="02020603050405020304" charset="0"/>
                      </a:endParaRPr>
                    </a:p>
                  </a:txBody>
                  <a:tcPr/>
                </a:tc>
                <a:tc>
                  <a:txBody>
                    <a:bodyPr/>
                    <a:p>
                      <a:r>
                        <a:rPr lang="en-US" sz="1400" dirty="0">
                          <a:latin typeface="Times New Roman" panose="02020603050405020304" charset="0"/>
                          <a:cs typeface="Times New Roman" panose="02020603050405020304" charset="0"/>
                        </a:rPr>
                        <a:t>DISADVANTAGE</a:t>
                      </a:r>
                      <a:endParaRPr lang="en-US" sz="1400" dirty="0">
                        <a:latin typeface="Times New Roman" panose="02020603050405020304" charset="0"/>
                        <a:cs typeface="Times New Roman" panose="02020603050405020304" charset="0"/>
                      </a:endParaRPr>
                    </a:p>
                  </a:txBody>
                  <a:tcPr/>
                </a:tc>
              </a:tr>
              <a:tr h="1770380">
                <a:tc>
                  <a:txBody>
                    <a:bodyPr/>
                    <a:p>
                      <a:r>
                        <a:rPr lang="en-US" sz="1400" dirty="0"/>
                        <a:t>4</a:t>
                      </a:r>
                      <a:endParaRPr lang="en-US" sz="1400" dirty="0"/>
                    </a:p>
                  </a:txBody>
                  <a:tcPr/>
                </a:tc>
                <a:tc>
                  <a:txBody>
                    <a:bodyPr/>
                    <a:p>
                      <a:r>
                        <a:rPr lang="en-US" sz="1400" dirty="0"/>
                        <a:t>Xin Li, </a:t>
                      </a:r>
                      <a:r>
                        <a:rPr lang="en-US" sz="1400" dirty="0" err="1"/>
                        <a:t>Xianzhong</a:t>
                      </a:r>
                      <a:r>
                        <a:rPr lang="en-US" sz="1400" dirty="0"/>
                        <a:t> Long, </a:t>
                      </a:r>
                      <a:r>
                        <a:rPr lang="en-US" sz="1400" dirty="0" err="1"/>
                        <a:t>Guozi</a:t>
                      </a:r>
                      <a:r>
                        <a:rPr lang="en-US" sz="1400" dirty="0"/>
                        <a:t> Sun, </a:t>
                      </a:r>
                      <a:r>
                        <a:rPr lang="en-US" sz="1400" dirty="0" err="1"/>
                        <a:t>Geng</a:t>
                      </a:r>
                      <a:r>
                        <a:rPr lang="en-US" sz="1400" dirty="0"/>
                        <a:t> Yang, and </a:t>
                      </a:r>
                      <a:r>
                        <a:rPr lang="en-US" sz="1400" dirty="0" err="1"/>
                        <a:t>Huakang</a:t>
                      </a:r>
                      <a:r>
                        <a:rPr lang="en-US" sz="1400" dirty="0"/>
                        <a:t> Li</a:t>
                      </a:r>
                      <a:endParaRPr lang="en-US" sz="1400" dirty="0"/>
                    </a:p>
                  </a:txBody>
                  <a:tcPr/>
                </a:tc>
                <a:tc>
                  <a:txBody>
                    <a:bodyPr/>
                    <a:p>
                      <a:pPr algn="ctr">
                        <a:buNone/>
                      </a:pPr>
                      <a:r>
                        <a:rPr lang="en-US" sz="1400" dirty="0"/>
                        <a:t>2020</a:t>
                      </a:r>
                      <a:endParaRPr lang="en-US" sz="1400" dirty="0"/>
                    </a:p>
                  </a:txBody>
                  <a:tcPr/>
                </a:tc>
                <a:tc>
                  <a:txBody>
                    <a:bodyPr/>
                    <a:p>
                      <a:r>
                        <a:rPr lang="en-US" sz="1400" dirty="0"/>
                        <a:t>Overdue Prediction of Bank Loans Based on LSTM-SVM</a:t>
                      </a:r>
                      <a:endParaRPr lang="en-US" sz="1400" b="0" i="0" kern="1200" dirty="0">
                        <a:solidFill>
                          <a:schemeClr val="tx1"/>
                        </a:solidFill>
                        <a:effectLst/>
                        <a:latin typeface="+mn-lt"/>
                        <a:ea typeface="+mn-ea"/>
                        <a:cs typeface="+mn-cs"/>
                      </a:endParaRPr>
                    </a:p>
                  </a:txBody>
                  <a:tcPr/>
                </a:tc>
                <a:tc>
                  <a:txBody>
                    <a:bodyPr/>
                    <a:p>
                      <a:r>
                        <a:rPr lang="en-US" sz="1400" dirty="0"/>
                        <a:t>Algorithms and work on huge dataset with strong pre-processing techniques.</a:t>
                      </a:r>
                      <a:endParaRPr lang="en-US" sz="1400" dirty="0"/>
                    </a:p>
                  </a:txBody>
                  <a:tcPr/>
                </a:tc>
                <a:tc>
                  <a:txBody>
                    <a:bodyPr/>
                    <a:p>
                      <a:r>
                        <a:rPr lang="en-US" sz="1400" dirty="0"/>
                        <a:t>Low</a:t>
                      </a:r>
                      <a:r>
                        <a:rPr lang="en-US" sz="1400" baseline="0" dirty="0"/>
                        <a:t> </a:t>
                      </a:r>
                      <a:r>
                        <a:rPr lang="en-US" sz="1400" dirty="0"/>
                        <a:t> accuracy and not accurate prediction</a:t>
                      </a:r>
                      <a:endParaRPr lang="en-US" sz="1400" dirty="0"/>
                    </a:p>
                  </a:txBody>
                  <a:tcPr/>
                </a:tc>
              </a:tr>
              <a:tr h="1052830">
                <a:tc>
                  <a:txBody>
                    <a:bodyPr/>
                    <a:p>
                      <a:r>
                        <a:rPr lang="en-US" sz="1400" dirty="0"/>
                        <a:t>5</a:t>
                      </a:r>
                      <a:endParaRPr lang="en-US" sz="1400" dirty="0"/>
                    </a:p>
                  </a:txBody>
                  <a:tcPr/>
                </a:tc>
                <a:tc>
                  <a:txBody>
                    <a:bodyPr/>
                    <a:p>
                      <a:r>
                        <a:rPr lang="en-IN" sz="1400" dirty="0" err="1"/>
                        <a:t>Dawei</a:t>
                      </a:r>
                      <a:r>
                        <a:rPr lang="en-IN" sz="1400" dirty="0"/>
                        <a:t> Cheng, </a:t>
                      </a:r>
                      <a:r>
                        <a:rPr lang="en-IN" sz="1400" dirty="0" err="1"/>
                        <a:t>Zhibin</a:t>
                      </a:r>
                      <a:r>
                        <a:rPr lang="en-IN" sz="1400" dirty="0"/>
                        <a:t> </a:t>
                      </a:r>
                      <a:r>
                        <a:rPr lang="en-IN" sz="1400" dirty="0" err="1"/>
                        <a:t>Niu</a:t>
                      </a:r>
                      <a:r>
                        <a:rPr lang="en-IN" sz="1400" dirty="0"/>
                        <a:t>†, Yi Tu and </a:t>
                      </a:r>
                      <a:r>
                        <a:rPr lang="en-IN" sz="1400" dirty="0" err="1"/>
                        <a:t>Liqing</a:t>
                      </a:r>
                      <a:r>
                        <a:rPr lang="en-IN" sz="1400" dirty="0"/>
                        <a:t> Zhang</a:t>
                      </a:r>
                      <a:endParaRPr lang="en-US" sz="1400" dirty="0"/>
                    </a:p>
                  </a:txBody>
                  <a:tcPr/>
                </a:tc>
                <a:tc>
                  <a:txBody>
                    <a:bodyPr/>
                    <a:p>
                      <a:pPr algn="ctr">
                        <a:buNone/>
                      </a:pPr>
                      <a:r>
                        <a:rPr lang="en-US" sz="1400" dirty="0"/>
                        <a:t>2021</a:t>
                      </a:r>
                      <a:endParaRPr lang="en-US" sz="1400" dirty="0"/>
                    </a:p>
                  </a:txBody>
                  <a:tcPr/>
                </a:tc>
                <a:tc>
                  <a:txBody>
                    <a:bodyPr/>
                    <a:p>
                      <a:r>
                        <a:rPr lang="en-US" sz="1400" dirty="0"/>
                        <a:t>Prediction Defaults for Networked-guarantee Loans </a:t>
                      </a:r>
                      <a:endParaRPr lang="en-US" sz="1400" b="0" i="0" kern="1200" dirty="0">
                        <a:solidFill>
                          <a:schemeClr val="tx1"/>
                        </a:solidFill>
                        <a:effectLst/>
                        <a:latin typeface="+mn-lt"/>
                        <a:ea typeface="+mn-ea"/>
                        <a:cs typeface="+mn-cs"/>
                      </a:endParaRPr>
                    </a:p>
                  </a:txBody>
                  <a:tcPr/>
                </a:tc>
                <a:tc>
                  <a:txBody>
                    <a:bodyPr/>
                    <a:p>
                      <a:r>
                        <a:rPr lang="en-US" sz="1400" dirty="0"/>
                        <a:t>Strong pre-processing techniques.</a:t>
                      </a:r>
                      <a:endParaRPr lang="en-US" sz="1400" dirty="0"/>
                    </a:p>
                  </a:txBody>
                  <a:tcPr/>
                </a:tc>
                <a:tc>
                  <a:txBody>
                    <a:bodyPr/>
                    <a:p>
                      <a:r>
                        <a:rPr lang="en-US" sz="1400" dirty="0"/>
                        <a:t>It not</a:t>
                      </a:r>
                      <a:r>
                        <a:rPr lang="en-US" sz="1400" baseline="0" dirty="0"/>
                        <a:t> detect with accurate system.</a:t>
                      </a:r>
                      <a:endParaRPr lang="en-US" sz="1400" dirty="0"/>
                    </a:p>
                  </a:txBody>
                  <a:tcPr/>
                </a:tc>
              </a:tr>
              <a:tr h="1402080">
                <a:tc>
                  <a:txBody>
                    <a:bodyPr/>
                    <a:p>
                      <a:r>
                        <a:rPr lang="en-US" sz="1400" dirty="0"/>
                        <a:t>6</a:t>
                      </a:r>
                      <a:endParaRPr lang="en-US" sz="1400" dirty="0"/>
                    </a:p>
                  </a:txBody>
                  <a:tcPr/>
                </a:tc>
                <a:tc>
                  <a:txBody>
                    <a:bodyPr/>
                    <a:p>
                      <a:r>
                        <a:rPr lang="en-IN" sz="1400" dirty="0"/>
                        <a:t>Jian HU, Zibo, China</a:t>
                      </a:r>
                      <a:endParaRPr lang="en-US" sz="1400" dirty="0"/>
                    </a:p>
                  </a:txBody>
                  <a:tcPr/>
                </a:tc>
                <a:tc>
                  <a:txBody>
                    <a:bodyPr/>
                    <a:p>
                      <a:pPr algn="ctr">
                        <a:buNone/>
                      </a:pPr>
                      <a:r>
                        <a:rPr lang="en-US" sz="1400" dirty="0"/>
                        <a:t>2022</a:t>
                      </a:r>
                      <a:endParaRPr lang="en-US" sz="1400" dirty="0"/>
                    </a:p>
                  </a:txBody>
                  <a:tcPr/>
                </a:tc>
                <a:tc>
                  <a:txBody>
                    <a:bodyPr/>
                    <a:p>
                      <a:r>
                        <a:rPr lang="en-US" sz="1400" dirty="0"/>
                        <a:t>Personal Credit Rating Using machine learning Technology for the National Student Loans</a:t>
                      </a:r>
                      <a:endParaRPr lang="en-US" sz="1400" b="0" i="0" kern="1200" dirty="0">
                        <a:solidFill>
                          <a:schemeClr val="tx1"/>
                        </a:solidFill>
                        <a:effectLst/>
                        <a:latin typeface="+mn-lt"/>
                        <a:ea typeface="+mn-ea"/>
                        <a:cs typeface="+mn-cs"/>
                      </a:endParaRPr>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dirty="0"/>
                        <a:t>High accuracy</a:t>
                      </a:r>
                      <a:endParaRPr lang="en-US" sz="1400" dirty="0"/>
                    </a:p>
                    <a:p>
                      <a:endParaRPr lang="en-US" sz="1400" dirty="0"/>
                    </a:p>
                  </a:txBody>
                  <a:tcPr/>
                </a:tc>
                <a:tc>
                  <a:txBody>
                    <a:bodyPr/>
                    <a:p>
                      <a:r>
                        <a:rPr lang="en-US" sz="1400" dirty="0"/>
                        <a:t>Weak technology used</a:t>
                      </a:r>
                      <a:endParaRPr lang="en-US" sz="1400" dirty="0"/>
                    </a:p>
                  </a:txBody>
                  <a:tcPr/>
                </a:tc>
              </a:tr>
            </a:tbl>
          </a:graphicData>
        </a:graphic>
      </p:graphicFrame>
      <p:sp>
        <p:nvSpPr>
          <p:cNvPr id="9" name="Text Box 8"/>
          <p:cNvSpPr txBox="1"/>
          <p:nvPr/>
        </p:nvSpPr>
        <p:spPr>
          <a:xfrm>
            <a:off x="3505200" y="669290"/>
            <a:ext cx="4557395" cy="521970"/>
          </a:xfrm>
          <a:prstGeom prst="rect">
            <a:avLst/>
          </a:prstGeom>
          <a:noFill/>
        </p:spPr>
        <p:txBody>
          <a:bodyPr wrap="square" rtlCol="0" anchor="t">
            <a:spAutoFit/>
          </a:bodyPr>
          <a:p>
            <a:r>
              <a:rPr lang="en-US" sz="2800" b="1" dirty="0">
                <a:latin typeface="Times New Roman" panose="02020603050405020304" charset="0"/>
                <a:cs typeface="Times New Roman" panose="02020603050405020304" charset="0"/>
                <a:sym typeface="+mn-ea"/>
              </a:rPr>
              <a:t>LITERATURE</a:t>
            </a:r>
            <a:r>
              <a:rPr lang="en-IN" altLang="en-US" sz="2800" b="1" dirty="0">
                <a:latin typeface="Times New Roman" panose="02020603050405020304" charset="0"/>
                <a:cs typeface="Times New Roman" panose="02020603050405020304" charset="0"/>
                <a:sym typeface="+mn-ea"/>
              </a:rPr>
              <a:t> </a:t>
            </a:r>
            <a:r>
              <a:rPr lang="en-US" sz="2800" b="1" dirty="0">
                <a:latin typeface="Times New Roman" panose="02020603050405020304" charset="0"/>
                <a:cs typeface="Times New Roman" panose="02020603050405020304" charset="0"/>
                <a:sym typeface="+mn-ea"/>
              </a:rPr>
              <a:t> SURVEY</a:t>
            </a:r>
            <a:endParaRPr lang="en-US" sz="28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11793</Words>
  <Application>WPS Presentation</Application>
  <PresentationFormat>On-screen Show (4:3)</PresentationFormat>
  <Paragraphs>499</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SimSun</vt:lpstr>
      <vt:lpstr>Wingdings</vt:lpstr>
      <vt:lpstr>Calibri</vt:lpstr>
      <vt:lpstr>Times New Roman</vt:lpstr>
      <vt:lpstr>Times New Roman</vt:lpstr>
      <vt:lpstr>Calibri</vt:lpstr>
      <vt:lpstr>Microsoft YaHei</vt:lpstr>
      <vt:lpstr>Arial Unicode MS</vt:lpstr>
      <vt:lpstr>Wingdings</vt:lpstr>
      <vt:lpstr>Office Theme</vt:lpstr>
      <vt:lpstr>DEPARTMENT OF COMPUTING TECHNOLOGIES  18CSP109L - MAJOR PROJECT</vt:lpstr>
      <vt:lpstr>ABSTRACT</vt:lpstr>
      <vt:lpstr>INTRODUCTION</vt:lpstr>
      <vt:lpstr>MOTIVATION</vt:lpstr>
      <vt:lpstr>EXISTING SYSTEM</vt:lpstr>
      <vt:lpstr>PROPOSED SYSTEM </vt:lpstr>
      <vt:lpstr>ADVANTAGES OF PROPOSED SYSTEM </vt:lpstr>
      <vt:lpstr> LITERATURE  SURVEY </vt:lpstr>
      <vt:lpstr> </vt:lpstr>
      <vt:lpstr> </vt:lpstr>
      <vt:lpstr>INNOVATION IDEA OF THE PROJECT</vt:lpstr>
      <vt:lpstr>SCOPE AND APPLICATION OF THE PROJECT </vt:lpstr>
      <vt:lpstr>PROPOSED MODULES</vt:lpstr>
      <vt:lpstr>ALGORITHM DESCRIPTION</vt:lpstr>
      <vt:lpstr>PowerPoint 演示文稿</vt:lpstr>
      <vt:lpstr>UML DIAGRAMS</vt:lpstr>
      <vt:lpstr>UML DIAGRAMS</vt:lpstr>
      <vt:lpstr>UML DIAGRAMS</vt:lpstr>
      <vt:lpstr>UML DIAGRAMS</vt:lpstr>
      <vt:lpstr>UML DIAGRAMS</vt:lpstr>
      <vt:lpstr>UML DIAGRAMS</vt:lpstr>
      <vt:lpstr>OUTPUT SCREENSHOTS </vt:lpstr>
      <vt:lpstr>OUTPUT SCREENSHOTS </vt:lpstr>
      <vt:lpstr>OUTPUT SCREENSHOTS  </vt:lpstr>
      <vt:lpstr>OUTPUT SCREENSHOTS </vt:lpstr>
      <vt:lpstr>OUTPUT SCREENSHOTS </vt:lpstr>
      <vt:lpstr>OUTPUT SCREENSHOTS </vt:lpstr>
      <vt:lpstr>OUTPUT SCREENSHOTS </vt:lpstr>
      <vt:lpstr>OUTPUT SCREENSHOTS </vt:lpstr>
      <vt:lpstr>OUTPUT SCREENSHOTS </vt:lpstr>
      <vt:lpstr>OUTPUT SCREENSHOTS </vt:lpstr>
      <vt:lpstr>CONFUSION MATRIX</vt:lpstr>
      <vt:lpstr>OUTPUT SCREENSHOTS </vt:lpstr>
      <vt:lpstr>OUTPUT SCREENSHOTS </vt:lpstr>
      <vt:lpstr>SOFTWARE REQUIREMENTS</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DEPARTMENT OF COMPUTING TECHNOLOGIES  18CSP107L - MINOR PROJECT</dc:title>
  <dc:creator>Kevin</dc:creator>
  <cp:lastModifiedBy>user</cp:lastModifiedBy>
  <cp:revision>13</cp:revision>
  <dcterms:created xsi:type="dcterms:W3CDTF">2023-01-04T20:42:00Z</dcterms:created>
  <dcterms:modified xsi:type="dcterms:W3CDTF">2023-03-18T04:41:23Z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2022-08-10T20:00:00Z</vt:filetime>
  </property>
  <property fmtid="{D5CDD505-2E9C-101B-9397-08002B2CF9AE}" pid="3" name="Creator">
    <vt:lpwstr>Microsoft® PowerPoint® 2010</vt:lpwstr>
  </property>
  <property fmtid="{D5CDD505-2E9C-101B-9397-08002B2CF9AE}" pid="4" name="LastSaved">
    <vt:filetime>2023-01-05T20:00:00Z</vt:filetime>
  </property>
  <property fmtid="{D5CDD505-2E9C-101B-9397-08002B2CF9AE}" pid="5" name="ICV">
    <vt:lpwstr>F2DB569106BC45F7AF3E4E7F269BA0B6</vt:lpwstr>
  </property>
  <property fmtid="{D5CDD505-2E9C-101B-9397-08002B2CF9AE}" pid="6" name="KSOProductBuildVer">
    <vt:lpwstr>1033-11.2.0.11486</vt:lpwstr>
  </property>
</Properties>
</file>