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9" r:id="rId6"/>
    <p:sldId id="260" r:id="rId7"/>
    <p:sldId id="261" r:id="rId8"/>
    <p:sldId id="258" r:id="rId9"/>
    <p:sldId id="275" r:id="rId10"/>
    <p:sldId id="276" r:id="rId11"/>
    <p:sldId id="277" r:id="rId12"/>
    <p:sldId id="279" r:id="rId13"/>
    <p:sldId id="278" r:id="rId14"/>
    <p:sldId id="296" r:id="rId15"/>
    <p:sldId id="297" r:id="rId16"/>
    <p:sldId id="298" r:id="rId17"/>
    <p:sldId id="273" r:id="rId18"/>
    <p:sldId id="274" r:id="rId19"/>
    <p:sldId id="287" r:id="rId20"/>
    <p:sldId id="282" r:id="rId21"/>
    <p:sldId id="283" r:id="rId22"/>
    <p:sldId id="284" r:id="rId23"/>
    <p:sldId id="299" r:id="rId24"/>
    <p:sldId id="300" r:id="rId25"/>
    <p:sldId id="301" r:id="rId26"/>
    <p:sldId id="285" r:id="rId27"/>
    <p:sldId id="286" r:id="rId28"/>
    <p:sldId id="302" r:id="rId29"/>
    <p:sldId id="303" r:id="rId30"/>
    <p:sldId id="305" r:id="rId31"/>
    <p:sldId id="315" r:id="rId32"/>
    <p:sldId id="316" r:id="rId33"/>
    <p:sldId id="317" r:id="rId34"/>
    <p:sldId id="318" r:id="rId35"/>
    <p:sldId id="319" r:id="rId36"/>
    <p:sldId id="262" r:id="rId37"/>
    <p:sldId id="281"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1906" y="-437"/>
      </p:cViewPr>
      <p:guideLst>
        <p:guide orient="horz" pos="216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9.xml"/><Relationship Id="rId2" Type="http://schemas.openxmlformats.org/officeDocument/2006/relationships/image" Target="../media/image19.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9.xml"/><Relationship Id="rId2" Type="http://schemas.openxmlformats.org/officeDocument/2006/relationships/image" Target="../media/image20.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28600" y="2046149"/>
            <a:ext cx="87630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b="1" dirty="0" smtClean="0">
                <a:solidFill>
                  <a:srgbClr val="FF0000"/>
                </a:solidFill>
              </a:rPr>
              <a:t>FAKE NEWS DETECTION USING NLP</a:t>
            </a:r>
            <a:endParaRPr lang="en-US" b="1" dirty="0" smtClean="0">
              <a:solidFill>
                <a:srgbClr val="FF0000"/>
              </a:solidFill>
            </a:endParaRPr>
          </a:p>
        </p:txBody>
      </p:sp>
      <p:sp>
        <p:nvSpPr>
          <p:cNvPr id="89" name="Google Shape;89;p1"/>
          <p:cNvSpPr txBox="1">
            <a:spLocks noGrp="1"/>
          </p:cNvSpPr>
          <p:nvPr>
            <p:ph type="subTitle" idx="1"/>
          </p:nvPr>
        </p:nvSpPr>
        <p:spPr>
          <a:xfrm>
            <a:off x="4386263" y="3923348"/>
            <a:ext cx="4605337" cy="1981200"/>
          </a:xfrm>
          <a:prstGeom prst="rect">
            <a:avLst/>
          </a:prstGeom>
          <a:noFill/>
          <a:ln>
            <a:noFill/>
          </a:ln>
        </p:spPr>
        <p:txBody>
          <a:bodyPr spcFirstLastPara="1" wrap="square" lIns="91425" tIns="45700" rIns="91425" bIns="45700" anchor="t" anchorCtr="0">
            <a:noAutofit/>
          </a:bodyPr>
          <a:lstStyle/>
          <a:p>
            <a:pPr marL="0" indent="0">
              <a:spcBef>
                <a:spcPts val="0"/>
              </a:spcBef>
              <a:buSzPct val="100000"/>
            </a:pPr>
            <a:r>
              <a:rPr lang="en-US" sz="1800" dirty="0">
                <a:solidFill>
                  <a:schemeClr val="tx1"/>
                </a:solidFill>
              </a:rPr>
              <a:t>Batch ID:</a:t>
            </a:r>
            <a:r>
              <a:rPr lang="en-IN" altLang="en-US" sz="1800" dirty="0">
                <a:solidFill>
                  <a:schemeClr val="tx1"/>
                </a:solidFill>
              </a:rPr>
              <a:t> 198</a:t>
            </a:r>
            <a:endParaRPr lang="en-US" sz="1800" dirty="0">
              <a:solidFill>
                <a:schemeClr val="tx1"/>
              </a:solidFill>
            </a:endParaRPr>
          </a:p>
          <a:p>
            <a:pPr marL="0" lvl="0" indent="0" algn="ctr" rtl="0">
              <a:spcBef>
                <a:spcPts val="0"/>
              </a:spcBef>
              <a:spcAft>
                <a:spcPts val="0"/>
              </a:spcAft>
              <a:buClr>
                <a:srgbClr val="888888"/>
              </a:buClr>
              <a:buSzPct val="100000"/>
              <a:buNone/>
            </a:pPr>
            <a:endParaRPr lang="en-US" sz="1800" dirty="0" smtClean="0">
              <a:solidFill>
                <a:schemeClr val="tx1"/>
              </a:solidFill>
            </a:endParaRPr>
          </a:p>
          <a:p>
            <a:pPr marL="0" lvl="0" indent="0" algn="ctr" rtl="0">
              <a:spcBef>
                <a:spcPts val="0"/>
              </a:spcBef>
              <a:spcAft>
                <a:spcPts val="0"/>
              </a:spcAft>
              <a:buClr>
                <a:srgbClr val="888888"/>
              </a:buClr>
              <a:buSzPct val="100000"/>
              <a:buNone/>
            </a:pPr>
            <a:r>
              <a:rPr lang="en-US" sz="1800" dirty="0" smtClean="0">
                <a:solidFill>
                  <a:schemeClr val="tx1"/>
                </a:solidFill>
              </a:rPr>
              <a:t>Student </a:t>
            </a:r>
            <a:r>
              <a:rPr lang="en-US" sz="1800" dirty="0">
                <a:solidFill>
                  <a:schemeClr val="tx1"/>
                </a:solidFill>
              </a:rPr>
              <a:t>1 </a:t>
            </a:r>
            <a:r>
              <a:rPr lang="en-US" sz="1800" dirty="0" smtClean="0">
                <a:solidFill>
                  <a:schemeClr val="tx1"/>
                </a:solidFill>
              </a:rPr>
              <a:t>Reg. </a:t>
            </a:r>
            <a:r>
              <a:rPr lang="en-US" sz="1800" dirty="0">
                <a:solidFill>
                  <a:schemeClr val="tx1"/>
                </a:solidFill>
              </a:rPr>
              <a:t>No</a:t>
            </a:r>
            <a:r>
              <a:rPr lang="en-US" sz="1800" dirty="0" smtClean="0">
                <a:solidFill>
                  <a:schemeClr val="tx1"/>
                </a:solidFill>
              </a:rPr>
              <a:t>: RA1911003010072</a:t>
            </a:r>
            <a:endParaRPr sz="1800" dirty="0">
              <a:solidFill>
                <a:schemeClr val="tx1"/>
              </a:solidFill>
            </a:endParaRPr>
          </a:p>
          <a:p>
            <a:pPr marL="0" indent="0">
              <a:spcBef>
                <a:spcPts val="590"/>
              </a:spcBef>
              <a:buSzPct val="100000"/>
            </a:pPr>
            <a:r>
              <a:rPr lang="en-US" sz="1800" dirty="0">
                <a:solidFill>
                  <a:schemeClr val="tx1"/>
                </a:solidFill>
              </a:rPr>
              <a:t>Student 1 </a:t>
            </a:r>
            <a:r>
              <a:rPr lang="en-US" sz="1800" dirty="0" smtClean="0">
                <a:solidFill>
                  <a:schemeClr val="tx1"/>
                </a:solidFill>
              </a:rPr>
              <a:t>Name</a:t>
            </a:r>
            <a:r>
              <a:rPr lang="en-US" sz="1800" dirty="0" smtClean="0">
                <a:solidFill>
                  <a:schemeClr val="tx1"/>
                </a:solidFill>
              </a:rPr>
              <a:t>: P.S.A.BHASKAR REDDY</a:t>
            </a:r>
            <a:endParaRPr lang="en-US" sz="1800" dirty="0">
              <a:solidFill>
                <a:schemeClr val="tx1"/>
              </a:solidFill>
            </a:endParaRPr>
          </a:p>
          <a:p>
            <a:pPr marL="0" lvl="0" indent="0" algn="ctr" rtl="0">
              <a:spcBef>
                <a:spcPts val="590"/>
              </a:spcBef>
              <a:spcAft>
                <a:spcPts val="0"/>
              </a:spcAft>
              <a:buClr>
                <a:srgbClr val="888888"/>
              </a:buClr>
              <a:buSzPct val="100000"/>
              <a:buNone/>
            </a:pPr>
            <a:endParaRPr lang="en-US" sz="1800" dirty="0" smtClean="0">
              <a:solidFill>
                <a:schemeClr val="tx1"/>
              </a:solidFill>
            </a:endParaRPr>
          </a:p>
          <a:p>
            <a:pPr marL="0" lvl="0" indent="0" algn="ctr" rtl="0">
              <a:spcBef>
                <a:spcPts val="590"/>
              </a:spcBef>
              <a:spcAft>
                <a:spcPts val="0"/>
              </a:spcAft>
              <a:buClr>
                <a:srgbClr val="888888"/>
              </a:buClr>
              <a:buSzPct val="100000"/>
              <a:buNone/>
            </a:pPr>
            <a:r>
              <a:rPr lang="en-US" sz="1800" dirty="0" smtClean="0">
                <a:solidFill>
                  <a:schemeClr val="tx1"/>
                </a:solidFill>
              </a:rPr>
              <a:t>Student </a:t>
            </a:r>
            <a:r>
              <a:rPr lang="en-US" sz="1800" dirty="0">
                <a:solidFill>
                  <a:schemeClr val="tx1"/>
                </a:solidFill>
              </a:rPr>
              <a:t>2 </a:t>
            </a:r>
            <a:r>
              <a:rPr lang="en-US" sz="1800" dirty="0" smtClean="0">
                <a:solidFill>
                  <a:schemeClr val="tx1"/>
                </a:solidFill>
              </a:rPr>
              <a:t>Reg. No</a:t>
            </a:r>
            <a:r>
              <a:rPr lang="en-US" sz="1800" dirty="0" smtClean="0">
                <a:solidFill>
                  <a:schemeClr val="tx1"/>
                </a:solidFill>
              </a:rPr>
              <a:t>: RA1911003010113</a:t>
            </a:r>
            <a:endParaRPr lang="en-US" sz="1800" dirty="0" smtClean="0">
              <a:solidFill>
                <a:schemeClr val="tx1"/>
              </a:solidFill>
            </a:endParaRPr>
          </a:p>
          <a:p>
            <a:pPr marL="0" lvl="0" indent="0">
              <a:spcBef>
                <a:spcPts val="590"/>
              </a:spcBef>
              <a:buSzPct val="100000"/>
            </a:pPr>
            <a:r>
              <a:rPr lang="en-US" sz="1800" dirty="0">
                <a:solidFill>
                  <a:schemeClr val="tx1"/>
                </a:solidFill>
              </a:rPr>
              <a:t>Student 2 </a:t>
            </a:r>
            <a:r>
              <a:rPr lang="en-US" sz="1800" dirty="0" smtClean="0">
                <a:solidFill>
                  <a:schemeClr val="tx1"/>
                </a:solidFill>
              </a:rPr>
              <a:t>Name</a:t>
            </a:r>
            <a:r>
              <a:rPr lang="en-US" sz="1800" dirty="0" smtClean="0">
                <a:solidFill>
                  <a:schemeClr val="tx1"/>
                </a:solidFill>
              </a:rPr>
              <a:t>: GNANESWAR REDDY.M</a:t>
            </a:r>
            <a:endParaRPr sz="1800" dirty="0">
              <a:solidFill>
                <a:schemeClr val="tx1"/>
              </a:solidFill>
            </a:endParaRPr>
          </a:p>
        </p:txBody>
      </p:sp>
      <p:pic>
        <p:nvPicPr>
          <p:cNvPr id="90" name="Google Shape;90;p1"/>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DEPARTMENT OF COMPUTING TECHNOLOGIES</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18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18CSP107L </a:t>
            </a:r>
            <a:r>
              <a:rPr lang="en-US" sz="18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 </a:t>
            </a:r>
            <a:r>
              <a:rPr lang="en-US"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MINOR PROJECT </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89;p1"/>
          <p:cNvSpPr txBox="1"/>
          <p:nvPr/>
        </p:nvSpPr>
        <p:spPr>
          <a:xfrm>
            <a:off x="228600" y="4374832"/>
            <a:ext cx="4011930" cy="17287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nSpc>
                <a:spcPct val="170000"/>
              </a:lnSpc>
              <a:spcBef>
                <a:spcPts val="590"/>
              </a:spcBef>
              <a:buSzPct val="100000"/>
            </a:pPr>
            <a:r>
              <a:rPr lang="en-US" sz="1800" dirty="0" smtClean="0">
                <a:solidFill>
                  <a:schemeClr val="tx1"/>
                </a:solidFill>
              </a:rPr>
              <a:t>Guide name</a:t>
            </a:r>
            <a:r>
              <a:rPr lang="en-US" sz="1800" dirty="0" smtClean="0">
                <a:solidFill>
                  <a:schemeClr val="tx1"/>
                </a:solidFill>
              </a:rPr>
              <a:t>: </a:t>
            </a:r>
            <a:r>
              <a:rPr lang="en-US" sz="1800" dirty="0" err="1" smtClean="0">
                <a:solidFill>
                  <a:schemeClr val="tx1"/>
                </a:solidFill>
              </a:rPr>
              <a:t>Dr.R.S.PONMAGAL</a:t>
            </a:r>
            <a:r>
              <a:rPr lang="en-US" sz="1800" dirty="0" smtClean="0">
                <a:solidFill>
                  <a:schemeClr val="tx1"/>
                </a:solidFill>
              </a:rPr>
              <a:t> </a:t>
            </a:r>
            <a:endParaRPr lang="en-US" sz="1800" dirty="0" smtClean="0">
              <a:solidFill>
                <a:schemeClr val="tx1"/>
              </a:solidFill>
            </a:endParaRPr>
          </a:p>
          <a:p>
            <a:pPr marL="0" indent="0">
              <a:lnSpc>
                <a:spcPct val="170000"/>
              </a:lnSpc>
              <a:spcBef>
                <a:spcPts val="590"/>
              </a:spcBef>
              <a:buSzPct val="100000"/>
            </a:pPr>
            <a:r>
              <a:rPr lang="en-US" sz="1800" dirty="0" smtClean="0">
                <a:solidFill>
                  <a:schemeClr val="tx1"/>
                </a:solidFill>
              </a:rPr>
              <a:t>Designation: ASSOCIATE PROFESSOR</a:t>
            </a:r>
            <a:br>
              <a:rPr lang="en-US" sz="1800" dirty="0" smtClean="0">
                <a:solidFill>
                  <a:schemeClr val="tx1"/>
                </a:solidFill>
              </a:rPr>
            </a:br>
            <a:r>
              <a:rPr lang="en-US" sz="1800" dirty="0" smtClean="0">
                <a:solidFill>
                  <a:schemeClr val="tx1"/>
                </a:solidFill>
              </a:rPr>
              <a:t>Departm</a:t>
            </a:r>
            <a:r>
              <a:rPr lang="en-US" sz="1800" dirty="0" smtClean="0">
                <a:solidFill>
                  <a:schemeClr val="tx1"/>
                </a:solidFill>
                <a:latin typeface="Calibri" panose="020F0502020204030204" pitchFamily="34" charset="0"/>
                <a:cs typeface="Calibri" panose="020F0502020204030204" pitchFamily="34" charset="0"/>
              </a:rPr>
              <a:t>ent: CTECH</a:t>
            </a:r>
            <a:endParaRPr lang="en-US"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8" name="Subtitle 7"/>
          <p:cNvSpPr>
            <a:spLocks noGrp="1"/>
          </p:cNvSpPr>
          <p:nvPr>
            <p:ph type="subTitle" idx="1"/>
          </p:nvPr>
        </p:nvSpPr>
        <p:spPr>
          <a:xfrm>
            <a:off x="440690" y="1101090"/>
            <a:ext cx="8228330" cy="3233420"/>
          </a:xfrm>
        </p:spPr>
        <p:txBody>
          <a:bodyPr>
            <a:noAutofit/>
          </a:bodyPr>
          <a:p>
            <a:pPr algn="just"/>
            <a:r>
              <a:rPr lang="en-US" sz="2000" b="1" dirty="0">
                <a:solidFill>
                  <a:srgbClr val="FF0000"/>
                </a:solidFill>
                <a:latin typeface="Times New Roman" panose="02020603050405020304" pitchFamily="18" charset="0"/>
                <a:cs typeface="Times New Roman" panose="02020603050405020304" pitchFamily="18" charset="0"/>
                <a:sym typeface="+mn-ea"/>
              </a:rPr>
              <a:t>Stop words:</a:t>
            </a:r>
            <a:endParaRPr lang="en-US" sz="2000" b="1" dirty="0">
              <a:solidFill>
                <a:srgbClr val="FF0000"/>
              </a:solidFill>
              <a:latin typeface="Times New Roman" panose="02020603050405020304" pitchFamily="18" charset="0"/>
              <a:cs typeface="Times New Roman" panose="02020603050405020304" pitchFamily="18" charset="0"/>
              <a:sym typeface="+mn-ea"/>
            </a:endParaRPr>
          </a:p>
          <a:p>
            <a:pPr algn="just"/>
            <a:endParaRPr lang="en-US" sz="1300" b="1" dirty="0">
              <a:solidFill>
                <a:srgbClr val="FF0000"/>
              </a:solidFill>
              <a:latin typeface="Times New Roman" panose="02020603050405020304" pitchFamily="18" charset="0"/>
              <a:cs typeface="Times New Roman" panose="02020603050405020304" pitchFamily="18" charset="0"/>
              <a:sym typeface="+mn-ea"/>
            </a:endParaRPr>
          </a:p>
          <a:p>
            <a:pPr marL="311150" indent="-285750" algn="just">
              <a:buFont typeface="Arial" panose="020B0604020202020204" pitchFamily="34" charset="0"/>
              <a:buChar char="•"/>
            </a:pPr>
            <a:r>
              <a:rPr lang="en-US" sz="1300" dirty="0">
                <a:solidFill>
                  <a:schemeClr val="tx1">
                    <a:lumMod val="95000"/>
                    <a:lumOff val="5000"/>
                  </a:schemeClr>
                </a:solidFill>
                <a:latin typeface="Times New Roman" panose="02020603050405020304" pitchFamily="18" charset="0"/>
                <a:cs typeface="Times New Roman" panose="02020603050405020304" pitchFamily="18" charset="0"/>
                <a:sym typeface="+mn-ea"/>
              </a:rPr>
              <a:t>Stop words are used to eliminate the unimportant words, allowing the applications to focus on the important words instead. The stop words are not necessary in our project because they has no scope in training or testing the data.</a:t>
            </a:r>
            <a:endParaRPr lang="en-US" sz="13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This method can be done by maintaining a list of stop words and preventing all the stop words from analyzed.</a:t>
            </a:r>
            <a:endPar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endParaRPr>
          </a:p>
          <a:p>
            <a:pPr marL="285750" indent="-285750" algn="just">
              <a:lnSpc>
                <a:spcPct val="100000"/>
              </a:lnSpc>
              <a:buFont typeface="Arial" panose="020B0604020202020204" pitchFamily="34" charset="0"/>
              <a:buChar char="•"/>
            </a:pPr>
            <a:r>
              <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The necessary module for importing the stopwords is </a:t>
            </a:r>
            <a:r>
              <a:rPr lang="en-US" sz="1300" b="1"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nltk.corpus</a:t>
            </a:r>
            <a:r>
              <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 From nltk.corpus stopwords are imported.</a:t>
            </a:r>
            <a:endPar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endParaRPr>
          </a:p>
          <a:p>
            <a:pPr marL="285750" indent="-285750" algn="just">
              <a:lnSpc>
                <a:spcPct val="100000"/>
              </a:lnSpc>
              <a:buFont typeface="Arial" panose="020B0604020202020204" pitchFamily="34" charset="0"/>
              <a:buChar char="•"/>
            </a:pPr>
            <a:r>
              <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Some of the known stop words are given below:</a:t>
            </a:r>
            <a:r>
              <a:rPr lang="en-IN" alt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 </a:t>
            </a:r>
            <a:r>
              <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rPr>
              <a:t>ourselves, hers, between, yourself, but, again, there, about, once, during, out, very, having, with, they, own, an, be, some, for, do, its, yours, such, into, of, most, itself, other, off, is, s, am, or, who, as, from, him, each, the, themselves, until, below, are, we, ‘these, your, his, through, don, nor, me, were, her, more, himself, this, down, should, our, their, while, above, both, up, to, ours, had, she, all, no, when, at, any, before, them, same, and, been, have, in, will, on, does, yourselves, then, that, because, what.</a:t>
            </a:r>
            <a:endParaRPr lang="en-US" sz="1300" dirty="0">
              <a:solidFill>
                <a:schemeClr val="tx1">
                  <a:lumMod val="95000"/>
                  <a:lumOff val="5000"/>
                </a:schemeClr>
              </a:solidFill>
              <a:latin typeface="Times New Roman" panose="02020603050405020304" pitchFamily="18" charset="0"/>
              <a:ea typeface="+mn-lt"/>
              <a:cs typeface="Times New Roman" panose="02020603050405020304" pitchFamily="18" charset="0"/>
              <a:sym typeface="+mn-ea"/>
            </a:endParaRPr>
          </a:p>
        </p:txBody>
      </p:sp>
      <p:pic>
        <p:nvPicPr>
          <p:cNvPr id="107" name="Google Shape;107;p5"/>
          <p:cNvPicPr preferRelativeResize="0"/>
          <p:nvPr/>
        </p:nvPicPr>
        <p:blipFill rotWithShape="1">
          <a:blip r:embed="rId1"/>
          <a:srcRect/>
          <a:stretch>
            <a:fillRect/>
          </a:stretch>
        </p:blipFill>
        <p:spPr>
          <a:xfrm>
            <a:off x="440690" y="26416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 name="Rectangle 30"/>
          <p:cNvSpPr/>
          <p:nvPr/>
        </p:nvSpPr>
        <p:spPr>
          <a:xfrm>
            <a:off x="2383155" y="4101465"/>
            <a:ext cx="4301490" cy="33591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Tokenization is a part in NLP</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4" name="Rectangle 31"/>
          <p:cNvSpPr/>
          <p:nvPr/>
        </p:nvSpPr>
        <p:spPr>
          <a:xfrm>
            <a:off x="1714913" y="4973174"/>
            <a:ext cx="1408922" cy="438539"/>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Tokenization</a:t>
            </a:r>
            <a:endParaRPr lang="en-IN" sz="1600" dirty="0">
              <a:latin typeface="Times New Roman" panose="02020603050405020304" pitchFamily="18" charset="0"/>
              <a:cs typeface="Times New Roman" panose="02020603050405020304" pitchFamily="18" charset="0"/>
            </a:endParaRPr>
          </a:p>
        </p:txBody>
      </p:sp>
      <p:sp>
        <p:nvSpPr>
          <p:cNvPr id="6" name="Rectangle 32"/>
          <p:cNvSpPr/>
          <p:nvPr/>
        </p:nvSpPr>
        <p:spPr>
          <a:xfrm>
            <a:off x="3346394" y="4984209"/>
            <a:ext cx="426115" cy="4365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is</a:t>
            </a:r>
            <a:endParaRPr lang="en-IN" sz="1600" dirty="0">
              <a:latin typeface="Times New Roman" panose="02020603050405020304" pitchFamily="18" charset="0"/>
              <a:cs typeface="Times New Roman" panose="02020603050405020304" pitchFamily="18" charset="0"/>
            </a:endParaRPr>
          </a:p>
        </p:txBody>
      </p:sp>
      <p:sp>
        <p:nvSpPr>
          <p:cNvPr id="7" name="Rectangle 33"/>
          <p:cNvSpPr/>
          <p:nvPr/>
        </p:nvSpPr>
        <p:spPr>
          <a:xfrm>
            <a:off x="3995309" y="4999665"/>
            <a:ext cx="267475" cy="42299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a</a:t>
            </a:r>
            <a:endParaRPr lang="en-IN" sz="1600" dirty="0">
              <a:latin typeface="Times New Roman" panose="02020603050405020304" pitchFamily="18" charset="0"/>
              <a:cs typeface="Times New Roman" panose="02020603050405020304" pitchFamily="18" charset="0"/>
            </a:endParaRPr>
          </a:p>
        </p:txBody>
      </p:sp>
      <p:sp>
        <p:nvSpPr>
          <p:cNvPr id="5" name="Rectangle 34"/>
          <p:cNvSpPr/>
          <p:nvPr/>
        </p:nvSpPr>
        <p:spPr>
          <a:xfrm>
            <a:off x="4485584" y="4999487"/>
            <a:ext cx="614254" cy="436992"/>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part</a:t>
            </a:r>
            <a:endParaRPr lang="en-IN" sz="1600" dirty="0">
              <a:latin typeface="Times New Roman" panose="02020603050405020304" pitchFamily="18" charset="0"/>
              <a:cs typeface="Times New Roman" panose="02020603050405020304" pitchFamily="18" charset="0"/>
            </a:endParaRPr>
          </a:p>
        </p:txBody>
      </p:sp>
      <p:sp>
        <p:nvSpPr>
          <p:cNvPr id="9" name="Rectangle 35"/>
          <p:cNvSpPr/>
          <p:nvPr/>
        </p:nvSpPr>
        <p:spPr>
          <a:xfrm>
            <a:off x="5250248" y="4999638"/>
            <a:ext cx="436992" cy="436992"/>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in</a:t>
            </a:r>
            <a:endParaRPr lang="en-IN" sz="1600" dirty="0">
              <a:latin typeface="Times New Roman" panose="02020603050405020304" pitchFamily="18" charset="0"/>
              <a:cs typeface="Times New Roman" panose="02020603050405020304" pitchFamily="18" charset="0"/>
            </a:endParaRPr>
          </a:p>
        </p:txBody>
      </p:sp>
      <p:sp>
        <p:nvSpPr>
          <p:cNvPr id="10" name="Rectangle 36"/>
          <p:cNvSpPr/>
          <p:nvPr/>
        </p:nvSpPr>
        <p:spPr>
          <a:xfrm>
            <a:off x="6095498" y="4985032"/>
            <a:ext cx="740974" cy="4365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600" dirty="0">
                <a:solidFill>
                  <a:srgbClr val="002060"/>
                </a:solidFill>
                <a:latin typeface="Times New Roman" panose="02020603050405020304" pitchFamily="18" charset="0"/>
                <a:cs typeface="Times New Roman" panose="02020603050405020304" pitchFamily="18" charset="0"/>
              </a:rPr>
              <a:t>NLP</a:t>
            </a:r>
            <a:endParaRPr lang="en-IN" sz="16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2416810" y="4463415"/>
            <a:ext cx="5080" cy="45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463290" y="4448175"/>
            <a:ext cx="635" cy="50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128135" y="4452620"/>
            <a:ext cx="2540" cy="530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50740" y="4479925"/>
            <a:ext cx="6985" cy="519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360670" y="4395470"/>
            <a:ext cx="7620" cy="603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flipH="1">
            <a:off x="6466205" y="4483735"/>
            <a:ext cx="22860" cy="501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60066" y="5771556"/>
            <a:ext cx="167951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2"/>
          </p:cNvCxnSpPr>
          <p:nvPr/>
        </p:nvCxnSpPr>
        <p:spPr>
          <a:xfrm flipH="1" flipV="1">
            <a:off x="3559175" y="5420360"/>
            <a:ext cx="120650" cy="33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2"/>
          </p:cNvCxnSpPr>
          <p:nvPr/>
        </p:nvCxnSpPr>
        <p:spPr>
          <a:xfrm flipV="1">
            <a:off x="4120331" y="5422024"/>
            <a:ext cx="9351" cy="39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104130" y="5349240"/>
            <a:ext cx="25019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405095" y="5765841"/>
            <a:ext cx="0" cy="326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54"/>
          <p:cNvSpPr txBox="1"/>
          <p:nvPr/>
        </p:nvSpPr>
        <p:spPr>
          <a:xfrm>
            <a:off x="3891503" y="6043768"/>
            <a:ext cx="1140762" cy="338554"/>
          </a:xfrm>
          <a:prstGeom prst="rect">
            <a:avLst/>
          </a:prstGeom>
          <a:noFill/>
        </p:spPr>
        <p:txBody>
          <a:bodyPr wrap="none" rtlCol="0">
            <a:spAutoFit/>
          </a:bodyPr>
          <a:p>
            <a:r>
              <a:rPr lang="en-US" sz="1600" dirty="0">
                <a:latin typeface="Times New Roman" panose="02020603050405020304" pitchFamily="18" charset="0"/>
                <a:cs typeface="Times New Roman" panose="02020603050405020304" pitchFamily="18" charset="0"/>
              </a:rPr>
              <a:t>Stop Words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8" name="Subtitle 7"/>
          <p:cNvSpPr>
            <a:spLocks noGrp="1"/>
          </p:cNvSpPr>
          <p:nvPr>
            <p:ph type="subTitle" idx="1"/>
          </p:nvPr>
        </p:nvSpPr>
        <p:spPr>
          <a:xfrm>
            <a:off x="457835" y="1351915"/>
            <a:ext cx="8228330" cy="2964815"/>
          </a:xfrm>
        </p:spPr>
        <p:txBody>
          <a:bodyPr>
            <a:normAutofit fontScale="60000"/>
          </a:bodyPr>
          <a:p>
            <a:pPr algn="just"/>
            <a:r>
              <a:rPr lang="en-US" sz="3325" b="1" dirty="0">
                <a:solidFill>
                  <a:srgbClr val="FF0000"/>
                </a:solidFill>
                <a:latin typeface="Times New Roman" panose="02020603050405020304" pitchFamily="18" charset="0"/>
                <a:cs typeface="Times New Roman" panose="02020603050405020304" pitchFamily="18" charset="0"/>
                <a:sym typeface="+mn-ea"/>
              </a:rPr>
              <a:t>Stemming:</a:t>
            </a:r>
            <a:endParaRPr lang="en-US" sz="3325" b="1" dirty="0">
              <a:solidFill>
                <a:srgbClr val="FF0000"/>
              </a:solidFill>
              <a:latin typeface="Times New Roman" panose="02020603050405020304" pitchFamily="18" charset="0"/>
              <a:cs typeface="Times New Roman" panose="02020603050405020304" pitchFamily="18" charset="0"/>
            </a:endParaRPr>
          </a:p>
          <a:p>
            <a:pPr marL="285750" indent="-285750" algn="just">
              <a:lnSpc>
                <a:spcPct val="100000"/>
              </a:lnSpc>
              <a:buChar char="•"/>
            </a:pPr>
            <a:r>
              <a:rPr lang="en-US" sz="3325" dirty="0">
                <a:solidFill>
                  <a:schemeClr val="tx1">
                    <a:lumMod val="95000"/>
                    <a:lumOff val="5000"/>
                  </a:schemeClr>
                </a:solidFill>
                <a:latin typeface="Times New Roman" panose="02020603050405020304"/>
                <a:cs typeface="Times New Roman" panose="02020603050405020304"/>
                <a:sym typeface="+mn-ea"/>
              </a:rPr>
              <a:t>Stemming is the technique of reducing the word to its word stem i.e., word base.</a:t>
            </a:r>
            <a:r>
              <a:rPr lang="en-US" sz="3325" dirty="0">
                <a:solidFill>
                  <a:schemeClr val="tx1">
                    <a:lumMod val="95000"/>
                    <a:lumOff val="5000"/>
                  </a:schemeClr>
                </a:solidFill>
                <a:latin typeface="Times New Roman" panose="02020603050405020304"/>
                <a:ea typeface="+mn-lt"/>
                <a:cs typeface="Times New Roman" panose="02020603050405020304"/>
                <a:sym typeface="+mn-ea"/>
              </a:rPr>
              <a:t> </a:t>
            </a:r>
            <a:r>
              <a:rPr lang="en-US" sz="3325" dirty="0">
                <a:solidFill>
                  <a:schemeClr val="tx1">
                    <a:lumMod val="95000"/>
                    <a:lumOff val="5000"/>
                  </a:schemeClr>
                </a:solidFill>
                <a:latin typeface="Times New Roman" panose="02020603050405020304"/>
                <a:ea typeface="+mn-lt"/>
                <a:cs typeface="+mn-lt"/>
                <a:sym typeface="+mn-ea"/>
              </a:rPr>
              <a:t>Stemming is basically removing the suffix from a word and reduce it to its root word.</a:t>
            </a:r>
            <a:r>
              <a:rPr lang="en-US" sz="3325" dirty="0">
                <a:ea typeface="+mn-lt"/>
                <a:cs typeface="+mn-lt"/>
                <a:sym typeface="+mn-ea"/>
              </a:rPr>
              <a:t> </a:t>
            </a:r>
            <a:r>
              <a:rPr lang="en-US" sz="3325" dirty="0">
                <a:solidFill>
                  <a:schemeClr val="tx1">
                    <a:lumMod val="95000"/>
                    <a:lumOff val="5000"/>
                  </a:schemeClr>
                </a:solidFill>
                <a:latin typeface="Times New Roman" panose="02020603050405020304"/>
                <a:cs typeface="Times New Roman" panose="02020603050405020304"/>
                <a:sym typeface="+mn-ea"/>
              </a:rPr>
              <a:t> This technique uses the stem of the word.</a:t>
            </a:r>
            <a:endParaRPr lang="en-US" sz="3325" dirty="0">
              <a:solidFill>
                <a:schemeClr val="tx1">
                  <a:lumMod val="95000"/>
                  <a:lumOff val="5000"/>
                </a:schemeClr>
              </a:solidFill>
              <a:latin typeface="Times New Roman" panose="02020603050405020304"/>
              <a:cs typeface="Times New Roman" panose="02020603050405020304"/>
            </a:endParaRPr>
          </a:p>
          <a:p>
            <a:pPr marL="285750" indent="-285750" algn="just">
              <a:lnSpc>
                <a:spcPct val="100000"/>
              </a:lnSpc>
              <a:buFont typeface="Arial,Sans-Serif" panose="020B0604020202020204" pitchFamily="34" charset="0"/>
              <a:buChar char="•"/>
            </a:pPr>
            <a:r>
              <a:rPr lang="en-US" sz="3325" dirty="0">
                <a:solidFill>
                  <a:schemeClr val="tx1">
                    <a:lumMod val="95000"/>
                    <a:lumOff val="5000"/>
                  </a:schemeClr>
                </a:solidFill>
                <a:latin typeface="Times New Roman" panose="02020603050405020304"/>
                <a:cs typeface="Times New Roman" panose="02020603050405020304"/>
                <a:sym typeface="+mn-ea"/>
              </a:rPr>
              <a:t>Stemming techniques are used by the search engines and chatbots to analyze the meaning behind the words to produce the better results.</a:t>
            </a:r>
            <a:endParaRPr lang="en-US" sz="3325" dirty="0">
              <a:solidFill>
                <a:schemeClr val="tx1">
                  <a:lumMod val="95000"/>
                  <a:lumOff val="5000"/>
                </a:schemeClr>
              </a:solidFill>
              <a:latin typeface="Times New Roman" panose="02020603050405020304"/>
              <a:cs typeface="Times New Roman" panose="02020603050405020304"/>
            </a:endParaRPr>
          </a:p>
          <a:p>
            <a:pPr marL="285750" indent="-285750" algn="just">
              <a:lnSpc>
                <a:spcPct val="100000"/>
              </a:lnSpc>
              <a:buFont typeface="Arial,Sans-Serif" panose="020B0604020202020204" pitchFamily="34" charset="0"/>
              <a:buChar char="•"/>
            </a:pPr>
            <a:r>
              <a:rPr lang="en-US" sz="3325" dirty="0">
                <a:solidFill>
                  <a:schemeClr val="tx1">
                    <a:lumMod val="95000"/>
                    <a:lumOff val="5000"/>
                  </a:schemeClr>
                </a:solidFill>
                <a:latin typeface="Times New Roman" panose="02020603050405020304"/>
                <a:cs typeface="Times New Roman" panose="02020603050405020304"/>
                <a:sym typeface="+mn-ea"/>
              </a:rPr>
              <a:t>The stemming will be applied to the dataset by creating object to the porter stemmer  class.</a:t>
            </a:r>
            <a:endParaRPr lang="en-US" sz="285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2"/>
          <a:stretch>
            <a:fillRect/>
          </a:stretch>
        </p:blipFill>
        <p:spPr>
          <a:xfrm>
            <a:off x="2947524" y="4224382"/>
            <a:ext cx="3548180" cy="20240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ext Placeholder 4"/>
          <p:cNvSpPr>
            <a:spLocks noGrp="1"/>
          </p:cNvSpPr>
          <p:nvPr>
            <p:ph type="body" idx="1"/>
          </p:nvPr>
        </p:nvSpPr>
        <p:spPr/>
        <p:txBody>
          <a:bodyPr>
            <a:normAutofit fontScale="60000"/>
          </a:bodyPr>
          <a:p>
            <a:pPr algn="just"/>
            <a:r>
              <a:rPr lang="en-US" sz="3335" dirty="0">
                <a:solidFill>
                  <a:srgbClr val="212529"/>
                </a:solidFill>
                <a:effectLst/>
                <a:latin typeface="Times New Roman" panose="02020603050405020304" pitchFamily="18" charset="0"/>
                <a:cs typeface="Times New Roman" panose="02020603050405020304" pitchFamily="18" charset="0"/>
                <a:sym typeface="+mn-ea"/>
              </a:rPr>
              <a:t>There are plenty of ways to perform vectorization. Depending on the use-case and the model, any one of them might be able to do the required task.</a:t>
            </a:r>
            <a:endParaRPr lang="en-US" sz="3335" dirty="0">
              <a:solidFill>
                <a:srgbClr val="212529"/>
              </a:solidFill>
              <a:effectLst/>
              <a:latin typeface="Times New Roman" panose="02020603050405020304" pitchFamily="18" charset="0"/>
              <a:cs typeface="Times New Roman" panose="02020603050405020304" pitchFamily="18" charset="0"/>
              <a:sym typeface="+mn-ea"/>
            </a:endParaRPr>
          </a:p>
          <a:p>
            <a:pPr marL="114300" indent="0" algn="just">
              <a:buNone/>
            </a:pPr>
            <a:endParaRPr lang="en-US" sz="3335" b="0" i="0" dirty="0">
              <a:solidFill>
                <a:srgbClr val="212529"/>
              </a:solidFill>
              <a:effectLst/>
              <a:latin typeface="Times New Roman" panose="02020603050405020304" pitchFamily="18" charset="0"/>
              <a:cs typeface="Times New Roman" panose="02020603050405020304" pitchFamily="18" charset="0"/>
            </a:endParaRPr>
          </a:p>
          <a:p>
            <a:pPr algn="just"/>
            <a:r>
              <a:rPr lang="en-US" sz="3335" b="1" dirty="0">
                <a:solidFill>
                  <a:srgbClr val="212529"/>
                </a:solidFill>
                <a:latin typeface="Times New Roman" panose="02020603050405020304" pitchFamily="18" charset="0"/>
                <a:cs typeface="Times New Roman" panose="02020603050405020304" pitchFamily="18" charset="0"/>
                <a:sym typeface="+mn-ea"/>
              </a:rPr>
              <a:t>VECTORIZATION TECHNIQUES:</a:t>
            </a:r>
            <a:endParaRPr lang="en-US" sz="3335" b="1" dirty="0">
              <a:solidFill>
                <a:srgbClr val="212529"/>
              </a:solidFill>
              <a:latin typeface="Times New Roman" panose="02020603050405020304" pitchFamily="18" charset="0"/>
              <a:cs typeface="Times New Roman" panose="02020603050405020304" pitchFamily="18" charset="0"/>
              <a:sym typeface="+mn-ea"/>
            </a:endParaRPr>
          </a:p>
          <a:p>
            <a:pPr algn="just"/>
            <a:endParaRPr lang="en-US" sz="3335" b="1" dirty="0">
              <a:solidFill>
                <a:srgbClr val="212529"/>
              </a:solidFill>
              <a:latin typeface="Times New Roman" panose="02020603050405020304" pitchFamily="18" charset="0"/>
              <a:cs typeface="Times New Roman" panose="02020603050405020304" pitchFamily="18" charset="0"/>
            </a:endParaRPr>
          </a:p>
          <a:p>
            <a:pPr marL="114300" indent="0" algn="just">
              <a:lnSpc>
                <a:spcPct val="100000"/>
              </a:lnSpc>
              <a:buNone/>
            </a:pPr>
            <a:r>
              <a:rPr lang="en-US" sz="3335" dirty="0">
                <a:solidFill>
                  <a:srgbClr val="212529"/>
                </a:solidFill>
                <a:effectLst/>
                <a:latin typeface="Times New Roman" panose="02020603050405020304" pitchFamily="18" charset="0"/>
                <a:cs typeface="Times New Roman" panose="02020603050405020304" pitchFamily="18" charset="0"/>
                <a:sym typeface="+mn-ea"/>
              </a:rPr>
              <a:t>     1.</a:t>
            </a:r>
            <a:r>
              <a:rPr lang="en-US" sz="3335" b="1" dirty="0">
                <a:solidFill>
                  <a:srgbClr val="212529"/>
                </a:solidFill>
                <a:effectLst/>
                <a:latin typeface="Times New Roman" panose="02020603050405020304" pitchFamily="18" charset="0"/>
                <a:cs typeface="Times New Roman" panose="02020603050405020304" pitchFamily="18" charset="0"/>
                <a:sym typeface="+mn-ea"/>
              </a:rPr>
              <a:t>Bag of Words</a:t>
            </a:r>
            <a:r>
              <a:rPr lang="en-US" sz="3335" dirty="0">
                <a:solidFill>
                  <a:srgbClr val="212529"/>
                </a:solidFill>
                <a:effectLst/>
                <a:latin typeface="Times New Roman" panose="02020603050405020304" pitchFamily="18" charset="0"/>
                <a:cs typeface="Times New Roman" panose="02020603050405020304" pitchFamily="18" charset="0"/>
                <a:sym typeface="+mn-ea"/>
              </a:rPr>
              <a:t>:</a:t>
            </a:r>
            <a:r>
              <a:rPr lang="en-US" sz="3335" dirty="0">
                <a:solidFill>
                  <a:srgbClr val="212529"/>
                </a:solidFill>
                <a:latin typeface="Times New Roman" panose="02020603050405020304" pitchFamily="18" charset="0"/>
                <a:cs typeface="Times New Roman" panose="02020603050405020304" pitchFamily="18" charset="0"/>
                <a:sym typeface="+mn-ea"/>
              </a:rPr>
              <a:t> The bag of words approach can be executed with the help of the</a:t>
            </a:r>
            <a:r>
              <a:rPr lang="en-US" sz="3335" b="1" dirty="0">
                <a:solidFill>
                  <a:srgbClr val="212529"/>
                </a:solidFill>
                <a:latin typeface="Times New Roman" panose="02020603050405020304" pitchFamily="18" charset="0"/>
                <a:cs typeface="Times New Roman" panose="02020603050405020304" pitchFamily="18" charset="0"/>
                <a:sym typeface="+mn-ea"/>
              </a:rPr>
              <a:t> CountVetorizer</a:t>
            </a:r>
            <a:r>
              <a:rPr lang="en-US" sz="3335" dirty="0">
                <a:solidFill>
                  <a:srgbClr val="212529"/>
                </a:solidFill>
                <a:latin typeface="Times New Roman" panose="02020603050405020304" pitchFamily="18" charset="0"/>
                <a:cs typeface="Times New Roman" panose="02020603050405020304" pitchFamily="18" charset="0"/>
                <a:sym typeface="+mn-ea"/>
              </a:rPr>
              <a:t> module ,which is imported from the sklearn package</a:t>
            </a:r>
            <a:r>
              <a:rPr lang="en-IN" altLang="en-US" sz="3335" dirty="0">
                <a:solidFill>
                  <a:srgbClr val="212529"/>
                </a:solidFill>
                <a:latin typeface="Times New Roman" panose="02020603050405020304" pitchFamily="18" charset="0"/>
                <a:cs typeface="Times New Roman" panose="02020603050405020304" pitchFamily="18" charset="0"/>
                <a:sym typeface="+mn-ea"/>
              </a:rPr>
              <a:t>.</a:t>
            </a:r>
            <a:endParaRPr lang="en-US" sz="3335" dirty="0">
              <a:solidFill>
                <a:srgbClr val="212529"/>
              </a:solidFill>
              <a:latin typeface="Times New Roman" panose="02020603050405020304" pitchFamily="18" charset="0"/>
              <a:cs typeface="Times New Roman" panose="02020603050405020304" pitchFamily="18" charset="0"/>
              <a:sym typeface="+mn-ea"/>
            </a:endParaRPr>
          </a:p>
          <a:p>
            <a:pPr marL="114300" indent="0" algn="just">
              <a:lnSpc>
                <a:spcPct val="100000"/>
              </a:lnSpc>
              <a:buNone/>
            </a:pPr>
            <a:endParaRPr lang="en-US" sz="3335" b="0" i="0" dirty="0">
              <a:solidFill>
                <a:srgbClr val="212529"/>
              </a:solidFill>
              <a:effectLst/>
              <a:latin typeface="Times New Roman" panose="02020603050405020304" pitchFamily="18" charset="0"/>
              <a:cs typeface="Times New Roman" panose="02020603050405020304" pitchFamily="18" charset="0"/>
            </a:endParaRPr>
          </a:p>
          <a:p>
            <a:pPr marL="114300" indent="0" algn="just">
              <a:buNone/>
            </a:pPr>
            <a:r>
              <a:rPr lang="en-US" sz="3335" dirty="0">
                <a:solidFill>
                  <a:srgbClr val="212529"/>
                </a:solidFill>
                <a:latin typeface="Times New Roman" panose="02020603050405020304" pitchFamily="18" charset="0"/>
                <a:cs typeface="Times New Roman" panose="02020603050405020304" pitchFamily="18" charset="0"/>
                <a:sym typeface="+mn-ea"/>
              </a:rPr>
              <a:t>      2.</a:t>
            </a:r>
            <a:r>
              <a:rPr lang="en-US" sz="3335" dirty="0">
                <a:solidFill>
                  <a:srgbClr val="212529"/>
                </a:solidFill>
                <a:effectLst/>
                <a:latin typeface="Times New Roman" panose="02020603050405020304" pitchFamily="18" charset="0"/>
                <a:cs typeface="Times New Roman" panose="02020603050405020304" pitchFamily="18" charset="0"/>
                <a:sym typeface="+mn-ea"/>
              </a:rPr>
              <a:t> </a:t>
            </a:r>
            <a:r>
              <a:rPr lang="en-US" sz="3335" b="1" dirty="0">
                <a:solidFill>
                  <a:srgbClr val="212529"/>
                </a:solidFill>
                <a:effectLst/>
                <a:latin typeface="Times New Roman" panose="02020603050405020304" pitchFamily="18" charset="0"/>
                <a:cs typeface="Times New Roman" panose="02020603050405020304" pitchFamily="18" charset="0"/>
                <a:sym typeface="+mn-ea"/>
              </a:rPr>
              <a:t>TF-IDF</a:t>
            </a:r>
            <a:r>
              <a:rPr lang="en-US" sz="3335" dirty="0">
                <a:solidFill>
                  <a:srgbClr val="212529"/>
                </a:solidFill>
                <a:effectLst/>
                <a:latin typeface="Times New Roman" panose="02020603050405020304" pitchFamily="18" charset="0"/>
                <a:cs typeface="Times New Roman" panose="02020603050405020304" pitchFamily="18" charset="0"/>
                <a:sym typeface="+mn-ea"/>
              </a:rPr>
              <a:t>: </a:t>
            </a:r>
            <a:r>
              <a:rPr lang="en-US" sz="3335" dirty="0">
                <a:solidFill>
                  <a:srgbClr val="212529"/>
                </a:solidFill>
                <a:latin typeface="Times New Roman" panose="02020603050405020304" pitchFamily="18" charset="0"/>
                <a:cs typeface="Times New Roman" panose="02020603050405020304" pitchFamily="18" charset="0"/>
                <a:sym typeface="+mn-ea"/>
              </a:rPr>
              <a:t>In the case of TF-IDF technique the performance will be high when compared with the bad of words. It consists of two terms TF and IDF. TF stands for term frequency and the IDF stands for the Inverse Document Frequency.</a:t>
            </a:r>
            <a:endParaRPr lang="en-US" sz="3335" dirty="0">
              <a:solidFill>
                <a:srgbClr val="212529"/>
              </a:solidFill>
              <a:latin typeface="Times New Roman" panose="02020603050405020304" pitchFamily="18" charset="0"/>
              <a:cs typeface="Times New Roman" panose="02020603050405020304" pitchFamily="18" charset="0"/>
            </a:endParaRPr>
          </a:p>
          <a:p>
            <a:endParaRPr lang="en-US" sz="333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p:cNvSpPr>
            <a:spLocks noGrp="1"/>
          </p:cNvSpPr>
          <p:nvPr>
            <p:ph type="title"/>
          </p:nvPr>
        </p:nvSpPr>
        <p:spPr>
          <a:xfrm>
            <a:off x="2811145" y="274955"/>
            <a:ext cx="5875655" cy="1143000"/>
          </a:xfrm>
        </p:spPr>
        <p:txBody>
          <a:bodyPr/>
          <a:p>
            <a:r>
              <a:rPr lang="en-GB" sz="4000" b="1" kern="1200" noProof="0" dirty="0">
                <a:ln>
                  <a:noFill/>
                </a:ln>
                <a:solidFill>
                  <a:srgbClr val="FF0000"/>
                </a:solidFill>
                <a:effectLst/>
                <a:uLnTx/>
                <a:uFillTx/>
                <a:latin typeface="Calibri" panose="020F0502020204030204" pitchFamily="34" charset="0"/>
                <a:ea typeface="+mn-lt"/>
                <a:cs typeface="Calibri" panose="020F0502020204030204" pitchFamily="34" charset="0"/>
                <a:sym typeface="+mn-ea"/>
              </a:rPr>
              <a:t>Naive bayes</a:t>
            </a:r>
            <a:endParaRPr lang="en-GB" sz="4000" b="1" kern="1200" noProof="0" dirty="0">
              <a:ln>
                <a:noFill/>
              </a:ln>
              <a:solidFill>
                <a:srgbClr val="FF0000"/>
              </a:solidFill>
              <a:effectLst/>
              <a:uLnTx/>
              <a:uFillTx/>
              <a:latin typeface="Calibri" panose="020F0502020204030204" pitchFamily="34" charset="0"/>
              <a:ea typeface="+mn-lt"/>
              <a:cs typeface="Calibri" panose="020F0502020204030204" pitchFamily="34" charset="0"/>
              <a:sym typeface="+mn-ea"/>
            </a:endParaRPr>
          </a:p>
        </p:txBody>
      </p:sp>
      <p:sp>
        <p:nvSpPr>
          <p:cNvPr id="5" name="Text Placeholder 4"/>
          <p:cNvSpPr>
            <a:spLocks noGrp="1"/>
          </p:cNvSpPr>
          <p:nvPr>
            <p:ph type="body" idx="4294967295"/>
          </p:nvPr>
        </p:nvSpPr>
        <p:spPr>
          <a:xfrm>
            <a:off x="381000" y="1450340"/>
            <a:ext cx="8422005" cy="4874260"/>
          </a:xfrm>
        </p:spPr>
        <p:txBody>
          <a:bodyPr>
            <a:normAutofit fontScale="90000"/>
          </a:bodyPr>
          <a:p>
            <a:pPr indent="-342900"/>
            <a:r>
              <a:rPr lang="en-IN" altLang="en-GB" sz="3000" dirty="0">
                <a:solidFill>
                  <a:prstClr val="black"/>
                </a:solidFill>
                <a:latin typeface="Times New Roman" panose="02020603050405020304" pitchFamily="18" charset="0"/>
                <a:cs typeface="Times New Roman" panose="02020603050405020304" pitchFamily="18" charset="0"/>
                <a:sym typeface="+mn-ea"/>
              </a:rPr>
              <a:t> </a:t>
            </a:r>
            <a:r>
              <a:rPr lang="en-GB" sz="3000" dirty="0">
                <a:solidFill>
                  <a:prstClr val="black"/>
                </a:solidFill>
                <a:latin typeface="Times New Roman" panose="02020603050405020304" pitchFamily="18" charset="0"/>
                <a:cs typeface="Times New Roman" panose="02020603050405020304" pitchFamily="18" charset="0"/>
                <a:sym typeface="+mn-ea"/>
              </a:rPr>
              <a:t>Ma</a:t>
            </a:r>
            <a:r>
              <a:rPr 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chine learning models are used to predict the correct label for the given test data. So, </a:t>
            </a:r>
            <a:r>
              <a:rPr lang="en-GB" sz="3000" dirty="0">
                <a:solidFill>
                  <a:prstClr val="black"/>
                </a:solidFill>
                <a:latin typeface="Times New Roman" panose="02020603050405020304" pitchFamily="18" charset="0"/>
                <a:cs typeface="Times New Roman" panose="02020603050405020304" pitchFamily="18" charset="0"/>
                <a:sym typeface="+mn-ea"/>
              </a:rPr>
              <a:t>supervised learning algorithms</a:t>
            </a:r>
            <a:r>
              <a:rPr 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 </a:t>
            </a:r>
            <a:r>
              <a:rPr lang="en-GB" sz="3000" dirty="0">
                <a:solidFill>
                  <a:prstClr val="black"/>
                </a:solidFill>
                <a:latin typeface="Times New Roman" panose="02020603050405020304" pitchFamily="18" charset="0"/>
                <a:cs typeface="Times New Roman" panose="02020603050405020304" pitchFamily="18" charset="0"/>
                <a:sym typeface="+mn-ea"/>
              </a:rPr>
              <a:t>such as </a:t>
            </a:r>
            <a:r>
              <a:rPr 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Naïve Bayes algorithm</a:t>
            </a:r>
            <a:r>
              <a:rPr lang="en-IN" alt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 is Used</a:t>
            </a:r>
            <a:r>
              <a:rPr 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a:t>
            </a:r>
            <a:endParaRPr lang="en-GB" sz="30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endParaRPr>
          </a:p>
          <a:p>
            <a:pPr indent="-342900"/>
            <a:r>
              <a:rPr lang="en-IN" alt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 </a:t>
            </a:r>
            <a:r>
              <a:rPr 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Naive bayes classifiers are a collection of classification algorithms based on Bayes Theorem. These classifiers mainly used for text classification and text analysis machine learning problems.</a:t>
            </a:r>
            <a:endParaRPr 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endParaRPr>
          </a:p>
          <a:p>
            <a:pPr indent="-342900"/>
            <a:r>
              <a:rPr 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The principle of naïve bayes algorithm is every pair of features being classified is independent of each other. </a:t>
            </a:r>
            <a:endParaRPr 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endParaRPr>
          </a:p>
          <a:p>
            <a:pPr indent="-342900"/>
            <a:r>
              <a:rPr 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Naive bayes algorithm is  family of algorithms where all of them share a common principle</a:t>
            </a:r>
            <a:r>
              <a:rPr lang="en-IN" altLang="en-GB" sz="30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a:t>
            </a:r>
            <a:endPar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Times New Roman" panose="02020603050405020304" pitchFamily="18" charset="0"/>
            </a:endParaRPr>
          </a:p>
          <a:p>
            <a:pPr marL="114300" indent="0">
              <a:buNone/>
            </a:pP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14300" indent="0">
              <a:buNone/>
            </a:pPr>
            <a:endParaRPr lang="en-US" sz="2400"/>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itle 1"/>
          <p:cNvSpPr>
            <a:spLocks noGrp="1"/>
          </p:cNvSpPr>
          <p:nvPr>
            <p:ph type="title"/>
          </p:nvPr>
        </p:nvSpPr>
        <p:spPr>
          <a:xfrm>
            <a:off x="2811145" y="274955"/>
            <a:ext cx="5875655" cy="1143000"/>
          </a:xfrm>
        </p:spPr>
        <p:txBody>
          <a:bodyPr/>
          <a:p>
            <a:r>
              <a:rPr lang="en-GB" sz="4000" b="1" kern="1200" noProof="0" dirty="0">
                <a:ln>
                  <a:noFill/>
                </a:ln>
                <a:solidFill>
                  <a:srgbClr val="FF0000"/>
                </a:solidFill>
                <a:effectLst/>
                <a:uLnTx/>
                <a:uFillTx/>
                <a:latin typeface="Calibri" panose="020F0502020204030204" pitchFamily="34" charset="0"/>
                <a:ea typeface="+mn-lt"/>
                <a:cs typeface="Calibri" panose="020F0502020204030204" pitchFamily="34" charset="0"/>
                <a:sym typeface="+mn-ea"/>
              </a:rPr>
              <a:t>Naive bayes</a:t>
            </a:r>
            <a:endParaRPr lang="en-GB" sz="4000" b="1" kern="1200" noProof="0" dirty="0">
              <a:ln>
                <a:noFill/>
              </a:ln>
              <a:solidFill>
                <a:srgbClr val="FF0000"/>
              </a:solidFill>
              <a:effectLst/>
              <a:uLnTx/>
              <a:uFillTx/>
              <a:latin typeface="Calibri" panose="020F0502020204030204" pitchFamily="34" charset="0"/>
              <a:ea typeface="+mn-lt"/>
              <a:cs typeface="Calibri" panose="020F0502020204030204" pitchFamily="34" charset="0"/>
              <a:sym typeface="+mn-ea"/>
            </a:endParaRPr>
          </a:p>
        </p:txBody>
      </p:sp>
      <p:sp>
        <p:nvSpPr>
          <p:cNvPr id="5" name="Text Placeholder 4"/>
          <p:cNvSpPr>
            <a:spLocks noGrp="1"/>
          </p:cNvSpPr>
          <p:nvPr>
            <p:ph type="body" idx="4294967295"/>
          </p:nvPr>
        </p:nvSpPr>
        <p:spPr>
          <a:xfrm>
            <a:off x="457200" y="1701800"/>
            <a:ext cx="8229600" cy="4526280"/>
          </a:xfrm>
        </p:spPr>
        <p:txBody>
          <a:bodyPr>
            <a:normAutofit/>
          </a:bodyPr>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sz="24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However, the assumptions made by Naive Bayes are not generally correct in the real-world situations. Due to its independence assumption, it is called as naive </a:t>
            </a:r>
            <a:r>
              <a:rPr lang="en-GB" sz="2400" dirty="0">
                <a:solidFill>
                  <a:prstClr val="black"/>
                </a:solidFill>
                <a:latin typeface="Times New Roman" panose="02020603050405020304" pitchFamily="18" charset="0"/>
                <a:cs typeface="Times New Roman" panose="02020603050405020304" pitchFamily="18" charset="0"/>
                <a:sym typeface="+mn-ea"/>
              </a:rPr>
              <a:t>i</a:t>
            </a:r>
            <a:r>
              <a:rPr lang="en-GB" sz="24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.e., because it assumes something that might not be true.</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sz="24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The naive bayes classifier converts the collection of text documents into a matrix of token during implementation.</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sz="24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Ultimately, the naive bayes classifier predicts the labels of the test data at the end of the code execution.</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GB" sz="2400" kern="1200" noProof="0" dirty="0">
                <a:ln>
                  <a:noFill/>
                </a:ln>
                <a:solidFill>
                  <a:prstClr val="black"/>
                </a:solidFill>
                <a:effectLst/>
                <a:uLnTx/>
                <a:uFillTx/>
                <a:latin typeface="Times New Roman" panose="02020603050405020304" pitchFamily="18" charset="0"/>
                <a:cs typeface="Times New Roman" panose="02020603050405020304" pitchFamily="18" charset="0"/>
                <a:sym typeface="+mn-ea"/>
              </a:rPr>
              <a:t>The accuracy of Naive Bayes Classifier is </a:t>
            </a:r>
            <a:r>
              <a:rPr lang="en-GB" sz="2400" kern="1200" noProof="0" dirty="0">
                <a:ln>
                  <a:noFill/>
                </a:ln>
                <a:solidFill>
                  <a:prstClr val="black"/>
                </a:solidFill>
                <a:effectLst/>
                <a:uLnTx/>
                <a:uFillTx/>
                <a:latin typeface="Times New Roman" panose="02020603050405020304" pitchFamily="18" charset="0"/>
                <a:ea typeface="+mn-lt"/>
                <a:cs typeface="Times New Roman" panose="02020603050405020304" pitchFamily="18" charset="0"/>
                <a:sym typeface="+mn-ea"/>
              </a:rPr>
              <a:t>comparatively very high than any other machine learning algorithms for the text classification problems.</a:t>
            </a: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lt"/>
              <a:cs typeface="Times New Roman" panose="02020603050405020304" pitchFamily="18" charset="0"/>
            </a:endParaRPr>
          </a:p>
          <a:p>
            <a:pPr marL="114300" indent="0">
              <a:buNone/>
            </a:pPr>
            <a:endParaRPr lang="en-US" sz="2400"/>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p:txBody>
          <a:bodyPr/>
          <a:p>
            <a:endParaRPr lang="en-US"/>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6" name="Text Placeholder 5"/>
          <p:cNvSpPr>
            <a:spLocks noGrp="1"/>
          </p:cNvSpPr>
          <p:nvPr>
            <p:ph type="body" idx="1"/>
          </p:nvPr>
        </p:nvSpPr>
        <p:spPr/>
        <p:txBody>
          <a:bodyPr/>
          <a:p>
            <a:endParaRPr lang="en-US"/>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 name="Text Box 2"/>
          <p:cNvSpPr txBox="1"/>
          <p:nvPr/>
        </p:nvSpPr>
        <p:spPr>
          <a:xfrm>
            <a:off x="3333750" y="663575"/>
            <a:ext cx="5353050" cy="706755"/>
          </a:xfrm>
          <a:prstGeom prst="rect">
            <a:avLst/>
          </a:prstGeom>
          <a:noFill/>
        </p:spPr>
        <p:txBody>
          <a:bodyPr wrap="square" rtlCol="0">
            <a:spAutoFit/>
          </a:bodyPr>
          <a:p>
            <a:r>
              <a:rPr lang="en-IN" altLang="en-US" sz="4000" b="1">
                <a:solidFill>
                  <a:srgbClr val="FF0000"/>
                </a:solidFill>
                <a:latin typeface="Calibri" panose="020F0502020204030204" pitchFamily="34" charset="0"/>
                <a:cs typeface="Calibri" panose="020F0502020204030204" pitchFamily="34" charset="0"/>
              </a:rPr>
              <a:t>Architecture Diagram</a:t>
            </a:r>
            <a:endParaRPr lang="en-IN" altLang="en-US" sz="4000" b="1">
              <a:solidFill>
                <a:srgbClr val="FF0000"/>
              </a:solidFill>
              <a:latin typeface="Calibri" panose="020F0502020204030204" pitchFamily="34" charset="0"/>
              <a:cs typeface="Calibri" panose="020F0502020204030204" pitchFamily="34" charset="0"/>
            </a:endParaRPr>
          </a:p>
        </p:txBody>
      </p:sp>
      <p:pic>
        <p:nvPicPr>
          <p:cNvPr id="4" name="Picture Placeholder 3"/>
          <p:cNvPicPr>
            <a:picLocks noChangeAspect="1"/>
          </p:cNvPicPr>
          <p:nvPr>
            <p:ph type="pic" idx="2"/>
          </p:nvPr>
        </p:nvPicPr>
        <p:blipFill>
          <a:blip r:embed="rId2"/>
          <a:stretch>
            <a:fillRect/>
          </a:stretch>
        </p:blipFill>
        <p:spPr>
          <a:xfrm>
            <a:off x="1026160" y="1370330"/>
            <a:ext cx="7606665" cy="4984115"/>
          </a:xfrm>
          <a:prstGeom prst="rect">
            <a:avLst/>
          </a:prstGeom>
          <a:solidFill>
            <a:schemeClr val="bg1"/>
          </a:solid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 name="Text Box 2"/>
          <p:cNvSpPr txBox="1"/>
          <p:nvPr/>
        </p:nvSpPr>
        <p:spPr>
          <a:xfrm>
            <a:off x="0" y="2903220"/>
            <a:ext cx="4367530" cy="706755"/>
          </a:xfrm>
          <a:prstGeom prst="rect">
            <a:avLst/>
          </a:prstGeom>
          <a:noFill/>
        </p:spPr>
        <p:txBody>
          <a:bodyPr wrap="square" rtlCol="0">
            <a:spAutoFit/>
          </a:bodyPr>
          <a:p>
            <a:r>
              <a:rPr lang="en-IN" altLang="en-US" sz="4000" b="1">
                <a:solidFill>
                  <a:srgbClr val="FF0000"/>
                </a:solidFill>
                <a:latin typeface="Calibri" panose="020F0502020204030204" pitchFamily="34" charset="0"/>
                <a:cs typeface="Calibri" panose="020F0502020204030204" pitchFamily="34" charset="0"/>
              </a:rPr>
              <a:t>Data Flow Diagram</a:t>
            </a:r>
            <a:endParaRPr lang="en-IN" altLang="en-US" sz="4000" b="1">
              <a:solidFill>
                <a:srgbClr val="FF0000"/>
              </a:solidFill>
              <a:latin typeface="Calibri" panose="020F0502020204030204" pitchFamily="34" charset="0"/>
              <a:cs typeface="Calibri" panose="020F0502020204030204" pitchFamily="34" charset="0"/>
            </a:endParaRPr>
          </a:p>
        </p:txBody>
      </p:sp>
      <p:pic>
        <p:nvPicPr>
          <p:cNvPr id="7" name="Picture Placeholder 6"/>
          <p:cNvPicPr>
            <a:picLocks noChangeAspect="1"/>
          </p:cNvPicPr>
          <p:nvPr>
            <p:ph type="pic" idx="2"/>
          </p:nvPr>
        </p:nvPicPr>
        <p:blipFill>
          <a:blip r:embed="rId2"/>
          <a:stretch>
            <a:fillRect/>
          </a:stretch>
        </p:blipFill>
        <p:spPr>
          <a:xfrm>
            <a:off x="4551045" y="0"/>
            <a:ext cx="4954905" cy="6200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itle 2"/>
          <p:cNvSpPr>
            <a:spLocks noGrp="1"/>
          </p:cNvSpPr>
          <p:nvPr>
            <p:ph type="title"/>
          </p:nvPr>
        </p:nvSpPr>
        <p:spPr>
          <a:xfrm>
            <a:off x="2928620" y="346710"/>
            <a:ext cx="5996305" cy="1143000"/>
          </a:xfrm>
        </p:spPr>
        <p:txBody>
          <a:bodyPr/>
          <a:p>
            <a:r>
              <a:rPr lang="en-IN" altLang="en-US" sz="4000" b="1">
                <a:solidFill>
                  <a:srgbClr val="FF0000"/>
                </a:solidFill>
              </a:rPr>
              <a:t>Collecting Dataset</a:t>
            </a:r>
            <a:endParaRPr lang="en-IN" altLang="en-US" sz="4000" b="1">
              <a:solidFill>
                <a:srgbClr val="FF0000"/>
              </a:solidFill>
            </a:endParaRPr>
          </a:p>
        </p:txBody>
      </p:sp>
      <p:sp>
        <p:nvSpPr>
          <p:cNvPr id="23" name="Text Placeholder 22"/>
          <p:cNvSpPr>
            <a:spLocks noGrp="1"/>
          </p:cNvSpPr>
          <p:nvPr>
            <p:ph type="body" idx="1"/>
          </p:nvPr>
        </p:nvSpPr>
        <p:spPr>
          <a:xfrm>
            <a:off x="457200" y="1600200"/>
            <a:ext cx="8467725" cy="4645660"/>
          </a:xfrm>
        </p:spPr>
        <p:txBody>
          <a:bodyPr>
            <a:normAutofit fontScale="70000"/>
          </a:bodyPr>
          <a:p>
            <a:pPr marL="285750" indent="-285750" algn="just">
              <a:lnSpc>
                <a:spcPct val="100000"/>
              </a:lnSpc>
              <a:buChar char="•"/>
            </a:pPr>
            <a:r>
              <a:rPr lang="en-US" sz="3335" dirty="0">
                <a:solidFill>
                  <a:schemeClr val="tx1"/>
                </a:solidFill>
                <a:latin typeface="Times New Roman" panose="02020603050405020304" pitchFamily="18" charset="0"/>
                <a:cs typeface="Times New Roman" panose="02020603050405020304" pitchFamily="18" charset="0"/>
                <a:sym typeface="+mn-ea"/>
              </a:rPr>
              <a:t>“IFND Dataset” is a large-scale dataset of . This dataset contains news statements, category(government, violence, covid </a:t>
            </a:r>
            <a:r>
              <a:rPr lang="en-US" sz="3335" dirty="0" err="1">
                <a:solidFill>
                  <a:schemeClr val="tx1"/>
                </a:solidFill>
                <a:latin typeface="Times New Roman" panose="02020603050405020304" pitchFamily="18" charset="0"/>
                <a:cs typeface="Times New Roman" panose="02020603050405020304" pitchFamily="18" charset="0"/>
                <a:sym typeface="+mn-ea"/>
              </a:rPr>
              <a:t>etc</a:t>
            </a:r>
            <a:r>
              <a:rPr lang="en-US" sz="3335" dirty="0">
                <a:solidFill>
                  <a:schemeClr val="tx1"/>
                </a:solidFill>
                <a:latin typeface="Times New Roman" panose="02020603050405020304" pitchFamily="18" charset="0"/>
                <a:cs typeface="Times New Roman" panose="02020603050405020304" pitchFamily="18" charset="0"/>
                <a:sym typeface="+mn-ea"/>
              </a:rPr>
              <a:t>),  label(real or fake). </a:t>
            </a:r>
            <a:endParaRPr lang="en-US" sz="3335"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buChar char="•"/>
            </a:pPr>
            <a:r>
              <a:rPr lang="en-US" sz="3335" dirty="0">
                <a:solidFill>
                  <a:schemeClr val="tx1"/>
                </a:solidFill>
                <a:latin typeface="Times New Roman" panose="02020603050405020304" pitchFamily="18" charset="0"/>
                <a:cs typeface="Times New Roman" panose="02020603050405020304" pitchFamily="18" charset="0"/>
                <a:sym typeface="+mn-ea"/>
              </a:rPr>
              <a:t>This IFND dataset covers only national(India wide) news. It doesn’t cover international news. This IFND dataset was collected only from real-world sources. The real and fake news were collected from different reliable fact-checking websites. </a:t>
            </a:r>
            <a:endParaRPr lang="en-US" sz="3335"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buChar char="•"/>
            </a:pPr>
            <a:r>
              <a:rPr lang="en-US" sz="3335" dirty="0">
                <a:solidFill>
                  <a:schemeClr val="tx1"/>
                </a:solidFill>
                <a:latin typeface="Times New Roman" panose="02020603050405020304" pitchFamily="18" charset="0"/>
                <a:cs typeface="Times New Roman" panose="02020603050405020304" pitchFamily="18" charset="0"/>
                <a:sym typeface="+mn-ea"/>
              </a:rPr>
              <a:t>This data set contains only two type of news fake and real and it contains seven columns. But we will be using only two columns those are news statement and label. </a:t>
            </a:r>
            <a:endParaRPr lang="en-US" sz="3335"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buChar char="•"/>
            </a:pPr>
            <a:r>
              <a:rPr lang="en-US" sz="3335" dirty="0">
                <a:solidFill>
                  <a:schemeClr val="tx1"/>
                </a:solidFill>
                <a:latin typeface="Times New Roman" panose="02020603050405020304" pitchFamily="18" charset="0"/>
                <a:ea typeface="+mn-lt"/>
                <a:cs typeface="Times New Roman" panose="02020603050405020304" pitchFamily="18" charset="0"/>
                <a:sym typeface="+mn-ea"/>
              </a:rPr>
              <a:t>There are around </a:t>
            </a:r>
            <a:r>
              <a:rPr lang="en-IN" altLang="en-US" sz="3335" dirty="0">
                <a:solidFill>
                  <a:schemeClr val="tx1"/>
                </a:solidFill>
                <a:latin typeface="Times New Roman" panose="02020603050405020304" pitchFamily="18" charset="0"/>
                <a:ea typeface="+mn-lt"/>
                <a:cs typeface="Times New Roman" panose="02020603050405020304" pitchFamily="18" charset="0"/>
                <a:sym typeface="+mn-ea"/>
              </a:rPr>
              <a:t>38,000 </a:t>
            </a:r>
            <a:r>
              <a:rPr lang="en-US" sz="3335" dirty="0">
                <a:solidFill>
                  <a:schemeClr val="tx1"/>
                </a:solidFill>
                <a:latin typeface="Times New Roman" panose="02020603050405020304" pitchFamily="18" charset="0"/>
                <a:ea typeface="+mn-lt"/>
                <a:cs typeface="Times New Roman" panose="02020603050405020304" pitchFamily="18" charset="0"/>
                <a:sym typeface="+mn-ea"/>
              </a:rPr>
              <a:t>news statements in this data set for training and testing.</a:t>
            </a:r>
            <a:endParaRPr lang="en-US" sz="3335" dirty="0">
              <a:solidFill>
                <a:schemeClr val="tx1"/>
              </a:solidFill>
              <a:latin typeface="Times New Roman" panose="02020603050405020304" pitchFamily="18" charset="0"/>
              <a:ea typeface="+mn-lt"/>
              <a:cs typeface="Times New Roman" panose="02020603050405020304" pitchFamily="18" charset="0"/>
            </a:endParaRPr>
          </a:p>
          <a:p>
            <a:endParaRPr lang="en-US" sz="333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itle 2"/>
          <p:cNvSpPr>
            <a:spLocks noGrp="1"/>
          </p:cNvSpPr>
          <p:nvPr>
            <p:ph type="title"/>
          </p:nvPr>
        </p:nvSpPr>
        <p:spPr>
          <a:xfrm>
            <a:off x="2961005" y="645160"/>
            <a:ext cx="6182995" cy="567055"/>
          </a:xfrm>
        </p:spPr>
        <p:txBody>
          <a:bodyPr>
            <a:noAutofit/>
          </a:bodyPr>
          <a:p>
            <a:r>
              <a:rPr lang="en-US" sz="3200" dirty="0">
                <a:solidFill>
                  <a:srgbClr val="FF0000"/>
                </a:solidFill>
                <a:latin typeface="Times New Roman" panose="02020603050405020304" pitchFamily="18" charset="0"/>
                <a:cs typeface="Times New Roman" panose="02020603050405020304" pitchFamily="18" charset="0"/>
                <a:sym typeface="+mn-ea"/>
              </a:rPr>
              <a:t>Importing libraries and modules</a:t>
            </a:r>
            <a:endParaRPr lang="en-US" altLang="en-US" sz="3200" dirty="0">
              <a:solidFill>
                <a:srgbClr val="FF0000"/>
              </a:solidFill>
              <a:latin typeface="Times New Roman" panose="02020603050405020304" pitchFamily="18" charset="0"/>
              <a:cs typeface="Times New Roman" panose="02020603050405020304" pitchFamily="18" charset="0"/>
              <a:sym typeface="+mn-ea"/>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 name="Text Box 25"/>
          <p:cNvSpPr txBox="1"/>
          <p:nvPr/>
        </p:nvSpPr>
        <p:spPr>
          <a:xfrm>
            <a:off x="986155" y="1571625"/>
            <a:ext cx="5129530" cy="2461260"/>
          </a:xfrm>
          <a:prstGeom prst="rect">
            <a:avLst/>
          </a:prstGeom>
          <a:noFill/>
        </p:spPr>
        <p:txBody>
          <a:bodyPr wrap="square" rtlCol="0">
            <a:spAutoFit/>
          </a:bodyPr>
          <a:p>
            <a:pPr lvl="1" algn="just">
              <a:lnSpc>
                <a:spcPct val="100000"/>
              </a:lnSpc>
            </a:pPr>
            <a:r>
              <a:rPr lang="en-US" dirty="0">
                <a:latin typeface="Times New Roman" panose="02020603050405020304" pitchFamily="18" charset="0"/>
                <a:cs typeface="Times New Roman" panose="02020603050405020304" pitchFamily="18" charset="0"/>
                <a:sym typeface="+mn-ea"/>
              </a:rPr>
              <a:t>import </a:t>
            </a:r>
            <a:r>
              <a:rPr lang="en-US" dirty="0" err="1">
                <a:latin typeface="Times New Roman" panose="02020603050405020304" pitchFamily="18" charset="0"/>
                <a:cs typeface="Times New Roman" panose="02020603050405020304" pitchFamily="18" charset="0"/>
                <a:sym typeface="+mn-ea"/>
              </a:rPr>
              <a:t>numpy</a:t>
            </a:r>
            <a:r>
              <a:rPr lang="en-US" dirty="0">
                <a:latin typeface="Times New Roman" panose="02020603050405020304" pitchFamily="18" charset="0"/>
                <a:cs typeface="Times New Roman" panose="02020603050405020304" pitchFamily="18" charset="0"/>
                <a:sym typeface="+mn-ea"/>
              </a:rPr>
              <a:t> as np</a:t>
            </a:r>
            <a:endParaRPr lang="en-US" dirty="0">
              <a:solidFill>
                <a:srgbClr val="000000"/>
              </a:solidFill>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sym typeface="+mn-ea"/>
              </a:rPr>
              <a:t>import pandas as pd</a:t>
            </a:r>
            <a:endParaRPr lang="en-US" dirty="0">
              <a:solidFill>
                <a:srgbClr val="000000"/>
              </a:solidFill>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sym typeface="+mn-ea"/>
              </a:rPr>
              <a:t>import seaborn as </a:t>
            </a:r>
            <a:r>
              <a:rPr lang="en-US" dirty="0" err="1">
                <a:latin typeface="Times New Roman" panose="02020603050405020304" pitchFamily="18" charset="0"/>
                <a:cs typeface="Times New Roman" panose="02020603050405020304" pitchFamily="18" charset="0"/>
                <a:sym typeface="+mn-ea"/>
              </a:rPr>
              <a:t>sn</a:t>
            </a:r>
            <a:endParaRPr lang="en-US" dirty="0">
              <a:solidFill>
                <a:srgbClr val="000000"/>
              </a:solidFill>
              <a:latin typeface="Times New Roman" panose="02020603050405020304" pitchFamily="18" charset="0"/>
              <a:cs typeface="Times New Roman" panose="02020603050405020304" pitchFamily="18" charset="0"/>
            </a:endParaRPr>
          </a:p>
          <a:p>
            <a:pPr lvl="1" algn="just">
              <a:lnSpc>
                <a:spcPct val="100000"/>
              </a:lnSpc>
            </a:pPr>
            <a:r>
              <a:rPr lang="en-IN" dirty="0">
                <a:solidFill>
                  <a:schemeClr val="tx1"/>
                </a:solidFill>
                <a:effectLst/>
                <a:latin typeface="Times New Roman" panose="02020603050405020304" pitchFamily="18" charset="0"/>
                <a:cs typeface="Times New Roman" panose="02020603050405020304" pitchFamily="18" charset="0"/>
                <a:sym typeface="+mn-ea"/>
              </a:rPr>
              <a:t>from </a:t>
            </a:r>
            <a:r>
              <a:rPr lang="en-IN" dirty="0" err="1">
                <a:solidFill>
                  <a:schemeClr val="tx1"/>
                </a:solidFill>
                <a:effectLst/>
                <a:latin typeface="Times New Roman" panose="02020603050405020304" pitchFamily="18" charset="0"/>
                <a:cs typeface="Times New Roman" panose="02020603050405020304" pitchFamily="18" charset="0"/>
                <a:sym typeface="+mn-ea"/>
              </a:rPr>
              <a:t>googletrans</a:t>
            </a:r>
            <a:r>
              <a:rPr lang="en-IN" dirty="0">
                <a:solidFill>
                  <a:schemeClr val="tx1"/>
                </a:solidFill>
                <a:effectLst/>
                <a:latin typeface="Times New Roman" panose="02020603050405020304" pitchFamily="18" charset="0"/>
                <a:cs typeface="Times New Roman" panose="02020603050405020304" pitchFamily="18" charset="0"/>
                <a:sym typeface="+mn-ea"/>
              </a:rPr>
              <a:t> import Translator</a:t>
            </a:r>
            <a:endParaRPr lang="en-IN" dirty="0">
              <a:solidFill>
                <a:schemeClr val="tx1"/>
              </a:solidFill>
              <a:effectLst/>
              <a:latin typeface="Times New Roman" panose="02020603050405020304" pitchFamily="18" charset="0"/>
              <a:cs typeface="Times New Roman" panose="02020603050405020304" pitchFamily="18" charset="0"/>
            </a:endParaRPr>
          </a:p>
          <a:p>
            <a:pPr lvl="1" algn="just">
              <a:lnSpc>
                <a:spcPct val="100000"/>
              </a:lnSpc>
            </a:pPr>
            <a:r>
              <a:rPr lang="en-US" dirty="0">
                <a:solidFill>
                  <a:schemeClr val="tx1"/>
                </a:solidFill>
                <a:effectLst/>
                <a:latin typeface="Times New Roman" panose="02020603050405020304" pitchFamily="18" charset="0"/>
                <a:cs typeface="Times New Roman" panose="02020603050405020304" pitchFamily="18" charset="0"/>
                <a:sym typeface="+mn-ea"/>
              </a:rPr>
              <a:t>from </a:t>
            </a:r>
            <a:r>
              <a:rPr lang="en-US" dirty="0" err="1">
                <a:solidFill>
                  <a:schemeClr val="tx1"/>
                </a:solidFill>
                <a:effectLst/>
                <a:latin typeface="Times New Roman" panose="02020603050405020304" pitchFamily="18" charset="0"/>
                <a:cs typeface="Times New Roman" panose="02020603050405020304" pitchFamily="18" charset="0"/>
                <a:sym typeface="+mn-ea"/>
              </a:rPr>
              <a:t>sklearn.feature_extraction.text</a:t>
            </a:r>
            <a:r>
              <a:rPr lang="en-US" dirty="0">
                <a:solidFill>
                  <a:schemeClr val="tx1"/>
                </a:solidFill>
                <a:effectLst/>
                <a:latin typeface="Times New Roman" panose="02020603050405020304" pitchFamily="18" charset="0"/>
                <a:cs typeface="Times New Roman" panose="02020603050405020304" pitchFamily="18" charset="0"/>
                <a:sym typeface="+mn-ea"/>
              </a:rPr>
              <a:t> import CountVectorizer</a:t>
            </a:r>
            <a:endParaRPr lang="en-US" dirty="0">
              <a:solidFill>
                <a:schemeClr val="tx1"/>
              </a:solidFill>
              <a:effectLst/>
              <a:latin typeface="Times New Roman" panose="02020603050405020304" pitchFamily="18" charset="0"/>
              <a:cs typeface="Times New Roman" panose="02020603050405020304" pitchFamily="18" charset="0"/>
            </a:endParaRPr>
          </a:p>
          <a:p>
            <a:pPr lvl="1" algn="just">
              <a:lnSpc>
                <a:spcPct val="100000"/>
              </a:lnSpc>
            </a:pPr>
            <a:r>
              <a:rPr lang="en-US" dirty="0">
                <a:solidFill>
                  <a:schemeClr val="tx1"/>
                </a:solidFill>
                <a:effectLst/>
                <a:latin typeface="Times New Roman" panose="02020603050405020304" pitchFamily="18" charset="0"/>
                <a:cs typeface="Times New Roman" panose="02020603050405020304" pitchFamily="18" charset="0"/>
                <a:sym typeface="+mn-ea"/>
              </a:rPr>
              <a:t>from </a:t>
            </a:r>
            <a:r>
              <a:rPr lang="en-US" dirty="0" err="1">
                <a:solidFill>
                  <a:schemeClr val="tx1"/>
                </a:solidFill>
                <a:effectLst/>
                <a:latin typeface="Times New Roman" panose="02020603050405020304" pitchFamily="18" charset="0"/>
                <a:cs typeface="Times New Roman" panose="02020603050405020304" pitchFamily="18" charset="0"/>
                <a:sym typeface="+mn-ea"/>
              </a:rPr>
              <a:t>sklearn.model_selection</a:t>
            </a:r>
            <a:r>
              <a:rPr lang="en-US" dirty="0">
                <a:solidFill>
                  <a:schemeClr val="tx1"/>
                </a:solidFill>
                <a:effectLst/>
                <a:latin typeface="Times New Roman" panose="02020603050405020304" pitchFamily="18" charset="0"/>
                <a:cs typeface="Times New Roman" panose="02020603050405020304" pitchFamily="18" charset="0"/>
                <a:sym typeface="+mn-ea"/>
              </a:rPr>
              <a:t> import </a:t>
            </a:r>
            <a:r>
              <a:rPr lang="en-US" dirty="0" err="1">
                <a:solidFill>
                  <a:schemeClr val="tx1"/>
                </a:solidFill>
                <a:effectLst/>
                <a:latin typeface="Times New Roman" panose="02020603050405020304" pitchFamily="18" charset="0"/>
                <a:cs typeface="Times New Roman" panose="02020603050405020304" pitchFamily="18" charset="0"/>
                <a:sym typeface="+mn-ea"/>
              </a:rPr>
              <a:t>train_test_split</a:t>
            </a:r>
            <a:endParaRPr lang="en-US" dirty="0">
              <a:solidFill>
                <a:schemeClr val="tx1"/>
              </a:solidFill>
              <a:effectLst/>
              <a:latin typeface="Times New Roman" panose="02020603050405020304" pitchFamily="18" charset="0"/>
              <a:cs typeface="Times New Roman" panose="02020603050405020304" pitchFamily="18" charset="0"/>
            </a:endParaRPr>
          </a:p>
          <a:p>
            <a:pPr lvl="1" algn="just">
              <a:lnSpc>
                <a:spcPct val="100000"/>
              </a:lnSpc>
            </a:pPr>
            <a:r>
              <a:rPr lang="en-US" dirty="0">
                <a:solidFill>
                  <a:schemeClr val="tx1"/>
                </a:solidFill>
                <a:effectLst/>
                <a:latin typeface="Times New Roman" panose="02020603050405020304" pitchFamily="18" charset="0"/>
                <a:cs typeface="Times New Roman" panose="02020603050405020304" pitchFamily="18" charset="0"/>
                <a:sym typeface="+mn-ea"/>
              </a:rPr>
              <a:t>from</a:t>
            </a:r>
            <a:r>
              <a:rPr lang="en-US" dirty="0">
                <a:effectLst/>
                <a:latin typeface="Times New Roman" panose="02020603050405020304" pitchFamily="18" charset="0"/>
                <a:cs typeface="Times New Roman" panose="02020603050405020304" pitchFamily="18" charset="0"/>
                <a:sym typeface="+mn-ea"/>
              </a:rPr>
              <a:t> </a:t>
            </a:r>
            <a:r>
              <a:rPr lang="en-US" dirty="0" err="1">
                <a:effectLst/>
                <a:latin typeface="Times New Roman" panose="02020603050405020304" pitchFamily="18" charset="0"/>
                <a:cs typeface="Times New Roman" panose="02020603050405020304" pitchFamily="18" charset="0"/>
                <a:sym typeface="+mn-ea"/>
              </a:rPr>
              <a:t>sklearn.naive_bayes</a:t>
            </a:r>
            <a:r>
              <a:rPr lang="en-US" dirty="0">
                <a:solidFill>
                  <a:schemeClr val="tx1"/>
                </a:solidFill>
                <a:effectLst/>
                <a:latin typeface="Times New Roman" panose="02020603050405020304" pitchFamily="18" charset="0"/>
                <a:cs typeface="Times New Roman" panose="02020603050405020304" pitchFamily="18" charset="0"/>
                <a:sym typeface="+mn-ea"/>
              </a:rPr>
              <a:t> import </a:t>
            </a:r>
            <a:r>
              <a:rPr lang="en-US" dirty="0" err="1">
                <a:solidFill>
                  <a:schemeClr val="tx1"/>
                </a:solidFill>
                <a:effectLst/>
                <a:latin typeface="Times New Roman" panose="02020603050405020304" pitchFamily="18" charset="0"/>
                <a:cs typeface="Times New Roman" panose="02020603050405020304" pitchFamily="18" charset="0"/>
                <a:sym typeface="+mn-ea"/>
              </a:rPr>
              <a:t>MultinomialNB</a:t>
            </a:r>
            <a:endParaRPr lang="en-US" dirty="0">
              <a:solidFill>
                <a:schemeClr val="tx1"/>
              </a:solidFill>
              <a:effectLst/>
              <a:latin typeface="Times New Roman" panose="02020603050405020304" pitchFamily="18" charset="0"/>
              <a:cs typeface="Times New Roman" panose="02020603050405020304" pitchFamily="18" charset="0"/>
            </a:endParaRPr>
          </a:p>
          <a:p>
            <a:pPr lvl="1" algn="just">
              <a:lnSpc>
                <a:spcPct val="100000"/>
              </a:lnSpc>
            </a:pPr>
            <a:r>
              <a:rPr lang="en-IN" dirty="0">
                <a:solidFill>
                  <a:schemeClr val="tx1"/>
                </a:solidFill>
                <a:effectLst/>
                <a:latin typeface="Times New Roman" panose="02020603050405020304" pitchFamily="18" charset="0"/>
                <a:cs typeface="Times New Roman" panose="02020603050405020304" pitchFamily="18" charset="0"/>
                <a:sym typeface="+mn-ea"/>
              </a:rPr>
              <a:t>from </a:t>
            </a:r>
            <a:r>
              <a:rPr lang="en-IN" dirty="0" err="1">
                <a:solidFill>
                  <a:schemeClr val="tx1"/>
                </a:solidFill>
                <a:effectLst/>
                <a:latin typeface="Times New Roman" panose="02020603050405020304" pitchFamily="18" charset="0"/>
                <a:cs typeface="Times New Roman" panose="02020603050405020304" pitchFamily="18" charset="0"/>
                <a:sym typeface="+mn-ea"/>
              </a:rPr>
              <a:t>sklearn.metrics</a:t>
            </a:r>
            <a:r>
              <a:rPr lang="en-IN" dirty="0">
                <a:solidFill>
                  <a:schemeClr val="tx1"/>
                </a:solidFill>
                <a:effectLst/>
                <a:latin typeface="Times New Roman" panose="02020603050405020304" pitchFamily="18" charset="0"/>
                <a:cs typeface="Times New Roman" panose="02020603050405020304" pitchFamily="18" charset="0"/>
                <a:sym typeface="+mn-ea"/>
              </a:rPr>
              <a:t>  import </a:t>
            </a:r>
            <a:r>
              <a:rPr lang="en-IN" dirty="0" err="1">
                <a:solidFill>
                  <a:schemeClr val="tx1"/>
                </a:solidFill>
                <a:effectLst/>
                <a:latin typeface="Times New Roman" panose="02020603050405020304" pitchFamily="18" charset="0"/>
                <a:cs typeface="Times New Roman" panose="02020603050405020304" pitchFamily="18" charset="0"/>
                <a:sym typeface="+mn-ea"/>
              </a:rPr>
              <a:t>confusion_matrix,accuracy_score</a:t>
            </a:r>
            <a:endParaRPr lang="en-IN" dirty="0">
              <a:solidFill>
                <a:schemeClr val="tx1"/>
              </a:solidFill>
              <a:effectLst/>
              <a:latin typeface="Times New Roman" panose="02020603050405020304" pitchFamily="18" charset="0"/>
              <a:cs typeface="Times New Roman" panose="02020603050405020304" pitchFamily="18" charset="0"/>
            </a:endParaRPr>
          </a:p>
          <a:p>
            <a:pPr lvl="1" algn="just">
              <a:lnSpc>
                <a:spcPct val="100000"/>
              </a:lnSpc>
            </a:pPr>
            <a:r>
              <a:rPr lang="en-IN" dirty="0">
                <a:solidFill>
                  <a:schemeClr val="tx1"/>
                </a:solidFill>
                <a:effectLst/>
                <a:latin typeface="Times New Roman" panose="02020603050405020304" pitchFamily="18" charset="0"/>
                <a:cs typeface="Times New Roman" panose="02020603050405020304" pitchFamily="18" charset="0"/>
                <a:sym typeface="+mn-ea"/>
              </a:rPr>
              <a:t>from </a:t>
            </a:r>
            <a:r>
              <a:rPr lang="en-IN" dirty="0" err="1">
                <a:solidFill>
                  <a:schemeClr val="tx1"/>
                </a:solidFill>
                <a:effectLst/>
                <a:latin typeface="Times New Roman" panose="02020603050405020304" pitchFamily="18" charset="0"/>
                <a:cs typeface="Times New Roman" panose="02020603050405020304" pitchFamily="18" charset="0"/>
                <a:sym typeface="+mn-ea"/>
              </a:rPr>
              <a:t>sklearn.metrics</a:t>
            </a:r>
            <a:r>
              <a:rPr lang="en-IN" dirty="0">
                <a:solidFill>
                  <a:schemeClr val="tx1"/>
                </a:solidFill>
                <a:effectLst/>
                <a:latin typeface="Times New Roman" panose="02020603050405020304" pitchFamily="18" charset="0"/>
                <a:cs typeface="Times New Roman" panose="02020603050405020304" pitchFamily="18" charset="0"/>
                <a:sym typeface="+mn-ea"/>
              </a:rPr>
              <a:t>  import </a:t>
            </a:r>
            <a:r>
              <a:rPr lang="en-IN" dirty="0" err="1">
                <a:effectLst/>
                <a:latin typeface="Times New Roman" panose="02020603050405020304" pitchFamily="18" charset="0"/>
                <a:cs typeface="Times New Roman" panose="02020603050405020304" pitchFamily="18" charset="0"/>
                <a:sym typeface="+mn-ea"/>
              </a:rPr>
              <a:t>confusion_matrix,accuracy_score</a:t>
            </a:r>
            <a:endParaRPr lang="en-IN" dirty="0">
              <a:solidFill>
                <a:srgbClr val="000000"/>
              </a:solidFill>
              <a:effectLst/>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sym typeface="+mn-ea"/>
              </a:rPr>
              <a:t>import </a:t>
            </a:r>
            <a:r>
              <a:rPr lang="en-US" dirty="0" err="1">
                <a:latin typeface="Times New Roman" panose="02020603050405020304" pitchFamily="18" charset="0"/>
                <a:cs typeface="Times New Roman" panose="02020603050405020304" pitchFamily="18" charset="0"/>
                <a:sym typeface="+mn-ea"/>
              </a:rPr>
              <a:t>nltk</a:t>
            </a:r>
            <a:endParaRPr lang="en-US" dirty="0">
              <a:solidFill>
                <a:srgbClr val="000000"/>
              </a:solidFill>
              <a:latin typeface="Times New Roman" panose="02020603050405020304" pitchFamily="18" charset="0"/>
              <a:cs typeface="Times New Roman" panose="02020603050405020304" pitchFamily="18" charset="0"/>
            </a:endParaRPr>
          </a:p>
          <a:p>
            <a:endParaRPr lang="en-US"/>
          </a:p>
        </p:txBody>
      </p:sp>
      <p:pic>
        <p:nvPicPr>
          <p:cNvPr id="4" name="Picture Placeholder 3"/>
          <p:cNvPicPr>
            <a:picLocks noChangeAspect="1"/>
          </p:cNvPicPr>
          <p:nvPr>
            <p:ph type="pic" idx="2"/>
          </p:nvPr>
        </p:nvPicPr>
        <p:blipFill>
          <a:blip r:embed="rId2"/>
          <a:stretch>
            <a:fillRect/>
          </a:stretch>
        </p:blipFill>
        <p:spPr>
          <a:xfrm>
            <a:off x="986155" y="3883660"/>
            <a:ext cx="6651625" cy="20275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530283" y="551180"/>
            <a:ext cx="5486400" cy="566738"/>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Checking Dataset Lables</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217805" y="1556385"/>
            <a:ext cx="8707755" cy="4361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8" name="Google Shape;98;p2"/>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0" name="Google Shape;100;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01" name="Google Shape;101;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5" name="Table 8"/>
          <p:cNvGraphicFramePr>
            <a:graphicFrameLocks noGrp="1"/>
          </p:cNvGraphicFramePr>
          <p:nvPr>
            <p:ph idx="1"/>
          </p:nvPr>
        </p:nvGraphicFramePr>
        <p:xfrm>
          <a:off x="596582" y="1637189"/>
          <a:ext cx="7950937" cy="4404360"/>
        </p:xfrm>
        <a:graphic>
          <a:graphicData uri="http://schemas.openxmlformats.org/drawingml/2006/table">
            <a:tbl>
              <a:tblPr firstRow="1" bandRow="1">
                <a:tableStyleId>{F5AB1C69-6EDB-4FF4-983F-18BD219EF322}</a:tableStyleId>
              </a:tblPr>
              <a:tblGrid>
                <a:gridCol w="1374773"/>
                <a:gridCol w="4775548"/>
                <a:gridCol w="1800616"/>
              </a:tblGrid>
              <a:tr h="447675">
                <a:tc>
                  <a:txBody>
                    <a:bodyPr/>
                    <a:p>
                      <a:pPr algn="l"/>
                      <a:r>
                        <a:rPr lang="en-IN">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a:txBody>
                  <a:tcPr/>
                </a:tc>
                <a:tc>
                  <a:txBody>
                    <a:bodyPr/>
                    <a:p>
                      <a:pPr lvl="0" algn="l">
                        <a:buNone/>
                      </a:pPr>
                      <a:r>
                        <a:rPr lang="en-IN" sz="1600" b="0" i="0" u="none" strike="noStrike" noProof="0">
                          <a:latin typeface="Georgia" panose="02040502050405020303"/>
                        </a:rPr>
                        <a:t>PROJECT TITLE </a:t>
                      </a:r>
                      <a:endParaRPr lang="en-US" sz="1600">
                        <a:latin typeface="Georgia" panose="02040502050405020303"/>
                      </a:endParaRPr>
                    </a:p>
                  </a:txBody>
                  <a:tcPr/>
                </a:tc>
                <a:tc>
                  <a:txBody>
                    <a:bodyPr/>
                    <a:p>
                      <a:pPr algn="ctr"/>
                      <a:r>
                        <a:rPr lang="en-IN">
                          <a:latin typeface="Times New Roman" panose="02020603050405020304"/>
                          <a:cs typeface="Times New Roman" panose="02020603050405020304"/>
                        </a:rPr>
                        <a:t>1</a:t>
                      </a:r>
                      <a:endParaRPr lang="en-IN">
                        <a:latin typeface="Times New Roman" panose="02020603050405020304"/>
                        <a:cs typeface="Times New Roman" panose="02020603050405020304"/>
                      </a:endParaRPr>
                    </a:p>
                  </a:txBody>
                  <a:tcPr anchor="ctr"/>
                </a:tc>
              </a:tr>
              <a:tr h="447489">
                <a:tc>
                  <a:txBody>
                    <a:bodyPr/>
                    <a:p>
                      <a:pPr algn="l"/>
                      <a:r>
                        <a:rPr lang="en-IN">
                          <a:latin typeface="Times New Roman" panose="02020603050405020304" pitchFamily="18" charset="0"/>
                          <a:cs typeface="Times New Roman" panose="02020603050405020304" pitchFamily="18" charset="0"/>
                        </a:rPr>
                        <a:t>2.</a:t>
                      </a:r>
                      <a:endParaRPr lang="en-IN">
                        <a:latin typeface="Times New Roman" panose="02020603050405020304" pitchFamily="18" charset="0"/>
                        <a:cs typeface="Times New Roman" panose="02020603050405020304" pitchFamily="18" charset="0"/>
                      </a:endParaRPr>
                    </a:p>
                  </a:txBody>
                  <a:tcPr/>
                </a:tc>
                <a:tc>
                  <a:txBody>
                    <a:bodyPr/>
                    <a:p>
                      <a:pPr lvl="0" algn="l">
                        <a:buNone/>
                      </a:pPr>
                      <a:r>
                        <a:rPr lang="en-IN" sz="1600" b="0" i="0" u="none" strike="noStrike" noProof="0">
                          <a:latin typeface="Georgia" panose="02040502050405020303"/>
                        </a:rPr>
                        <a:t>ABSTRACT</a:t>
                      </a:r>
                      <a:endParaRPr lang="en-US" sz="1600">
                        <a:latin typeface="Georgia" panose="02040502050405020303"/>
                      </a:endParaRPr>
                    </a:p>
                  </a:txBody>
                  <a:tcPr/>
                </a:tc>
                <a:tc>
                  <a:txBody>
                    <a:bodyPr/>
                    <a:p>
                      <a:pPr algn="ctr"/>
                      <a:r>
                        <a:rPr lang="en-IN">
                          <a:latin typeface="Times New Roman" panose="02020603050405020304"/>
                          <a:cs typeface="Times New Roman" panose="02020603050405020304"/>
                        </a:rPr>
                        <a:t>3 - 4</a:t>
                      </a:r>
                      <a:endParaRPr lang="en-IN">
                        <a:latin typeface="Times New Roman" panose="02020603050405020304"/>
                        <a:cs typeface="Times New Roman" panose="02020603050405020304"/>
                      </a:endParaRPr>
                    </a:p>
                  </a:txBody>
                  <a:tcPr anchor="ctr"/>
                </a:tc>
              </a:tr>
              <a:tr h="447489">
                <a:tc>
                  <a:txBody>
                    <a:bodyPr/>
                    <a:p>
                      <a:pPr algn="l"/>
                      <a:r>
                        <a:rPr lang="en-IN">
                          <a:latin typeface="Times New Roman" panose="02020603050405020304" pitchFamily="18" charset="0"/>
                          <a:cs typeface="Times New Roman" panose="02020603050405020304" pitchFamily="18" charset="0"/>
                        </a:rPr>
                        <a:t>3.</a:t>
                      </a:r>
                      <a:endParaRPr lang="en-IN">
                        <a:latin typeface="Times New Roman" panose="02020603050405020304" pitchFamily="18" charset="0"/>
                        <a:cs typeface="Times New Roman" panose="02020603050405020304" pitchFamily="18" charset="0"/>
                      </a:endParaRPr>
                    </a:p>
                  </a:txBody>
                  <a:tcPr/>
                </a:tc>
                <a:tc>
                  <a:txBody>
                    <a:bodyPr/>
                    <a:p>
                      <a:pPr lvl="0" algn="l">
                        <a:buNone/>
                      </a:pPr>
                      <a:r>
                        <a:rPr lang="en-IN" sz="1600" b="0" i="0" u="none" strike="noStrike" noProof="0">
                          <a:latin typeface="Georgia" panose="02040502050405020303"/>
                        </a:rPr>
                        <a:t>PROBLEM STATEMENT &amp; OBJECTIVES</a:t>
                      </a:r>
                      <a:endParaRPr lang="en-US" sz="1600">
                        <a:latin typeface="Georgia" panose="02040502050405020303"/>
                      </a:endParaRPr>
                    </a:p>
                  </a:txBody>
                  <a:tcPr/>
                </a:tc>
                <a:tc>
                  <a:txBody>
                    <a:bodyPr/>
                    <a:p>
                      <a:pPr algn="ctr"/>
                      <a:r>
                        <a:rPr lang="en-IN">
                          <a:latin typeface="Times New Roman" panose="02020603050405020304"/>
                          <a:cs typeface="Times New Roman" panose="02020603050405020304"/>
                        </a:rPr>
                        <a:t>5 - 6</a:t>
                      </a:r>
                      <a:endParaRPr lang="en-IN">
                        <a:latin typeface="Times New Roman" panose="02020603050405020304"/>
                        <a:cs typeface="Times New Roman" panose="02020603050405020304"/>
                      </a:endParaRPr>
                    </a:p>
                  </a:txBody>
                  <a:tcPr anchor="ctr"/>
                </a:tc>
              </a:tr>
              <a:tr h="447489">
                <a:tc>
                  <a:txBody>
                    <a:bodyPr/>
                    <a:p>
                      <a:pPr algn="l"/>
                      <a:r>
                        <a:rPr lang="en-IN">
                          <a:latin typeface="Times New Roman" panose="02020603050405020304" pitchFamily="18" charset="0"/>
                          <a:cs typeface="Times New Roman" panose="02020603050405020304" pitchFamily="18" charset="0"/>
                        </a:rPr>
                        <a:t>4.</a:t>
                      </a:r>
                      <a:endParaRPr lang="en-IN">
                        <a:latin typeface="Times New Roman" panose="02020603050405020304" pitchFamily="18" charset="0"/>
                        <a:cs typeface="Times New Roman" panose="02020603050405020304" pitchFamily="18" charset="0"/>
                      </a:endParaRPr>
                    </a:p>
                  </a:txBody>
                  <a:tcPr/>
                </a:tc>
                <a:tc>
                  <a:txBody>
                    <a:bodyPr/>
                    <a:p>
                      <a:pPr algn="l"/>
                      <a:r>
                        <a:rPr lang="en-IN" sz="1600">
                          <a:latin typeface="Georgia" panose="02040502050405020303"/>
                          <a:cs typeface="Times New Roman" panose="02020603050405020304"/>
                        </a:rPr>
                        <a:t>PROPOSED METHODOLOGY</a:t>
                      </a:r>
                      <a:endParaRPr lang="en-IN" sz="1600">
                        <a:latin typeface="Georgia" panose="02040502050405020303"/>
                        <a:cs typeface="Times New Roman" panose="02020603050405020304"/>
                      </a:endParaRPr>
                    </a:p>
                  </a:txBody>
                  <a:tcPr/>
                </a:tc>
                <a:tc>
                  <a:txBody>
                    <a:bodyPr/>
                    <a:p>
                      <a:pPr algn="ctr"/>
                      <a:r>
                        <a:rPr lang="en-IN">
                          <a:latin typeface="Times New Roman" panose="02020603050405020304"/>
                          <a:cs typeface="Times New Roman" panose="02020603050405020304"/>
                        </a:rPr>
                        <a:t>7 - 14</a:t>
                      </a:r>
                      <a:endParaRPr lang="en-IN">
                        <a:latin typeface="Times New Roman" panose="02020603050405020304"/>
                        <a:cs typeface="Times New Roman" panose="02020603050405020304"/>
                      </a:endParaRPr>
                    </a:p>
                  </a:txBody>
                  <a:tcPr anchor="ctr"/>
                </a:tc>
              </a:tr>
              <a:tr h="448235">
                <a:tc>
                  <a:txBody>
                    <a:bodyPr/>
                    <a:p>
                      <a:pPr algn="l"/>
                      <a:r>
                        <a:rPr lang="en-IN">
                          <a:latin typeface="Times New Roman" panose="02020603050405020304"/>
                          <a:cs typeface="Times New Roman" panose="02020603050405020304"/>
                        </a:rPr>
                        <a:t>5.</a:t>
                      </a:r>
                      <a:endParaRPr lang="en-IN">
                        <a:latin typeface="Times New Roman" panose="02020603050405020304"/>
                        <a:cs typeface="Times New Roman" panose="02020603050405020304"/>
                      </a:endParaRPr>
                    </a:p>
                  </a:txBody>
                  <a:tcPr/>
                </a:tc>
                <a:tc>
                  <a:txBody>
                    <a:bodyPr/>
                    <a:p>
                      <a:pPr lvl="0" algn="l">
                        <a:buNone/>
                      </a:pPr>
                      <a:r>
                        <a:rPr lang="en-IN" sz="1600" b="0" i="0" u="none" strike="noStrike" noProof="0">
                          <a:latin typeface="Georgia" panose="02040502050405020303"/>
                        </a:rPr>
                        <a:t>ARCHITECTURE/BLOCK DIAGRAM</a:t>
                      </a:r>
                      <a:endParaRPr lang="en-IN" sz="1600">
                        <a:latin typeface="Georgia" panose="02040502050405020303"/>
                        <a:cs typeface="Times New Roman" panose="02020603050405020304"/>
                      </a:endParaRPr>
                    </a:p>
                  </a:txBody>
                  <a:tcPr/>
                </a:tc>
                <a:tc>
                  <a:txBody>
                    <a:bodyPr/>
                    <a:p>
                      <a:pPr algn="ctr"/>
                      <a:r>
                        <a:rPr lang="en-IN">
                          <a:latin typeface="Times New Roman" panose="02020603050405020304"/>
                          <a:cs typeface="Times New Roman" panose="02020603050405020304"/>
                        </a:rPr>
                        <a:t>15 - 16</a:t>
                      </a:r>
                      <a:endParaRPr lang="en-IN">
                        <a:latin typeface="Times New Roman" panose="02020603050405020304"/>
                        <a:cs typeface="Times New Roman" panose="02020603050405020304"/>
                      </a:endParaRPr>
                    </a:p>
                  </a:txBody>
                  <a:tcPr anchor="ctr"/>
                </a:tc>
              </a:tr>
              <a:tr h="812426">
                <a:tc>
                  <a:txBody>
                    <a:bodyPr/>
                    <a:p>
                      <a:pPr lvl="0" algn="l">
                        <a:buNone/>
                      </a:pPr>
                      <a:r>
                        <a:rPr lang="en-IN">
                          <a:latin typeface="Times New Roman" panose="02020603050405020304"/>
                          <a:cs typeface="Times New Roman" panose="02020603050405020304"/>
                        </a:rPr>
                        <a:t>6.</a:t>
                      </a:r>
                      <a:endParaRPr lang="en-IN">
                        <a:latin typeface="Times New Roman" panose="02020603050405020304"/>
                        <a:cs typeface="Times New Roman" panose="02020603050405020304"/>
                      </a:endParaRPr>
                    </a:p>
                    <a:p>
                      <a:pPr lvl="0" algn="l">
                        <a:buNone/>
                      </a:pPr>
                      <a:endParaRPr lang="en-IN">
                        <a:latin typeface="Times New Roman" panose="02020603050405020304"/>
                        <a:cs typeface="Times New Roman" panose="02020603050405020304"/>
                      </a:endParaRPr>
                    </a:p>
                  </a:txBody>
                  <a:tcPr/>
                </a:tc>
                <a:tc>
                  <a:txBody>
                    <a:bodyPr/>
                    <a:p>
                      <a:pPr lvl="0" algn="l">
                        <a:lnSpc>
                          <a:spcPct val="100000"/>
                        </a:lnSpc>
                        <a:spcBef>
                          <a:spcPts val="0"/>
                        </a:spcBef>
                        <a:spcAft>
                          <a:spcPts val="0"/>
                        </a:spcAft>
                        <a:buNone/>
                      </a:pPr>
                      <a:r>
                        <a:rPr lang="en-IN" sz="1600" b="0" i="0" u="none" strike="noStrike" noProof="0">
                          <a:latin typeface="Georgia" panose="02040502050405020303"/>
                        </a:rPr>
                        <a:t>MODULE DESCRIPTION AND IMPLEMENTATION</a:t>
                      </a:r>
                      <a:endParaRPr lang="en-US" sz="1600">
                        <a:latin typeface="Georgia" panose="02040502050405020303"/>
                      </a:endParaRPr>
                    </a:p>
                    <a:p>
                      <a:pPr lvl="0" algn="l">
                        <a:buNone/>
                      </a:pPr>
                      <a:endParaRPr lang="en-IN" sz="1600">
                        <a:latin typeface="Georgia" panose="02040502050405020303"/>
                        <a:cs typeface="Times New Roman" panose="02020603050405020304"/>
                      </a:endParaRPr>
                    </a:p>
                  </a:txBody>
                  <a:tcPr/>
                </a:tc>
                <a:tc>
                  <a:txBody>
                    <a:bodyPr/>
                    <a:p>
                      <a:pPr lvl="0" algn="ctr">
                        <a:buNone/>
                      </a:pPr>
                      <a:r>
                        <a:rPr lang="en-IN">
                          <a:latin typeface="Times New Roman" panose="02020603050405020304"/>
                          <a:cs typeface="Times New Roman" panose="02020603050405020304"/>
                        </a:rPr>
                        <a:t>17 - 19</a:t>
                      </a:r>
                      <a:endParaRPr lang="en-IN">
                        <a:latin typeface="Times New Roman" panose="02020603050405020304"/>
                        <a:cs typeface="Times New Roman" panose="02020603050405020304"/>
                      </a:endParaRPr>
                    </a:p>
                    <a:p>
                      <a:pPr lvl="0" algn="ctr">
                        <a:buNone/>
                      </a:pPr>
                      <a:endParaRPr lang="en-IN">
                        <a:latin typeface="Times New Roman" panose="02020603050405020304"/>
                        <a:cs typeface="Times New Roman" panose="02020603050405020304"/>
                      </a:endParaRPr>
                    </a:p>
                  </a:txBody>
                  <a:tcPr anchor="ctr"/>
                </a:tc>
              </a:tr>
              <a:tr h="447489">
                <a:tc>
                  <a:txBody>
                    <a:bodyPr/>
                    <a:p>
                      <a:pPr lvl="0" algn="l">
                        <a:buNone/>
                      </a:pPr>
                      <a:r>
                        <a:rPr lang="en-IN">
                          <a:latin typeface="Times New Roman" panose="02020603050405020304"/>
                          <a:cs typeface="Times New Roman" panose="02020603050405020304"/>
                        </a:rPr>
                        <a:t>7.</a:t>
                      </a:r>
                      <a:endParaRPr lang="en-US"/>
                    </a:p>
                  </a:txBody>
                  <a:tcPr/>
                </a:tc>
                <a:tc>
                  <a:txBody>
                    <a:bodyPr/>
                    <a:p>
                      <a:pPr lvl="0" algn="l">
                        <a:buNone/>
                      </a:pPr>
                      <a:r>
                        <a:rPr lang="en-IN" sz="1600">
                          <a:latin typeface="Georgia" panose="02040502050405020303"/>
                          <a:cs typeface="Times New Roman" panose="02020603050405020304"/>
                        </a:rPr>
                        <a:t>INTERMEDIATE RESULTS &amp; DISCUSSION</a:t>
                      </a:r>
                      <a:endParaRPr lang="en-IN" sz="1600">
                        <a:latin typeface="Georgia" panose="02040502050405020303"/>
                        <a:cs typeface="Times New Roman" panose="02020603050405020304"/>
                      </a:endParaRPr>
                    </a:p>
                  </a:txBody>
                  <a:tcPr/>
                </a:tc>
                <a:tc>
                  <a:txBody>
                    <a:bodyPr/>
                    <a:p>
                      <a:pPr lvl="0" algn="ctr">
                        <a:buNone/>
                      </a:pPr>
                      <a:r>
                        <a:rPr lang="en-IN">
                          <a:latin typeface="Times New Roman" panose="02020603050405020304"/>
                          <a:cs typeface="Times New Roman" panose="02020603050405020304"/>
                        </a:rPr>
                        <a:t>20 - 27</a:t>
                      </a:r>
                      <a:endParaRPr lang="en-IN">
                        <a:latin typeface="Times New Roman" panose="02020603050405020304"/>
                        <a:cs typeface="Times New Roman" panose="02020603050405020304"/>
                      </a:endParaRPr>
                    </a:p>
                  </a:txBody>
                  <a:tcPr anchor="ctr"/>
                </a:tc>
              </a:tr>
              <a:tr h="447675">
                <a:tc>
                  <a:txBody>
                    <a:bodyPr/>
                    <a:p>
                      <a:pPr lvl="0" algn="l">
                        <a:buNone/>
                      </a:pPr>
                      <a:r>
                        <a:rPr lang="en-IN">
                          <a:latin typeface="Times New Roman" panose="02020603050405020304"/>
                          <a:cs typeface="Times New Roman" panose="02020603050405020304"/>
                        </a:rPr>
                        <a:t>8</a:t>
                      </a:r>
                      <a:endParaRPr lang="en-IN">
                        <a:latin typeface="Times New Roman" panose="02020603050405020304"/>
                        <a:cs typeface="Times New Roman" panose="02020603050405020304"/>
                      </a:endParaRPr>
                    </a:p>
                  </a:txBody>
                  <a:tcPr/>
                </a:tc>
                <a:tc>
                  <a:txBody>
                    <a:bodyPr/>
                    <a:p>
                      <a:pPr lvl="0" algn="l">
                        <a:buNone/>
                      </a:pPr>
                      <a:r>
                        <a:rPr lang="en-IN" sz="1600">
                          <a:latin typeface="Georgia" panose="02040502050405020303"/>
                          <a:cs typeface="Times New Roman" panose="02020603050405020304"/>
                        </a:rPr>
                        <a:t>OUTPUT SCREENSHOTS</a:t>
                      </a:r>
                      <a:endParaRPr lang="en-IN" sz="1600">
                        <a:latin typeface="Georgia" panose="02040502050405020303"/>
                        <a:cs typeface="Times New Roman" panose="02020603050405020304"/>
                      </a:endParaRPr>
                    </a:p>
                  </a:txBody>
                  <a:tcPr/>
                </a:tc>
                <a:tc>
                  <a:txBody>
                    <a:bodyPr/>
                    <a:p>
                      <a:pPr lvl="0" algn="ctr">
                        <a:buNone/>
                      </a:pPr>
                      <a:r>
                        <a:rPr lang="en-IN">
                          <a:latin typeface="Times New Roman" panose="02020603050405020304"/>
                          <a:cs typeface="Times New Roman" panose="02020603050405020304"/>
                        </a:rPr>
                        <a:t>28 - 33</a:t>
                      </a:r>
                      <a:endParaRPr lang="en-IN">
                        <a:latin typeface="Times New Roman" panose="02020603050405020304"/>
                        <a:cs typeface="Times New Roman" panose="02020603050405020304"/>
                      </a:endParaRPr>
                    </a:p>
                    <a:p>
                      <a:pPr lvl="0" algn="ctr">
                        <a:buNone/>
                      </a:pPr>
                      <a:endParaRPr lang="en-IN">
                        <a:latin typeface="Times New Roman" panose="02020603050405020304"/>
                        <a:cs typeface="Times New Roman" panose="02020603050405020304"/>
                      </a:endParaRPr>
                    </a:p>
                  </a:txBody>
                  <a:tcPr/>
                </a:tc>
              </a:tr>
              <a:tr h="447675">
                <a:tc>
                  <a:txBody>
                    <a:bodyPr/>
                    <a:p>
                      <a:pPr lvl="0" algn="l">
                        <a:buNone/>
                      </a:pPr>
                      <a:r>
                        <a:rPr lang="en-IN">
                          <a:latin typeface="Times New Roman" panose="02020603050405020304"/>
                          <a:cs typeface="Times New Roman" panose="02020603050405020304"/>
                        </a:rPr>
                        <a:t>9.</a:t>
                      </a:r>
                      <a:endParaRPr lang="en-IN">
                        <a:latin typeface="Times New Roman" panose="02020603050405020304"/>
                        <a:cs typeface="Times New Roman" panose="02020603050405020304"/>
                      </a:endParaRPr>
                    </a:p>
                  </a:txBody>
                  <a:tcPr/>
                </a:tc>
                <a:tc>
                  <a:txBody>
                    <a:bodyPr/>
                    <a:p>
                      <a:pPr lvl="0" algn="l">
                        <a:buNone/>
                      </a:pPr>
                      <a:r>
                        <a:rPr lang="en-IN" sz="1600">
                          <a:latin typeface="Georgia" panose="02040502050405020303"/>
                          <a:cs typeface="Times New Roman" panose="02020603050405020304"/>
                          <a:sym typeface="+mn-ea"/>
                        </a:rPr>
                        <a:t>REFERENCES</a:t>
                      </a:r>
                      <a:endParaRPr lang="en-IN" sz="1600">
                        <a:latin typeface="Georgia" panose="02040502050405020303"/>
                        <a:cs typeface="Times New Roman" panose="02020603050405020304"/>
                      </a:endParaRPr>
                    </a:p>
                    <a:p>
                      <a:pPr lvl="0" algn="l">
                        <a:buNone/>
                      </a:pPr>
                      <a:endParaRPr lang="en-IN" sz="1600">
                        <a:latin typeface="Georgia" panose="02040502050405020303"/>
                        <a:cs typeface="Times New Roman" panose="02020603050405020304"/>
                      </a:endParaRPr>
                    </a:p>
                  </a:txBody>
                  <a:tcPr/>
                </a:tc>
                <a:tc>
                  <a:txBody>
                    <a:bodyPr/>
                    <a:p>
                      <a:pPr lvl="0" algn="ctr">
                        <a:buNone/>
                      </a:pPr>
                      <a:r>
                        <a:rPr lang="en-IN">
                          <a:latin typeface="Times New Roman" panose="02020603050405020304"/>
                          <a:cs typeface="Times New Roman" panose="02020603050405020304"/>
                        </a:rPr>
                        <a:t>34 - 35</a:t>
                      </a:r>
                      <a:endParaRPr lang="en-IN">
                        <a:latin typeface="Times New Roman" panose="02020603050405020304"/>
                        <a:cs typeface="Times New Roman" panose="02020603050405020304"/>
                      </a:endParaRPr>
                    </a:p>
                  </a:txBody>
                  <a:tcPr/>
                </a:tc>
              </a:tr>
            </a:tbl>
          </a:graphicData>
        </a:graphic>
      </p:graphicFrame>
      <p:sp>
        <p:nvSpPr>
          <p:cNvPr id="6" name="Title 5"/>
          <p:cNvSpPr>
            <a:spLocks noGrp="1"/>
          </p:cNvSpPr>
          <p:nvPr>
            <p:ph type="title"/>
          </p:nvPr>
        </p:nvSpPr>
        <p:spPr>
          <a:xfrm>
            <a:off x="3555683" y="741045"/>
            <a:ext cx="5486400" cy="566738"/>
          </a:xfrm>
        </p:spPr>
        <p:txBody>
          <a:bodyPr>
            <a:normAutofit fontScale="90000"/>
          </a:bodyPr>
          <a:p>
            <a:r>
              <a:rPr lang="en-US" sz="4890" u="sng">
                <a:solidFill>
                  <a:srgbClr val="FF0000"/>
                </a:solidFill>
                <a:latin typeface="Calibri" panose="020F0502020204030204" pitchFamily="34" charset="0"/>
                <a:cs typeface="Calibri" panose="020F0502020204030204" pitchFamily="34" charset="0"/>
              </a:rPr>
              <a:t>Table of contents</a:t>
            </a:r>
            <a:endParaRPr lang="en-US" sz="4890" u="sng">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530283" y="551180"/>
            <a:ext cx="5486400" cy="566738"/>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Checking Empty Values</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 name="Picture Placeholder 8"/>
          <p:cNvPicPr>
            <a:picLocks noChangeAspect="1"/>
          </p:cNvPicPr>
          <p:nvPr>
            <p:ph type="pic" idx="2"/>
          </p:nvPr>
        </p:nvPicPr>
        <p:blipFill>
          <a:blip r:embed="rId2"/>
          <a:stretch>
            <a:fillRect/>
          </a:stretch>
        </p:blipFill>
        <p:spPr>
          <a:xfrm>
            <a:off x="713740" y="1742440"/>
            <a:ext cx="3051175" cy="3989705"/>
          </a:xfrm>
          <a:prstGeom prst="rect">
            <a:avLst/>
          </a:prstGeom>
        </p:spPr>
      </p:pic>
      <p:pic>
        <p:nvPicPr>
          <p:cNvPr id="13" name="Picture 12"/>
          <p:cNvPicPr>
            <a:picLocks noChangeAspect="1"/>
          </p:cNvPicPr>
          <p:nvPr/>
        </p:nvPicPr>
        <p:blipFill>
          <a:blip r:embed="rId3"/>
          <a:stretch>
            <a:fillRect/>
          </a:stretch>
        </p:blipFill>
        <p:spPr>
          <a:xfrm>
            <a:off x="3895725" y="1747520"/>
            <a:ext cx="4872990" cy="39446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530283" y="551180"/>
            <a:ext cx="5486400" cy="566738"/>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Checking The Data</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625475" y="1515110"/>
            <a:ext cx="7811770" cy="44278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124200" y="305435"/>
            <a:ext cx="5697855" cy="906780"/>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Importing Regular Expression</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p:cNvPicPr>
            <a:picLocks noChangeAspect="1"/>
          </p:cNvPicPr>
          <p:nvPr>
            <p:ph type="pic" idx="2"/>
          </p:nvPr>
        </p:nvPicPr>
        <p:blipFill>
          <a:blip r:embed="rId2"/>
          <a:stretch>
            <a:fillRect/>
          </a:stretch>
        </p:blipFill>
        <p:spPr>
          <a:xfrm>
            <a:off x="196850" y="1666240"/>
            <a:ext cx="8750300" cy="42360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657283" y="723265"/>
            <a:ext cx="5486400" cy="566738"/>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Splitting The Data</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1200785" y="1585595"/>
            <a:ext cx="6254750" cy="4475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548698" y="645160"/>
            <a:ext cx="5486400" cy="566738"/>
          </a:xfrm>
        </p:spPr>
        <p:txBody>
          <a:bodyPr>
            <a:noAutofit/>
          </a:bodyPr>
          <a:p>
            <a:r>
              <a:rPr lang="en-IN" altLang="en-US" sz="3200">
                <a:solidFill>
                  <a:srgbClr val="FF0000"/>
                </a:solidFill>
                <a:latin typeface="Times New Roman" panose="02020603050405020304" pitchFamily="18" charset="0"/>
                <a:cs typeface="Times New Roman" panose="02020603050405020304" pitchFamily="18" charset="0"/>
              </a:rPr>
              <a:t>Installing NLP Toolkit</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descr="M-4"/>
          <p:cNvPicPr>
            <a:picLocks noChangeAspect="1"/>
          </p:cNvPicPr>
          <p:nvPr>
            <p:ph type="pic" idx="2"/>
          </p:nvPr>
        </p:nvPicPr>
        <p:blipFill>
          <a:blip r:embed="rId2"/>
          <a:stretch>
            <a:fillRect/>
          </a:stretch>
        </p:blipFill>
        <p:spPr>
          <a:xfrm>
            <a:off x="580390" y="1805305"/>
            <a:ext cx="7700645" cy="29800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791210" y="1533525"/>
            <a:ext cx="7256780" cy="661670"/>
          </a:xfrm>
        </p:spPr>
        <p:txBody>
          <a:bodyPr>
            <a:normAutofit/>
          </a:bodyPr>
          <a:p>
            <a:r>
              <a:rPr lang="en-IN" altLang="en-US" sz="3200">
                <a:solidFill>
                  <a:srgbClr val="FF0000"/>
                </a:solidFill>
                <a:latin typeface="Times New Roman" panose="02020603050405020304" pitchFamily="18" charset="0"/>
                <a:cs typeface="Times New Roman" panose="02020603050405020304" pitchFamily="18" charset="0"/>
              </a:rPr>
              <a:t>Importing Stopwords &amp; Removing them</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descr="M-5"/>
          <p:cNvPicPr>
            <a:picLocks noChangeAspect="1"/>
          </p:cNvPicPr>
          <p:nvPr>
            <p:ph type="pic" idx="2"/>
          </p:nvPr>
        </p:nvPicPr>
        <p:blipFill>
          <a:blip r:embed="rId2"/>
          <a:stretch>
            <a:fillRect/>
          </a:stretch>
        </p:blipFill>
        <p:spPr>
          <a:xfrm>
            <a:off x="456565" y="2372360"/>
            <a:ext cx="7926070" cy="34061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277870" y="-42545"/>
            <a:ext cx="6448425" cy="1254760"/>
          </a:xfrm>
        </p:spPr>
        <p:txBody>
          <a:bodyPr>
            <a:normAutofit/>
          </a:bodyPr>
          <a:p>
            <a:r>
              <a:rPr lang="en-IN" altLang="en-US" sz="3200">
                <a:solidFill>
                  <a:srgbClr val="FF0000"/>
                </a:solidFill>
                <a:latin typeface="Times New Roman" panose="02020603050405020304" pitchFamily="18" charset="0"/>
                <a:cs typeface="Times New Roman" panose="02020603050405020304" pitchFamily="18" charset="0"/>
              </a:rPr>
              <a:t>Creating A For Loop</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2"/>
          <a:stretch>
            <a:fillRect/>
          </a:stretch>
        </p:blipFill>
        <p:spPr>
          <a:xfrm>
            <a:off x="737870" y="1228090"/>
            <a:ext cx="7679690" cy="51282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200083" y="645160"/>
            <a:ext cx="5486400" cy="566738"/>
          </a:xfrm>
        </p:spPr>
        <p:txBody>
          <a:bodyPr>
            <a:normAutofit/>
          </a:bodyPr>
          <a:p>
            <a:r>
              <a:rPr lang="en-IN" altLang="en-US" sz="3200">
                <a:solidFill>
                  <a:srgbClr val="FF0000"/>
                </a:solidFill>
                <a:latin typeface="Times New Roman" panose="02020603050405020304" pitchFamily="18" charset="0"/>
                <a:cs typeface="Times New Roman" panose="02020603050405020304" pitchFamily="18" charset="0"/>
              </a:rPr>
              <a:t>Creating A For Loop</a:t>
            </a:r>
            <a:endParaRPr lang="en-IN" altLang="en-US" sz="3200">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9" name="Picture Placeholder 8"/>
          <p:cNvPicPr>
            <a:picLocks noChangeAspect="1"/>
          </p:cNvPicPr>
          <p:nvPr>
            <p:ph type="pic" idx="2"/>
          </p:nvPr>
        </p:nvPicPr>
        <p:blipFill>
          <a:blip r:embed="rId2"/>
          <a:stretch>
            <a:fillRect/>
          </a:stretch>
        </p:blipFill>
        <p:spPr>
          <a:xfrm>
            <a:off x="457200" y="1416050"/>
            <a:ext cx="7955915" cy="47364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473133" y="578485"/>
            <a:ext cx="5486400" cy="566738"/>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Bag Of Words Model</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835660" y="1440180"/>
            <a:ext cx="7334250" cy="46685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2931795" y="578485"/>
            <a:ext cx="6028055" cy="567055"/>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Training &amp; Testing The Dataset</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p:cNvPicPr>
            <a:picLocks noChangeAspect="1"/>
          </p:cNvPicPr>
          <p:nvPr>
            <p:ph type="pic" idx="2"/>
          </p:nvPr>
        </p:nvPicPr>
        <p:blipFill>
          <a:blip r:embed="rId2"/>
          <a:stretch>
            <a:fillRect/>
          </a:stretch>
        </p:blipFill>
        <p:spPr>
          <a:xfrm>
            <a:off x="1066800" y="1486535"/>
            <a:ext cx="7173595" cy="45948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810510" y="274955"/>
            <a:ext cx="5876290" cy="11614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t> </a:t>
            </a:r>
            <a:r>
              <a:rPr lang="en-IN" altLang="en-US" b="1" dirty="0" smtClean="0">
                <a:solidFill>
                  <a:srgbClr val="FF0000"/>
                </a:solidFill>
                <a:sym typeface="+mn-ea"/>
              </a:rPr>
              <a:t>Abstract</a:t>
            </a:r>
            <a:r>
              <a:rPr lang="en-US" b="1" dirty="0">
                <a:solidFill>
                  <a:srgbClr val="FF0000"/>
                </a:solidFill>
                <a:sym typeface="+mn-ea"/>
              </a:rPr>
              <a:t> </a:t>
            </a:r>
            <a:r>
              <a:rPr lang="en-US" b="1" dirty="0">
                <a:sym typeface="+mn-ea"/>
              </a:rPr>
              <a:t>  </a:t>
            </a:r>
            <a:r>
              <a:rPr lang="en-US" dirty="0"/>
              <a:t>     </a:t>
            </a:r>
            <a:endParaRPr dirty="0"/>
          </a:p>
        </p:txBody>
      </p:sp>
      <p:sp>
        <p:nvSpPr>
          <p:cNvPr id="97" name="Google Shape;97;p2"/>
          <p:cNvSpPr txBox="1">
            <a:spLocks noGrp="1"/>
          </p:cNvSpPr>
          <p:nvPr>
            <p:ph type="body" idx="1"/>
          </p:nvPr>
        </p:nvSpPr>
        <p:spPr>
          <a:xfrm>
            <a:off x="422910" y="1565910"/>
            <a:ext cx="8229600" cy="4846320"/>
          </a:xfrm>
          <a:prstGeom prst="rect">
            <a:avLst/>
          </a:prstGeom>
          <a:noFill/>
          <a:ln>
            <a:noFill/>
          </a:ln>
        </p:spPr>
        <p:txBody>
          <a:bodyPr spcFirstLastPara="1" wrap="square" lIns="91425" tIns="45700" rIns="91425" bIns="45700" anchor="t" anchorCtr="0">
            <a:normAutofit fontScale="60000"/>
          </a:bodyPr>
          <a:lstStyle/>
          <a:p>
            <a:pPr lvl="0" indent="-457200" algn="l" rtl="0">
              <a:spcBef>
                <a:spcPts val="0"/>
              </a:spcBef>
              <a:spcAft>
                <a:spcPts val="0"/>
              </a:spcAft>
              <a:buClr>
                <a:schemeClr val="dk1"/>
              </a:buClr>
              <a:buSzPts val="3200"/>
            </a:pPr>
            <a:r>
              <a:rPr lang="en-GB" sz="4000" dirty="0" smtClean="0">
                <a:solidFill>
                  <a:schemeClr val="tx1">
                    <a:lumMod val="95000"/>
                    <a:lumOff val="5000"/>
                  </a:schemeClr>
                </a:solidFill>
                <a:latin typeface="Times New Roman" panose="02020603050405020304" pitchFamily="18" charset="0"/>
                <a:cs typeface="Times New Roman" panose="02020603050405020304" pitchFamily="18" charset="0"/>
              </a:rPr>
              <a:t>To </a:t>
            </a:r>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detect whether the news is fake or real, model must be build using various techniques.</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We are using Natural Language Processing</a:t>
            </a:r>
            <a:r>
              <a:rPr lang="en-IN" altLang="en-US" sz="40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IN" altLang="en-US" sz="4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indent="-457200" algn="l" rtl="0">
              <a:spcBef>
                <a:spcPts val="0"/>
              </a:spcBef>
              <a:spcAft>
                <a:spcPts val="0"/>
              </a:spcAft>
              <a:buClr>
                <a:schemeClr val="dk1"/>
              </a:buClr>
              <a:buSzPts val="3200"/>
            </a:pPr>
            <a:r>
              <a:rPr lang="en-IN" altLang="en-US" sz="4000" dirty="0">
                <a:solidFill>
                  <a:schemeClr val="tx1">
                    <a:lumMod val="95000"/>
                    <a:lumOff val="5000"/>
                  </a:schemeClr>
                </a:solidFill>
                <a:latin typeface="Times New Roman" panose="02020603050405020304" pitchFamily="18" charset="0"/>
                <a:cs typeface="Times New Roman" panose="02020603050405020304" pitchFamily="18" charset="0"/>
              </a:rPr>
              <a:t>I</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n our project since it</a:t>
            </a:r>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 is concerned with building machines that can easily understand and respond to the text or voice data the same way humans do.</a:t>
            </a:r>
            <a:endParaRPr lang="en-GB" sz="4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indent="-457200" algn="l" rtl="0">
              <a:spcBef>
                <a:spcPts val="0"/>
              </a:spcBef>
              <a:spcAft>
                <a:spcPts val="0"/>
              </a:spcAft>
              <a:buClr>
                <a:schemeClr val="dk1"/>
              </a:buClr>
              <a:buSzPts val="3200"/>
            </a:pPr>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With Natural Language Processing, machines can even perform tasks on spoken or written text.The Python programming provides a wide range of libraries and tools for various NLP tasks. </a:t>
            </a:r>
            <a:endParaRPr lang="en-GB" sz="4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indent="-457200" algn="l" rtl="0">
              <a:spcBef>
                <a:spcPts val="0"/>
              </a:spcBef>
              <a:spcAft>
                <a:spcPts val="0"/>
              </a:spcAft>
              <a:buClr>
                <a:schemeClr val="dk1"/>
              </a:buClr>
              <a:buSzPts val="3200"/>
            </a:pPr>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Natural Language Toolkit is the open-source collection of libraries, programs, and resources for building NLP programs.</a:t>
            </a:r>
            <a:r>
              <a:rPr lang="en-GB" sz="4000" dirty="0">
                <a:solidFill>
                  <a:schemeClr val="tx1">
                    <a:lumMod val="95000"/>
                    <a:lumOff val="5000"/>
                  </a:schemeClr>
                </a:solidFill>
                <a:latin typeface="Calibri Light" panose="020F0302020204030204" charset="0"/>
                <a:cs typeface="Calibri Light" panose="020F0302020204030204" charset="0"/>
              </a:rPr>
              <a:t> </a:t>
            </a:r>
            <a:endParaRPr sz="4000" dirty="0">
              <a:latin typeface="Calibri Light" panose="020F0302020204030204" charset="0"/>
              <a:cs typeface="Calibri Light" panose="020F0302020204030204" charset="0"/>
            </a:endParaRPr>
          </a:p>
        </p:txBody>
      </p:sp>
      <p:pic>
        <p:nvPicPr>
          <p:cNvPr id="98" name="Google Shape;98;p2"/>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2931795" y="578485"/>
            <a:ext cx="6028055" cy="567055"/>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Training &amp; Testing The Dataset</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1671320" y="1665605"/>
            <a:ext cx="5267325" cy="4114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400425" y="551180"/>
            <a:ext cx="6028055" cy="567055"/>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Naive Bayes Classifier</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p:cNvPicPr>
            <a:picLocks noChangeAspect="1"/>
          </p:cNvPicPr>
          <p:nvPr>
            <p:ph type="pic" idx="2"/>
          </p:nvPr>
        </p:nvPicPr>
        <p:blipFill>
          <a:blip r:embed="rId2"/>
          <a:stretch>
            <a:fillRect/>
          </a:stretch>
        </p:blipFill>
        <p:spPr>
          <a:xfrm>
            <a:off x="1833245" y="1398270"/>
            <a:ext cx="5522595" cy="4584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712845" y="551180"/>
            <a:ext cx="6028055" cy="567055"/>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Accuracy_Score</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2"/>
          <a:stretch>
            <a:fillRect/>
          </a:stretch>
        </p:blipFill>
        <p:spPr>
          <a:xfrm>
            <a:off x="1675765" y="1371600"/>
            <a:ext cx="6399530" cy="48012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5" name="Title 4"/>
          <p:cNvSpPr>
            <a:spLocks noGrp="1"/>
          </p:cNvSpPr>
          <p:nvPr>
            <p:ph type="title"/>
          </p:nvPr>
        </p:nvSpPr>
        <p:spPr>
          <a:xfrm>
            <a:off x="3712845" y="551180"/>
            <a:ext cx="6028055" cy="567055"/>
          </a:xfrm>
        </p:spPr>
        <p:txBody>
          <a:bodyPr>
            <a:normAutofit fontScale="90000"/>
          </a:bodyPr>
          <a:p>
            <a:r>
              <a:rPr lang="en-IN" altLang="en-US" sz="3555">
                <a:solidFill>
                  <a:srgbClr val="FF0000"/>
                </a:solidFill>
                <a:latin typeface="Times New Roman" panose="02020603050405020304" pitchFamily="18" charset="0"/>
                <a:cs typeface="Times New Roman" panose="02020603050405020304" pitchFamily="18" charset="0"/>
              </a:rPr>
              <a:t>Testing For Examples</a:t>
            </a:r>
            <a:endParaRPr lang="en-IN" altLang="en-US" sz="3555">
              <a:solidFill>
                <a:srgbClr val="FF0000"/>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p:cNvPicPr>
            <a:picLocks noChangeAspect="1"/>
          </p:cNvPicPr>
          <p:nvPr>
            <p:ph type="pic" idx="2"/>
          </p:nvPr>
        </p:nvPicPr>
        <p:blipFill>
          <a:blip r:embed="rId2"/>
          <a:stretch>
            <a:fillRect/>
          </a:stretch>
        </p:blipFill>
        <p:spPr>
          <a:xfrm>
            <a:off x="965200" y="1365885"/>
            <a:ext cx="7067550" cy="4857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3"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4" name="Rectangle 3"/>
          <p:cNvSpPr/>
          <p:nvPr/>
        </p:nvSpPr>
        <p:spPr>
          <a:xfrm>
            <a:off x="3865880" y="778510"/>
            <a:ext cx="4566920" cy="645160"/>
          </a:xfrm>
          <a:prstGeom prst="rect">
            <a:avLst/>
          </a:prstGeom>
        </p:spPr>
        <p:txBody>
          <a:bodyPr wrap="square">
            <a:spAutoFit/>
          </a:bodyPr>
          <a:lstStyle/>
          <a:p>
            <a:pPr indent="-457200">
              <a:spcBef>
                <a:spcPts val="640"/>
              </a:spcBef>
              <a:buSzPts val="3200"/>
            </a:pPr>
            <a:r>
              <a:rPr lang="en-US" sz="3600" b="1" dirty="0" smtClean="0">
                <a:solidFill>
                  <a:srgbClr val="FF0000"/>
                </a:solidFill>
                <a:latin typeface="Calibri" panose="020F0502020204030204" pitchFamily="34" charset="0"/>
                <a:cs typeface="Calibri" panose="020F0502020204030204" pitchFamily="34" charset="0"/>
              </a:rPr>
              <a:t>References</a:t>
            </a:r>
            <a:r>
              <a:rPr lang="en-US" sz="3600" dirty="0" smtClean="0">
                <a:solidFill>
                  <a:srgbClr val="FF0000"/>
                </a:solidFill>
                <a:latin typeface="Times New Roman" panose="02020603050405020304" pitchFamily="18" charset="0"/>
                <a:cs typeface="Times New Roman" panose="02020603050405020304" pitchFamily="18" charset="0"/>
              </a:rPr>
              <a:t> </a:t>
            </a:r>
            <a:r>
              <a:rPr lang="en-US" sz="3000" dirty="0" smtClean="0">
                <a:solidFill>
                  <a:srgbClr val="FF0000"/>
                </a:solidFill>
                <a:latin typeface="Times New Roman" panose="02020603050405020304" pitchFamily="18" charset="0"/>
                <a:cs typeface="Times New Roman" panose="02020603050405020304" pitchFamily="18" charset="0"/>
              </a:rPr>
              <a:t> </a:t>
            </a:r>
            <a:endParaRPr lang="en-US" sz="3000" dirty="0" smtClean="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81635" y="1541780"/>
            <a:ext cx="8108950" cy="4477385"/>
          </a:xfrm>
          <a:prstGeom prst="rect">
            <a:avLst/>
          </a:prstGeom>
        </p:spPr>
        <p:txBody>
          <a:bodyPr wrap="square">
            <a:spAutoFit/>
          </a:bodyPr>
          <a:lstStyle/>
          <a:p>
            <a:pPr marL="0" indent="0" algn="just">
              <a:lnSpc>
                <a:spcPct val="100000"/>
              </a:lnSpc>
              <a:spcAft>
                <a:spcPts val="1000"/>
              </a:spcAft>
              <a:buNone/>
            </a:pPr>
            <a:r>
              <a:rPr lang="en-US" sz="2000">
                <a:latin typeface="Times New Roman" panose="02020603050405020304"/>
                <a:cs typeface="Times New Roman" panose="02020603050405020304"/>
                <a:sym typeface="+mn-ea"/>
              </a:rPr>
              <a:t>[1]. </a:t>
            </a:r>
            <a:r>
              <a:rPr lang="en-US" sz="2000" err="1">
                <a:latin typeface="Times New Roman" panose="02020603050405020304"/>
                <a:cs typeface="Times New Roman" panose="02020603050405020304"/>
                <a:sym typeface="+mn-ea"/>
              </a:rPr>
              <a:t>Meesad</a:t>
            </a:r>
            <a:r>
              <a:rPr lang="en-US" sz="2000">
                <a:latin typeface="Times New Roman" panose="02020603050405020304"/>
                <a:cs typeface="Times New Roman" panose="02020603050405020304"/>
                <a:sym typeface="+mn-ea"/>
              </a:rPr>
              <a:t>, P. Thai Fake News Detection Based on Information Retrieval, Natural Language Processing and Machine Learning. SN COMPUT. SCI. 2, 425 (2021).</a:t>
            </a:r>
            <a:endParaRPr lang="en-US" sz="2000">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sym typeface="+mn-ea"/>
              </a:rPr>
              <a:t>[2]. Uma Sharma, Sidarth Saran, Shankar M. Patil, 2021, Fake News Detection using Machine Learning Algorithms, INTERNATIONAL JOURNAL OF ENGINEERING RESEARCH &amp; TECHNOLOGY (IJERT) NTASU – 2020.</a:t>
            </a:r>
            <a:endParaRPr lang="en-US" sz="2000">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sym typeface="+mn-ea"/>
              </a:rPr>
              <a:t>[3]. Sakeena M </a:t>
            </a:r>
            <a:r>
              <a:rPr lang="en-US" sz="2000" err="1">
                <a:latin typeface="Times New Roman" panose="02020603050405020304"/>
                <a:cs typeface="Times New Roman" panose="02020603050405020304"/>
                <a:sym typeface="+mn-ea"/>
              </a:rPr>
              <a:t>Sirajudeen</a:t>
            </a:r>
            <a:r>
              <a:rPr lang="en-US" sz="2000">
                <a:latin typeface="Times New Roman" panose="02020603050405020304"/>
                <a:cs typeface="Times New Roman" panose="02020603050405020304"/>
                <a:sym typeface="+mn-ea"/>
              </a:rPr>
              <a:t>, Nur </a:t>
            </a:r>
            <a:r>
              <a:rPr lang="en-US" sz="2000" err="1">
                <a:latin typeface="Times New Roman" panose="02020603050405020304"/>
                <a:cs typeface="Times New Roman" panose="02020603050405020304"/>
                <a:sym typeface="+mn-ea"/>
              </a:rPr>
              <a:t>Fataihah</a:t>
            </a:r>
            <a:r>
              <a:rPr lang="en-US" sz="2000">
                <a:latin typeface="Times New Roman" panose="02020603050405020304"/>
                <a:cs typeface="Times New Roman" panose="02020603050405020304"/>
                <a:sym typeface="+mn-ea"/>
              </a:rPr>
              <a:t> A Azmi, </a:t>
            </a:r>
            <a:r>
              <a:rPr lang="en-US" sz="2000" err="1">
                <a:latin typeface="Times New Roman" panose="02020603050405020304"/>
                <a:cs typeface="Times New Roman" panose="02020603050405020304"/>
                <a:sym typeface="+mn-ea"/>
              </a:rPr>
              <a:t>Adamul</a:t>
            </a:r>
            <a:r>
              <a:rPr lang="en-US" sz="2000">
                <a:latin typeface="Times New Roman" panose="02020603050405020304"/>
                <a:cs typeface="Times New Roman" panose="02020603050405020304"/>
                <a:sym typeface="+mn-ea"/>
              </a:rPr>
              <a:t> Abubakar, Online fake news detection algorithm, journal of theorical and Applied information Technology, 2017</a:t>
            </a:r>
            <a:r>
              <a:rPr lang="en-IN" altLang="en-US" sz="2000">
                <a:latin typeface="Times New Roman" panose="02020603050405020304"/>
                <a:cs typeface="Times New Roman" panose="02020603050405020304"/>
                <a:sym typeface="+mn-ea"/>
              </a:rPr>
              <a:t>.</a:t>
            </a:r>
            <a:endParaRPr lang="en-US" sz="2000">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sym typeface="+mn-ea"/>
              </a:rPr>
              <a:t>[4].</a:t>
            </a:r>
            <a:r>
              <a:rPr lang="en-US" sz="2000">
                <a:latin typeface="Times New Roman" panose="02020603050405020304"/>
                <a:ea typeface="+mn-lt"/>
                <a:cs typeface="+mn-lt"/>
                <a:sym typeface="+mn-ea"/>
              </a:rPr>
              <a:t>J. C. S. Reis, A. Correia, F. Murai, A. Veloso and F. Benevenuto, "Supervised Learning for Fake News Detection," in </a:t>
            </a:r>
            <a:r>
              <a:rPr lang="en-US" sz="2000" i="1">
                <a:latin typeface="Times New Roman" panose="02020603050405020304"/>
                <a:ea typeface="+mn-lt"/>
                <a:cs typeface="+mn-lt"/>
                <a:sym typeface="+mn-ea"/>
              </a:rPr>
              <a:t>IEEE Intelligent Systems</a:t>
            </a:r>
            <a:r>
              <a:rPr lang="en-US" sz="2000">
                <a:latin typeface="Times New Roman" panose="02020603050405020304"/>
                <a:ea typeface="+mn-lt"/>
                <a:cs typeface="+mn-lt"/>
                <a:sym typeface="+mn-ea"/>
              </a:rPr>
              <a:t>, vol. 34, no. 2, pp. 76-81, March-April 2019</a:t>
            </a:r>
            <a:r>
              <a:rPr lang="en-IN" altLang="en-US" sz="2000">
                <a:latin typeface="Times New Roman" panose="02020603050405020304"/>
                <a:ea typeface="+mn-lt"/>
                <a:cs typeface="+mn-lt"/>
                <a:sym typeface="+mn-ea"/>
              </a:rPr>
              <a:t>.</a:t>
            </a:r>
            <a:endParaRPr lang="en-IN" altLang="en-US" sz="2000" dirty="0">
              <a:solidFill>
                <a:srgbClr val="FF0000"/>
              </a:solidFill>
              <a:latin typeface="Times New Roman" panose="02020603050405020304"/>
              <a:ea typeface="+mn-lt"/>
              <a:cs typeface="+mn-lt"/>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3"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6" name="Content Placeholder 2"/>
          <p:cNvSpPr>
            <a:spLocks noGrp="1"/>
          </p:cNvSpPr>
          <p:nvPr/>
        </p:nvSpPr>
        <p:spPr>
          <a:xfrm>
            <a:off x="381000" y="1309370"/>
            <a:ext cx="8473440" cy="4690745"/>
          </a:xfrm>
          <a:prstGeom prst="rect">
            <a:avLst/>
          </a:prstGeom>
        </p:spPr>
        <p:txBody>
          <a:bodyPr vert="horz" lIns="91440" tIns="45720" rIns="91440" bIns="45720" rtlCol="0" anchor="t">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1000"/>
              </a:spcAft>
              <a:buNone/>
            </a:pPr>
            <a:r>
              <a:rPr lang="en-US" sz="2485">
                <a:latin typeface="Times New Roman" panose="02020603050405020304"/>
                <a:cs typeface="Times New Roman" panose="02020603050405020304"/>
              </a:rPr>
              <a:t> </a:t>
            </a:r>
            <a:endParaRPr lang="en-US" sz="2485">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rPr>
              <a:t>[5]. Jamal Abdul Nasir, Osama Subhani Khan, Iraklis </a:t>
            </a:r>
            <a:r>
              <a:rPr lang="en-US" sz="2000" err="1">
                <a:latin typeface="Times New Roman" panose="02020603050405020304"/>
                <a:cs typeface="Times New Roman" panose="02020603050405020304"/>
              </a:rPr>
              <a:t>Varlamis</a:t>
            </a:r>
            <a:r>
              <a:rPr lang="en-US" sz="2000">
                <a:latin typeface="Times New Roman" panose="02020603050405020304"/>
                <a:cs typeface="Times New Roman" panose="02020603050405020304"/>
              </a:rPr>
              <a:t>, Fake news detection: A hybrid CNN-RNN based deep learning approach, International Journal of Information Management Data Insights, Volume 1, Issue 1, 2021.</a:t>
            </a:r>
            <a:endParaRPr lang="en-US" sz="2000"/>
          </a:p>
          <a:p>
            <a:pPr marL="0" indent="0" algn="just">
              <a:lnSpc>
                <a:spcPct val="100000"/>
              </a:lnSpc>
              <a:spcAft>
                <a:spcPts val="1000"/>
              </a:spcAft>
              <a:buNone/>
            </a:pPr>
            <a:r>
              <a:rPr lang="en-US" sz="2000">
                <a:latin typeface="Times New Roman" panose="02020603050405020304"/>
                <a:cs typeface="Times New Roman" panose="02020603050405020304"/>
              </a:rPr>
              <a:t>[6]. Z. Shahbazi and Y. -C. Byun, "Fake Media Detection Based on Natural Language Processing and Blockchain Approaches," in IEEE Access, vol. 9, pp. 128442-128453, 2021.</a:t>
            </a:r>
            <a:endParaRPr lang="en-US" sz="2000">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rPr>
              <a:t>[7]. K. Shu, S. Wang and H. Liu, "Understanding User Profiles on Social Media for Fake News Detection," 2018 IEEE Conference on Multimedia Information Processing and Retrieval (MIPR), 2018, pp. 430-435.</a:t>
            </a:r>
            <a:endParaRPr lang="en-US" sz="2000">
              <a:latin typeface="Times New Roman" panose="02020603050405020304"/>
              <a:cs typeface="Times New Roman" panose="02020603050405020304"/>
            </a:endParaRPr>
          </a:p>
          <a:p>
            <a:pPr marL="0" indent="0" algn="just">
              <a:lnSpc>
                <a:spcPct val="100000"/>
              </a:lnSpc>
              <a:spcAft>
                <a:spcPts val="1000"/>
              </a:spcAft>
              <a:buNone/>
            </a:pPr>
            <a:r>
              <a:rPr lang="en-US" sz="2000">
                <a:latin typeface="Times New Roman" panose="02020603050405020304"/>
                <a:cs typeface="Times New Roman" panose="02020603050405020304"/>
              </a:rPr>
              <a:t>[8]. Ahmad, T.; Faisal, M.S.; Rizwan, A.; </a:t>
            </a:r>
            <a:r>
              <a:rPr lang="en-US" sz="2000" err="1">
                <a:latin typeface="Times New Roman" panose="02020603050405020304"/>
                <a:cs typeface="Times New Roman" panose="02020603050405020304"/>
              </a:rPr>
              <a:t>Alkanhel</a:t>
            </a:r>
            <a:r>
              <a:rPr lang="en-US" sz="2000">
                <a:latin typeface="Times New Roman" panose="02020603050405020304"/>
                <a:cs typeface="Times New Roman" panose="02020603050405020304"/>
              </a:rPr>
              <a:t>, R.; Khan, P.W.; Muthanna, A. Efficient Fake News Detection Mechanism Using Enhanced Deep Learning Model. Appl. Sci. 2022</a:t>
            </a:r>
            <a:r>
              <a:rPr lang="en-IN" altLang="en-US" sz="2000">
                <a:latin typeface="Times New Roman" panose="02020603050405020304"/>
                <a:cs typeface="Times New Roman" panose="02020603050405020304"/>
              </a:rPr>
              <a:t>.</a:t>
            </a:r>
            <a:endParaRPr lang="en-US" sz="2000">
              <a:latin typeface="Times New Roman" panose="02020603050405020304"/>
              <a:cs typeface="Times New Roman" panose="02020603050405020304"/>
            </a:endParaRPr>
          </a:p>
          <a:p>
            <a:pPr marL="0" indent="0" algn="just">
              <a:lnSpc>
                <a:spcPct val="100000"/>
              </a:lnSpc>
              <a:spcAft>
                <a:spcPts val="1000"/>
              </a:spcAft>
              <a:buNone/>
            </a:pPr>
            <a:endParaRPr lang="en-US" sz="1400">
              <a:latin typeface="Times New Roman" panose="02020603050405020304" pitchFamily="18" charset="0"/>
              <a:cs typeface="Times New Roman" panose="02020603050405020304" pitchFamily="18" charset="0"/>
            </a:endParaRPr>
          </a:p>
          <a:p>
            <a:pPr marL="0" indent="0" algn="just">
              <a:lnSpc>
                <a:spcPct val="100000"/>
              </a:lnSpc>
              <a:spcAft>
                <a:spcPts val="1000"/>
              </a:spcAft>
              <a:buNone/>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654300" y="274955"/>
            <a:ext cx="6032500" cy="117665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t>     </a:t>
            </a:r>
            <a:r>
              <a:rPr lang="en-US" b="1" dirty="0">
                <a:sym typeface="+mn-ea"/>
              </a:rPr>
              <a:t>  </a:t>
            </a:r>
            <a:endParaRPr dirty="0"/>
          </a:p>
        </p:txBody>
      </p:sp>
      <p:sp>
        <p:nvSpPr>
          <p:cNvPr id="97" name="Google Shape;97;p2"/>
          <p:cNvSpPr txBox="1">
            <a:spLocks noGrp="1"/>
          </p:cNvSpPr>
          <p:nvPr>
            <p:ph type="body" idx="1"/>
          </p:nvPr>
        </p:nvSpPr>
        <p:spPr>
          <a:xfrm>
            <a:off x="457200" y="1451610"/>
            <a:ext cx="8229600" cy="4823460"/>
          </a:xfrm>
          <a:prstGeom prst="rect">
            <a:avLst/>
          </a:prstGeom>
          <a:noFill/>
          <a:ln>
            <a:noFill/>
          </a:ln>
        </p:spPr>
        <p:txBody>
          <a:bodyPr spcFirstLastPara="1" wrap="square" lIns="91425" tIns="45700" rIns="91425" bIns="45700" anchor="t" anchorCtr="0">
            <a:normAutofit fontScale="70000"/>
          </a:bodyPr>
          <a:lstStyle/>
          <a:p>
            <a:pPr marL="0" lvl="0" indent="0" algn="l" rtl="0">
              <a:spcBef>
                <a:spcPts val="0"/>
              </a:spcBef>
              <a:spcAft>
                <a:spcPts val="0"/>
              </a:spcAft>
              <a:buClr>
                <a:schemeClr val="dk1"/>
              </a:buClr>
              <a:buSzPts val="3200"/>
              <a:buNone/>
            </a:pPr>
            <a:r>
              <a:rPr lang="en-US" dirty="0"/>
              <a:t> </a:t>
            </a:r>
            <a:endParaRPr lang="en-US" b="1" dirty="0" smtClean="0"/>
          </a:p>
          <a:p>
            <a:pPr lvl="0" indent="-457200" algn="l" rtl="0">
              <a:spcBef>
                <a:spcPts val="0"/>
              </a:spcBef>
              <a:spcAft>
                <a:spcPts val="0"/>
              </a:spcAft>
              <a:buClr>
                <a:schemeClr val="dk1"/>
              </a:buClr>
              <a:buSzPts val="3200"/>
            </a:pP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The applications of natural language processing are speech recognition, sentiment analysis, question/answer systems, </a:t>
            </a:r>
            <a:r>
              <a:rPr lang="en-GB" sz="3430"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chatbots</a:t>
            </a: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Etc.</a:t>
            </a:r>
            <a:endPar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lvl="0" indent="-457200" algn="l" rtl="0">
              <a:spcBef>
                <a:spcPts val="0"/>
              </a:spcBef>
              <a:spcAft>
                <a:spcPts val="0"/>
              </a:spcAft>
              <a:buClr>
                <a:schemeClr val="dk1"/>
              </a:buClr>
              <a:buSzPts val="3200"/>
            </a:pP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GB"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After </a:t>
            </a: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data pre-processing </a:t>
            </a:r>
            <a:r>
              <a:rPr lang="en-GB" sz="3430"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vectorization</a:t>
            </a: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can be done to the pre-processed data for converting the text </a:t>
            </a:r>
            <a:r>
              <a:rPr lang="en-GB"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into numerical</a:t>
            </a: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r>
              <a:rPr lang="en-GB"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representation.</a:t>
            </a:r>
            <a:endParaRPr lang="en-GB"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lvl="0" indent="-457200" algn="l" rtl="0">
              <a:spcBef>
                <a:spcPts val="0"/>
              </a:spcBef>
              <a:spcAft>
                <a:spcPts val="0"/>
              </a:spcAft>
              <a:buClr>
                <a:schemeClr val="dk1"/>
              </a:buClr>
              <a:buSzPts val="3200"/>
            </a:pPr>
            <a:r>
              <a:rPr lang="en-US"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We </a:t>
            </a:r>
            <a:r>
              <a:rPr lang="en-US"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have used </a:t>
            </a:r>
            <a:r>
              <a:rPr lang="en-US" sz="3430" dirty="0" err="1">
                <a:solidFill>
                  <a:schemeClr val="tx1">
                    <a:lumMod val="95000"/>
                    <a:lumOff val="5000"/>
                  </a:schemeClr>
                </a:solidFill>
                <a:latin typeface="Times New Roman" panose="02020603050405020304" pitchFamily="18" charset="0"/>
                <a:cs typeface="Times New Roman" panose="02020603050405020304" pitchFamily="18" charset="0"/>
                <a:sym typeface="+mn-ea"/>
              </a:rPr>
              <a:t>translater</a:t>
            </a:r>
            <a:r>
              <a:rPr lang="en-US"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to detect whether the news is real or fake when the data is given in any language.</a:t>
            </a: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endPar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lvl="0" indent="-457200" algn="l" rtl="0">
              <a:spcBef>
                <a:spcPts val="0"/>
              </a:spcBef>
              <a:spcAft>
                <a:spcPts val="0"/>
              </a:spcAft>
              <a:buClr>
                <a:schemeClr val="dk1"/>
              </a:buClr>
              <a:buSzPts val="3200"/>
            </a:pPr>
            <a:r>
              <a:rPr lang="en-GB" sz="3430" dirty="0">
                <a:solidFill>
                  <a:schemeClr val="tx1">
                    <a:lumMod val="95000"/>
                    <a:lumOff val="5000"/>
                  </a:schemeClr>
                </a:solidFill>
                <a:latin typeface="Times New Roman" panose="02020603050405020304" pitchFamily="18" charset="0"/>
                <a:cs typeface="Times New Roman" panose="02020603050405020304" pitchFamily="18" charset="0"/>
                <a:sym typeface="+mn-ea"/>
              </a:rPr>
              <a:t>This is how fake news detection can be done using artificial intelligence to save innocent people from the fake news propagators and </a:t>
            </a:r>
            <a:r>
              <a:rPr lang="en-GB" sz="343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spammers.</a:t>
            </a:r>
            <a:endParaRPr sz="343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343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50190" y="1579880"/>
            <a:ext cx="6096000" cy="12255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IN" altLang="en-US" b="1" dirty="0">
                <a:solidFill>
                  <a:srgbClr val="FF0000"/>
                </a:solidFill>
                <a:latin typeface="Calibri" panose="020F0502020204030204" pitchFamily="34" charset="0"/>
                <a:cs typeface="Calibri" panose="020F0502020204030204" pitchFamily="34" charset="0"/>
                <a:sym typeface="+mn-ea"/>
              </a:rPr>
              <a:t>Problem Statement</a:t>
            </a:r>
            <a:r>
              <a:rPr lang="en-US" b="1" dirty="0">
                <a:latin typeface="Calibri" panose="020F0502020204030204" pitchFamily="34" charset="0"/>
                <a:cs typeface="Calibri" panose="020F0502020204030204" pitchFamily="34" charset="0"/>
              </a:rPr>
              <a:t>  </a:t>
            </a:r>
            <a:r>
              <a:rPr lang="en-US" dirty="0"/>
              <a:t>    </a:t>
            </a:r>
            <a:endParaRPr dirty="0"/>
          </a:p>
        </p:txBody>
      </p:sp>
      <p:sp>
        <p:nvSpPr>
          <p:cNvPr id="97" name="Google Shape;97;p2"/>
          <p:cNvSpPr txBox="1">
            <a:spLocks noGrp="1"/>
          </p:cNvSpPr>
          <p:nvPr>
            <p:ph type="body" idx="1"/>
          </p:nvPr>
        </p:nvSpPr>
        <p:spPr>
          <a:xfrm>
            <a:off x="339090" y="2901950"/>
            <a:ext cx="8428990" cy="2702560"/>
          </a:xfrm>
          <a:prstGeom prst="rect">
            <a:avLst/>
          </a:prstGeom>
          <a:noFill/>
          <a:ln>
            <a:noFill/>
          </a:ln>
        </p:spPr>
        <p:txBody>
          <a:bodyPr spcFirstLastPara="1" wrap="square" lIns="91425" tIns="45700" rIns="91425" bIns="45700" anchor="t" anchorCtr="0">
            <a:normAutofit/>
          </a:bodyPr>
          <a:lstStyle/>
          <a:p>
            <a:pPr marL="571500" lvl="0" indent="-571500" algn="l" rtl="0">
              <a:spcBef>
                <a:spcPts val="0"/>
              </a:spcBef>
              <a:spcAft>
                <a:spcPts val="0"/>
              </a:spcAft>
              <a:buClr>
                <a:schemeClr val="dk1"/>
              </a:buClr>
              <a:buSzPts val="3200"/>
            </a:pPr>
            <a:r>
              <a:rPr lang="en-IN" altLang="en-US" sz="3600" dirty="0">
                <a:latin typeface="Times New Roman" panose="02020603050405020304" pitchFamily="18" charset="0"/>
                <a:cs typeface="Times New Roman" panose="02020603050405020304" pitchFamily="18" charset="0"/>
              </a:rPr>
              <a:t>The goal of this project is to make a            machine learning model that is able to classify the given news is real or fake.</a:t>
            </a:r>
            <a:endParaRPr lang="en-IN" altLang="en-US" sz="36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a:bodyPr>
          <a:lstStyle/>
          <a:p>
            <a:pPr marL="342900" lvl="0" rtl="0">
              <a:spcBef>
                <a:spcPts val="0"/>
              </a:spcBef>
              <a:spcAft>
                <a:spcPts val="0"/>
              </a:spcAft>
              <a:buClr>
                <a:schemeClr val="dk1"/>
              </a:buClr>
              <a:buSzPts val="3200"/>
            </a:pPr>
            <a:r>
              <a:rPr lang="en-IN" altLang="en-US" sz="3335" dirty="0">
                <a:latin typeface="Times New Roman" panose="02020603050405020304" pitchFamily="18" charset="0"/>
                <a:cs typeface="Times New Roman" panose="02020603050405020304" pitchFamily="18" charset="0"/>
                <a:sym typeface="+mn-ea"/>
              </a:rPr>
              <a:t>T</a:t>
            </a:r>
            <a:r>
              <a:rPr lang="en-US" sz="3335" dirty="0">
                <a:latin typeface="Times New Roman" panose="02020603050405020304" pitchFamily="18" charset="0"/>
                <a:cs typeface="Times New Roman" panose="02020603050405020304" pitchFamily="18" charset="0"/>
                <a:sym typeface="+mn-ea"/>
              </a:rPr>
              <a:t>o stop spreading this fake news and to rescue innocent people from fake news propagators and spammers detection of fake news at an early stage is very essential.</a:t>
            </a:r>
            <a:endParaRPr lang="en-US" sz="3335" dirty="0">
              <a:latin typeface="Times New Roman" panose="02020603050405020304" pitchFamily="18" charset="0"/>
              <a:cs typeface="Times New Roman" panose="02020603050405020304" pitchFamily="18" charset="0"/>
              <a:sym typeface="+mn-ea"/>
            </a:endParaRPr>
          </a:p>
          <a:p>
            <a:pPr marL="342900" lvl="0" rtl="0">
              <a:spcBef>
                <a:spcPts val="0"/>
              </a:spcBef>
              <a:spcAft>
                <a:spcPts val="0"/>
              </a:spcAft>
              <a:buClr>
                <a:schemeClr val="dk1"/>
              </a:buClr>
              <a:buSzPts val="3200"/>
            </a:pPr>
            <a:r>
              <a:rPr lang="en-US" sz="3335" dirty="0">
                <a:latin typeface="Times New Roman" panose="02020603050405020304" pitchFamily="18" charset="0"/>
                <a:cs typeface="Times New Roman" panose="02020603050405020304" pitchFamily="18" charset="0"/>
                <a:sym typeface="+mn-ea"/>
              </a:rPr>
              <a:t>There are various techniques exists to detect fake news, among them natural language processing is one of the techniques which works effectively and efficiently.</a:t>
            </a:r>
            <a:endParaRPr lang="en-US" sz="3335" dirty="0">
              <a:latin typeface="Times New Roman" panose="02020603050405020304" pitchFamily="18" charset="0"/>
              <a:cs typeface="Times New Roman" panose="02020603050405020304" pitchFamily="18" charset="0"/>
              <a:sym typeface="+mn-ea"/>
            </a:endParaRPr>
          </a:p>
          <a:p>
            <a:pPr marL="342900" lvl="0" rtl="0">
              <a:spcBef>
                <a:spcPts val="0"/>
              </a:spcBef>
              <a:spcAft>
                <a:spcPts val="0"/>
              </a:spcAft>
              <a:buClr>
                <a:schemeClr val="dk1"/>
              </a:buClr>
              <a:buSzPts val="3200"/>
            </a:pPr>
            <a:r>
              <a:rPr lang="en-US" sz="3335" dirty="0">
                <a:latin typeface="Times New Roman" panose="02020603050405020304" pitchFamily="18" charset="0"/>
                <a:cs typeface="Times New Roman" panose="02020603050405020304" pitchFamily="18" charset="0"/>
                <a:sym typeface="+mn-ea"/>
              </a:rPr>
              <a:t>The required step that is being followed to implement an application are as follows: (1) propose a framework of online fake news detection  (2) In this project a feature selection algorithm is also a result of natural language analysis. (3) collecting a dataset, we have used IFND dataset. (4) we develop a fake news detection application. </a:t>
            </a:r>
            <a:endParaRPr lang="en-US" sz="3335" dirty="0">
              <a:latin typeface="Times New Roman" panose="02020603050405020304" pitchFamily="18" charset="0"/>
              <a:cs typeface="Times New Roman" panose="02020603050405020304" pitchFamily="18" charset="0"/>
              <a:sym typeface="+mn-ea"/>
            </a:endParaRPr>
          </a:p>
          <a:p>
            <a:pPr marL="0" lvl="0" indent="0" algn="ctr" rtl="0">
              <a:spcBef>
                <a:spcPts val="640"/>
              </a:spcBef>
              <a:spcAft>
                <a:spcPts val="0"/>
              </a:spcAft>
              <a:buClr>
                <a:schemeClr val="dk1"/>
              </a:buClr>
              <a:buSzPts val="3200"/>
              <a:buNone/>
            </a:pPr>
            <a:endParaRPr sz="3335"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4080510" y="532130"/>
            <a:ext cx="4025265" cy="768350"/>
          </a:xfrm>
          <a:prstGeom prst="rect">
            <a:avLst/>
          </a:prstGeom>
          <a:noFill/>
        </p:spPr>
        <p:txBody>
          <a:bodyPr wrap="square" rtlCol="0">
            <a:spAutoFit/>
          </a:bodyPr>
          <a:p>
            <a:pPr lvl="0" indent="-457200" algn="l" rtl="0">
              <a:spcBef>
                <a:spcPts val="0"/>
              </a:spcBef>
              <a:spcAft>
                <a:spcPts val="0"/>
              </a:spcAft>
              <a:buClr>
                <a:schemeClr val="dk1"/>
              </a:buClr>
              <a:buSzPts val="3200"/>
            </a:pPr>
            <a:r>
              <a:rPr lang="en-IN" altLang="en-US" sz="4400" b="1" dirty="0">
                <a:solidFill>
                  <a:srgbClr val="FF0000"/>
                </a:solidFill>
                <a:latin typeface="Calibri" panose="020F0502020204030204" pitchFamily="34" charset="0"/>
                <a:cs typeface="Calibri" panose="020F0502020204030204" pitchFamily="34" charset="0"/>
                <a:sym typeface="+mn-ea"/>
              </a:rPr>
              <a:t>Objective</a:t>
            </a:r>
            <a:endParaRPr lang="en-IN" altLang="en-US" sz="4400" b="1" dirty="0">
              <a:solidFill>
                <a:srgbClr val="FF0000"/>
              </a:solidFill>
              <a:latin typeface="Calibri" panose="020F0502020204030204" pitchFamily="34" charset="0"/>
              <a:cs typeface="Calibri" panose="020F050202020403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itle 5"/>
          <p:cNvSpPr>
            <a:spLocks noGrp="1"/>
          </p:cNvSpPr>
          <p:nvPr>
            <p:ph type="ctrTitle"/>
          </p:nvPr>
        </p:nvSpPr>
        <p:spPr>
          <a:xfrm>
            <a:off x="2618740" y="153670"/>
            <a:ext cx="5951220" cy="1198245"/>
          </a:xfrm>
        </p:spPr>
        <p:txBody>
          <a:bodyPr/>
          <a:p>
            <a:r>
              <a:rPr lang="en-IN" altLang="en-US" b="1" dirty="0" smtClean="0">
                <a:solidFill>
                  <a:srgbClr val="FF0000"/>
                </a:solidFill>
                <a:latin typeface="Times New Roman" panose="02020603050405020304" pitchFamily="18" charset="0"/>
                <a:cs typeface="Times New Roman" panose="02020603050405020304" pitchFamily="18" charset="0"/>
                <a:sym typeface="+mn-ea"/>
              </a:rPr>
              <a:t>Methodology</a:t>
            </a:r>
            <a:endParaRPr lang="en-IN" altLang="en-US" b="1" dirty="0" smtClean="0">
              <a:solidFill>
                <a:srgbClr val="FF0000"/>
              </a:solidFill>
              <a:latin typeface="Times New Roman" panose="02020603050405020304" pitchFamily="18" charset="0"/>
              <a:cs typeface="Times New Roman" panose="02020603050405020304" pitchFamily="18" charset="0"/>
              <a:sym typeface="+mn-ea"/>
            </a:endParaRPr>
          </a:p>
        </p:txBody>
      </p:sp>
      <p:sp>
        <p:nvSpPr>
          <p:cNvPr id="8" name="Subtitle 7"/>
          <p:cNvSpPr>
            <a:spLocks noGrp="1"/>
          </p:cNvSpPr>
          <p:nvPr>
            <p:ph type="subTitle" idx="1"/>
          </p:nvPr>
        </p:nvSpPr>
        <p:spPr>
          <a:xfrm>
            <a:off x="457835" y="1351915"/>
            <a:ext cx="8228330" cy="4979670"/>
          </a:xfrm>
        </p:spPr>
        <p:txBody>
          <a:bodyPr>
            <a:normAutofit fontScale="60000"/>
          </a:bodyPr>
          <a:p>
            <a:pPr marL="285750" indent="-285750" algn="just">
              <a:buChar char="•"/>
            </a:pPr>
            <a:r>
              <a:rPr lang="en-GB" sz="3335" dirty="0">
                <a:solidFill>
                  <a:schemeClr val="tx1">
                    <a:lumMod val="95000"/>
                    <a:lumOff val="5000"/>
                  </a:schemeClr>
                </a:solidFill>
                <a:latin typeface="Times New Roman" panose="02020603050405020304"/>
                <a:sym typeface="+mn-ea"/>
              </a:rPr>
              <a:t>Data pre-processing</a:t>
            </a:r>
            <a:r>
              <a:rPr lang="en-IN" altLang="en-GB" sz="3335" dirty="0">
                <a:solidFill>
                  <a:schemeClr val="tx1">
                    <a:lumMod val="95000"/>
                    <a:lumOff val="5000"/>
                  </a:schemeClr>
                </a:solidFill>
                <a:latin typeface="Times New Roman" panose="02020603050405020304"/>
                <a:sym typeface="+mn-ea"/>
              </a:rPr>
              <a:t> is</a:t>
            </a:r>
            <a:r>
              <a:rPr lang="en-GB" sz="3335" dirty="0">
                <a:solidFill>
                  <a:schemeClr val="tx1">
                    <a:lumMod val="95000"/>
                    <a:lumOff val="5000"/>
                  </a:schemeClr>
                </a:solidFill>
                <a:latin typeface="Times New Roman" panose="02020603050405020304"/>
                <a:sym typeface="+mn-ea"/>
              </a:rPr>
              <a:t> the first and crucial step while building the machine learning models since it concerned with preparing the raw data and making it suitable for machine learning model.</a:t>
            </a:r>
            <a:endParaRPr lang="en-GB" sz="3335" dirty="0">
              <a:solidFill>
                <a:schemeClr val="tx1">
                  <a:lumMod val="95000"/>
                  <a:lumOff val="5000"/>
                </a:schemeClr>
              </a:solidFill>
              <a:latin typeface="Times New Roman" panose="02020603050405020304"/>
              <a:cs typeface="Calibri" panose="020F0502020204030204"/>
            </a:endParaRPr>
          </a:p>
          <a:p>
            <a:pPr marL="285750" indent="-285750" algn="just">
              <a:buFont typeface="Arial,Sans-Serif" panose="020B0604020202020204" pitchFamily="34" charset="0"/>
              <a:buChar char="•"/>
            </a:pPr>
            <a:r>
              <a:rPr lang="en-GB" sz="3335" dirty="0">
                <a:solidFill>
                  <a:schemeClr val="tx1">
                    <a:lumMod val="95000"/>
                    <a:lumOff val="5000"/>
                  </a:schemeClr>
                </a:solidFill>
                <a:latin typeface="Times New Roman" panose="02020603050405020304"/>
                <a:sym typeface="+mn-ea"/>
              </a:rPr>
              <a:t>The Natural Language Toolkit includes libraries for NLP tasks such as stemming, lemmatization, tokenization(methods that are used for breaking sentences into tokens and trimming words) etc.</a:t>
            </a:r>
            <a:endParaRPr lang="en-GB" sz="3335" dirty="0">
              <a:solidFill>
                <a:schemeClr val="tx1">
                  <a:lumMod val="95000"/>
                  <a:lumOff val="5000"/>
                </a:schemeClr>
              </a:solidFill>
              <a:latin typeface="Times New Roman" panose="02020603050405020304"/>
              <a:ea typeface="+mn-lt"/>
              <a:cs typeface="+mn-lt"/>
            </a:endParaRPr>
          </a:p>
          <a:p>
            <a:pPr marL="285750" indent="-285750" algn="just">
              <a:buFont typeface="Arial,Sans-Serif" panose="020B0604020202020204" pitchFamily="34" charset="0"/>
              <a:buChar char="•"/>
            </a:pPr>
            <a:r>
              <a:rPr lang="en-GB" sz="3335" dirty="0">
                <a:solidFill>
                  <a:schemeClr val="tx1">
                    <a:lumMod val="95000"/>
                    <a:lumOff val="5000"/>
                  </a:schemeClr>
                </a:solidFill>
                <a:latin typeface="Times New Roman" panose="02020603050405020304"/>
                <a:ea typeface="+mn-lt"/>
                <a:cs typeface="+mn-lt"/>
                <a:sym typeface="+mn-ea"/>
              </a:rPr>
              <a:t>After data pre-processing vectorization can be done to the pre-processed data for converting the text into numerical representation.</a:t>
            </a:r>
            <a:endParaRPr lang="en-US" sz="3335" dirty="0">
              <a:solidFill>
                <a:schemeClr val="tx1">
                  <a:lumMod val="95000"/>
                  <a:lumOff val="5000"/>
                </a:schemeClr>
              </a:solidFill>
              <a:latin typeface="Times New Roman" panose="02020603050405020304"/>
              <a:ea typeface="+mn-lt"/>
              <a:cs typeface="+mn-lt"/>
            </a:endParaRPr>
          </a:p>
          <a:p>
            <a:pPr marL="285750" indent="-285750" algn="just">
              <a:buFont typeface="Arial,Sans-Serif" panose="020B0604020202020204" pitchFamily="34" charset="0"/>
              <a:buChar char="•"/>
            </a:pPr>
            <a:r>
              <a:rPr lang="en-GB" sz="3335" dirty="0">
                <a:solidFill>
                  <a:schemeClr val="tx1">
                    <a:lumMod val="95000"/>
                    <a:lumOff val="5000"/>
                  </a:schemeClr>
                </a:solidFill>
                <a:latin typeface="Times New Roman" panose="02020603050405020304"/>
                <a:sym typeface="+mn-ea"/>
              </a:rPr>
              <a:t>The three methods that are involved in data pre-processing  are:</a:t>
            </a:r>
            <a:endParaRPr lang="en-GB" sz="3335" dirty="0">
              <a:solidFill>
                <a:schemeClr val="tx1">
                  <a:lumMod val="95000"/>
                  <a:lumOff val="5000"/>
                </a:schemeClr>
              </a:solidFill>
              <a:latin typeface="Times New Roman" panose="02020603050405020304"/>
              <a:sym typeface="+mn-ea"/>
            </a:endParaRPr>
          </a:p>
          <a:p>
            <a:pPr marL="0" indent="0" algn="just">
              <a:buFont typeface="Arial,Sans-Serif" panose="020B0604020202020204" pitchFamily="34" charset="0"/>
            </a:pPr>
            <a:r>
              <a:rPr lang="en-IN" altLang="en-GB" sz="3335" dirty="0">
                <a:solidFill>
                  <a:schemeClr val="tx1">
                    <a:lumMod val="95000"/>
                    <a:lumOff val="5000"/>
                  </a:schemeClr>
                </a:solidFill>
                <a:latin typeface="Times New Roman" panose="02020603050405020304"/>
                <a:sym typeface="+mn-ea"/>
              </a:rPr>
              <a:t>     </a:t>
            </a:r>
            <a:r>
              <a:rPr lang="en-GB" sz="3335" dirty="0">
                <a:solidFill>
                  <a:schemeClr val="tx1">
                    <a:lumMod val="95000"/>
                    <a:lumOff val="5000"/>
                  </a:schemeClr>
                </a:solidFill>
                <a:latin typeface="Times New Roman" panose="02020603050405020304"/>
                <a:sym typeface="+mn-ea"/>
              </a:rPr>
              <a:t>1. Tokenisation</a:t>
            </a:r>
            <a:endParaRPr lang="en-GB" sz="3335" dirty="0">
              <a:solidFill>
                <a:schemeClr val="tx1">
                  <a:lumMod val="95000"/>
                  <a:lumOff val="5000"/>
                </a:schemeClr>
              </a:solidFill>
              <a:latin typeface="Times New Roman" panose="02020603050405020304"/>
              <a:sym typeface="+mn-ea"/>
            </a:endParaRPr>
          </a:p>
          <a:p>
            <a:pPr marL="0" indent="0" algn="just">
              <a:buFont typeface="Arial,Sans-Serif" panose="020B0604020202020204" pitchFamily="34" charset="0"/>
            </a:pPr>
            <a:r>
              <a:rPr lang="en-GB" sz="3335" dirty="0">
                <a:solidFill>
                  <a:schemeClr val="tx1">
                    <a:lumMod val="95000"/>
                    <a:lumOff val="5000"/>
                  </a:schemeClr>
                </a:solidFill>
                <a:latin typeface="Times New Roman" panose="02020603050405020304"/>
                <a:sym typeface="+mn-ea"/>
              </a:rPr>
              <a:t> </a:t>
            </a:r>
            <a:r>
              <a:rPr lang="en-IN" altLang="en-GB" sz="3335" dirty="0">
                <a:solidFill>
                  <a:schemeClr val="tx1">
                    <a:lumMod val="95000"/>
                    <a:lumOff val="5000"/>
                  </a:schemeClr>
                </a:solidFill>
                <a:latin typeface="Times New Roman" panose="02020603050405020304"/>
                <a:sym typeface="+mn-ea"/>
              </a:rPr>
              <a:t>    </a:t>
            </a:r>
            <a:r>
              <a:rPr lang="en-GB" sz="3335" dirty="0">
                <a:solidFill>
                  <a:schemeClr val="tx1">
                    <a:lumMod val="95000"/>
                    <a:lumOff val="5000"/>
                  </a:schemeClr>
                </a:solidFill>
                <a:latin typeface="Times New Roman" panose="02020603050405020304"/>
                <a:sym typeface="+mn-ea"/>
              </a:rPr>
              <a:t>2. Lemmatization</a:t>
            </a:r>
            <a:endParaRPr lang="en-GB" sz="3335" dirty="0">
              <a:solidFill>
                <a:schemeClr val="tx1">
                  <a:lumMod val="95000"/>
                  <a:lumOff val="5000"/>
                </a:schemeClr>
              </a:solidFill>
              <a:latin typeface="Times New Roman" panose="02020603050405020304"/>
              <a:sym typeface="+mn-ea"/>
            </a:endParaRPr>
          </a:p>
          <a:p>
            <a:pPr marL="0" indent="0" algn="just">
              <a:buFont typeface="Arial,Sans-Serif" panose="020B0604020202020204" pitchFamily="34" charset="0"/>
            </a:pPr>
            <a:r>
              <a:rPr lang="en-GB" sz="3335" dirty="0">
                <a:solidFill>
                  <a:schemeClr val="tx1">
                    <a:lumMod val="95000"/>
                    <a:lumOff val="5000"/>
                  </a:schemeClr>
                </a:solidFill>
                <a:latin typeface="Times New Roman" panose="02020603050405020304"/>
                <a:sym typeface="+mn-ea"/>
              </a:rPr>
              <a:t> </a:t>
            </a:r>
            <a:r>
              <a:rPr lang="en-IN" altLang="en-GB" sz="3335" dirty="0">
                <a:solidFill>
                  <a:schemeClr val="tx1">
                    <a:lumMod val="95000"/>
                    <a:lumOff val="5000"/>
                  </a:schemeClr>
                </a:solidFill>
                <a:latin typeface="Times New Roman" panose="02020603050405020304"/>
                <a:sym typeface="+mn-ea"/>
              </a:rPr>
              <a:t>    </a:t>
            </a:r>
            <a:r>
              <a:rPr lang="en-GB" sz="3335" dirty="0">
                <a:solidFill>
                  <a:schemeClr val="tx1">
                    <a:lumMod val="95000"/>
                    <a:lumOff val="5000"/>
                  </a:schemeClr>
                </a:solidFill>
                <a:latin typeface="Times New Roman" panose="02020603050405020304"/>
                <a:sym typeface="+mn-ea"/>
              </a:rPr>
              <a:t>3. </a:t>
            </a:r>
            <a:r>
              <a:rPr lang="en-GB" sz="3335">
                <a:solidFill>
                  <a:schemeClr val="tx1">
                    <a:lumMod val="95000"/>
                    <a:lumOff val="5000"/>
                  </a:schemeClr>
                </a:solidFill>
                <a:latin typeface="Times New Roman" panose="02020603050405020304"/>
                <a:sym typeface="+mn-ea"/>
              </a:rPr>
              <a:t>Stemming  </a:t>
            </a:r>
            <a:endParaRPr lang="en-GB" sz="3335">
              <a:solidFill>
                <a:schemeClr val="tx1">
                  <a:lumMod val="95000"/>
                  <a:lumOff val="5000"/>
                </a:schemeClr>
              </a:solidFill>
              <a:latin typeface="Times New Roman" panose="02020603050405020304"/>
              <a:sym typeface="+mn-ea"/>
            </a:endParaRPr>
          </a:p>
          <a:p>
            <a:pPr marL="0" indent="0" algn="just">
              <a:buFont typeface="Arial,Sans-Serif" panose="020B0604020202020204" pitchFamily="34" charset="0"/>
            </a:pPr>
            <a:r>
              <a:rPr lang="en-GB" sz="3335">
                <a:solidFill>
                  <a:schemeClr val="tx1">
                    <a:lumMod val="95000"/>
                    <a:lumOff val="5000"/>
                  </a:schemeClr>
                </a:solidFill>
                <a:latin typeface="Times New Roman" panose="02020603050405020304"/>
                <a:sym typeface="+mn-ea"/>
              </a:rPr>
              <a:t> </a:t>
            </a:r>
            <a:r>
              <a:rPr lang="en-IN" altLang="en-GB" sz="3335">
                <a:solidFill>
                  <a:schemeClr val="tx1">
                    <a:lumMod val="95000"/>
                    <a:lumOff val="5000"/>
                  </a:schemeClr>
                </a:solidFill>
                <a:latin typeface="Times New Roman" panose="02020603050405020304"/>
                <a:sym typeface="+mn-ea"/>
              </a:rPr>
              <a:t>    </a:t>
            </a:r>
            <a:r>
              <a:rPr lang="en-GB" sz="3335" dirty="0">
                <a:solidFill>
                  <a:schemeClr val="tx1">
                    <a:lumMod val="95000"/>
                    <a:lumOff val="5000"/>
                  </a:schemeClr>
                </a:solidFill>
                <a:latin typeface="Times New Roman" panose="02020603050405020304"/>
                <a:sym typeface="+mn-ea"/>
              </a:rPr>
              <a:t>4. Stop words</a:t>
            </a:r>
            <a:endParaRPr lang="en-GB" sz="3335" dirty="0">
              <a:solidFill>
                <a:schemeClr val="tx1">
                  <a:lumMod val="95000"/>
                  <a:lumOff val="5000"/>
                </a:schemeClr>
              </a:solidFill>
              <a:latin typeface="Times New Roman" panose="02020603050405020304"/>
              <a:cs typeface="Calibri" panose="020F0502020204030204"/>
            </a:endParaRPr>
          </a:p>
          <a:p>
            <a:endParaRPr lang="en-US" sz="333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8" name="Subtitle 7"/>
          <p:cNvSpPr>
            <a:spLocks noGrp="1"/>
          </p:cNvSpPr>
          <p:nvPr>
            <p:ph type="subTitle" idx="1"/>
          </p:nvPr>
        </p:nvSpPr>
        <p:spPr>
          <a:xfrm>
            <a:off x="457835" y="1351915"/>
            <a:ext cx="8228330" cy="3246120"/>
          </a:xfrm>
        </p:spPr>
        <p:txBody>
          <a:bodyPr>
            <a:normAutofit fontScale="60000"/>
          </a:bodyPr>
          <a:p>
            <a:pPr algn="just"/>
            <a:r>
              <a:rPr lang="en-US" sz="3330" b="1" dirty="0">
                <a:solidFill>
                  <a:srgbClr val="FF0000"/>
                </a:solidFill>
                <a:latin typeface="Times New Roman" panose="02020603050405020304" pitchFamily="18" charset="0"/>
                <a:cs typeface="Times New Roman" panose="02020603050405020304" pitchFamily="18" charset="0"/>
                <a:sym typeface="+mn-ea"/>
              </a:rPr>
              <a:t>Tokenization:</a:t>
            </a:r>
            <a:endParaRPr lang="en-US" sz="3330" b="1" dirty="0">
              <a:solidFill>
                <a:srgbClr val="FF0000"/>
              </a:solidFill>
              <a:latin typeface="Times New Roman" panose="02020603050405020304" pitchFamily="18" charset="0"/>
              <a:ea typeface="+mn-lt"/>
              <a:cs typeface="Times New Roman" panose="02020603050405020304" pitchFamily="18" charset="0"/>
            </a:endParaRPr>
          </a:p>
          <a:p>
            <a:pPr marL="285750" indent="-285750" algn="just">
              <a:lnSpc>
                <a:spcPct val="100000"/>
              </a:lnSpc>
              <a:buChar char="•"/>
            </a:pPr>
            <a:r>
              <a:rPr lang="en-US" sz="2855" dirty="0">
                <a:solidFill>
                  <a:schemeClr val="tx1">
                    <a:lumMod val="95000"/>
                    <a:lumOff val="5000"/>
                  </a:schemeClr>
                </a:solidFill>
                <a:latin typeface="Times New Roman" panose="02020603050405020304"/>
                <a:ea typeface="+mn-lt"/>
                <a:cs typeface="Times New Roman" panose="02020603050405020304"/>
                <a:sym typeface="+mn-ea"/>
              </a:rPr>
              <a:t>Tokenization is the process of  breaking down the natural language text data into chunks of information I.e., smaller units called as tokens. These tokens helps in understanding and developing the model for the Natural Language Processing.</a:t>
            </a:r>
            <a:endParaRPr lang="en-US" sz="2855" dirty="0">
              <a:solidFill>
                <a:schemeClr val="tx1">
                  <a:lumMod val="95000"/>
                  <a:lumOff val="5000"/>
                </a:schemeClr>
              </a:solidFill>
              <a:latin typeface="Times New Roman" panose="02020603050405020304"/>
              <a:ea typeface="+mn-lt"/>
              <a:cs typeface="Times New Roman" panose="02020603050405020304"/>
            </a:endParaRPr>
          </a:p>
          <a:p>
            <a:pPr marL="285750" indent="-285750" algn="just">
              <a:lnSpc>
                <a:spcPct val="100000"/>
              </a:lnSpc>
              <a:buChar char="•"/>
            </a:pPr>
            <a:r>
              <a:rPr lang="en-US" sz="2855" dirty="0">
                <a:solidFill>
                  <a:schemeClr val="tx1">
                    <a:lumMod val="95000"/>
                    <a:lumOff val="5000"/>
                  </a:schemeClr>
                </a:solidFill>
                <a:latin typeface="Times New Roman" panose="02020603050405020304"/>
                <a:cs typeface="Times New Roman" panose="02020603050405020304"/>
                <a:sym typeface="+mn-ea"/>
              </a:rPr>
              <a:t>It is the basic and crucial step in natural language processing. It further helps in interpreting the meaning of the given text by analyzing the sequence of  the words in the given data.</a:t>
            </a:r>
            <a:endParaRPr lang="en-US" sz="2855" dirty="0">
              <a:solidFill>
                <a:schemeClr val="tx1">
                  <a:lumMod val="95000"/>
                  <a:lumOff val="5000"/>
                </a:schemeClr>
              </a:solidFill>
              <a:latin typeface="Times New Roman" panose="02020603050405020304"/>
              <a:cs typeface="Times New Roman" panose="02020603050405020304"/>
            </a:endParaRPr>
          </a:p>
          <a:p>
            <a:pPr marL="285750" indent="-285750" algn="just">
              <a:lnSpc>
                <a:spcPct val="100000"/>
              </a:lnSpc>
              <a:buChar char="•"/>
            </a:pPr>
            <a:r>
              <a:rPr lang="en-US" sz="2855" dirty="0">
                <a:solidFill>
                  <a:schemeClr val="tx1">
                    <a:lumMod val="95000"/>
                    <a:lumOff val="5000"/>
                  </a:schemeClr>
                </a:solidFill>
                <a:latin typeface="Times New Roman" panose="02020603050405020304"/>
                <a:ea typeface="+mn-lt"/>
                <a:cs typeface="Times New Roman" panose="02020603050405020304"/>
                <a:sym typeface="+mn-ea"/>
              </a:rPr>
              <a:t>Tokenization is classified into three types- word, character and n-gram characters tokenization. We are using in our fake news detection project.</a:t>
            </a:r>
            <a:endParaRPr lang="en-US" sz="285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 name="Rectangle 1"/>
          <p:cNvSpPr/>
          <p:nvPr/>
        </p:nvSpPr>
        <p:spPr>
          <a:xfrm>
            <a:off x="2216150" y="4125595"/>
            <a:ext cx="4712335" cy="58293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2800" dirty="0">
                <a:solidFill>
                  <a:srgbClr val="002060"/>
                </a:solidFill>
                <a:latin typeface="Times New Roman" panose="02020603050405020304" pitchFamily="18" charset="0"/>
                <a:cs typeface="Times New Roman" panose="02020603050405020304" pitchFamily="18" charset="0"/>
              </a:rPr>
              <a:t>Tokenization is a part in NLP</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225154" y="5500294"/>
            <a:ext cx="1408922" cy="438539"/>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Tokenization</a:t>
            </a:r>
            <a:endParaRPr lang="en-IN" dirty="0"/>
          </a:p>
        </p:txBody>
      </p:sp>
      <p:sp>
        <p:nvSpPr>
          <p:cNvPr id="5" name="Rectangle 5"/>
          <p:cNvSpPr/>
          <p:nvPr/>
        </p:nvSpPr>
        <p:spPr>
          <a:xfrm>
            <a:off x="3832635" y="5501046"/>
            <a:ext cx="426115" cy="4365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is</a:t>
            </a:r>
            <a:endParaRPr lang="en-IN" dirty="0"/>
          </a:p>
        </p:txBody>
      </p:sp>
      <p:sp>
        <p:nvSpPr>
          <p:cNvPr id="7" name="Rectangle 6"/>
          <p:cNvSpPr/>
          <p:nvPr/>
        </p:nvSpPr>
        <p:spPr>
          <a:xfrm>
            <a:off x="4437941" y="5517109"/>
            <a:ext cx="267475" cy="422994"/>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a</a:t>
            </a:r>
            <a:endParaRPr lang="en-IN" dirty="0"/>
          </a:p>
        </p:txBody>
      </p:sp>
      <p:sp>
        <p:nvSpPr>
          <p:cNvPr id="9" name="Rectangle 7"/>
          <p:cNvSpPr/>
          <p:nvPr/>
        </p:nvSpPr>
        <p:spPr>
          <a:xfrm>
            <a:off x="4884378" y="5501869"/>
            <a:ext cx="614254" cy="436992"/>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part</a:t>
            </a:r>
            <a:endParaRPr lang="en-IN" dirty="0"/>
          </a:p>
        </p:txBody>
      </p:sp>
      <p:sp>
        <p:nvSpPr>
          <p:cNvPr id="10" name="Rectangle 8"/>
          <p:cNvSpPr/>
          <p:nvPr/>
        </p:nvSpPr>
        <p:spPr>
          <a:xfrm>
            <a:off x="5677728" y="5502504"/>
            <a:ext cx="436992" cy="436992"/>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in</a:t>
            </a:r>
            <a:endParaRPr lang="en-IN" dirty="0"/>
          </a:p>
        </p:txBody>
      </p:sp>
      <p:sp>
        <p:nvSpPr>
          <p:cNvPr id="11" name="Rectangle 9"/>
          <p:cNvSpPr/>
          <p:nvPr/>
        </p:nvSpPr>
        <p:spPr>
          <a:xfrm>
            <a:off x="6293324" y="5503558"/>
            <a:ext cx="740974" cy="4365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800" dirty="0">
                <a:solidFill>
                  <a:srgbClr val="002060"/>
                </a:solidFill>
                <a:latin typeface="Times New Roman" panose="02020603050405020304" pitchFamily="18" charset="0"/>
                <a:cs typeface="Times New Roman" panose="02020603050405020304" pitchFamily="18" charset="0"/>
              </a:rPr>
              <a:t>NLP</a:t>
            </a:r>
            <a:endParaRPr lang="en-IN" dirty="0"/>
          </a:p>
        </p:txBody>
      </p:sp>
      <p:cxnSp>
        <p:nvCxnSpPr>
          <p:cNvPr id="12" name="Straight Arrow Connector 11"/>
          <p:cNvCxnSpPr/>
          <p:nvPr/>
        </p:nvCxnSpPr>
        <p:spPr>
          <a:xfrm>
            <a:off x="2850085" y="4737981"/>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45155" y="4783701"/>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840" y="4746871"/>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91330" y="4713216"/>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09820" y="4737981"/>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53405" y="4739886"/>
            <a:ext cx="0" cy="733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8" name="Subtitle 7"/>
          <p:cNvSpPr>
            <a:spLocks noGrp="1"/>
          </p:cNvSpPr>
          <p:nvPr>
            <p:ph type="subTitle" idx="1"/>
          </p:nvPr>
        </p:nvSpPr>
        <p:spPr>
          <a:xfrm>
            <a:off x="457835" y="1351915"/>
            <a:ext cx="8228330" cy="2964815"/>
          </a:xfrm>
        </p:spPr>
        <p:txBody>
          <a:bodyPr>
            <a:normAutofit fontScale="60000"/>
          </a:bodyPr>
          <a:p>
            <a:pPr algn="just"/>
            <a:r>
              <a:rPr lang="en-US" sz="3325" b="1" dirty="0">
                <a:solidFill>
                  <a:srgbClr val="FF0000"/>
                </a:solidFill>
                <a:latin typeface="Times New Roman" panose="02020603050405020304"/>
                <a:cs typeface="Times New Roman" panose="02020603050405020304"/>
                <a:sym typeface="+mn-ea"/>
              </a:rPr>
              <a:t>Lemmatization:</a:t>
            </a:r>
            <a:endParaRPr lang="en-US" sz="3325" b="1" dirty="0">
              <a:solidFill>
                <a:srgbClr val="FF0000"/>
              </a:solidFill>
              <a:latin typeface="Times New Roman" panose="02020603050405020304"/>
              <a:cs typeface="Times New Roman" panose="02020603050405020304"/>
            </a:endParaRPr>
          </a:p>
          <a:p>
            <a:pPr marL="285750" indent="-285750" algn="just">
              <a:buChar char="•"/>
            </a:pPr>
            <a:r>
              <a:rPr lang="en-US" sz="3325" dirty="0">
                <a:solidFill>
                  <a:schemeClr val="tx1">
                    <a:lumMod val="95000"/>
                    <a:lumOff val="5000"/>
                  </a:schemeClr>
                </a:solidFill>
                <a:latin typeface="Times New Roman" panose="02020603050405020304"/>
                <a:cs typeface="Times New Roman" panose="02020603050405020304"/>
                <a:sym typeface="+mn-ea"/>
              </a:rPr>
              <a:t>Lemmatization is the technique which is used to reduce the tokens into normalized form i.e., root dictionary form. This technique takes into consideration of the morphological analysis of the words to convert the words into normalized form.</a:t>
            </a:r>
            <a:endParaRPr lang="en-US" sz="3325" dirty="0">
              <a:solidFill>
                <a:schemeClr val="tx1">
                  <a:lumMod val="95000"/>
                  <a:lumOff val="5000"/>
                </a:schemeClr>
              </a:solidFill>
              <a:latin typeface="Times New Roman" panose="02020603050405020304"/>
              <a:cs typeface="Times New Roman" panose="02020603050405020304"/>
            </a:endParaRPr>
          </a:p>
          <a:p>
            <a:pPr marL="285750" indent="-285750" algn="just">
              <a:buChar char="•"/>
            </a:pPr>
            <a:r>
              <a:rPr lang="en-US" sz="3325" dirty="0">
                <a:solidFill>
                  <a:schemeClr val="tx1">
                    <a:lumMod val="95000"/>
                    <a:lumOff val="5000"/>
                  </a:schemeClr>
                </a:solidFill>
                <a:latin typeface="Times New Roman" panose="02020603050405020304"/>
                <a:cs typeface="Times New Roman" panose="02020603050405020304"/>
                <a:sym typeface="+mn-ea"/>
              </a:rPr>
              <a:t>Lemmatization mainly focus on the context in which the word is being used.</a:t>
            </a:r>
            <a:endParaRPr lang="en-US" sz="3325" dirty="0">
              <a:solidFill>
                <a:schemeClr val="tx1">
                  <a:lumMod val="95000"/>
                  <a:lumOff val="5000"/>
                </a:schemeClr>
              </a:solidFill>
              <a:latin typeface="Times New Roman" panose="02020603050405020304"/>
              <a:cs typeface="Times New Roman" panose="02020603050405020304"/>
            </a:endParaRPr>
          </a:p>
          <a:p>
            <a:pPr marL="285750" indent="-285750" algn="just">
              <a:buChar char="•"/>
            </a:pPr>
            <a:r>
              <a:rPr lang="en-US" sz="3325" dirty="0">
                <a:solidFill>
                  <a:schemeClr val="tx1">
                    <a:lumMod val="95000"/>
                    <a:lumOff val="5000"/>
                  </a:schemeClr>
                </a:solidFill>
                <a:latin typeface="Times New Roman" panose="02020603050405020304"/>
                <a:cs typeface="Times New Roman" panose="02020603050405020304"/>
                <a:sym typeface="+mn-ea"/>
              </a:rPr>
              <a:t>Lemmatization techniques are used by the search engines and chatbots to analyze the meaning behind the words. </a:t>
            </a:r>
            <a:endParaRPr lang="en-US" sz="2855"/>
          </a:p>
        </p:txBody>
      </p:sp>
      <p:pic>
        <p:nvPicPr>
          <p:cNvPr id="107" name="Google Shape;107;p5"/>
          <p:cNvPicPr preferRelativeResize="0"/>
          <p:nvPr/>
        </p:nvPicPr>
        <p:blipFill rotWithShape="1">
          <a:blip r:embed="rId1"/>
          <a:srcRect/>
          <a:stretch>
            <a:fill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a:t>11</a:t>
            </a:r>
            <a:r>
              <a:rPr lang="en-US"/>
              <a:t>/</a:t>
            </a:r>
            <a:r>
              <a:rPr lang="en-IN" altLang="en-US"/>
              <a:t>04</a:t>
            </a:r>
            <a:r>
              <a:rPr lang="en-US"/>
              <a:t>/2022</a:t>
            </a:r>
            <a:endParaRPr lang="en-US"/>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1"/>
          <p:cNvPicPr>
            <a:picLocks noChangeAspect="1"/>
          </p:cNvPicPr>
          <p:nvPr/>
        </p:nvPicPr>
        <p:blipFill>
          <a:blip r:embed="rId2"/>
          <a:stretch>
            <a:fillRect/>
          </a:stretch>
        </p:blipFill>
        <p:spPr>
          <a:xfrm>
            <a:off x="2194560" y="4347845"/>
            <a:ext cx="4063365" cy="2008505"/>
          </a:xfrm>
          <a:prstGeom prst="rect">
            <a:avLst/>
          </a:prstGeom>
        </p:spPr>
      </p:pic>
      <p:sp>
        <p:nvSpPr>
          <p:cNvPr id="6" name="Text Box 5"/>
          <p:cNvSpPr txBox="1"/>
          <p:nvPr/>
        </p:nvSpPr>
        <p:spPr>
          <a:xfrm>
            <a:off x="2335530" y="4154170"/>
            <a:ext cx="1336675" cy="706755"/>
          </a:xfrm>
          <a:prstGeom prst="rect">
            <a:avLst/>
          </a:prstGeom>
          <a:noFill/>
        </p:spPr>
        <p:txBody>
          <a:bodyPr wrap="square" rtlCol="0">
            <a:spAutoFit/>
          </a:bodyPr>
          <a:p>
            <a:pPr algn="l"/>
            <a:r>
              <a:rPr lang="en-IN" sz="2000" dirty="0">
                <a:latin typeface="Book Antiqua" panose="02040602050305030304" charset="0"/>
                <a:cs typeface="Book Antiqua" panose="02040602050305030304" charset="0"/>
                <a:sym typeface="+mn-ea"/>
              </a:rPr>
              <a:t>change</a:t>
            </a:r>
            <a:endParaRPr lang="en-IN" sz="2000" dirty="0">
              <a:latin typeface="Book Antiqua" panose="02040602050305030304" charset="0"/>
              <a:cs typeface="Book Antiqua" panose="02040602050305030304" charset="0"/>
            </a:endParaRPr>
          </a:p>
          <a:p>
            <a:endParaRPr lang="en-US" sz="2000">
              <a:latin typeface="Book Antiqua" panose="02040602050305030304" charset="0"/>
              <a:cs typeface="Book Antiqua" panose="020406020503050303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10867</Words>
  <Application>WPS Presentation</Application>
  <PresentationFormat>On-screen Show (4:3)</PresentationFormat>
  <Paragraphs>402</Paragraphs>
  <Slides>35</Slides>
  <Notes>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SimSun</vt:lpstr>
      <vt:lpstr>Wingdings</vt:lpstr>
      <vt:lpstr>Arial</vt:lpstr>
      <vt:lpstr>Calibri</vt:lpstr>
      <vt:lpstr>Calibri</vt:lpstr>
      <vt:lpstr>Times New Roman</vt:lpstr>
      <vt:lpstr>Georgia</vt:lpstr>
      <vt:lpstr>Times New Roman</vt:lpstr>
      <vt:lpstr>Calibri Light</vt:lpstr>
      <vt:lpstr>Arial,Sans-Serif</vt:lpstr>
      <vt:lpstr>Segoe Print</vt:lpstr>
      <vt:lpstr>Book Antiqua</vt:lpstr>
      <vt:lpstr>Microsoft YaHei</vt:lpstr>
      <vt:lpstr>Arial Unicode MS</vt:lpstr>
      <vt:lpstr>Office Theme</vt:lpstr>
      <vt:lpstr>FAKE NEWS DETECTION USING NLP</vt:lpstr>
      <vt:lpstr>Table of contents</vt:lpstr>
      <vt:lpstr> Abstract        </vt:lpstr>
      <vt:lpstr>       </vt:lpstr>
      <vt:lpstr>Problem Statement      </vt:lpstr>
      <vt:lpstr>PowerPoint 演示文稿</vt:lpstr>
      <vt:lpstr>Methodology</vt:lpstr>
      <vt:lpstr>PowerPoint 演示文稿</vt:lpstr>
      <vt:lpstr>PowerPoint 演示文稿</vt:lpstr>
      <vt:lpstr>PowerPoint 演示文稿</vt:lpstr>
      <vt:lpstr>PowerPoint 演示文稿</vt:lpstr>
      <vt:lpstr>PowerPoint 演示文稿</vt:lpstr>
      <vt:lpstr>Naive bayes</vt:lpstr>
      <vt:lpstr>Naive bayes</vt:lpstr>
      <vt:lpstr>PowerPoint 演示文稿</vt:lpstr>
      <vt:lpstr>PowerPoint 演示文稿</vt:lpstr>
      <vt:lpstr>Collecting Dataset</vt:lpstr>
      <vt:lpstr>Importing libraries and modules</vt:lpstr>
      <vt:lpstr>Checking Dataset Lables</vt:lpstr>
      <vt:lpstr>Checking Empty Values</vt:lpstr>
      <vt:lpstr>Checking The Data</vt:lpstr>
      <vt:lpstr>Importing Regular Expression</vt:lpstr>
      <vt:lpstr>Splitting The Data</vt:lpstr>
      <vt:lpstr>Installing NLP Toolkit</vt:lpstr>
      <vt:lpstr>Importing Stopwords &amp; Removing them</vt:lpstr>
      <vt:lpstr>Creating A For Loop</vt:lpstr>
      <vt:lpstr>Creating A For Loop</vt:lpstr>
      <vt:lpstr>Bag Of Words Model</vt:lpstr>
      <vt:lpstr>Training &amp; Testing The Dataset</vt:lpstr>
      <vt:lpstr>Training &amp; Testing The Dataset</vt:lpstr>
      <vt:lpstr>Naive Bayes Classifier</vt:lpstr>
      <vt:lpstr>Accuracy_Score</vt:lpstr>
      <vt:lpstr>Testing For Examples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user</cp:lastModifiedBy>
  <cp:revision>18</cp:revision>
  <dcterms:created xsi:type="dcterms:W3CDTF">2020-05-13T07:00:00Z</dcterms:created>
  <dcterms:modified xsi:type="dcterms:W3CDTF">2022-11-05T07:06:36Z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93548C83651A4037B92C02E1C1865FEC</vt:lpwstr>
  </property>
  <property fmtid="{D5CDD505-2E9C-101B-9397-08002B2CF9AE}" pid="3" name="KSOProductBuildVer">
    <vt:lpwstr>1033-11.2.0.11380</vt:lpwstr>
  </property>
</Properties>
</file>