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4efa05df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4efa05df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4efa05df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4efa05df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4efa05df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4efa05df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4efa05df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4efa05df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efa05df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efa05df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efa05df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efa05df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efa05df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efa05df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efa05df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efa05df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4efa05d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4efa05d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efa05df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efa05df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efa05df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efa05df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4efa05df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4efa05df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24725" y="1470300"/>
            <a:ext cx="5645700" cy="22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100"/>
              <a:t>Artificial Intelligence Mini Project</a:t>
            </a:r>
            <a:endParaRPr sz="4100"/>
          </a:p>
        </p:txBody>
      </p:sp>
      <p:sp>
        <p:nvSpPr>
          <p:cNvPr id="135" name="Google Shape;135;p13"/>
          <p:cNvSpPr txBox="1"/>
          <p:nvPr>
            <p:ph idx="1" type="subTitle"/>
          </p:nvPr>
        </p:nvSpPr>
        <p:spPr>
          <a:xfrm>
            <a:off x="4490525" y="3435700"/>
            <a:ext cx="4476000" cy="1557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2017"/>
              <a:t>Team Members</a:t>
            </a:r>
            <a:endParaRPr sz="2017"/>
          </a:p>
          <a:p>
            <a:pPr indent="0" lvl="0" marL="0" rtl="0" algn="l">
              <a:lnSpc>
                <a:spcPct val="80000"/>
              </a:lnSpc>
              <a:spcBef>
                <a:spcPts val="0"/>
              </a:spcBef>
              <a:spcAft>
                <a:spcPts val="0"/>
              </a:spcAft>
              <a:buSzPts val="523"/>
              <a:buNone/>
            </a:pPr>
            <a:r>
              <a:t/>
            </a:r>
            <a:endParaRPr sz="2017"/>
          </a:p>
          <a:p>
            <a:pPr indent="-356711" lvl="0" marL="457200" rtl="0" algn="l">
              <a:lnSpc>
                <a:spcPct val="80000"/>
              </a:lnSpc>
              <a:spcBef>
                <a:spcPts val="0"/>
              </a:spcBef>
              <a:spcAft>
                <a:spcPts val="0"/>
              </a:spcAft>
              <a:buSzPts val="2017"/>
              <a:buAutoNum type="arabicPeriod"/>
            </a:pPr>
            <a:r>
              <a:rPr lang="en" sz="2017"/>
              <a:t>P.S.A.BHASKAR REDDY  - [072]</a:t>
            </a:r>
            <a:endParaRPr sz="2017"/>
          </a:p>
          <a:p>
            <a:pPr indent="-356711" lvl="0" marL="457200" rtl="0" algn="l">
              <a:lnSpc>
                <a:spcPct val="80000"/>
              </a:lnSpc>
              <a:spcBef>
                <a:spcPts val="0"/>
              </a:spcBef>
              <a:spcAft>
                <a:spcPts val="0"/>
              </a:spcAft>
              <a:buSzPts val="2017"/>
              <a:buAutoNum type="arabicPeriod"/>
            </a:pPr>
            <a:r>
              <a:rPr lang="en" sz="2017"/>
              <a:t>V.R.S.MURTHY REDDY   -  [075]</a:t>
            </a:r>
            <a:endParaRPr sz="201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695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5</a:t>
            </a:r>
            <a:r>
              <a:rPr b="1" lang="en" sz="2600"/>
              <a:t>.Logistic Regression</a:t>
            </a:r>
            <a:r>
              <a:rPr lang="en" sz="2600"/>
              <a:t> </a:t>
            </a:r>
            <a:r>
              <a:rPr lang="en"/>
              <a: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Arial"/>
                <a:ea typeface="Arial"/>
                <a:cs typeface="Arial"/>
                <a:sym typeface="Arial"/>
              </a:rPr>
              <a:t>Logistic regression is a process of modeling the probability of a discrete outcome given an input variable. The most common logistic regression models a binary outcome; something that can take two values such as true/false, yes/no, and so on.</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1097275" y="1098800"/>
            <a:ext cx="8154924" cy="349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1234425" y="1085300"/>
            <a:ext cx="7639826" cy="3686175"/>
          </a:xfrm>
          <a:prstGeom prst="rect">
            <a:avLst/>
          </a:prstGeom>
          <a:noFill/>
          <a:ln>
            <a:noFill/>
          </a:ln>
        </p:spPr>
      </p:pic>
      <p:sp>
        <p:nvSpPr>
          <p:cNvPr id="200" name="Google Shape;200;p24"/>
          <p:cNvSpPr txBox="1"/>
          <p:nvPr/>
        </p:nvSpPr>
        <p:spPr>
          <a:xfrm>
            <a:off x="1412750" y="3977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chemeClr val="lt1"/>
                </a:solidFill>
                <a:latin typeface="Lato"/>
                <a:ea typeface="Lato"/>
                <a:cs typeface="Lato"/>
                <a:sym typeface="Lato"/>
              </a:rPr>
              <a:t>6.Evaluating the trained model</a:t>
            </a:r>
            <a:endParaRPr b="1"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5"/>
          <p:cNvPicPr preferRelativeResize="0"/>
          <p:nvPr/>
        </p:nvPicPr>
        <p:blipFill>
          <a:blip r:embed="rId3">
            <a:alphaModFix/>
          </a:blip>
          <a:stretch>
            <a:fillRect/>
          </a:stretch>
        </p:blipFill>
        <p:spPr>
          <a:xfrm>
            <a:off x="1143600" y="0"/>
            <a:ext cx="7192802"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11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Topic : </a:t>
            </a:r>
            <a:r>
              <a:rPr lang="en" sz="2800"/>
              <a:t>Gmail Spam Detection</a:t>
            </a:r>
            <a:endParaRPr sz="2800"/>
          </a:p>
        </p:txBody>
      </p:sp>
      <p:sp>
        <p:nvSpPr>
          <p:cNvPr id="141" name="Google Shape;141;p14"/>
          <p:cNvSpPr txBox="1"/>
          <p:nvPr>
            <p:ph idx="1" type="body"/>
          </p:nvPr>
        </p:nvSpPr>
        <p:spPr>
          <a:xfrm>
            <a:off x="1297500" y="1425675"/>
            <a:ext cx="7038900" cy="342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Gmail is the worldwide use of communication application. It is because of the ease of use and faster than other communication application. However, its inability to detect whether the mail content is either spam or ham degrade its performance. Nowadays, lot of cases have been reported regarding stealing of personal information or phishing activities via gmail from the user. This project will discuss how machine learning help in spam detection. Machine learning is an artificial intelligence application that provides the ability to automatically learn and improve data without being explicitly programmed. The algorithm will predict the score more accurately. The objective of developing this model is to detect and score word faster and accurately.</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896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Objective</a:t>
            </a:r>
            <a:r>
              <a:rPr lang="en" sz="3000"/>
              <a:t> :</a:t>
            </a:r>
            <a:r>
              <a:rPr lang="en"/>
              <a:t> </a:t>
            </a:r>
            <a:endParaRPr/>
          </a:p>
        </p:txBody>
      </p:sp>
      <p:sp>
        <p:nvSpPr>
          <p:cNvPr id="147" name="Google Shape;147;p15"/>
          <p:cNvSpPr txBox="1"/>
          <p:nvPr>
            <p:ph idx="1" type="body"/>
          </p:nvPr>
        </p:nvSpPr>
        <p:spPr>
          <a:xfrm>
            <a:off x="1297500" y="19359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latin typeface="Montserrat"/>
                <a:ea typeface="Montserrat"/>
                <a:cs typeface="Montserrat"/>
                <a:sym typeface="Montserrat"/>
              </a:rPr>
              <a:t>The objective of this project is to build a prediction model to predict whether a mail is spam or not. </a:t>
            </a:r>
            <a:endParaRPr sz="2500">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1143000" y="-1"/>
            <a:ext cx="685800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400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STEPS INVOLVED:</a:t>
            </a:r>
            <a:endParaRPr sz="2500"/>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1.Importing Dataset </a:t>
            </a:r>
            <a:endParaRPr sz="1500"/>
          </a:p>
          <a:p>
            <a:pPr indent="0" lvl="0" marL="0" rtl="0" algn="l">
              <a:spcBef>
                <a:spcPts val="1200"/>
              </a:spcBef>
              <a:spcAft>
                <a:spcPts val="0"/>
              </a:spcAft>
              <a:buNone/>
            </a:pPr>
            <a:r>
              <a:rPr lang="en" sz="1500"/>
              <a:t>2.Preprocessing Dataset</a:t>
            </a:r>
            <a:endParaRPr sz="1500"/>
          </a:p>
          <a:p>
            <a:pPr indent="0" lvl="0" marL="0" rtl="0" algn="l">
              <a:spcBef>
                <a:spcPts val="1200"/>
              </a:spcBef>
              <a:spcAft>
                <a:spcPts val="0"/>
              </a:spcAft>
              <a:buNone/>
            </a:pPr>
            <a:r>
              <a:rPr lang="en" sz="1500"/>
              <a:t>3.Label Encoding</a:t>
            </a:r>
            <a:endParaRPr sz="1500"/>
          </a:p>
          <a:p>
            <a:pPr indent="0" lvl="0" marL="0" rtl="0" algn="l">
              <a:spcBef>
                <a:spcPts val="1200"/>
              </a:spcBef>
              <a:spcAft>
                <a:spcPts val="0"/>
              </a:spcAft>
              <a:buNone/>
            </a:pPr>
            <a:r>
              <a:rPr lang="en" sz="1500"/>
              <a:t>4.</a:t>
            </a:r>
            <a:r>
              <a:rPr lang="en" sz="1500"/>
              <a:t>Splitting the data into training data &amp; test data</a:t>
            </a:r>
            <a:endParaRPr sz="1500"/>
          </a:p>
          <a:p>
            <a:pPr indent="0" lvl="0" marL="0" rtl="0" algn="l">
              <a:spcBef>
                <a:spcPts val="1200"/>
              </a:spcBef>
              <a:spcAft>
                <a:spcPts val="0"/>
              </a:spcAft>
              <a:buNone/>
            </a:pPr>
            <a:r>
              <a:rPr lang="en" sz="1500"/>
              <a:t>5.Logistic regression</a:t>
            </a:r>
            <a:endParaRPr sz="1500"/>
          </a:p>
          <a:p>
            <a:pPr indent="0" lvl="0" marL="0" rtl="0" algn="l">
              <a:spcBef>
                <a:spcPts val="1200"/>
              </a:spcBef>
              <a:spcAft>
                <a:spcPts val="1200"/>
              </a:spcAft>
              <a:buNone/>
            </a:pPr>
            <a:r>
              <a:rPr lang="en" sz="1500"/>
              <a:t>6.Evaluating the trained model</a:t>
            </a:r>
            <a:endParaRPr sz="1500"/>
          </a:p>
        </p:txBody>
      </p:sp>
      <p:sp>
        <p:nvSpPr>
          <p:cNvPr id="159" name="Google Shape;159;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Label Encoding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rotWithShape="1">
          <a:blip r:embed="rId3">
            <a:alphaModFix/>
          </a:blip>
          <a:srcRect b="-2949" l="0" r="0" t="18682"/>
          <a:stretch/>
        </p:blipFill>
        <p:spPr>
          <a:xfrm>
            <a:off x="1083575" y="1426475"/>
            <a:ext cx="7908024" cy="3524975"/>
          </a:xfrm>
          <a:prstGeom prst="rect">
            <a:avLst/>
          </a:prstGeom>
          <a:noFill/>
          <a:ln>
            <a:noFill/>
          </a:ln>
        </p:spPr>
      </p:pic>
      <p:sp>
        <p:nvSpPr>
          <p:cNvPr id="165" name="Google Shape;165;p18"/>
          <p:cNvSpPr txBox="1"/>
          <p:nvPr/>
        </p:nvSpPr>
        <p:spPr>
          <a:xfrm rot="-634">
            <a:off x="1221100" y="507550"/>
            <a:ext cx="3255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700">
                <a:solidFill>
                  <a:schemeClr val="lt1"/>
                </a:solidFill>
                <a:latin typeface="Lato"/>
                <a:ea typeface="Lato"/>
                <a:cs typeface="Lato"/>
                <a:sym typeface="Lato"/>
              </a:rPr>
              <a:t>1.Importing Dataset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9"/>
          <p:cNvPicPr preferRelativeResize="0"/>
          <p:nvPr/>
        </p:nvPicPr>
        <p:blipFill rotWithShape="1">
          <a:blip r:embed="rId3">
            <a:alphaModFix/>
          </a:blip>
          <a:srcRect b="7396" l="10476" r="1849" t="14994"/>
          <a:stretch/>
        </p:blipFill>
        <p:spPr>
          <a:xfrm>
            <a:off x="1536200" y="1371600"/>
            <a:ext cx="6885426" cy="2981750"/>
          </a:xfrm>
          <a:prstGeom prst="rect">
            <a:avLst/>
          </a:prstGeom>
          <a:noFill/>
          <a:ln>
            <a:noFill/>
          </a:ln>
        </p:spPr>
      </p:pic>
      <p:sp>
        <p:nvSpPr>
          <p:cNvPr id="171" name="Google Shape;171;p19"/>
          <p:cNvSpPr txBox="1"/>
          <p:nvPr/>
        </p:nvSpPr>
        <p:spPr>
          <a:xfrm>
            <a:off x="1207000" y="2057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lt1"/>
                </a:solidFill>
                <a:latin typeface="Lato"/>
                <a:ea typeface="Lato"/>
                <a:cs typeface="Lato"/>
                <a:sym typeface="Lato"/>
              </a:rPr>
              <a:t>2.</a:t>
            </a:r>
            <a:r>
              <a:rPr b="1" lang="en" sz="1800">
                <a:solidFill>
                  <a:schemeClr val="lt1"/>
                </a:solidFill>
                <a:latin typeface="Lato"/>
                <a:ea typeface="Lato"/>
                <a:cs typeface="Lato"/>
                <a:sym typeface="Lato"/>
              </a:rPr>
              <a:t>Preprocessing Dataset</a:t>
            </a:r>
            <a:endParaRPr b="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781800" y="1716025"/>
            <a:ext cx="7880624" cy="2412500"/>
          </a:xfrm>
          <a:prstGeom prst="rect">
            <a:avLst/>
          </a:prstGeom>
          <a:noFill/>
          <a:ln>
            <a:noFill/>
          </a:ln>
        </p:spPr>
      </p:pic>
      <p:sp>
        <p:nvSpPr>
          <p:cNvPr id="177" name="Google Shape;177;p20"/>
          <p:cNvSpPr txBox="1"/>
          <p:nvPr/>
        </p:nvSpPr>
        <p:spPr>
          <a:xfrm>
            <a:off x="1371600" y="493800"/>
            <a:ext cx="6871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lt1"/>
                </a:solidFill>
                <a:latin typeface="Lato"/>
                <a:ea typeface="Lato"/>
                <a:cs typeface="Lato"/>
                <a:sym typeface="Lato"/>
              </a:rPr>
              <a:t>3.</a:t>
            </a:r>
            <a:r>
              <a:rPr b="1" lang="en" sz="1800">
                <a:solidFill>
                  <a:schemeClr val="lt1"/>
                </a:solidFill>
                <a:latin typeface="Lato"/>
                <a:ea typeface="Lato"/>
                <a:cs typeface="Lato"/>
                <a:sym typeface="Lato"/>
              </a:rPr>
              <a:t>Label Encoding</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42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722">
                <a:latin typeface="Lato"/>
                <a:ea typeface="Lato"/>
                <a:cs typeface="Lato"/>
                <a:sym typeface="Lato"/>
              </a:rPr>
              <a:t>4.</a:t>
            </a:r>
            <a:r>
              <a:rPr b="1" lang="en" sz="1722">
                <a:latin typeface="Lato"/>
                <a:ea typeface="Lato"/>
                <a:cs typeface="Lato"/>
                <a:sym typeface="Lato"/>
              </a:rPr>
              <a:t>Splitting the data into training data &amp; test data</a:t>
            </a:r>
            <a:endParaRPr b="1" sz="2622"/>
          </a:p>
        </p:txBody>
      </p:sp>
      <p:pic>
        <p:nvPicPr>
          <p:cNvPr id="183" name="Google Shape;183;p21"/>
          <p:cNvPicPr preferRelativeResize="0"/>
          <p:nvPr/>
        </p:nvPicPr>
        <p:blipFill>
          <a:blip r:embed="rId3">
            <a:alphaModFix/>
          </a:blip>
          <a:stretch>
            <a:fillRect/>
          </a:stretch>
        </p:blipFill>
        <p:spPr>
          <a:xfrm>
            <a:off x="1357875" y="891550"/>
            <a:ext cx="7786125" cy="378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