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thya, Parnapalli" initials="SP" lastIdx="1" clrIdx="0">
    <p:extLst>
      <p:ext uri="{19B8F6BF-5375-455C-9EA6-DF929625EA0E}">
        <p15:presenceInfo xmlns:p15="http://schemas.microsoft.com/office/powerpoint/2012/main" userId="S::parnapalli.sahithya@capgemini.com::8678b4dd-723a-4186-a88e-a873002249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3792" autoAdjust="0"/>
  </p:normalViewPr>
  <p:slideViewPr>
    <p:cSldViewPr>
      <p:cViewPr varScale="1">
        <p:scale>
          <a:sx n="67" d="100"/>
          <a:sy n="67" d="100"/>
        </p:scale>
        <p:origin x="52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3"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7"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1"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7"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3"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1"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1"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5"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9"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3"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9"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9"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SAHITHY/sahithya-parnapalli.gi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77949825"/>
              </p:ext>
            </p:extLst>
          </p:nvPr>
        </p:nvGraphicFramePr>
        <p:xfrm>
          <a:off x="9229725" y="1184910"/>
          <a:ext cx="2962275" cy="5673090"/>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6244">
                <a:tc>
                  <a:txBody>
                    <a:bodyPr/>
                    <a:lstStyle/>
                    <a:p>
                      <a:pPr algn="l" fontAlgn="base"/>
                      <a:r>
                        <a:rPr lang="en-US" sz="1200" b="0" i="0" u="none" strike="noStrike" dirty="0">
                          <a:solidFill>
                            <a:srgbClr val="000000"/>
                          </a:solidFill>
                          <a:effectLst/>
                          <a:latin typeface="Calibri" panose="020F0502020204030204" pitchFamily="34" charset="0"/>
                        </a:rPr>
                        <a:t>Java</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Java Basics,OOPS,Generics,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p>
                      <a:pPr algn="l" fontAlgn="base"/>
                      <a:r>
                        <a:rPr lang="en-US" sz="1200" b="0" i="0" u="none" strike="noStrike" dirty="0">
                          <a:solidFill>
                            <a:srgbClr val="000000"/>
                          </a:solidFill>
                          <a:effectLst/>
                          <a:latin typeface="Calibri" panose="020F0502020204030204" pitchFamily="34" charset="0"/>
                        </a:rPr>
                        <a:t>Collections, Array, Loops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extLst>
                  <a:ext uri="{0D108BD9-81ED-4DB2-BD59-A6C34878D82A}">
                    <a16:rowId xmlns:a16="http://schemas.microsoft.com/office/drawing/2014/main" val="10000"/>
                  </a:ext>
                </a:extLst>
              </a:tr>
              <a:tr h="726313">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Spring Boot, Spring Rest Services, Spring Restful Services</a:t>
                      </a:r>
                      <a:endParaRPr lang="en-US" sz="1200" b="0" i="0" dirty="0">
                        <a:solidFill>
                          <a:srgbClr val="000000"/>
                        </a:solidFill>
                        <a:effectLst/>
                      </a:endParaRPr>
                    </a:p>
                  </a:txBody>
                  <a:tcPr/>
                </a:tc>
                <a:extLst>
                  <a:ext uri="{0D108BD9-81ED-4DB2-BD59-A6C34878D82A}">
                    <a16:rowId xmlns:a16="http://schemas.microsoft.com/office/drawing/2014/main" val="236619847"/>
                  </a:ext>
                </a:extLst>
              </a:tr>
              <a:tr h="726313">
                <a:tc>
                  <a:txBody>
                    <a:bodyPr/>
                    <a:lstStyle/>
                    <a:p>
                      <a:pPr algn="l" fontAlgn="base"/>
                      <a:r>
                        <a:rPr lang="en-US" sz="1200" b="0" i="0" u="none" strike="noStrike" dirty="0">
                          <a:solidFill>
                            <a:srgbClr val="000000"/>
                          </a:solidFill>
                          <a:effectLst/>
                          <a:latin typeface="Calibri" panose="020F0502020204030204" pitchFamily="34" charset="0"/>
                        </a:rPr>
                        <a:t>React</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Components, Hooks, Virtual DOM, Routing, Forms &amp; Validation</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5933">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Postgre SQL</a:t>
                      </a:r>
                      <a:endParaRPr lang="en-US" sz="1200" b="0" i="0" dirty="0">
                        <a:solidFill>
                          <a:srgbClr val="000000"/>
                        </a:solidFill>
                        <a:effectLst/>
                      </a:endParaRPr>
                    </a:p>
                  </a:txBody>
                  <a:tcPr/>
                </a:tc>
                <a:extLst>
                  <a:ext uri="{0D108BD9-81ED-4DB2-BD59-A6C34878D82A}">
                    <a16:rowId xmlns:a16="http://schemas.microsoft.com/office/drawing/2014/main" val="10002"/>
                  </a:ext>
                </a:extLst>
              </a:tr>
              <a:tr h="104686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Bootstrap 4, JavaScript, ES6</a:t>
                      </a:r>
                      <a:endParaRPr lang="en-US" sz="1200" b="0" i="0" dirty="0">
                        <a:solidFill>
                          <a:srgbClr val="000000"/>
                        </a:solidFill>
                        <a:effectLst/>
                      </a:endParaRPr>
                    </a:p>
                  </a:txBody>
                  <a:tcPr/>
                </a:tc>
                <a:extLst>
                  <a:ext uri="{0D108BD9-81ED-4DB2-BD59-A6C34878D82A}">
                    <a16:rowId xmlns:a16="http://schemas.microsoft.com/office/drawing/2014/main" val="10003"/>
                  </a:ext>
                </a:extLst>
              </a:tr>
              <a:tr h="1046865">
                <a:tc>
                  <a:txBody>
                    <a:bodyPr/>
                    <a:lstStyle/>
                    <a:p>
                      <a:pPr algn="l" fontAlgn="base"/>
                      <a:r>
                        <a:rPr lang="en-US" sz="1200" b="0" i="0" u="none" strike="noStrike" dirty="0">
                          <a:solidFill>
                            <a:srgbClr val="000000"/>
                          </a:solidFill>
                          <a:effectLst/>
                          <a:latin typeface="Calibri" panose="020F0502020204030204" pitchFamily="34" charset="0"/>
                        </a:rPr>
                        <a:t>Tools</a:t>
                      </a:r>
                      <a:endParaRPr lang="en-US" sz="12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Eclipse, STS, GitHub, Postman, Swagger, Sonarlint, Visual Studio Code, Pg Admin 4, SQL Shell</a:t>
                      </a:r>
                      <a:endParaRPr lang="en-US" sz="1200" b="0" i="0" dirty="0">
                        <a:solidFill>
                          <a:srgbClr val="000000"/>
                        </a:solidFill>
                        <a:effectLst/>
                      </a:endParaRPr>
                    </a:p>
                  </a:txBody>
                  <a:tcPr/>
                </a:tc>
                <a:extLst>
                  <a:ext uri="{0D108BD9-81ED-4DB2-BD59-A6C34878D82A}">
                    <a16:rowId xmlns:a16="http://schemas.microsoft.com/office/drawing/2014/main" val="1123787861"/>
                  </a:ext>
                </a:extLst>
              </a:tr>
              <a:tr h="118455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 On skills</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Immersive</a:t>
                      </a:r>
                      <a:r>
                        <a:rPr lang="en-US" sz="1200" b="0" i="0" u="none" strike="noStrike" dirty="0">
                          <a:solidFill>
                            <a:srgbClr val="000000"/>
                          </a:solidFill>
                          <a:effectLst/>
                          <a:latin typeface="Calibri" panose="020F0502020204030204" pitchFamily="34" charset="0"/>
                        </a:rPr>
                        <a:t> Learning</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endParaRPr lang="en-US" sz="1200" b="0" i="0" dirty="0">
                        <a:solidFill>
                          <a:srgbClr val="000000"/>
                        </a:solidFill>
                        <a:effectLst/>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eaLnBrk="1" hangingPunct="1">
              <a:lnSpc>
                <a:spcPct val="114000"/>
              </a:lnSpc>
            </a:pPr>
            <a:r>
              <a:rPr lang="en-US" altLang="en-US" sz="1200" b="1" dirty="0"/>
              <a:t>E-Vehicle Showroom Admin and Dealer page   </a:t>
            </a:r>
          </a:p>
          <a:p>
            <a:pPr eaLnBrk="1" hangingPunct="1">
              <a:lnSpc>
                <a:spcPct val="114000"/>
              </a:lnSpc>
            </a:pPr>
            <a:r>
              <a:rPr lang="en-US" altLang="en-IN" sz="1200" dirty="0"/>
              <a:t>C</a:t>
            </a:r>
            <a:r>
              <a:rPr lang="en-IN" altLang="en-US" sz="1200" dirty="0"/>
              <a:t>ase study of </a:t>
            </a:r>
            <a:r>
              <a:rPr lang="en-US" altLang="en-IN" sz="1200" dirty="0"/>
              <a:t>e- Vehicle showroom for admin and dealer pages </a:t>
            </a:r>
            <a:r>
              <a:rPr lang="en-IN" altLang="en-US" sz="1200" dirty="0"/>
              <a:t>along with </a:t>
            </a:r>
            <a:r>
              <a:rPr lang="en-US" altLang="en-IN" sz="1200" dirty="0"/>
              <a:t>API Gateway</a:t>
            </a:r>
            <a:r>
              <a:rPr lang="en-IN" altLang="en-US" sz="1200" dirty="0"/>
              <a:t>, Swagger, responsive UI with </a:t>
            </a:r>
            <a:r>
              <a:rPr lang="en-US" altLang="en-IN" sz="1200" dirty="0"/>
              <a:t>HTML5,</a:t>
            </a:r>
            <a:r>
              <a:rPr lang="en-US" altLang="en-US" sz="1200" dirty="0"/>
              <a:t> CSS, Bootstrap and React used as User Interface.</a:t>
            </a:r>
            <a:endParaRPr lang="en-US" altLang="nl-NL" sz="1200" b="1" dirty="0"/>
          </a:p>
          <a:p>
            <a:pPr>
              <a:lnSpc>
                <a:spcPct val="114000"/>
              </a:lnSpc>
            </a:pPr>
            <a:endParaRPr lang="en-IN" altLang="nl-NL" b="1" dirty="0"/>
          </a:p>
          <a:p>
            <a:pPr>
              <a:lnSpc>
                <a:spcPct val="114000"/>
              </a:lnSpc>
            </a:pPr>
            <a:r>
              <a:rPr lang="en-US" sz="1400" b="1" i="0" dirty="0">
                <a:effectLst/>
                <a:latin typeface="Arial" panose="020B0604020202020204" pitchFamily="34" charset="0"/>
              </a:rPr>
              <a:t>Degreed</a:t>
            </a:r>
            <a:r>
              <a:rPr lang="en-US" sz="1400" b="0" i="0" dirty="0">
                <a:effectLst/>
                <a:latin typeface="Arial" panose="020B0604020202020204" pitchFamily="34" charset="0"/>
              </a:rPr>
              <a:t> :Successfully completed the degreed training in </a:t>
            </a:r>
            <a:r>
              <a:rPr lang="en-US" sz="1400" dirty="0">
                <a:latin typeface="Arial" panose="020B0604020202020204" pitchFamily="34" charset="0"/>
              </a:rPr>
              <a:t>GIT</a:t>
            </a:r>
            <a:r>
              <a:rPr lang="en-US" sz="1400" b="0" i="0" dirty="0">
                <a:effectLst/>
                <a:latin typeface="Arial" panose="020B0604020202020204" pitchFamily="34" charset="0"/>
              </a:rPr>
              <a:t>, HTML, CSS, SQL, React.</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parnapalli.sahithya@capgemini.com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9948897142</a:t>
            </a:r>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Core Java, Postgre Sql, Spring Restful Services</a:t>
            </a:r>
          </a:p>
          <a:p>
            <a:pPr marL="171450" indent="-171450">
              <a:buFont typeface="Arial" panose="020B0604020202020204" pitchFamily="34" charset="0"/>
              <a:buChar char="•"/>
            </a:pPr>
            <a:r>
              <a:rPr lang="en-US" sz="1400" b="0" i="0" dirty="0">
                <a:effectLst/>
              </a:rPr>
              <a:t>Proficient in creating Single page Web Application in React with Authentication with routing</a:t>
            </a:r>
          </a:p>
          <a:p>
            <a:pPr marL="171450" indent="-171450">
              <a:buFont typeface="Arial" panose="020B0604020202020204" pitchFamily="34" charset="0"/>
              <a:buChar char="•"/>
            </a:pPr>
            <a:r>
              <a:rPr lang="en-US" sz="1400" b="0" i="0" dirty="0">
                <a:effectLst/>
              </a:rPr>
              <a:t>Hands on experience in developing web pages using HTML5, CSS, Object TypeScript, Good understanding of Document Object Model (DOM) and DOM Functions</a:t>
            </a:r>
          </a:p>
          <a:p>
            <a:pPr marL="171450" indent="-171450">
              <a:buFont typeface="Arial" panose="020B0604020202020204" pitchFamily="34" charset="0"/>
              <a:buChar char="•"/>
            </a:pPr>
            <a:r>
              <a:rPr lang="en-US" sz="1400" b="0" i="0" dirty="0">
                <a:effectLst/>
              </a:rPr>
              <a:t>Ready to learn new technologies and implement them for the future </a:t>
            </a:r>
            <a:r>
              <a:rPr lang="en-US" sz="1400" dirty="0"/>
              <a:t>k</a:t>
            </a:r>
            <a:r>
              <a:rPr lang="en-US" sz="1400" b="0" i="0" dirty="0">
                <a:effectLst/>
              </a:rPr>
              <a:t>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Parnapalli Sahithya</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931988" y="5834015"/>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471884" y="5962134"/>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Master of Technlogy, </a:t>
            </a:r>
            <a:r>
              <a:rPr lang="en-US" altLang="nl-NL" sz="1000" dirty="0">
                <a:solidFill>
                  <a:prstClr val="black"/>
                </a:solidFill>
                <a:latin typeface="Verdana" panose="020B0604030504040204" pitchFamily="34" charset="0"/>
              </a:rPr>
              <a:t>Electrical and Electronics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2019 - 2021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7" name="Picture Placeholder 6">
            <a:extLst>
              <a:ext uri="{FF2B5EF4-FFF2-40B4-BE49-F238E27FC236}">
                <a16:creationId xmlns:a16="http://schemas.microsoft.com/office/drawing/2014/main" id="{8556C8DC-37D6-4159-BE80-00D760B135E3}"/>
              </a:ext>
            </a:extLst>
          </p:cNvPr>
          <p:cNvPicPr>
            <a:picLocks noGrp="1" noChangeAspect="1"/>
          </p:cNvPicPr>
          <p:nvPr>
            <p:ph type="pic" sz="quarter" idx="46"/>
          </p:nvPr>
        </p:nvPicPr>
        <p:blipFill>
          <a:blip r:embed="rId5"/>
          <a:srcRect l="774" r="774"/>
          <a:stretch>
            <a:fillRect/>
          </a:stretch>
        </p:blipFill>
        <p:spPr>
          <a:xfrm>
            <a:off x="609599" y="287492"/>
            <a:ext cx="1402715" cy="146510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415</TotalTime>
  <Words>256</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Sahithya, Parnapalli</cp:lastModifiedBy>
  <cp:revision>132</cp:revision>
  <dcterms:created xsi:type="dcterms:W3CDTF">2020-09-22T06:24:00Z</dcterms:created>
  <dcterms:modified xsi:type="dcterms:W3CDTF">2022-06-20T15:47:34Z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