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500" userDrawn="1">
          <p15:clr>
            <a:srgbClr val="A4A3A4"/>
          </p15:clr>
        </p15:guide>
        <p15:guide id="2" pos="7034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784"/>
    <a:srgbClr val="DDC999"/>
    <a:srgbClr val="DDC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500"/>
        <p:guide pos="7034"/>
        <p:guide orient="horz" pos="935"/>
        <p:guide orient="horz" pos="3929"/>
        <p:guide orient="horz" pos="38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cdac5bb16_0_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g26cdac5bb16_0_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7b651b2d9_2_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c7b651b2d9_2_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2c7b651b2d9_2_1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d867760-xs.y1.d-tzj33x.jshxdt.com.cn/" TargetMode="Externa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2" y="1"/>
            <a:ext cx="12192000" cy="6857999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43154" y="1585417"/>
            <a:ext cx="80643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7200"/>
              <a:buFont typeface="Arial" panose="020B0604020202020204"/>
              <a:buNone/>
            </a:pPr>
            <a:r>
              <a:rPr lang="zh-CN" sz="5600">
                <a:solidFill>
                  <a:srgbClr val="F7E7D9"/>
                </a:solidFill>
              </a:rPr>
              <a:t>UON Freshman Orientation Website</a:t>
            </a:r>
            <a:endParaRPr sz="8000" b="0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033239" y="4345380"/>
            <a:ext cx="2125500" cy="369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Group Panda</a:t>
            </a: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2033213" y="3638148"/>
            <a:ext cx="7272000" cy="0"/>
          </a:xfrm>
          <a:prstGeom prst="straightConnector1">
            <a:avLst/>
          </a:prstGeom>
          <a:noFill/>
          <a:ln w="381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3"/>
          <p:cNvSpPr txBox="1"/>
          <p:nvPr/>
        </p:nvSpPr>
        <p:spPr>
          <a:xfrm>
            <a:off x="2033250" y="4820700"/>
            <a:ext cx="2505900" cy="1754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Linfeng Lu</a:t>
            </a:r>
            <a:endParaRPr sz="1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Yinglin Fang</a:t>
            </a:r>
            <a:endParaRPr sz="1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YiDali</a:t>
            </a:r>
            <a:endParaRPr sz="1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Pan Jinke</a:t>
            </a:r>
            <a:endParaRPr sz="1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800">
                <a:solidFill>
                  <a:schemeClr val="lt1"/>
                </a:solidFill>
              </a:rPr>
              <a:t>Zhang Xiaolong</a:t>
            </a:r>
            <a:endParaRPr sz="1800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3317999" y="1566926"/>
            <a:ext cx="8874001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0" y="1566926"/>
            <a:ext cx="1105147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4260716" y="2669545"/>
            <a:ext cx="7931284" cy="144655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800" b="1">
                <a:solidFill>
                  <a:srgbClr val="F7E7D9"/>
                </a:solidFill>
              </a:rPr>
              <a:t>Show website</a:t>
            </a:r>
            <a:endParaRPr sz="88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1307530" y="1815465"/>
            <a:ext cx="1808086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9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99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>
            <a:off x="-27129" y="1"/>
            <a:ext cx="12192000" cy="6858000"/>
          </a:xfrm>
          <a:prstGeom prst="rect">
            <a:avLst/>
          </a:prstGeom>
          <a:solidFill>
            <a:schemeClr val="accent1">
              <a:alpha val="749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4111657" y="1819782"/>
            <a:ext cx="3968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7200"/>
              <a:buFont typeface="Arial" panose="020B0604020202020204"/>
              <a:buNone/>
            </a:pPr>
            <a:endParaRPr sz="7200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3114625" y="2551500"/>
            <a:ext cx="5908500" cy="8775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zh-CN" sz="2000" u="sng">
                <a:solidFill>
                  <a:schemeClr val="lt1"/>
                </a:solidFill>
                <a:hlinkClick r:id="rId2"/>
              </a:rPr>
              <a:t>http://dd867760-xs.y1.d-tzj33x.jshxdt.com.cn/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70" name="Google Shape;270;p23"/>
          <p:cNvCxnSpPr/>
          <p:nvPr/>
        </p:nvCxnSpPr>
        <p:spPr>
          <a:xfrm>
            <a:off x="2460000" y="3429000"/>
            <a:ext cx="7272000" cy="0"/>
          </a:xfrm>
          <a:prstGeom prst="straightConnector1">
            <a:avLst/>
          </a:prstGeom>
          <a:noFill/>
          <a:ln w="381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23"/>
          <p:cNvSpPr txBox="1"/>
          <p:nvPr/>
        </p:nvSpPr>
        <p:spPr>
          <a:xfrm>
            <a:off x="4363075" y="948550"/>
            <a:ext cx="3411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rgbClr val="F7E7D9"/>
                </a:solidFill>
              </a:rPr>
              <a:t>Website link</a:t>
            </a:r>
            <a:endParaRPr sz="4400">
              <a:solidFill>
                <a:srgbClr val="F7E7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/>
          <p:nvPr/>
        </p:nvSpPr>
        <p:spPr>
          <a:xfrm>
            <a:off x="3317999" y="1566926"/>
            <a:ext cx="8874001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0" y="1566926"/>
            <a:ext cx="1105147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4260716" y="2669545"/>
            <a:ext cx="7931284" cy="144655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800" b="1">
                <a:solidFill>
                  <a:srgbClr val="F7E7D9"/>
                </a:solidFill>
              </a:rPr>
              <a:t>Result</a:t>
            </a:r>
            <a:endParaRPr sz="88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1307530" y="1815465"/>
            <a:ext cx="1808086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9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99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>
            <p:custDataLst>
              <p:tags r:id="rId1"/>
            </p:custDataLst>
          </p:nvPr>
        </p:nvSpPr>
        <p:spPr>
          <a:xfrm>
            <a:off x="352743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11338800" y="4166"/>
            <a:ext cx="853200" cy="851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831493" y="0"/>
            <a:ext cx="10336213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0" y="4166"/>
            <a:ext cx="660400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794245" y="73970"/>
            <a:ext cx="7996135" cy="646331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</a:t>
            </a:r>
            <a:endParaRPr sz="48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11381233" y="0"/>
            <a:ext cx="769667" cy="769667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531485" y="2804085"/>
            <a:ext cx="286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C8A784"/>
                </a:solidFill>
              </a:rPr>
              <a:t>User experience</a:t>
            </a:r>
            <a:endParaRPr lang="zh-CN" sz="3600">
              <a:solidFill>
                <a:srgbClr val="C8A784"/>
              </a:solidFill>
            </a:endParaRPr>
          </a:p>
        </p:txBody>
      </p:sp>
      <p:sp>
        <p:nvSpPr>
          <p:cNvPr id="2" name="Google Shape;209;p20"/>
          <p:cNvSpPr/>
          <p:nvPr>
            <p:custDataLst>
              <p:tags r:id="rId2"/>
            </p:custDataLst>
          </p:nvPr>
        </p:nvSpPr>
        <p:spPr>
          <a:xfrm>
            <a:off x="4518343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09;p20"/>
          <p:cNvSpPr/>
          <p:nvPr>
            <p:custDataLst>
              <p:tags r:id="rId3"/>
            </p:custDataLst>
          </p:nvPr>
        </p:nvSpPr>
        <p:spPr>
          <a:xfrm>
            <a:off x="8789988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8185" y="2591435"/>
            <a:ext cx="3134995" cy="1827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olidFill>
                  <a:srgbClr val="C8A784"/>
                </a:solidFill>
                <a:sym typeface="+mn-ea"/>
              </a:rPr>
              <a:t>C</a:t>
            </a:r>
            <a:r>
              <a:rPr lang="zh-CN" sz="3600">
                <a:solidFill>
                  <a:srgbClr val="C8A784"/>
                </a:solidFill>
                <a:sym typeface="+mn-ea"/>
              </a:rPr>
              <a:t>ompleteness of interface functions</a:t>
            </a:r>
            <a:endParaRPr lang="zh-CN" altLang="en-US" sz="3600">
              <a:solidFill>
                <a:srgbClr val="C8A784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8770" y="3070225"/>
            <a:ext cx="2316480" cy="717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600">
                <a:solidFill>
                  <a:srgbClr val="C8A784"/>
                </a:solidFill>
              </a:rPr>
              <a:t>limitations</a:t>
            </a:r>
            <a:endParaRPr lang="zh-CN" altLang="en-US" sz="3600">
              <a:solidFill>
                <a:srgbClr val="C8A78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/>
          <p:nvPr/>
        </p:nvSpPr>
        <p:spPr>
          <a:xfrm>
            <a:off x="-4" y="1"/>
            <a:ext cx="12192000" cy="6858000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484050" y="1771075"/>
            <a:ext cx="5223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7200"/>
              <a:buFont typeface="Arial" panose="020B0604020202020204"/>
              <a:buNone/>
            </a:pPr>
            <a:r>
              <a:rPr lang="zh-CN" sz="7200">
                <a:solidFill>
                  <a:srgbClr val="F7E7D9"/>
                </a:solidFill>
              </a:rPr>
              <a:t>Thank You</a:t>
            </a:r>
            <a:endParaRPr sz="7200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116558" y="2866223"/>
            <a:ext cx="3959055" cy="307777"/>
            <a:chOff x="4116558" y="2866223"/>
            <a:chExt cx="3959055" cy="307777"/>
          </a:xfrm>
        </p:grpSpPr>
        <p:sp>
          <p:nvSpPr>
            <p:cNvPr id="321" name="Google Shape;321;p28"/>
            <p:cNvSpPr txBox="1"/>
            <p:nvPr/>
          </p:nvSpPr>
          <p:spPr>
            <a:xfrm>
              <a:off x="4585986" y="2866223"/>
              <a:ext cx="3020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 panose="020B0604020202020204"/>
                <a:buNone/>
              </a:pPr>
              <a:r>
                <a:rPr lang="zh-CN" sz="1400" b="1" i="0" u="none" strike="noStrike" cap="none">
                  <a:solidFill>
                    <a:schemeClr val="accent4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THANKS YOU FOR WATCHING</a:t>
              </a:r>
              <a:endParaRPr sz="1400" b="1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22" name="Google Shape;322;p28"/>
            <p:cNvCxnSpPr/>
            <p:nvPr/>
          </p:nvCxnSpPr>
          <p:spPr>
            <a:xfrm rot="10800000" flipH="1">
              <a:off x="7603083" y="3007907"/>
              <a:ext cx="472530" cy="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28"/>
            <p:cNvCxnSpPr/>
            <p:nvPr/>
          </p:nvCxnSpPr>
          <p:spPr>
            <a:xfrm rot="10800000" flipH="1">
              <a:off x="4116558" y="2997836"/>
              <a:ext cx="472530" cy="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24" name="Google Shape;324;p28"/>
          <p:cNvCxnSpPr/>
          <p:nvPr/>
        </p:nvCxnSpPr>
        <p:spPr>
          <a:xfrm>
            <a:off x="2460000" y="3429000"/>
            <a:ext cx="7272000" cy="0"/>
          </a:xfrm>
          <a:prstGeom prst="straightConnector1">
            <a:avLst/>
          </a:prstGeom>
          <a:noFill/>
          <a:ln w="381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69441" y="-3939"/>
            <a:ext cx="122614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-80840" y="1"/>
            <a:ext cx="12272839" cy="6857999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024750" y="715900"/>
            <a:ext cx="4838700" cy="5426100"/>
            <a:chOff x="6024750" y="488982"/>
            <a:chExt cx="4838700" cy="5426100"/>
          </a:xfrm>
        </p:grpSpPr>
        <p:sp>
          <p:nvSpPr>
            <p:cNvPr id="102" name="Google Shape;102;p14"/>
            <p:cNvSpPr/>
            <p:nvPr/>
          </p:nvSpPr>
          <p:spPr>
            <a:xfrm>
              <a:off x="6024750" y="488982"/>
              <a:ext cx="4838700" cy="542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6255324" y="913003"/>
              <a:ext cx="4027716" cy="4578158"/>
              <a:chOff x="1182288" y="604157"/>
              <a:chExt cx="4027716" cy="5650590"/>
            </a:xfrm>
          </p:grpSpPr>
          <p:cxnSp>
            <p:nvCxnSpPr>
              <p:cNvPr id="104" name="Google Shape;104;p14"/>
              <p:cNvCxnSpPr/>
              <p:nvPr/>
            </p:nvCxnSpPr>
            <p:spPr>
              <a:xfrm rot="10800000">
                <a:off x="1193178" y="604158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 rot="-5400000">
                <a:off x="1040778" y="756556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14"/>
              <p:cNvCxnSpPr/>
              <p:nvPr/>
            </p:nvCxnSpPr>
            <p:spPr>
              <a:xfrm>
                <a:off x="4905205" y="604158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4"/>
              <p:cNvCxnSpPr/>
              <p:nvPr/>
            </p:nvCxnSpPr>
            <p:spPr>
              <a:xfrm rot="-5400000">
                <a:off x="5057605" y="756556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4"/>
              <p:cNvCxnSpPr/>
              <p:nvPr/>
            </p:nvCxnSpPr>
            <p:spPr>
              <a:xfrm>
                <a:off x="4905204" y="6254746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" name="Google Shape;109;p14"/>
              <p:cNvCxnSpPr/>
              <p:nvPr/>
            </p:nvCxnSpPr>
            <p:spPr>
              <a:xfrm rot="5400000">
                <a:off x="5057604" y="6102348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" name="Google Shape;110;p14"/>
              <p:cNvCxnSpPr/>
              <p:nvPr/>
            </p:nvCxnSpPr>
            <p:spPr>
              <a:xfrm rot="10800000">
                <a:off x="1182289" y="6254745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14"/>
              <p:cNvCxnSpPr/>
              <p:nvPr/>
            </p:nvCxnSpPr>
            <p:spPr>
              <a:xfrm rot="5400000">
                <a:off x="1029889" y="6102347"/>
                <a:ext cx="30479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2" name="Google Shape;112;p14"/>
            <p:cNvSpPr/>
            <p:nvPr/>
          </p:nvSpPr>
          <p:spPr>
            <a:xfrm>
              <a:off x="6521550" y="997482"/>
              <a:ext cx="3992100" cy="44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E7D9"/>
                </a:buClr>
                <a:buSzPts val="3200"/>
                <a:buFont typeface="Arial" panose="020B0604020202020204"/>
                <a:buChar char="•"/>
              </a:pPr>
              <a:r>
                <a:rPr lang="zh-CN" sz="3200">
                  <a:solidFill>
                    <a:srgbClr val="F7E7D9"/>
                  </a:solidFill>
                </a:rPr>
                <a:t>Background</a:t>
              </a:r>
              <a:endParaRPr sz="1800" b="0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342900" marR="0" lvl="0" indent="-342900" algn="l" rtl="0">
                <a:lnSpc>
                  <a:spcPct val="200000"/>
                </a:lnSpc>
                <a:spcBef>
                  <a:spcPts val="1120"/>
                </a:spcBef>
                <a:spcAft>
                  <a:spcPts val="0"/>
                </a:spcAft>
                <a:buClr>
                  <a:srgbClr val="F7E7D9"/>
                </a:buClr>
                <a:buSzPts val="3200"/>
                <a:buFont typeface="Arial" panose="020B0604020202020204"/>
                <a:buChar char="•"/>
              </a:pPr>
              <a:r>
                <a:rPr lang="zh-CN" sz="3200">
                  <a:solidFill>
                    <a:srgbClr val="F7E7D9"/>
                  </a:solidFill>
                </a:rPr>
                <a:t>Aims</a:t>
              </a:r>
              <a:endParaRPr sz="3200" b="0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342900" marR="0" lvl="0" indent="-342900" algn="l" rtl="0">
                <a:lnSpc>
                  <a:spcPct val="200000"/>
                </a:lnSpc>
                <a:spcBef>
                  <a:spcPts val="1120"/>
                </a:spcBef>
                <a:spcAft>
                  <a:spcPts val="0"/>
                </a:spcAft>
                <a:buClr>
                  <a:srgbClr val="F7E7D9"/>
                </a:buClr>
                <a:buSzPts val="3200"/>
                <a:buFont typeface="Arial" panose="020B0604020202020204"/>
                <a:buChar char="•"/>
              </a:pPr>
              <a:r>
                <a:rPr lang="zh-CN" sz="3200">
                  <a:solidFill>
                    <a:srgbClr val="F7E7D9"/>
                  </a:solidFill>
                </a:rPr>
                <a:t>Show Website</a:t>
              </a:r>
              <a:endParaRPr sz="3200" b="0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342900" marR="0" lvl="0" indent="-342900" algn="l" rtl="0">
                <a:lnSpc>
                  <a:spcPct val="200000"/>
                </a:lnSpc>
                <a:spcBef>
                  <a:spcPts val="1120"/>
                </a:spcBef>
                <a:spcAft>
                  <a:spcPts val="0"/>
                </a:spcAft>
                <a:buClr>
                  <a:srgbClr val="F7E7D9"/>
                </a:buClr>
                <a:buSzPts val="3200"/>
                <a:buFont typeface="Arial" panose="020B0604020202020204"/>
                <a:buChar char="•"/>
              </a:pPr>
              <a:r>
                <a:rPr lang="zh-CN" sz="3200">
                  <a:solidFill>
                    <a:srgbClr val="F7E7D9"/>
                  </a:solidFill>
                </a:rPr>
                <a:t>Result</a:t>
              </a:r>
              <a:endParaRPr sz="3200" b="0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3" name="Google Shape;113;p14"/>
          <p:cNvSpPr txBox="1"/>
          <p:nvPr/>
        </p:nvSpPr>
        <p:spPr>
          <a:xfrm>
            <a:off x="1586352" y="2789875"/>
            <a:ext cx="3352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 b="1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CONTENTS</a:t>
            </a:r>
            <a:endParaRPr sz="44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3317999" y="1566926"/>
            <a:ext cx="8874001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1566926"/>
            <a:ext cx="1105147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260716" y="2669545"/>
            <a:ext cx="7931284" cy="144655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800" b="1">
                <a:solidFill>
                  <a:srgbClr val="F7E7D9"/>
                </a:solidFill>
              </a:rPr>
              <a:t>Background</a:t>
            </a:r>
            <a:endParaRPr sz="88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307530" y="1815465"/>
            <a:ext cx="1808086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900" b="1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99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11338800" y="4166"/>
            <a:ext cx="853200" cy="851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831493" y="0"/>
            <a:ext cx="10336213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4166"/>
            <a:ext cx="660400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endParaRPr sz="36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794251" y="73975"/>
            <a:ext cx="8872200" cy="64620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</a:rPr>
              <a:t>Project Background and Challenges</a:t>
            </a:r>
            <a:endParaRPr sz="36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381233" y="0"/>
            <a:ext cx="769667" cy="769667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" y="1282700"/>
            <a:ext cx="12192000" cy="52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266486" y="1302975"/>
            <a:ext cx="8870100" cy="1215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D8D8D8"/>
                </a:solidFill>
              </a:rPr>
              <a:t>Innovation in Educational Technology: The New Student Orientation Website Project</a:t>
            </a:r>
            <a:endParaRPr sz="1800" b="0" i="0" u="none" strike="noStrike" cap="none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267225" y="2723950"/>
            <a:ext cx="8868600" cy="2763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Char char="●"/>
            </a:pPr>
            <a:r>
              <a:rPr lang="zh-CN" sz="1800">
                <a:solidFill>
                  <a:srgbClr val="D8D8D8"/>
                </a:solidFill>
              </a:rPr>
              <a:t>The Role of Digitalization in Education</a:t>
            </a:r>
            <a:endParaRPr sz="1800">
              <a:solidFill>
                <a:srgbClr val="D8D8D8"/>
              </a:solidFill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Char char="●"/>
            </a:pPr>
            <a:r>
              <a:rPr lang="zh-CN" sz="1800">
                <a:solidFill>
                  <a:srgbClr val="D8D8D8"/>
                </a:solidFill>
              </a:rPr>
              <a:t>Limitations of Existing Orientation Websites</a:t>
            </a:r>
            <a:endParaRPr sz="1800">
              <a:solidFill>
                <a:srgbClr val="D8D8D8"/>
              </a:solidFill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</a:endParaRPr>
          </a:p>
          <a:p>
            <a:pPr marL="45720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Char char="●"/>
            </a:pPr>
            <a:r>
              <a:rPr lang="zh-CN" sz="1800">
                <a:solidFill>
                  <a:srgbClr val="D8D8D8"/>
                </a:solidFill>
              </a:rPr>
              <a:t>Inspiration for the Project</a:t>
            </a:r>
            <a:endParaRPr sz="1800">
              <a:solidFill>
                <a:srgbClr val="D8D8D8"/>
              </a:solidFill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</a:endParaRPr>
          </a:p>
        </p:txBody>
      </p:sp>
      <p:grpSp>
        <p:nvGrpSpPr>
          <p:cNvPr id="135" name="Google Shape;135;p16"/>
          <p:cNvGrpSpPr/>
          <p:nvPr/>
        </p:nvGrpSpPr>
        <p:grpSpPr>
          <a:xfrm>
            <a:off x="931806" y="1518682"/>
            <a:ext cx="557817" cy="512579"/>
            <a:chOff x="2143880" y="2830696"/>
            <a:chExt cx="1302215" cy="1196608"/>
          </a:xfrm>
        </p:grpSpPr>
        <p:sp>
          <p:nvSpPr>
            <p:cNvPr id="136" name="Google Shape;136;p16"/>
            <p:cNvSpPr/>
            <p:nvPr/>
          </p:nvSpPr>
          <p:spPr>
            <a:xfrm>
              <a:off x="2143880" y="3004649"/>
              <a:ext cx="1302215" cy="10226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37" name="Google Shape;137;p16"/>
            <p:cNvCxnSpPr/>
            <p:nvPr/>
          </p:nvCxnSpPr>
          <p:spPr>
            <a:xfrm>
              <a:off x="2467962" y="3490160"/>
              <a:ext cx="6540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2467962" y="3661610"/>
              <a:ext cx="6540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2467962" y="3821384"/>
              <a:ext cx="6540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2467962" y="2830696"/>
              <a:ext cx="654050" cy="368208"/>
            </a:xfrm>
            <a:custGeom>
              <a:avLst/>
              <a:gdLst/>
              <a:ahLst/>
              <a:cxnLst/>
              <a:rect l="l" t="t" r="r" b="b"/>
              <a:pathLst>
                <a:path w="654050" h="368208" extrusionOk="0">
                  <a:moveTo>
                    <a:pt x="327025" y="0"/>
                  </a:moveTo>
                  <a:cubicBezTo>
                    <a:pt x="408563" y="0"/>
                    <a:pt x="478522" y="26834"/>
                    <a:pt x="508406" y="65077"/>
                  </a:cubicBezTo>
                  <a:lnTo>
                    <a:pt x="516281" y="86192"/>
                  </a:lnTo>
                  <a:lnTo>
                    <a:pt x="654050" y="86192"/>
                  </a:lnTo>
                  <a:lnTo>
                    <a:pt x="654050" y="368208"/>
                  </a:lnTo>
                  <a:lnTo>
                    <a:pt x="0" y="368208"/>
                  </a:lnTo>
                  <a:lnTo>
                    <a:pt x="0" y="86192"/>
                  </a:lnTo>
                  <a:lnTo>
                    <a:pt x="137769" y="86192"/>
                  </a:lnTo>
                  <a:lnTo>
                    <a:pt x="145645" y="65077"/>
                  </a:lnTo>
                  <a:cubicBezTo>
                    <a:pt x="175528" y="26834"/>
                    <a:pt x="245487" y="0"/>
                    <a:pt x="32702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916523" y="3207501"/>
            <a:ext cx="540000" cy="409298"/>
            <a:chOff x="9894771" y="1241659"/>
            <a:chExt cx="1382580" cy="978168"/>
          </a:xfrm>
        </p:grpSpPr>
        <p:cxnSp>
          <p:nvCxnSpPr>
            <p:cNvPr id="142" name="Google Shape;142;p16"/>
            <p:cNvCxnSpPr>
              <a:stCxn id="143" idx="2"/>
              <a:endCxn id="144" idx="0"/>
            </p:cNvCxnSpPr>
            <p:nvPr/>
          </p:nvCxnSpPr>
          <p:spPr>
            <a:xfrm rot="5400000">
              <a:off x="10217362" y="1523918"/>
              <a:ext cx="323700" cy="4137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5" name="Google Shape;145;p16"/>
            <p:cNvGrpSpPr/>
            <p:nvPr/>
          </p:nvGrpSpPr>
          <p:grpSpPr>
            <a:xfrm>
              <a:off x="9894771" y="1241659"/>
              <a:ext cx="1382580" cy="978168"/>
              <a:chOff x="9894771" y="1241659"/>
              <a:chExt cx="1382580" cy="978168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10308517" y="1241659"/>
                <a:ext cx="555089" cy="327259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146" name="Google Shape;146;p16"/>
              <p:cNvGrpSpPr/>
              <p:nvPr/>
            </p:nvGrpSpPr>
            <p:grpSpPr>
              <a:xfrm>
                <a:off x="9894771" y="1892568"/>
                <a:ext cx="1382580" cy="327259"/>
                <a:chOff x="9894771" y="1786685"/>
                <a:chExt cx="1382580" cy="327259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9894771" y="1786685"/>
                  <a:ext cx="555089" cy="327259"/>
                </a:xfrm>
                <a:prstGeom prst="rect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rgbClr val="C8A78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10722262" y="1786685"/>
                  <a:ext cx="555089" cy="327259"/>
                </a:xfrm>
                <a:prstGeom prst="rect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rgbClr val="C8A78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cxnSp>
            <p:nvCxnSpPr>
              <p:cNvPr id="148" name="Google Shape;148;p16"/>
              <p:cNvCxnSpPr>
                <a:stCxn id="143" idx="2"/>
                <a:endCxn id="147" idx="0"/>
              </p:cNvCxnSpPr>
              <p:nvPr/>
            </p:nvCxnSpPr>
            <p:spPr>
              <a:xfrm rot="-5400000" flipH="1">
                <a:off x="10631062" y="1523918"/>
                <a:ext cx="323700" cy="413700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C8A78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9" name="Google Shape;149;p16"/>
          <p:cNvGrpSpPr/>
          <p:nvPr/>
        </p:nvGrpSpPr>
        <p:grpSpPr>
          <a:xfrm>
            <a:off x="925261" y="4758789"/>
            <a:ext cx="445268" cy="613223"/>
            <a:chOff x="6975174" y="981302"/>
            <a:chExt cx="695626" cy="958017"/>
          </a:xfrm>
        </p:grpSpPr>
        <p:cxnSp>
          <p:nvCxnSpPr>
            <p:cNvPr id="150" name="Google Shape;150;p16"/>
            <p:cNvCxnSpPr>
              <a:stCxn id="151" idx="3"/>
            </p:cNvCxnSpPr>
            <p:nvPr/>
          </p:nvCxnSpPr>
          <p:spPr>
            <a:xfrm>
              <a:off x="7322987" y="981302"/>
              <a:ext cx="29400" cy="385200"/>
            </a:xfrm>
            <a:prstGeom prst="straightConnector1">
              <a:avLst/>
            </a:prstGeom>
            <a:noFill/>
            <a:ln w="9525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16"/>
            <p:cNvSpPr/>
            <p:nvPr/>
          </p:nvSpPr>
          <p:spPr>
            <a:xfrm>
              <a:off x="6975174" y="981302"/>
              <a:ext cx="695626" cy="911266"/>
            </a:xfrm>
            <a:prstGeom prst="snip1Rect">
              <a:avLst>
                <a:gd name="adj" fmla="val 41496"/>
              </a:avLst>
            </a:prstGeom>
            <a:solidFill>
              <a:schemeClr val="accent1"/>
            </a:solidFill>
            <a:ln w="22225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7048632" y="1218076"/>
              <a:ext cx="334701" cy="721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b="0" i="0" u="none" strike="noStrike" cap="none">
                  <a:solidFill>
                    <a:srgbClr val="C8A784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？</a:t>
              </a:r>
              <a:endParaRPr sz="2400">
                <a:solidFill>
                  <a:srgbClr val="C8A78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 rot="-5400000" flipH="1">
              <a:off x="7384978" y="989658"/>
              <a:ext cx="275166" cy="275166"/>
            </a:xfrm>
            <a:prstGeom prst="bentConnector3">
              <a:avLst>
                <a:gd name="adj1" fmla="val -1987950"/>
              </a:avLst>
            </a:prstGeom>
            <a:noFill/>
            <a:ln w="22225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11338800" y="4166"/>
            <a:ext cx="853200" cy="851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831493" y="0"/>
            <a:ext cx="10336213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0" y="4166"/>
            <a:ext cx="660400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 i="0" u="none" strike="noStrike" cap="none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endParaRPr sz="36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94250" y="73975"/>
            <a:ext cx="10336200" cy="64620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</a:rPr>
              <a:t>Technological Approach and Expected Impact</a:t>
            </a:r>
            <a:endParaRPr sz="36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1381233" y="0"/>
            <a:ext cx="769667" cy="769667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0" y="1278525"/>
            <a:ext cx="7996200" cy="52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78767" y="1282700"/>
            <a:ext cx="3713233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29050" y="1809325"/>
            <a:ext cx="6607500" cy="7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F7E7D9"/>
                </a:solidFill>
              </a:rPr>
              <a:t>Technological Implementation Framework</a:t>
            </a:r>
            <a:endParaRPr sz="11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75276" y="3201625"/>
            <a:ext cx="7505100" cy="7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F7E7D9"/>
                </a:solidFill>
              </a:rPr>
              <a:t>Enhanced Interactivity and Personalized Services</a:t>
            </a:r>
            <a:endParaRPr sz="11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53361" y="4708475"/>
            <a:ext cx="6889500" cy="7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F7E7D9"/>
                </a:solidFill>
              </a:rPr>
              <a:t>Anticipated Impact</a:t>
            </a:r>
            <a:endParaRPr sz="1100" b="1" i="0" u="none" strike="noStrike" cap="none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 rot="10800000" flipH="1">
            <a:off x="452150" y="2421375"/>
            <a:ext cx="2761800" cy="9000"/>
          </a:xfrm>
          <a:prstGeom prst="straightConnector1">
            <a:avLst/>
          </a:prstGeom>
          <a:noFill/>
          <a:ln w="127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429041" y="3863071"/>
            <a:ext cx="2808000" cy="0"/>
          </a:xfrm>
          <a:prstGeom prst="straightConnector1">
            <a:avLst/>
          </a:prstGeom>
          <a:noFill/>
          <a:ln w="127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475267" y="5444071"/>
            <a:ext cx="2808000" cy="0"/>
          </a:xfrm>
          <a:prstGeom prst="straightConnector1">
            <a:avLst/>
          </a:prstGeom>
          <a:noFill/>
          <a:ln w="12700" cap="flat" cmpd="sng">
            <a:solidFill>
              <a:srgbClr val="DDC9B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2" name="Google Shape;17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78767" y="1278533"/>
            <a:ext cx="3713233" cy="5295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3317999" y="1566926"/>
            <a:ext cx="8874001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0" y="1566926"/>
            <a:ext cx="1105147" cy="3651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260716" y="2669545"/>
            <a:ext cx="7931284" cy="144655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800" b="1">
                <a:solidFill>
                  <a:srgbClr val="F7E7D9"/>
                </a:solidFill>
              </a:rPr>
              <a:t>Aims</a:t>
            </a:r>
            <a:endParaRPr sz="88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1307530" y="1815465"/>
            <a:ext cx="1808086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9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99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11338800" y="4166"/>
            <a:ext cx="853200" cy="851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31493" y="0"/>
            <a:ext cx="10336213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0" y="4166"/>
            <a:ext cx="660400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794245" y="73970"/>
            <a:ext cx="7996135" cy="646331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</a:rPr>
              <a:t>Aims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1381233" y="0"/>
            <a:ext cx="769667" cy="769667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839788" y="1325825"/>
            <a:ext cx="5383212" cy="4911468"/>
            <a:chOff x="839788" y="1191550"/>
            <a:chExt cx="5383212" cy="4911468"/>
          </a:xfrm>
        </p:grpSpPr>
        <p:sp>
          <p:nvSpPr>
            <p:cNvPr id="192" name="Google Shape;192;p19"/>
            <p:cNvSpPr/>
            <p:nvPr/>
          </p:nvSpPr>
          <p:spPr>
            <a:xfrm>
              <a:off x="839800" y="1191550"/>
              <a:ext cx="3051551" cy="593878"/>
            </a:xfrm>
            <a:custGeom>
              <a:avLst/>
              <a:gdLst/>
              <a:ahLst/>
              <a:cxnLst/>
              <a:rect l="l" t="t" r="r" b="b"/>
              <a:pathLst>
                <a:path w="1965572" h="593878" extrusionOk="0">
                  <a:moveTo>
                    <a:pt x="0" y="0"/>
                  </a:moveTo>
                  <a:lnTo>
                    <a:pt x="1965572" y="0"/>
                  </a:lnTo>
                  <a:lnTo>
                    <a:pt x="1965572" y="593878"/>
                  </a:lnTo>
                  <a:lnTo>
                    <a:pt x="0" y="59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zh-CN" sz="1300">
                  <a:solidFill>
                    <a:srgbClr val="DDC9B4"/>
                  </a:solidFill>
                </a:rPr>
                <a:t>Comprehensive guide for new students</a:t>
              </a:r>
              <a:endParaRPr sz="1300">
                <a:solidFill>
                  <a:srgbClr val="DDC9B4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839788" y="1785421"/>
              <a:ext cx="5383212" cy="1043280"/>
            </a:xfrm>
            <a:custGeom>
              <a:avLst/>
              <a:gdLst/>
              <a:ahLst/>
              <a:cxnLst/>
              <a:rect l="l" t="t" r="r" b="b"/>
              <a:pathLst>
                <a:path w="5383212" h="1043280" extrusionOk="0">
                  <a:moveTo>
                    <a:pt x="0" y="0"/>
                  </a:moveTo>
                  <a:lnTo>
                    <a:pt x="5383212" y="0"/>
                  </a:lnTo>
                  <a:lnTo>
                    <a:pt x="5383212" y="1043280"/>
                  </a:lnTo>
                  <a:lnTo>
                    <a:pt x="0" y="104328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0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 panose="020B0604020202020204"/>
                <a:buChar char="•"/>
              </a:pPr>
              <a:r>
                <a:rPr lang="zh-C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Detailing the inclusion of academic information, living in Singapore, and cultural adaptation.</a:t>
              </a:r>
              <a:endParaRPr sz="1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39799" y="2828700"/>
              <a:ext cx="3213710" cy="593878"/>
            </a:xfrm>
            <a:custGeom>
              <a:avLst/>
              <a:gdLst/>
              <a:ahLst/>
              <a:cxnLst/>
              <a:rect l="l" t="t" r="r" b="b"/>
              <a:pathLst>
                <a:path w="1965572" h="593878" extrusionOk="0">
                  <a:moveTo>
                    <a:pt x="0" y="0"/>
                  </a:moveTo>
                  <a:lnTo>
                    <a:pt x="1965572" y="0"/>
                  </a:lnTo>
                  <a:lnTo>
                    <a:pt x="1965572" y="593878"/>
                  </a:lnTo>
                  <a:lnTo>
                    <a:pt x="0" y="59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C9B4"/>
                </a:buClr>
                <a:buSzPts val="2000"/>
                <a:buFont typeface="Arial" panose="020B0604020202020204"/>
                <a:buNone/>
              </a:pPr>
              <a:r>
                <a:rPr lang="zh-CN" sz="1300">
                  <a:solidFill>
                    <a:srgbClr val="DDC9B4"/>
                  </a:solidFill>
                </a:rPr>
                <a:t>Simplifying the Accommodation Process</a:t>
              </a:r>
              <a:endParaRPr sz="1300">
                <a:solidFill>
                  <a:srgbClr val="DDC9B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39788" y="3422579"/>
              <a:ext cx="5383212" cy="1043280"/>
            </a:xfrm>
            <a:custGeom>
              <a:avLst/>
              <a:gdLst/>
              <a:ahLst/>
              <a:cxnLst/>
              <a:rect l="l" t="t" r="r" b="b"/>
              <a:pathLst>
                <a:path w="5383212" h="1043280" extrusionOk="0">
                  <a:moveTo>
                    <a:pt x="0" y="0"/>
                  </a:moveTo>
                  <a:lnTo>
                    <a:pt x="5383212" y="0"/>
                  </a:lnTo>
                  <a:lnTo>
                    <a:pt x="5383212" y="1043280"/>
                  </a:lnTo>
                  <a:lnTo>
                    <a:pt x="0" y="104328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0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 panose="020B0604020202020204"/>
                <a:buChar char="•"/>
              </a:pPr>
              <a:r>
                <a:rPr lang="zh-C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Explaining how the website makes finding housing easier and less stressful for new students.</a:t>
              </a:r>
              <a:endParaRPr sz="16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39800" y="4465850"/>
              <a:ext cx="3149829" cy="593878"/>
            </a:xfrm>
            <a:custGeom>
              <a:avLst/>
              <a:gdLst/>
              <a:ahLst/>
              <a:cxnLst/>
              <a:rect l="l" t="t" r="r" b="b"/>
              <a:pathLst>
                <a:path w="1965572" h="593878" extrusionOk="0">
                  <a:moveTo>
                    <a:pt x="0" y="0"/>
                  </a:moveTo>
                  <a:lnTo>
                    <a:pt x="1965572" y="0"/>
                  </a:lnTo>
                  <a:lnTo>
                    <a:pt x="1965572" y="593878"/>
                  </a:lnTo>
                  <a:lnTo>
                    <a:pt x="0" y="59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C9B4"/>
                </a:buClr>
                <a:buSzPts val="2000"/>
                <a:buFont typeface="Arial" panose="020B0604020202020204"/>
                <a:buNone/>
              </a:pPr>
              <a:r>
                <a:rPr lang="zh-CN" sz="1300">
                  <a:solidFill>
                    <a:srgbClr val="DDC9B4"/>
                  </a:solidFill>
                </a:rPr>
                <a:t>Campus Safety and Student Well-being</a:t>
              </a:r>
              <a:endParaRPr sz="1300">
                <a:solidFill>
                  <a:srgbClr val="DDC9B4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839788" y="5059738"/>
              <a:ext cx="5383212" cy="1043280"/>
            </a:xfrm>
            <a:custGeom>
              <a:avLst/>
              <a:gdLst/>
              <a:ahLst/>
              <a:cxnLst/>
              <a:rect l="l" t="t" r="r" b="b"/>
              <a:pathLst>
                <a:path w="5383212" h="1043280" extrusionOk="0">
                  <a:moveTo>
                    <a:pt x="0" y="0"/>
                  </a:moveTo>
                  <a:lnTo>
                    <a:pt x="5383212" y="0"/>
                  </a:lnTo>
                  <a:lnTo>
                    <a:pt x="5383212" y="1043280"/>
                  </a:lnTo>
                  <a:lnTo>
                    <a:pt x="0" y="104328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0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 panose="020B0604020202020204"/>
                <a:buChar char="•"/>
              </a:pPr>
              <a:r>
                <a:rPr lang="zh-C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Overview of safety guidelines, emergency contacts, and well-being resources provided.</a:t>
              </a:r>
              <a:endParaRPr sz="16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98" name="Google Shape;198;p19" descr="图片包含 窗户, 室内, 墙壁, 餐桌&#10;&#10;已生成极高可信度的说明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08787" y="1130300"/>
            <a:ext cx="5383213" cy="49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11338800" y="4166"/>
            <a:ext cx="853200" cy="851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831493" y="0"/>
            <a:ext cx="10336213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4166"/>
            <a:ext cx="660400" cy="851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794245" y="73970"/>
            <a:ext cx="7996135" cy="646331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</a:rPr>
              <a:t>Aims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11381233" y="0"/>
            <a:ext cx="769667" cy="769667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839788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117125" y="2888800"/>
            <a:ext cx="25401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DDC9B4"/>
                </a:solidFill>
              </a:rPr>
              <a:t>Financial Support and Planning</a:t>
            </a:r>
            <a:endParaRPr sz="1700" b="1">
              <a:solidFill>
                <a:srgbClr val="DDC9B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839800" y="3576850"/>
            <a:ext cx="31539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Information on tuition, scholarships, and financial aid opportunities.</a:t>
            </a: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426744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4680175" y="2888800"/>
            <a:ext cx="2640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DDC9B4"/>
                </a:solidFill>
              </a:rPr>
              <a:t>Enhanced Navigation and Academic Support</a:t>
            </a:r>
            <a:endParaRPr sz="2400" b="1">
              <a:solidFill>
                <a:srgbClr val="DDC9B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624050" y="3576845"/>
            <a:ext cx="2759400" cy="14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Introducing campus maps and academic resources to aid student success.</a:t>
            </a: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8013700" y="1574800"/>
            <a:ext cx="3154006" cy="386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8343725" y="2888800"/>
            <a:ext cx="2451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DDC9B4"/>
                </a:solidFill>
              </a:rPr>
              <a:t>Responsive Management System</a:t>
            </a:r>
            <a:endParaRPr sz="2400" b="1">
              <a:solidFill>
                <a:srgbClr val="DDC9B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8211006" y="3576845"/>
            <a:ext cx="2759400" cy="1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Details on how the platform ensures up-to-date information and efficient communication.</a:t>
            </a: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1840791" y="1826931"/>
            <a:ext cx="1152000" cy="898334"/>
            <a:chOff x="2085705" y="4950295"/>
            <a:chExt cx="1000395" cy="780111"/>
          </a:xfrm>
        </p:grpSpPr>
        <p:sp>
          <p:nvSpPr>
            <p:cNvPr id="219" name="Google Shape;219;p20"/>
            <p:cNvSpPr/>
            <p:nvPr/>
          </p:nvSpPr>
          <p:spPr>
            <a:xfrm>
              <a:off x="2205566" y="4950295"/>
              <a:ext cx="461434" cy="780110"/>
            </a:xfrm>
            <a:prstGeom prst="flowChartManualInput">
              <a:avLst/>
            </a:prstGeom>
            <a:solidFill>
              <a:schemeClr val="accent1"/>
            </a:solidFill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0" name="Google Shape;220;p20"/>
            <p:cNvCxnSpPr/>
            <p:nvPr/>
          </p:nvCxnSpPr>
          <p:spPr>
            <a:xfrm>
              <a:off x="2331239" y="5239624"/>
              <a:ext cx="210088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2331239" y="5392024"/>
              <a:ext cx="210088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2331239" y="5544424"/>
              <a:ext cx="210088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20"/>
            <p:cNvSpPr/>
            <p:nvPr/>
          </p:nvSpPr>
          <p:spPr>
            <a:xfrm flipH="1">
              <a:off x="2688541" y="5249148"/>
              <a:ext cx="265899" cy="481258"/>
            </a:xfrm>
            <a:prstGeom prst="flowChartManualInput">
              <a:avLst/>
            </a:prstGeom>
            <a:solidFill>
              <a:schemeClr val="accent1"/>
            </a:solidFill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4" name="Google Shape;224;p20"/>
            <p:cNvCxnSpPr/>
            <p:nvPr/>
          </p:nvCxnSpPr>
          <p:spPr>
            <a:xfrm>
              <a:off x="2782452" y="5551648"/>
              <a:ext cx="72000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2085705" y="5730405"/>
              <a:ext cx="1000395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20"/>
          <p:cNvGrpSpPr/>
          <p:nvPr/>
        </p:nvGrpSpPr>
        <p:grpSpPr>
          <a:xfrm>
            <a:off x="9234522" y="1789779"/>
            <a:ext cx="1053209" cy="1100864"/>
            <a:chOff x="2408903" y="117038"/>
            <a:chExt cx="2317406" cy="2422263"/>
          </a:xfrm>
        </p:grpSpPr>
        <p:sp>
          <p:nvSpPr>
            <p:cNvPr id="227" name="Google Shape;227;p20"/>
            <p:cNvSpPr/>
            <p:nvPr/>
          </p:nvSpPr>
          <p:spPr>
            <a:xfrm>
              <a:off x="2408903" y="739301"/>
              <a:ext cx="1800000" cy="18000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2588903" y="919301"/>
              <a:ext cx="1440000" cy="14400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768903" y="1099301"/>
              <a:ext cx="1080000" cy="10800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0" name="Google Shape;230;p20"/>
            <p:cNvCxnSpPr/>
            <p:nvPr/>
          </p:nvCxnSpPr>
          <p:spPr>
            <a:xfrm rot="10800000" flipH="1">
              <a:off x="3308903" y="490109"/>
              <a:ext cx="1067813" cy="1140825"/>
            </a:xfrm>
            <a:prstGeom prst="straightConnector1">
              <a:avLst/>
            </a:prstGeom>
            <a:noFill/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" name="Google Shape;231;p20"/>
            <p:cNvSpPr/>
            <p:nvPr/>
          </p:nvSpPr>
          <p:spPr>
            <a:xfrm rot="-2832566">
              <a:off x="3949655" y="354342"/>
              <a:ext cx="716229" cy="159007"/>
            </a:xfrm>
            <a:prstGeom prst="parallelogram">
              <a:avLst>
                <a:gd name="adj" fmla="val 148800"/>
              </a:avLst>
            </a:prstGeom>
            <a:solidFill>
              <a:schemeClr val="accent1"/>
            </a:solidFill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 rot="-2849360" flipH="1">
              <a:off x="4067824" y="475027"/>
              <a:ext cx="716229" cy="158400"/>
            </a:xfrm>
            <a:prstGeom prst="parallelogram">
              <a:avLst>
                <a:gd name="adj" fmla="val 148800"/>
              </a:avLst>
            </a:prstGeom>
            <a:solidFill>
              <a:schemeClr val="accent1"/>
            </a:solidFill>
            <a:ln w="38100" cap="flat" cmpd="sng">
              <a:solidFill>
                <a:srgbClr val="C8A78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3" name="Google Shape;233;p20"/>
          <p:cNvGrpSpPr/>
          <p:nvPr/>
        </p:nvGrpSpPr>
        <p:grpSpPr>
          <a:xfrm rot="2684062">
            <a:off x="5567599" y="1881625"/>
            <a:ext cx="864000" cy="929444"/>
            <a:chOff x="8678860" y="6318149"/>
            <a:chExt cx="491778" cy="529028"/>
          </a:xfrm>
        </p:grpSpPr>
        <p:sp>
          <p:nvSpPr>
            <p:cNvPr id="234" name="Google Shape;234;p20"/>
            <p:cNvSpPr/>
            <p:nvPr/>
          </p:nvSpPr>
          <p:spPr>
            <a:xfrm>
              <a:off x="8678860" y="6318149"/>
              <a:ext cx="491778" cy="344632"/>
            </a:xfrm>
            <a:custGeom>
              <a:avLst/>
              <a:gdLst/>
              <a:ahLst/>
              <a:cxnLst/>
              <a:rect l="l" t="t" r="r" b="b"/>
              <a:pathLst>
                <a:path w="491778" h="344632" extrusionOk="0">
                  <a:moveTo>
                    <a:pt x="93134" y="0"/>
                  </a:moveTo>
                  <a:lnTo>
                    <a:pt x="398644" y="0"/>
                  </a:lnTo>
                  <a:lnTo>
                    <a:pt x="340354" y="45239"/>
                  </a:lnTo>
                  <a:lnTo>
                    <a:pt x="404284" y="276726"/>
                  </a:lnTo>
                  <a:lnTo>
                    <a:pt x="491778" y="344632"/>
                  </a:lnTo>
                  <a:lnTo>
                    <a:pt x="0" y="344632"/>
                  </a:lnTo>
                  <a:lnTo>
                    <a:pt x="87494" y="276726"/>
                  </a:lnTo>
                  <a:lnTo>
                    <a:pt x="151424" y="45239"/>
                  </a:lnTo>
                  <a:close/>
                </a:path>
              </a:pathLst>
            </a:cu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5" name="Google Shape;235;p20"/>
            <p:cNvCxnSpPr/>
            <p:nvPr/>
          </p:nvCxnSpPr>
          <p:spPr>
            <a:xfrm rot="10800000">
              <a:off x="8876322" y="6363388"/>
              <a:ext cx="144000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20"/>
            <p:cNvCxnSpPr/>
            <p:nvPr/>
          </p:nvCxnSpPr>
          <p:spPr>
            <a:xfrm rot="10800000">
              <a:off x="8827336" y="6596750"/>
              <a:ext cx="252000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0"/>
            <p:cNvCxnSpPr/>
            <p:nvPr/>
          </p:nvCxnSpPr>
          <p:spPr>
            <a:xfrm rot="-5400000">
              <a:off x="8834749" y="6757177"/>
              <a:ext cx="180000" cy="0"/>
            </a:xfrm>
            <a:prstGeom prst="straightConnector1">
              <a:avLst/>
            </a:prstGeom>
            <a:noFill/>
            <a:ln w="38100" cap="rnd" cmpd="sng">
              <a:solidFill>
                <a:srgbClr val="C8A78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/>
          <p:nvPr/>
        </p:nvSpPr>
        <p:spPr>
          <a:xfrm>
            <a:off x="11338800" y="4166"/>
            <a:ext cx="853200" cy="8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831493" y="0"/>
            <a:ext cx="10336200" cy="8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0" y="4166"/>
            <a:ext cx="660300" cy="8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E7D9"/>
              </a:buClr>
              <a:buSzPts val="3600"/>
              <a:buFont typeface="Arial" panose="020B0604020202020204"/>
              <a:buNone/>
            </a:pPr>
            <a:r>
              <a:rPr lang="zh-CN" sz="3600" b="1">
                <a:solidFill>
                  <a:srgbClr val="F7E7D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794245" y="73970"/>
            <a:ext cx="7996200" cy="646200"/>
          </a:xfrm>
          <a:prstGeom prst="rect">
            <a:avLst/>
          </a:prstGeom>
          <a:noFill/>
          <a:ln>
            <a:noFill/>
          </a:ln>
          <a:effectLst>
            <a:reflection stA="54000" endPos="41000" dist="889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F7E7D9"/>
                </a:solidFill>
              </a:rPr>
              <a:t>Aims</a:t>
            </a:r>
            <a:endParaRPr sz="3600" b="1">
              <a:solidFill>
                <a:srgbClr val="F7E7D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11381233" y="0"/>
            <a:ext cx="769800" cy="769800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8" name="Google Shape;248;p21"/>
          <p:cNvGrpSpPr/>
          <p:nvPr/>
        </p:nvGrpSpPr>
        <p:grpSpPr>
          <a:xfrm>
            <a:off x="831488" y="2191075"/>
            <a:ext cx="5383212" cy="3274309"/>
            <a:chOff x="839788" y="1191550"/>
            <a:chExt cx="5383212" cy="3274309"/>
          </a:xfrm>
        </p:grpSpPr>
        <p:sp>
          <p:nvSpPr>
            <p:cNvPr id="249" name="Google Shape;249;p21"/>
            <p:cNvSpPr/>
            <p:nvPr/>
          </p:nvSpPr>
          <p:spPr>
            <a:xfrm>
              <a:off x="839800" y="1191550"/>
              <a:ext cx="3051551" cy="593878"/>
            </a:xfrm>
            <a:custGeom>
              <a:avLst/>
              <a:gdLst/>
              <a:ahLst/>
              <a:cxnLst/>
              <a:rect l="l" t="t" r="r" b="b"/>
              <a:pathLst>
                <a:path w="1965572" h="593878" extrusionOk="0">
                  <a:moveTo>
                    <a:pt x="0" y="0"/>
                  </a:moveTo>
                  <a:lnTo>
                    <a:pt x="1965572" y="0"/>
                  </a:lnTo>
                  <a:lnTo>
                    <a:pt x="1965572" y="593878"/>
                  </a:lnTo>
                  <a:lnTo>
                    <a:pt x="0" y="59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zh-CN" sz="1300">
                  <a:solidFill>
                    <a:srgbClr val="DDC9B4"/>
                  </a:solidFill>
                </a:rPr>
                <a:t>Community Engagement and Support</a:t>
              </a:r>
              <a:endParaRPr sz="1300">
                <a:solidFill>
                  <a:srgbClr val="DDC9B4"/>
                </a:solidFill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39788" y="1785396"/>
              <a:ext cx="5383212" cy="1043280"/>
            </a:xfrm>
            <a:custGeom>
              <a:avLst/>
              <a:gdLst/>
              <a:ahLst/>
              <a:cxnLst/>
              <a:rect l="l" t="t" r="r" b="b"/>
              <a:pathLst>
                <a:path w="5383212" h="1043280" extrusionOk="0">
                  <a:moveTo>
                    <a:pt x="0" y="0"/>
                  </a:moveTo>
                  <a:lnTo>
                    <a:pt x="5383212" y="0"/>
                  </a:lnTo>
                  <a:lnTo>
                    <a:pt x="5383212" y="1043280"/>
                  </a:lnTo>
                  <a:lnTo>
                    <a:pt x="0" y="104328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0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 panose="020B0604020202020204"/>
                <a:buChar char="•"/>
              </a:pPr>
              <a:r>
                <a:rPr lang="zh-C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Promoting platforms for student interaction, mentorship, and community building.</a:t>
              </a:r>
              <a:endParaRPr sz="1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839799" y="2828700"/>
              <a:ext cx="3213710" cy="593878"/>
            </a:xfrm>
            <a:custGeom>
              <a:avLst/>
              <a:gdLst/>
              <a:ahLst/>
              <a:cxnLst/>
              <a:rect l="l" t="t" r="r" b="b"/>
              <a:pathLst>
                <a:path w="1965572" h="593878" extrusionOk="0">
                  <a:moveTo>
                    <a:pt x="0" y="0"/>
                  </a:moveTo>
                  <a:lnTo>
                    <a:pt x="1965572" y="0"/>
                  </a:lnTo>
                  <a:lnTo>
                    <a:pt x="1965572" y="593878"/>
                  </a:lnTo>
                  <a:lnTo>
                    <a:pt x="0" y="59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zh-CN" sz="1300">
                  <a:solidFill>
                    <a:srgbClr val="DDC9B4"/>
                  </a:solidFill>
                </a:rPr>
                <a:t>Technology Integration for Student Needs</a:t>
              </a:r>
              <a:endParaRPr sz="1300">
                <a:solidFill>
                  <a:srgbClr val="DDC9B4"/>
                </a:solidFill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39788" y="3422579"/>
              <a:ext cx="5383212" cy="1043280"/>
            </a:xfrm>
            <a:custGeom>
              <a:avLst/>
              <a:gdLst/>
              <a:ahLst/>
              <a:cxnLst/>
              <a:rect l="l" t="t" r="r" b="b"/>
              <a:pathLst>
                <a:path w="5383212" h="1043280" extrusionOk="0">
                  <a:moveTo>
                    <a:pt x="0" y="0"/>
                  </a:moveTo>
                  <a:lnTo>
                    <a:pt x="5383212" y="0"/>
                  </a:lnTo>
                  <a:lnTo>
                    <a:pt x="5383212" y="1043280"/>
                  </a:lnTo>
                  <a:lnTo>
                    <a:pt x="0" y="104328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70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 panose="020B0604020202020204"/>
                <a:buChar char="•"/>
              </a:pPr>
              <a:r>
                <a:rPr lang="zh-C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Discussing the shift from an AI chatbot to a user-friendly search system.</a:t>
              </a:r>
              <a:endParaRPr sz="16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53" name="Google Shape;253;p21" descr="图片包含 窗户, 室内, 墙壁, 餐桌&#10;&#10;已生成极高可信度的说明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08787" y="1130300"/>
            <a:ext cx="5383214" cy="49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d768de6a-1fee-4948-946f-1a59f36256f9"/>
  <p:tag name="COMMONDATA" val="eyJoZGlkIjoiNjlmYWI5Y2ViYzk3ZmY5Y2Q5OGYwMTE0ZjU3NzM0ZGQifQ=="/>
</p:tagLst>
</file>

<file path=ppt/theme/theme1.xml><?xml version="1.0" encoding="utf-8"?>
<a:theme xmlns:a="http://schemas.openxmlformats.org/drawingml/2006/main" name="Office 主题​​">
  <a:themeElements>
    <a:clrScheme name="蓝金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2946"/>
      </a:accent1>
      <a:accent2>
        <a:srgbClr val="ED7D31"/>
      </a:accent2>
      <a:accent3>
        <a:srgbClr val="A6A8AB"/>
      </a:accent3>
      <a:accent4>
        <a:srgbClr val="C8A78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/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陌上柳絮飛℡</cp:lastModifiedBy>
  <cp:revision>1</cp:revision>
  <dcterms:created xsi:type="dcterms:W3CDTF">2024-03-30T08:54:15Z</dcterms:created>
  <dcterms:modified xsi:type="dcterms:W3CDTF">2024-03-30T08:54:15Z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A8B951CB550E400AA9E8D849A66582A4_12</vt:lpwstr>
  </property>
  <property fmtid="{D5CDD505-2E9C-101B-9397-08002B2CF9AE}" pid="3" name="KSOProductBuildVer">
    <vt:lpwstr>2052-11.1.0.15313</vt:lpwstr>
  </property>
</Properties>
</file>