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handoutMasterIdLst>
    <p:handoutMasterId r:id="rId27"/>
  </p:handoutMasterIdLst>
  <p:sldIdLst>
    <p:sldId id="256" r:id="rId2"/>
    <p:sldId id="271" r:id="rId3"/>
    <p:sldId id="257" r:id="rId4"/>
    <p:sldId id="262" r:id="rId5"/>
    <p:sldId id="270" r:id="rId6"/>
    <p:sldId id="258" r:id="rId7"/>
    <p:sldId id="266" r:id="rId8"/>
    <p:sldId id="263" r:id="rId9"/>
    <p:sldId id="272" r:id="rId10"/>
    <p:sldId id="267" r:id="rId11"/>
    <p:sldId id="276" r:id="rId12"/>
    <p:sldId id="277" r:id="rId13"/>
    <p:sldId id="280" r:id="rId14"/>
    <p:sldId id="281" r:id="rId15"/>
    <p:sldId id="282" r:id="rId16"/>
    <p:sldId id="283" r:id="rId17"/>
    <p:sldId id="284" r:id="rId18"/>
    <p:sldId id="285" r:id="rId19"/>
    <p:sldId id="286" r:id="rId20"/>
    <p:sldId id="287" r:id="rId21"/>
    <p:sldId id="288" r:id="rId22"/>
    <p:sldId id="289" r:id="rId23"/>
    <p:sldId id="290"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A1FF41-5B8B-42A3-A5B9-2B7A92E5EABA}" type="datetimeFigureOut">
              <a:rPr lang="en-US" smtClean="0"/>
              <a:t>8/17/2016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7E2094-A483-4C2A-97AF-C0DCA8CD2095}" type="slidenum">
              <a:rPr lang="en-US" smtClean="0"/>
              <a:t>‹#›</a:t>
            </a:fld>
            <a:endParaRPr lang="en-US"/>
          </a:p>
        </p:txBody>
      </p:sp>
    </p:spTree>
    <p:extLst>
      <p:ext uri="{BB962C8B-B14F-4D97-AF65-F5344CB8AC3E}">
        <p14:creationId xmlns:p14="http://schemas.microsoft.com/office/powerpoint/2010/main" val="20992155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52BC6B-4DDD-46B7-AFC7-4FC912A392A0}"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52BC6B-4DDD-46B7-AFC7-4FC912A392A0}"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52BC6B-4DDD-46B7-AFC7-4FC912A392A0}"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52BC6B-4DDD-46B7-AFC7-4FC912A392A0}"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2BC6B-4DDD-46B7-AFC7-4FC912A392A0}"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52BC6B-4DDD-46B7-AFC7-4FC912A392A0}"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52BC6B-4DDD-46B7-AFC7-4FC912A392A0}" type="datetimeFigureOut">
              <a:rPr lang="en-US" smtClean="0"/>
              <a:t>8/17/2016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52BC6B-4DDD-46B7-AFC7-4FC912A392A0}" type="datetimeFigureOut">
              <a:rPr lang="en-US" smtClean="0"/>
              <a:t>8/17/2016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2BC6B-4DDD-46B7-AFC7-4FC912A392A0}" type="datetimeFigureOut">
              <a:rPr lang="en-US" smtClean="0"/>
              <a:t>8/17/2016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45025-C99D-41A1-9FF4-87AC937309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399"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2BC6B-4DDD-46B7-AFC7-4FC912A392A0}"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5025-C99D-41A1-9FF4-87AC937309E0}"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452BC6B-4DDD-46B7-AFC7-4FC912A392A0}" type="datetimeFigureOut">
              <a:rPr lang="en-US" smtClean="0"/>
              <a:t>8/17/2016</a:t>
            </a:fld>
            <a:endParaRPr lang="en-US"/>
          </a:p>
        </p:txBody>
      </p:sp>
      <p:sp>
        <p:nvSpPr>
          <p:cNvPr id="9" name="Slide Number Placeholder 8"/>
          <p:cNvSpPr>
            <a:spLocks noGrp="1"/>
          </p:cNvSpPr>
          <p:nvPr>
            <p:ph type="sldNum" sz="quarter" idx="11"/>
          </p:nvPr>
        </p:nvSpPr>
        <p:spPr/>
        <p:txBody>
          <a:bodyPr/>
          <a:lstStyle/>
          <a:p>
            <a:fld id="{7D445025-C99D-41A1-9FF4-87AC937309E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D445025-C99D-41A1-9FF4-87AC937309E0}"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B452BC6B-4DDD-46B7-AFC7-4FC912A392A0}" type="datetimeFigureOut">
              <a:rPr lang="en-US" smtClean="0"/>
              <a:t>8/17/2016</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tablesgenerator.com/markdown_tab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wiris.com/editor/demo/en/mathml-late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42976"/>
            <a:ext cx="10058400" cy="1943099"/>
          </a:xfrm>
        </p:spPr>
        <p:txBody>
          <a:bodyPr>
            <a:normAutofit fontScale="90000"/>
          </a:bodyPr>
          <a:lstStyle/>
          <a:p>
            <a:r>
              <a:rPr lang="en-US" dirty="0"/>
              <a:t>Making Accessibility Accessible</a:t>
            </a:r>
            <a:br>
              <a:rPr lang="en-US" dirty="0"/>
            </a:br>
            <a:endParaRPr lang="en-US" dirty="0"/>
          </a:p>
        </p:txBody>
      </p:sp>
      <p:sp>
        <p:nvSpPr>
          <p:cNvPr id="3" name="Subtitle 2"/>
          <p:cNvSpPr>
            <a:spLocks noGrp="1"/>
          </p:cNvSpPr>
          <p:nvPr>
            <p:ph type="subTitle" idx="1"/>
          </p:nvPr>
        </p:nvSpPr>
        <p:spPr>
          <a:xfrm>
            <a:off x="1524000" y="2286000"/>
            <a:ext cx="9144000" cy="4192438"/>
          </a:xfrm>
        </p:spPr>
        <p:txBody>
          <a:bodyPr>
            <a:normAutofit/>
          </a:bodyPr>
          <a:lstStyle/>
          <a:p>
            <a:r>
              <a:rPr lang="en-US" dirty="0"/>
              <a:t>Josh Dean</a:t>
            </a:r>
          </a:p>
          <a:p>
            <a:r>
              <a:rPr lang="en-US" dirty="0"/>
              <a:t>Mary Monroe-Ellis</a:t>
            </a:r>
          </a:p>
          <a:p>
            <a:r>
              <a:rPr lang="en-US" dirty="0"/>
              <a:t>Susan </a:t>
            </a:r>
            <a:r>
              <a:rPr lang="en-US" dirty="0" err="1"/>
              <a:t>Mosteller</a:t>
            </a:r>
            <a:endParaRPr lang="en-US" dirty="0"/>
          </a:p>
          <a:p>
            <a:endParaRPr lang="en-US" dirty="0"/>
          </a:p>
          <a:p>
            <a:endParaRPr lang="en-US" dirty="0"/>
          </a:p>
          <a:p>
            <a:r>
              <a:rPr lang="en-US" dirty="0">
                <a:solidFill>
                  <a:srgbClr val="FF0000"/>
                </a:solidFill>
              </a:rPr>
              <a:t>In Chrome web browser, open the following website.</a:t>
            </a:r>
          </a:p>
          <a:p>
            <a:r>
              <a:rPr lang="en-US" sz="4800" dirty="0">
                <a:solidFill>
                  <a:srgbClr val="FF0000"/>
                </a:solidFill>
              </a:rPr>
              <a:t>PSCCMATH.github.io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277" y="4298950"/>
            <a:ext cx="1098551"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71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Download and Unzip the Folder</a:t>
            </a:r>
          </a:p>
        </p:txBody>
      </p:sp>
      <p:sp>
        <p:nvSpPr>
          <p:cNvPr id="3" name="Content Placeholder 2"/>
          <p:cNvSpPr>
            <a:spLocks noGrp="1"/>
          </p:cNvSpPr>
          <p:nvPr>
            <p:ph idx="1"/>
          </p:nvPr>
        </p:nvSpPr>
        <p:spPr>
          <a:xfrm>
            <a:off x="314325" y="1447803"/>
            <a:ext cx="11039475" cy="4729163"/>
          </a:xfrm>
        </p:spPr>
        <p:txBody>
          <a:bodyPr>
            <a:normAutofit/>
          </a:bodyPr>
          <a:lstStyle/>
          <a:p>
            <a:r>
              <a:rPr lang="en-US" dirty="0"/>
              <a:t>The files you will use today are zipped in a folder named: </a:t>
            </a:r>
            <a:r>
              <a:rPr lang="en-US" sz="3600" b="1" dirty="0"/>
              <a:t>accessmarkdown.zip</a:t>
            </a:r>
          </a:p>
          <a:p>
            <a:endParaRPr lang="en-US" sz="3600" b="1" dirty="0"/>
          </a:p>
          <a:p>
            <a:endParaRPr lang="en-US" sz="3600" b="1" dirty="0"/>
          </a:p>
          <a:p>
            <a:endParaRPr lang="en-US" sz="3600" b="1" dirty="0"/>
          </a:p>
          <a:p>
            <a:endParaRPr lang="en-US" sz="3600" b="1" dirty="0"/>
          </a:p>
          <a:p>
            <a:r>
              <a:rPr lang="en-US" sz="3600" b="1" dirty="0"/>
              <a:t>We now have everything we need in the DOWNLOADS folder on our computer.</a:t>
            </a:r>
          </a:p>
          <a:p>
            <a:pPr marL="0" indent="0">
              <a:buNone/>
            </a:pPr>
            <a:endParaRPr lang="en-US" dirty="0"/>
          </a:p>
        </p:txBody>
      </p:sp>
      <p:pic>
        <p:nvPicPr>
          <p:cNvPr id="4" name="Picture 3"/>
          <p:cNvPicPr>
            <a:picLocks noChangeAspect="1"/>
          </p:cNvPicPr>
          <p:nvPr/>
        </p:nvPicPr>
        <p:blipFill>
          <a:blip r:embed="rId2"/>
          <a:stretch>
            <a:fillRect/>
          </a:stretch>
        </p:blipFill>
        <p:spPr>
          <a:xfrm>
            <a:off x="404277" y="2534031"/>
            <a:ext cx="3423875" cy="1692324"/>
          </a:xfrm>
          <a:prstGeom prst="rect">
            <a:avLst/>
          </a:prstGeom>
        </p:spPr>
      </p:pic>
      <p:pic>
        <p:nvPicPr>
          <p:cNvPr id="5" name="Picture 4"/>
          <p:cNvPicPr>
            <a:picLocks noChangeAspect="1"/>
          </p:cNvPicPr>
          <p:nvPr/>
        </p:nvPicPr>
        <p:blipFill>
          <a:blip r:embed="rId3"/>
          <a:stretch>
            <a:fillRect/>
          </a:stretch>
        </p:blipFill>
        <p:spPr>
          <a:xfrm>
            <a:off x="8836899" y="2650874"/>
            <a:ext cx="1942857" cy="942857"/>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1" y="2534035"/>
            <a:ext cx="4750671" cy="2041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77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Click on your </a:t>
            </a:r>
            <a:r>
              <a:rPr lang="en-US" sz="4800" dirty="0" err="1"/>
              <a:t>StackEdit</a:t>
            </a:r>
            <a:r>
              <a:rPr lang="en-US" sz="4800" dirty="0"/>
              <a:t> tab</a:t>
            </a:r>
            <a:endParaRPr lang="en-US" dirty="0"/>
          </a:p>
        </p:txBody>
      </p:sp>
      <p:sp>
        <p:nvSpPr>
          <p:cNvPr id="5" name="Content Placeholder 4"/>
          <p:cNvSpPr>
            <a:spLocks noGrp="1"/>
          </p:cNvSpPr>
          <p:nvPr>
            <p:ph idx="1"/>
          </p:nvPr>
        </p:nvSpPr>
        <p:spPr/>
        <p:txBody>
          <a:bodyPr/>
          <a:lstStyle/>
          <a:p>
            <a:pPr marL="0" indent="0">
              <a:buNone/>
            </a:pPr>
            <a:endParaRPr lang="en-US" dirty="0"/>
          </a:p>
          <a:p>
            <a:pPr marL="457200" indent="-457200">
              <a:buAutoNum type="arabicPeriod"/>
            </a:pPr>
            <a:r>
              <a:rPr lang="en-US" dirty="0"/>
              <a:t>Click Start writing now!</a:t>
            </a:r>
          </a:p>
          <a:p>
            <a:pPr marL="457200" indent="-457200">
              <a:buAutoNum type="arabicPeriod"/>
            </a:pPr>
            <a:r>
              <a:rPr lang="en-US" dirty="0"/>
              <a:t>Click on the folder icon on the top right.</a:t>
            </a:r>
          </a:p>
          <a:p>
            <a:pPr marL="457200" indent="-457200">
              <a:buAutoNum type="arabicPeriod"/>
            </a:pPr>
            <a:r>
              <a:rPr lang="en-US" dirty="0"/>
              <a:t>Click on New Document.</a:t>
            </a:r>
          </a:p>
        </p:txBody>
      </p:sp>
      <p:pic>
        <p:nvPicPr>
          <p:cNvPr id="4" name="Content Placeholder 5"/>
          <p:cNvPicPr>
            <a:picLocks noChangeAspect="1"/>
          </p:cNvPicPr>
          <p:nvPr/>
        </p:nvPicPr>
        <p:blipFill>
          <a:blip r:embed="rId2"/>
          <a:stretch>
            <a:fillRect/>
          </a:stretch>
        </p:blipFill>
        <p:spPr>
          <a:xfrm>
            <a:off x="628650" y="3425825"/>
            <a:ext cx="2493169" cy="2634999"/>
          </a:xfrm>
          <a:prstGeom prst="rect">
            <a:avLst/>
          </a:prstGeom>
        </p:spPr>
      </p:pic>
      <p:pic>
        <p:nvPicPr>
          <p:cNvPr id="6" name="Picture 5"/>
          <p:cNvPicPr>
            <a:picLocks noChangeAspect="1"/>
          </p:cNvPicPr>
          <p:nvPr/>
        </p:nvPicPr>
        <p:blipFill>
          <a:blip r:embed="rId3"/>
          <a:stretch>
            <a:fillRect/>
          </a:stretch>
        </p:blipFill>
        <p:spPr>
          <a:xfrm>
            <a:off x="3638228" y="3425825"/>
            <a:ext cx="3957903" cy="2576230"/>
          </a:xfrm>
          <a:prstGeom prst="rect">
            <a:avLst/>
          </a:prstGeom>
        </p:spPr>
      </p:pic>
      <p:pic>
        <p:nvPicPr>
          <p:cNvPr id="7" name="Picture 6"/>
          <p:cNvPicPr>
            <a:picLocks noChangeAspect="1"/>
          </p:cNvPicPr>
          <p:nvPr/>
        </p:nvPicPr>
        <p:blipFill>
          <a:blip r:embed="rId4"/>
          <a:stretch>
            <a:fillRect/>
          </a:stretch>
        </p:blipFill>
        <p:spPr>
          <a:xfrm>
            <a:off x="8345791" y="3411470"/>
            <a:ext cx="2279836" cy="2185822"/>
          </a:xfrm>
          <a:prstGeom prst="rect">
            <a:avLst/>
          </a:prstGeom>
        </p:spPr>
      </p:pic>
    </p:spTree>
    <p:extLst>
      <p:ext uri="{BB962C8B-B14F-4D97-AF65-F5344CB8AC3E}">
        <p14:creationId xmlns:p14="http://schemas.microsoft.com/office/powerpoint/2010/main" val="300980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Word Document to Markdown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Go back to your downloads folder</a:t>
            </a:r>
          </a:p>
          <a:p>
            <a:pPr marL="514350" indent="-514350">
              <a:buFont typeface="+mj-lt"/>
              <a:buAutoNum type="arabicPeriod"/>
            </a:pPr>
            <a:endParaRPr lang="en-US" dirty="0"/>
          </a:p>
          <a:p>
            <a:pPr marL="514350" indent="-514350">
              <a:buFont typeface="+mj-lt"/>
              <a:buAutoNum type="arabicPeriod"/>
            </a:pPr>
            <a:r>
              <a:rPr lang="en-US" dirty="0"/>
              <a:t>Open the Markdown Practice Document</a:t>
            </a:r>
          </a:p>
          <a:p>
            <a:pPr marL="514350" indent="-514350">
              <a:buFont typeface="+mj-lt"/>
              <a:buAutoNum type="arabicPeriod"/>
            </a:pPr>
            <a:endParaRPr lang="en-US" dirty="0"/>
          </a:p>
          <a:p>
            <a:pPr marL="514350" indent="-514350">
              <a:buFont typeface="+mj-lt"/>
              <a:buAutoNum type="arabicPeriod"/>
            </a:pPr>
            <a:r>
              <a:rPr lang="en-US" dirty="0"/>
              <a:t>Ctrl A (to highlight the entire document)</a:t>
            </a:r>
          </a:p>
          <a:p>
            <a:pPr marL="514350" indent="-514350">
              <a:buFont typeface="+mj-lt"/>
              <a:buAutoNum type="arabicPeriod"/>
            </a:pPr>
            <a:endParaRPr lang="en-US" dirty="0"/>
          </a:p>
          <a:p>
            <a:pPr marL="514350" indent="-514350">
              <a:buFont typeface="+mj-lt"/>
              <a:buAutoNum type="arabicPeriod"/>
            </a:pPr>
            <a:r>
              <a:rPr lang="en-US" dirty="0"/>
              <a:t>Ctrl C (to copy the entire document)</a:t>
            </a:r>
          </a:p>
          <a:p>
            <a:pPr marL="514350" indent="-514350">
              <a:buFont typeface="+mj-lt"/>
              <a:buAutoNum type="arabicPeriod"/>
            </a:pPr>
            <a:endParaRPr lang="en-US" dirty="0"/>
          </a:p>
          <a:p>
            <a:pPr marL="514350" indent="-514350">
              <a:buFont typeface="+mj-lt"/>
              <a:buAutoNum type="arabicPeriod"/>
            </a:pPr>
            <a:r>
              <a:rPr lang="en-US" dirty="0"/>
              <a:t>Click on your </a:t>
            </a:r>
            <a:r>
              <a:rPr lang="en-US" dirty="0" err="1"/>
              <a:t>Stackedit</a:t>
            </a:r>
            <a:r>
              <a:rPr lang="en-US" dirty="0"/>
              <a:t> Tab</a:t>
            </a:r>
          </a:p>
          <a:p>
            <a:pPr marL="514350" indent="-514350">
              <a:buFont typeface="+mj-lt"/>
              <a:buAutoNum type="arabicPeriod"/>
            </a:pPr>
            <a:endParaRPr lang="en-US" dirty="0"/>
          </a:p>
          <a:p>
            <a:pPr marL="514350" indent="-514350">
              <a:buFont typeface="+mj-lt"/>
              <a:buAutoNum type="arabicPeriod"/>
            </a:pPr>
            <a:r>
              <a:rPr lang="en-US" dirty="0"/>
              <a:t>Ctrl V to paste the Word doc into a new </a:t>
            </a:r>
            <a:r>
              <a:rPr lang="en-US" dirty="0" err="1"/>
              <a:t>Stackedit</a:t>
            </a:r>
            <a:r>
              <a:rPr lang="en-US" dirty="0"/>
              <a:t> document</a:t>
            </a:r>
          </a:p>
          <a:p>
            <a:endParaRPr lang="en-US" dirty="0"/>
          </a:p>
        </p:txBody>
      </p:sp>
    </p:spTree>
    <p:extLst>
      <p:ext uri="{BB962C8B-B14F-4D97-AF65-F5344CB8AC3E}">
        <p14:creationId xmlns:p14="http://schemas.microsoft.com/office/powerpoint/2010/main" val="419434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in </a:t>
            </a:r>
            <a:r>
              <a:rPr lang="en-US" dirty="0" err="1"/>
              <a:t>StackEdit</a:t>
            </a:r>
            <a:endParaRPr lang="en-US" dirty="0"/>
          </a:p>
        </p:txBody>
      </p:sp>
      <p:sp>
        <p:nvSpPr>
          <p:cNvPr id="3" name="Content Placeholder 2"/>
          <p:cNvSpPr>
            <a:spLocks noGrp="1"/>
          </p:cNvSpPr>
          <p:nvPr>
            <p:ph idx="1"/>
          </p:nvPr>
        </p:nvSpPr>
        <p:spPr/>
        <p:txBody>
          <a:bodyPr/>
          <a:lstStyle/>
          <a:p>
            <a:r>
              <a:rPr lang="en-US" dirty="0"/>
              <a:t>Headings</a:t>
            </a:r>
          </a:p>
          <a:p>
            <a:pPr lvl="1"/>
            <a:r>
              <a:rPr lang="en-US" dirty="0"/>
              <a:t># (space) for Heading 1</a:t>
            </a:r>
          </a:p>
          <a:p>
            <a:pPr lvl="1"/>
            <a:r>
              <a:rPr lang="en-US" dirty="0"/>
              <a:t>## (space) for Heading 2</a:t>
            </a:r>
          </a:p>
          <a:p>
            <a:pPr lvl="1"/>
            <a:r>
              <a:rPr lang="en-US" dirty="0"/>
              <a:t>### (space) for Heading 3</a:t>
            </a:r>
          </a:p>
          <a:p>
            <a:pPr lvl="1"/>
            <a:r>
              <a:rPr lang="en-US" dirty="0"/>
              <a:t>…</a:t>
            </a:r>
          </a:p>
          <a:p>
            <a:r>
              <a:rPr lang="en-US" dirty="0"/>
              <a:t>Bold</a:t>
            </a:r>
          </a:p>
          <a:p>
            <a:pPr lvl="1"/>
            <a:r>
              <a:rPr lang="en-US" dirty="0"/>
              <a:t>Highlight the text you want to bold and click on the B on the top toolbar.</a:t>
            </a:r>
          </a:p>
          <a:p>
            <a:pPr lvl="1"/>
            <a:endParaRPr lang="en-US" dirty="0"/>
          </a:p>
          <a:p>
            <a:pPr lvl="1"/>
            <a:endParaRPr lang="en-US" dirty="0"/>
          </a:p>
          <a:p>
            <a:r>
              <a:rPr lang="en-US" dirty="0"/>
              <a:t>Italics</a:t>
            </a:r>
          </a:p>
          <a:p>
            <a:pPr lvl="1"/>
            <a:r>
              <a:rPr lang="en-US" dirty="0"/>
              <a:t>Highlight the text you want to bold and click on the B on the top toolbar.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4286250"/>
            <a:ext cx="6153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5867400"/>
            <a:ext cx="6153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516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in </a:t>
            </a:r>
            <a:r>
              <a:rPr lang="en-US" dirty="0" err="1"/>
              <a:t>StackEdit</a:t>
            </a:r>
            <a:endParaRPr lang="en-US" dirty="0"/>
          </a:p>
        </p:txBody>
      </p:sp>
      <p:sp>
        <p:nvSpPr>
          <p:cNvPr id="3" name="Content Placeholder 2"/>
          <p:cNvSpPr>
            <a:spLocks noGrp="1"/>
          </p:cNvSpPr>
          <p:nvPr>
            <p:ph idx="1"/>
          </p:nvPr>
        </p:nvSpPr>
        <p:spPr/>
        <p:txBody>
          <a:bodyPr/>
          <a:lstStyle/>
          <a:p>
            <a:pPr marL="114300" indent="0">
              <a:buNone/>
            </a:pPr>
            <a:r>
              <a:rPr lang="en-US" dirty="0"/>
              <a:t>LISTS: For all lists, make sure to hit enter BEFORE the first item in the list.</a:t>
            </a:r>
          </a:p>
          <a:p>
            <a:pPr marL="114300" indent="0">
              <a:buNone/>
            </a:pPr>
            <a:endParaRPr lang="en-US" dirty="0"/>
          </a:p>
          <a:p>
            <a:r>
              <a:rPr lang="en-US" dirty="0"/>
              <a:t>Unordered Lists (bullets)</a:t>
            </a:r>
          </a:p>
          <a:p>
            <a:pPr lvl="1"/>
            <a:r>
              <a:rPr lang="en-US" dirty="0"/>
              <a:t>Use the unordered list icon on the toolbar </a:t>
            </a:r>
          </a:p>
          <a:p>
            <a:pPr marL="411480" lvl="1" indent="0">
              <a:buNone/>
            </a:pPr>
            <a:r>
              <a:rPr lang="en-US" dirty="0"/>
              <a:t>OR</a:t>
            </a:r>
          </a:p>
          <a:p>
            <a:pPr lvl="1"/>
            <a:r>
              <a:rPr lang="en-US" dirty="0"/>
              <a:t>Use hyphen (-) and a space</a:t>
            </a:r>
          </a:p>
          <a:p>
            <a:pPr lvl="1"/>
            <a:endParaRPr lang="en-US" dirty="0"/>
          </a:p>
          <a:p>
            <a:pPr lvl="1"/>
            <a:endParaRPr lang="en-US" dirty="0"/>
          </a:p>
          <a:p>
            <a:r>
              <a:rPr lang="en-US" dirty="0"/>
              <a:t>Ordered Lists (numbered lists)</a:t>
            </a:r>
          </a:p>
          <a:p>
            <a:pPr lvl="1"/>
            <a:r>
              <a:rPr lang="en-US" dirty="0"/>
              <a:t>Use the ordered list icon on the toolbar</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3895725"/>
            <a:ext cx="6153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5572125"/>
            <a:ext cx="6153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37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in </a:t>
            </a:r>
            <a:r>
              <a:rPr lang="en-US" dirty="0" err="1"/>
              <a:t>StackEdit</a:t>
            </a:r>
            <a:endParaRPr lang="en-US" dirty="0"/>
          </a:p>
        </p:txBody>
      </p:sp>
      <p:sp>
        <p:nvSpPr>
          <p:cNvPr id="3" name="Content Placeholder 2"/>
          <p:cNvSpPr>
            <a:spLocks noGrp="1"/>
          </p:cNvSpPr>
          <p:nvPr>
            <p:ph idx="1"/>
          </p:nvPr>
        </p:nvSpPr>
        <p:spPr/>
        <p:txBody>
          <a:bodyPr/>
          <a:lstStyle/>
          <a:p>
            <a:pPr marL="114300" indent="0">
              <a:buNone/>
            </a:pPr>
            <a:r>
              <a:rPr lang="en-US" dirty="0"/>
              <a:t>LINKS</a:t>
            </a:r>
          </a:p>
          <a:p>
            <a:pPr marL="114300" indent="0">
              <a:buNone/>
            </a:pPr>
            <a:endParaRPr lang="en-US" dirty="0"/>
          </a:p>
          <a:p>
            <a:pPr marL="571500" indent="-457200">
              <a:buFont typeface="+mj-lt"/>
              <a:buAutoNum type="arabicPeriod"/>
            </a:pPr>
            <a:r>
              <a:rPr lang="en-US" dirty="0"/>
              <a:t>Type in or highlight the words you want to describe the link.</a:t>
            </a:r>
          </a:p>
          <a:p>
            <a:pPr marL="571500" indent="-457200">
              <a:buFont typeface="+mj-lt"/>
              <a:buAutoNum type="arabicPeriod"/>
            </a:pPr>
            <a:r>
              <a:rPr lang="en-US" dirty="0"/>
              <a:t>Click on the link icon on the top toolbar.</a:t>
            </a:r>
          </a:p>
          <a:p>
            <a:pPr marL="571500" indent="-457200">
              <a:buFont typeface="+mj-lt"/>
              <a:buAutoNum type="arabicPeriod"/>
            </a:pPr>
            <a:endParaRPr lang="en-US" dirty="0"/>
          </a:p>
          <a:p>
            <a:pPr marL="571500" indent="-457200">
              <a:buFont typeface="+mj-lt"/>
              <a:buAutoNum type="arabicPeriod"/>
            </a:pPr>
            <a:endParaRPr lang="en-US" dirty="0"/>
          </a:p>
          <a:p>
            <a:pPr marL="571500" indent="-457200">
              <a:buFont typeface="+mj-lt"/>
              <a:buAutoNum type="arabicPeriod"/>
            </a:pPr>
            <a:r>
              <a:rPr lang="en-US" dirty="0"/>
              <a:t>Paste the URL into the box.</a:t>
            </a:r>
          </a:p>
          <a:p>
            <a:pPr marL="571500" indent="-457200">
              <a:buFont typeface="+mj-lt"/>
              <a:buAutoNum type="arabicPeriod"/>
            </a:pPr>
            <a:endParaRPr lang="en-US" dirty="0"/>
          </a:p>
          <a:p>
            <a:pPr marL="571500" indent="-457200">
              <a:buFont typeface="+mj-lt"/>
              <a:buAutoNum type="arabicPeriod"/>
            </a:pPr>
            <a:endParaRPr lang="en-US" dirty="0"/>
          </a:p>
          <a:p>
            <a:pPr marL="571500" indent="-457200">
              <a:buFont typeface="+mj-lt"/>
              <a:buAutoNum type="arabicPeriod"/>
            </a:pPr>
            <a:endParaRPr lang="en-US" dirty="0"/>
          </a:p>
          <a:p>
            <a:pPr marL="571500" indent="-457200">
              <a:buFont typeface="+mj-lt"/>
              <a:buAutoNum type="arabicPeriod"/>
            </a:pPr>
            <a:r>
              <a:rPr lang="en-US" dirty="0"/>
              <a:t>Click OK.</a:t>
            </a:r>
          </a:p>
          <a:p>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3381375"/>
            <a:ext cx="6153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25" y="4533900"/>
            <a:ext cx="55118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92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in </a:t>
            </a:r>
            <a:r>
              <a:rPr lang="en-US" dirty="0" err="1"/>
              <a:t>StackEdit</a:t>
            </a:r>
            <a:br>
              <a:rPr lang="en-US" dirty="0"/>
            </a:br>
            <a:r>
              <a:rPr lang="en-US" sz="1800" dirty="0">
                <a:solidFill>
                  <a:srgbClr val="FF0000"/>
                </a:solidFill>
              </a:rPr>
              <a:t>***All images must be saved in your images folder.***</a:t>
            </a:r>
            <a:br>
              <a:rPr lang="en-US" dirty="0"/>
            </a:br>
            <a:endParaRPr lang="en-US" dirty="0"/>
          </a:p>
        </p:txBody>
      </p:sp>
      <p:sp>
        <p:nvSpPr>
          <p:cNvPr id="3" name="Content Placeholder 2"/>
          <p:cNvSpPr>
            <a:spLocks noGrp="1"/>
          </p:cNvSpPr>
          <p:nvPr>
            <p:ph idx="1"/>
          </p:nvPr>
        </p:nvSpPr>
        <p:spPr/>
        <p:txBody>
          <a:bodyPr>
            <a:normAutofit lnSpcReduction="10000"/>
          </a:bodyPr>
          <a:lstStyle/>
          <a:p>
            <a:pPr marL="571500" indent="-457200">
              <a:buFont typeface="+mj-lt"/>
              <a:buAutoNum type="arabicPeriod"/>
            </a:pPr>
            <a:r>
              <a:rPr lang="en-US" dirty="0"/>
              <a:t>Click on the images icon on the top toolbar.</a:t>
            </a:r>
          </a:p>
          <a:p>
            <a:pPr marL="571500" indent="-457200">
              <a:buFont typeface="+mj-lt"/>
              <a:buAutoNum type="arabicPeriod"/>
            </a:pPr>
            <a:endParaRPr lang="en-US" dirty="0"/>
          </a:p>
          <a:p>
            <a:pPr marL="571500" indent="-457200">
              <a:buFont typeface="+mj-lt"/>
              <a:buAutoNum type="arabicPeriod"/>
            </a:pPr>
            <a:endParaRPr lang="en-US" dirty="0"/>
          </a:p>
          <a:p>
            <a:pPr marL="571500" indent="-457200">
              <a:buFont typeface="+mj-lt"/>
              <a:buAutoNum type="arabicPeriod"/>
            </a:pPr>
            <a:endParaRPr lang="en-US" dirty="0"/>
          </a:p>
          <a:p>
            <a:pPr marL="571500" indent="-457200">
              <a:buFont typeface="+mj-lt"/>
              <a:buAutoNum type="arabicPeriod"/>
            </a:pPr>
            <a:r>
              <a:rPr lang="en-US" dirty="0"/>
              <a:t>Type in the path to the image:  </a:t>
            </a:r>
            <a:r>
              <a:rPr lang="en-US" dirty="0">
                <a:highlight>
                  <a:srgbClr val="FFFF00"/>
                </a:highlight>
              </a:rPr>
              <a:t>images/</a:t>
            </a:r>
            <a:r>
              <a:rPr lang="en-US" i="1" dirty="0">
                <a:highlight>
                  <a:srgbClr val="FFFF00"/>
                </a:highlight>
              </a:rPr>
              <a:t>nameoftheimage.jpg</a:t>
            </a:r>
          </a:p>
          <a:p>
            <a:pPr marL="571500" indent="-457200">
              <a:buFont typeface="+mj-lt"/>
              <a:buAutoNum type="arabicPeriod"/>
            </a:pPr>
            <a:endParaRPr lang="en-US" i="1" dirty="0"/>
          </a:p>
          <a:p>
            <a:pPr marL="571500" indent="-457200">
              <a:buFont typeface="+mj-lt"/>
              <a:buAutoNum type="arabicPeriod"/>
            </a:pPr>
            <a:endParaRPr lang="en-US" i="1" dirty="0"/>
          </a:p>
          <a:p>
            <a:pPr marL="571500" indent="-457200">
              <a:buFont typeface="+mj-lt"/>
              <a:buAutoNum type="arabicPeriod"/>
            </a:pPr>
            <a:endParaRPr lang="en-US" i="1" dirty="0"/>
          </a:p>
          <a:p>
            <a:pPr marL="571500" indent="-457200">
              <a:buFont typeface="+mj-lt"/>
              <a:buAutoNum type="arabicPeriod"/>
            </a:pPr>
            <a:endParaRPr lang="en-US" i="1" dirty="0"/>
          </a:p>
          <a:p>
            <a:pPr marL="571500" indent="-457200">
              <a:buFont typeface="+mj-lt"/>
              <a:buAutoNum type="arabicPeriod"/>
            </a:pPr>
            <a:endParaRPr lang="en-US" i="1" dirty="0"/>
          </a:p>
          <a:p>
            <a:pPr marL="571500" indent="-457200">
              <a:buFont typeface="+mj-lt"/>
              <a:buAutoNum type="arabicPeriod"/>
            </a:pPr>
            <a:endParaRPr lang="en-US" i="1" dirty="0"/>
          </a:p>
          <a:p>
            <a:pPr marL="571500" indent="-457200">
              <a:buFont typeface="+mj-lt"/>
              <a:buAutoNum type="arabicPeriod"/>
            </a:pPr>
            <a:r>
              <a:rPr lang="en-US" dirty="0"/>
              <a:t>Click OK.</a:t>
            </a:r>
          </a:p>
          <a:p>
            <a:endParaRPr lang="en-US" dirty="0"/>
          </a:p>
          <a:p>
            <a:endParaRPr lang="en-US" dirty="0"/>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745" y="2060815"/>
            <a:ext cx="6153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745" y="3616535"/>
            <a:ext cx="5480050" cy="174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914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in </a:t>
            </a:r>
            <a:r>
              <a:rPr lang="en-US" dirty="0" err="1"/>
              <a:t>StackEdit</a:t>
            </a:r>
            <a:r>
              <a:rPr lang="en-US" dirty="0"/>
              <a:t> (cont.)</a:t>
            </a:r>
          </a:p>
        </p:txBody>
      </p:sp>
      <p:sp>
        <p:nvSpPr>
          <p:cNvPr id="3" name="Content Placeholder 2"/>
          <p:cNvSpPr>
            <a:spLocks noGrp="1"/>
          </p:cNvSpPr>
          <p:nvPr>
            <p:ph idx="1"/>
          </p:nvPr>
        </p:nvSpPr>
        <p:spPr>
          <a:noFill/>
        </p:spPr>
        <p:txBody>
          <a:bodyPr>
            <a:normAutofit/>
          </a:bodyPr>
          <a:lstStyle/>
          <a:p>
            <a:pPr marL="114300" indent="0">
              <a:buNone/>
            </a:pPr>
            <a:r>
              <a:rPr lang="en-US" sz="3600" dirty="0"/>
              <a:t>Alternate Text</a:t>
            </a:r>
          </a:p>
          <a:p>
            <a:endParaRPr lang="en-US" dirty="0"/>
          </a:p>
          <a:p>
            <a:r>
              <a:rPr lang="en-US" sz="2600" dirty="0"/>
              <a:t>After you hit OK to insert the image, you have the option for alternate text.</a:t>
            </a:r>
            <a:endParaRPr lang="en-US" sz="2800" dirty="0"/>
          </a:p>
          <a:p>
            <a:pPr marL="777240" lvl="2" indent="0">
              <a:buNone/>
            </a:pPr>
            <a:r>
              <a:rPr lang="en-US" sz="2400" dirty="0"/>
              <a:t>[</a:t>
            </a:r>
            <a:r>
              <a:rPr lang="en-US" sz="2400" u="sng" dirty="0">
                <a:highlight>
                  <a:srgbClr val="FFFF00"/>
                </a:highlight>
                <a:uFill>
                  <a:solidFill>
                    <a:srgbClr val="FF0000"/>
                  </a:solidFill>
                </a:uFill>
              </a:rPr>
              <a:t>enter image description here</a:t>
            </a:r>
            <a:r>
              <a:rPr lang="en-US" sz="2400" dirty="0"/>
              <a:t>](images/supplyanddemand.jpg)</a:t>
            </a:r>
          </a:p>
          <a:p>
            <a:endParaRPr lang="en-US" sz="2600" dirty="0"/>
          </a:p>
          <a:p>
            <a:pPr lvl="1"/>
            <a:r>
              <a:rPr lang="en-US" sz="2600" dirty="0"/>
              <a:t>If you already have alternate text in your Word document, copy and paste it into the brackets.</a:t>
            </a:r>
          </a:p>
          <a:p>
            <a:pPr lvl="1"/>
            <a:endParaRPr lang="en-US" sz="2600" dirty="0"/>
          </a:p>
          <a:p>
            <a:pPr lvl="1"/>
            <a:r>
              <a:rPr lang="en-US" sz="2600" dirty="0"/>
              <a:t>If you do not already have alternate text, then type the alt text in.</a:t>
            </a:r>
          </a:p>
          <a:p>
            <a:pPr marL="114300" indent="0">
              <a:buNone/>
            </a:pPr>
            <a:endParaRPr lang="en-US" dirty="0"/>
          </a:p>
        </p:txBody>
      </p:sp>
    </p:spTree>
    <p:extLst>
      <p:ext uri="{BB962C8B-B14F-4D97-AF65-F5344CB8AC3E}">
        <p14:creationId xmlns:p14="http://schemas.microsoft.com/office/powerpoint/2010/main" val="64280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in </a:t>
            </a:r>
            <a:r>
              <a:rPr lang="en-US" dirty="0" err="1"/>
              <a:t>StackEdit</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a:t>Copy a table from your Word document</a:t>
            </a:r>
          </a:p>
          <a:p>
            <a:pPr marL="571500" indent="-457200">
              <a:buFont typeface="+mj-lt"/>
              <a:buAutoNum type="arabicPeriod"/>
            </a:pPr>
            <a:endParaRPr lang="en-US" dirty="0"/>
          </a:p>
          <a:p>
            <a:pPr marL="571500" indent="-457200">
              <a:buFont typeface="+mj-lt"/>
              <a:buAutoNum type="arabicPeriod"/>
            </a:pPr>
            <a:r>
              <a:rPr lang="en-US" dirty="0"/>
              <a:t>Go to the Tables Generator website.</a:t>
            </a:r>
            <a:endParaRPr lang="en-US" dirty="0">
              <a:hlinkClick r:id="rId2"/>
            </a:endParaRPr>
          </a:p>
          <a:p>
            <a:pPr marL="777240" lvl="2" indent="0">
              <a:buNone/>
            </a:pPr>
            <a:r>
              <a:rPr lang="en-US" dirty="0">
                <a:hlinkClick r:id="rId2"/>
              </a:rPr>
              <a:t>http://www.tablesgenerator.com/markdown_tables</a:t>
            </a:r>
            <a:r>
              <a:rPr lang="en-US" dirty="0"/>
              <a:t> </a:t>
            </a:r>
          </a:p>
          <a:p>
            <a:pPr marL="777240" lvl="2" indent="0">
              <a:buNone/>
            </a:pPr>
            <a:endParaRPr lang="en-US" dirty="0"/>
          </a:p>
          <a:p>
            <a:pPr marL="571500" indent="-457200">
              <a:buFont typeface="+mj-lt"/>
              <a:buAutoNum type="arabicPeriod"/>
            </a:pPr>
            <a:r>
              <a:rPr lang="en-US" dirty="0"/>
              <a:t>Make sure you are on the Markdown Tables Tab.</a:t>
            </a:r>
          </a:p>
          <a:p>
            <a:pPr marL="571500" indent="-457200">
              <a:buFont typeface="+mj-lt"/>
              <a:buAutoNum type="arabicPeriod"/>
            </a:pPr>
            <a:endParaRPr lang="en-US" dirty="0"/>
          </a:p>
          <a:p>
            <a:pPr marL="114300" indent="0">
              <a:buNone/>
            </a:pPr>
            <a:endParaRPr lang="en-US" dirty="0"/>
          </a:p>
          <a:p>
            <a:pPr marL="571500" indent="-457200">
              <a:buFont typeface="+mj-lt"/>
              <a:buAutoNum type="arabicPeriod"/>
            </a:pPr>
            <a:endParaRPr lang="en-US" dirty="0"/>
          </a:p>
          <a:p>
            <a:pPr marL="571500" indent="-457200">
              <a:buFont typeface="+mj-lt"/>
              <a:buAutoNum type="arabicPeriod"/>
            </a:pPr>
            <a:endParaRPr lang="en-US" dirty="0"/>
          </a:p>
          <a:p>
            <a:pPr marL="114300" indent="0">
              <a:buNone/>
            </a:pPr>
            <a:endParaRPr lang="en-US" dirty="0"/>
          </a:p>
        </p:txBody>
      </p:sp>
      <p:pic>
        <p:nvPicPr>
          <p:cNvPr id="4" name="Picture 3"/>
          <p:cNvPicPr>
            <a:picLocks noChangeAspect="1"/>
          </p:cNvPicPr>
          <p:nvPr/>
        </p:nvPicPr>
        <p:blipFill>
          <a:blip r:embed="rId3"/>
          <a:stretch>
            <a:fillRect/>
          </a:stretch>
        </p:blipFill>
        <p:spPr>
          <a:xfrm>
            <a:off x="1245731" y="3979316"/>
            <a:ext cx="8296975" cy="1526110"/>
          </a:xfrm>
          <a:prstGeom prst="rect">
            <a:avLst/>
          </a:prstGeom>
        </p:spPr>
      </p:pic>
    </p:spTree>
    <p:extLst>
      <p:ext uri="{BB962C8B-B14F-4D97-AF65-F5344CB8AC3E}">
        <p14:creationId xmlns:p14="http://schemas.microsoft.com/office/powerpoint/2010/main" val="2962159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in </a:t>
            </a:r>
            <a:r>
              <a:rPr lang="en-US" dirty="0" err="1"/>
              <a:t>StackEdit</a:t>
            </a:r>
            <a:r>
              <a:rPr lang="en-US" dirty="0"/>
              <a:t> (cont.)</a:t>
            </a:r>
          </a:p>
        </p:txBody>
      </p:sp>
      <p:sp>
        <p:nvSpPr>
          <p:cNvPr id="3" name="Content Placeholder 2"/>
          <p:cNvSpPr>
            <a:spLocks noGrp="1"/>
          </p:cNvSpPr>
          <p:nvPr>
            <p:ph idx="1"/>
          </p:nvPr>
        </p:nvSpPr>
        <p:spPr/>
        <p:txBody>
          <a:bodyPr/>
          <a:lstStyle/>
          <a:p>
            <a:pPr marL="114300" indent="0">
              <a:buNone/>
            </a:pPr>
            <a:r>
              <a:rPr lang="en-US" dirty="0"/>
              <a:t>4. Click on the arrow by File and choose Paste Table Data.</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5. Ctrl V to paste your data in and click LOAD.</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pic>
        <p:nvPicPr>
          <p:cNvPr id="4" name="Picture 3"/>
          <p:cNvPicPr>
            <a:picLocks noChangeAspect="1"/>
          </p:cNvPicPr>
          <p:nvPr/>
        </p:nvPicPr>
        <p:blipFill>
          <a:blip r:embed="rId2"/>
          <a:stretch>
            <a:fillRect/>
          </a:stretch>
        </p:blipFill>
        <p:spPr>
          <a:xfrm>
            <a:off x="1090688" y="2068874"/>
            <a:ext cx="5209574" cy="2054551"/>
          </a:xfrm>
          <a:prstGeom prst="rect">
            <a:avLst/>
          </a:prstGeom>
        </p:spPr>
      </p:pic>
    </p:spTree>
    <p:extLst>
      <p:ext uri="{BB962C8B-B14F-4D97-AF65-F5344CB8AC3E}">
        <p14:creationId xmlns:p14="http://schemas.microsoft.com/office/powerpoint/2010/main" val="56691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Notes	</a:t>
            </a:r>
          </a:p>
        </p:txBody>
      </p:sp>
      <p:sp>
        <p:nvSpPr>
          <p:cNvPr id="3" name="Content Placeholder 2"/>
          <p:cNvSpPr>
            <a:spLocks noGrp="1"/>
          </p:cNvSpPr>
          <p:nvPr>
            <p:ph idx="1"/>
          </p:nvPr>
        </p:nvSpPr>
        <p:spPr/>
        <p:txBody>
          <a:bodyPr>
            <a:normAutofit/>
          </a:bodyPr>
          <a:lstStyle/>
          <a:p>
            <a:pPr marL="514350" indent="-514350">
              <a:lnSpc>
                <a:spcPct val="200000"/>
              </a:lnSpc>
              <a:spcAft>
                <a:spcPts val="6000"/>
              </a:spcAft>
              <a:buFont typeface="+mj-lt"/>
              <a:buAutoNum type="arabicPeriod"/>
            </a:pPr>
            <a:r>
              <a:rPr lang="en-US" dirty="0"/>
              <a:t>We don’t know all the answers or even all the questions.</a:t>
            </a:r>
          </a:p>
          <a:p>
            <a:pPr marL="514350" indent="-514350">
              <a:buFont typeface="+mj-lt"/>
              <a:buAutoNum type="arabicPeriod"/>
            </a:pPr>
            <a:r>
              <a:rPr lang="en-US" dirty="0"/>
              <a:t>There will be 2 times today that you will need to do EXACTLY what we tell you in the order we tell you to do it.  Yes, we know this is hard, but it’s the only way we will get through this. </a:t>
            </a:r>
          </a:p>
        </p:txBody>
      </p:sp>
      <p:sp>
        <p:nvSpPr>
          <p:cNvPr id="4" name="Smiley Face 3"/>
          <p:cNvSpPr/>
          <p:nvPr/>
        </p:nvSpPr>
        <p:spPr>
          <a:xfrm>
            <a:off x="9083615" y="4779034"/>
            <a:ext cx="914400" cy="9144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17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in </a:t>
            </a:r>
            <a:r>
              <a:rPr lang="en-US" dirty="0" err="1"/>
              <a:t>StackEdit</a:t>
            </a:r>
            <a:r>
              <a:rPr lang="en-US" dirty="0"/>
              <a:t> (cont.)</a:t>
            </a:r>
          </a:p>
        </p:txBody>
      </p:sp>
      <p:sp>
        <p:nvSpPr>
          <p:cNvPr id="3" name="Content Placeholder 2"/>
          <p:cNvSpPr>
            <a:spLocks noGrp="1"/>
          </p:cNvSpPr>
          <p:nvPr>
            <p:ph idx="1"/>
          </p:nvPr>
        </p:nvSpPr>
        <p:spPr/>
        <p:txBody>
          <a:bodyPr/>
          <a:lstStyle/>
          <a:p>
            <a:pPr marL="114300" indent="0">
              <a:buNone/>
            </a:pPr>
            <a:r>
              <a:rPr lang="en-US" dirty="0"/>
              <a:t>6. Click on Compact Mode on the bottom left.</a:t>
            </a:r>
          </a:p>
          <a:p>
            <a:pPr marL="114300" indent="0">
              <a:buNone/>
            </a:pPr>
            <a:r>
              <a:rPr lang="en-US" dirty="0"/>
              <a:t>7. Click on Copy to Clipboard on the bottom right.</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8. Go back to your document in </a:t>
            </a:r>
            <a:r>
              <a:rPr lang="en-US" dirty="0" err="1"/>
              <a:t>StackEdit</a:t>
            </a:r>
            <a:r>
              <a:rPr lang="en-US" dirty="0"/>
              <a:t>.</a:t>
            </a:r>
          </a:p>
          <a:p>
            <a:pPr marL="114300" indent="0">
              <a:buNone/>
            </a:pPr>
            <a:r>
              <a:rPr lang="en-US" dirty="0"/>
              <a:t>9. Ctrl V to paste the table into </a:t>
            </a:r>
            <a:r>
              <a:rPr lang="en-US" dirty="0" err="1"/>
              <a:t>StackEdit</a:t>
            </a:r>
            <a:r>
              <a:rPr lang="en-US" dirty="0"/>
              <a:t>.</a:t>
            </a:r>
          </a:p>
          <a:p>
            <a:endParaRPr lang="en-US" dirty="0"/>
          </a:p>
        </p:txBody>
      </p:sp>
      <p:pic>
        <p:nvPicPr>
          <p:cNvPr id="4" name="Picture 3"/>
          <p:cNvPicPr>
            <a:picLocks noChangeAspect="1"/>
          </p:cNvPicPr>
          <p:nvPr/>
        </p:nvPicPr>
        <p:blipFill>
          <a:blip r:embed="rId2"/>
          <a:stretch>
            <a:fillRect/>
          </a:stretch>
        </p:blipFill>
        <p:spPr>
          <a:xfrm>
            <a:off x="733245" y="2716987"/>
            <a:ext cx="7679349" cy="1149817"/>
          </a:xfrm>
          <a:prstGeom prst="rect">
            <a:avLst/>
          </a:prstGeom>
        </p:spPr>
      </p:pic>
    </p:spTree>
    <p:extLst>
      <p:ext uri="{BB962C8B-B14F-4D97-AF65-F5344CB8AC3E}">
        <p14:creationId xmlns:p14="http://schemas.microsoft.com/office/powerpoint/2010/main" val="358989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 in </a:t>
            </a:r>
            <a:r>
              <a:rPr lang="en-US" dirty="0" err="1"/>
              <a:t>StackEdit</a:t>
            </a:r>
            <a:endParaRPr lang="en-US" dirty="0"/>
          </a:p>
        </p:txBody>
      </p:sp>
      <p:sp>
        <p:nvSpPr>
          <p:cNvPr id="3" name="Content Placeholder 2"/>
          <p:cNvSpPr>
            <a:spLocks noGrp="1"/>
          </p:cNvSpPr>
          <p:nvPr>
            <p:ph idx="1"/>
          </p:nvPr>
        </p:nvSpPr>
        <p:spPr/>
        <p:txBody>
          <a:bodyPr/>
          <a:lstStyle/>
          <a:p>
            <a:pPr marL="114300" indent="0">
              <a:buNone/>
            </a:pPr>
            <a:r>
              <a:rPr lang="en-US" sz="2800" dirty="0"/>
              <a:t>Easy Formulas</a:t>
            </a:r>
          </a:p>
          <a:p>
            <a:pPr lvl="1"/>
            <a:r>
              <a:rPr lang="en-US" dirty="0"/>
              <a:t>Formulas that can be typed from a standard keyboard can be typed directly into your </a:t>
            </a:r>
            <a:r>
              <a:rPr lang="en-US" dirty="0" err="1"/>
              <a:t>StackEdit</a:t>
            </a:r>
            <a:r>
              <a:rPr lang="en-US" dirty="0"/>
              <a:t> document.</a:t>
            </a:r>
          </a:p>
          <a:p>
            <a:pPr lvl="1"/>
            <a:endParaRPr lang="en-US" dirty="0"/>
          </a:p>
          <a:p>
            <a:pPr lvl="1"/>
            <a:r>
              <a:rPr lang="en-US" dirty="0"/>
              <a:t>Enclose the formula in $ signs</a:t>
            </a:r>
          </a:p>
          <a:p>
            <a:pPr lvl="1"/>
            <a:endParaRPr lang="en-US" dirty="0"/>
          </a:p>
          <a:p>
            <a:pPr lvl="1"/>
            <a:r>
              <a:rPr lang="en-US" dirty="0"/>
              <a:t>Example:  $y=</a:t>
            </a:r>
            <a:r>
              <a:rPr lang="en-US" dirty="0" err="1"/>
              <a:t>mx+b</a:t>
            </a:r>
            <a:r>
              <a:rPr lang="en-US" dirty="0"/>
              <a:t>$</a:t>
            </a:r>
          </a:p>
          <a:p>
            <a:pPr marL="411480" lvl="1" indent="0">
              <a:buNone/>
            </a:pPr>
            <a:endParaRPr lang="en-US" dirty="0"/>
          </a:p>
          <a:p>
            <a:pPr lvl="1"/>
            <a:r>
              <a:rPr lang="en-US" dirty="0"/>
              <a:t>Double dollar signs $$y=</a:t>
            </a:r>
            <a:r>
              <a:rPr lang="en-US" dirty="0" err="1"/>
              <a:t>mx+b</a:t>
            </a:r>
            <a:r>
              <a:rPr lang="en-US" dirty="0"/>
              <a:t>$$ will center the formula on the page.</a:t>
            </a:r>
          </a:p>
        </p:txBody>
      </p:sp>
    </p:spTree>
    <p:extLst>
      <p:ext uri="{BB962C8B-B14F-4D97-AF65-F5344CB8AC3E}">
        <p14:creationId xmlns:p14="http://schemas.microsoft.com/office/powerpoint/2010/main" val="139667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 in </a:t>
            </a:r>
            <a:r>
              <a:rPr lang="en-US" dirty="0" err="1"/>
              <a:t>StackEdit</a:t>
            </a:r>
            <a:r>
              <a:rPr lang="en-US" dirty="0"/>
              <a:t>: </a:t>
            </a:r>
            <a:r>
              <a:rPr lang="en-US" dirty="0" err="1"/>
              <a:t>MathType</a:t>
            </a:r>
            <a:endParaRPr lang="en-US" dirty="0"/>
          </a:p>
        </p:txBody>
      </p:sp>
      <p:sp>
        <p:nvSpPr>
          <p:cNvPr id="3" name="Content Placeholder 2"/>
          <p:cNvSpPr>
            <a:spLocks noGrp="1"/>
          </p:cNvSpPr>
          <p:nvPr>
            <p:ph idx="1"/>
          </p:nvPr>
        </p:nvSpPr>
        <p:spPr/>
        <p:txBody>
          <a:bodyPr>
            <a:normAutofit/>
          </a:bodyPr>
          <a:lstStyle/>
          <a:p>
            <a:pPr marL="114300" indent="0">
              <a:buNone/>
            </a:pPr>
            <a:r>
              <a:rPr lang="en-US" sz="2800" dirty="0"/>
              <a:t>Formulas in </a:t>
            </a:r>
            <a:r>
              <a:rPr lang="en-US" sz="2800" dirty="0" err="1"/>
              <a:t>MathType</a:t>
            </a:r>
            <a:endParaRPr lang="en-US" sz="2800" dirty="0"/>
          </a:p>
          <a:p>
            <a:pPr marL="628650" indent="-514350">
              <a:buAutoNum type="arabicPeriod"/>
            </a:pPr>
            <a:r>
              <a:rPr lang="en-US" sz="2800" dirty="0"/>
              <a:t>Click on the formula.		</a:t>
            </a:r>
          </a:p>
          <a:p>
            <a:pPr marL="628650" indent="-514350">
              <a:buAutoNum type="arabicPeriod"/>
            </a:pPr>
            <a:r>
              <a:rPr lang="en-US" sz="2800" dirty="0"/>
              <a:t>Click on the </a:t>
            </a:r>
            <a:r>
              <a:rPr lang="en-US" sz="2800" dirty="0" err="1"/>
              <a:t>MathType</a:t>
            </a:r>
            <a:r>
              <a:rPr lang="en-US" sz="2800" dirty="0"/>
              <a:t> tab.</a:t>
            </a:r>
          </a:p>
          <a:p>
            <a:pPr marL="628650" indent="-514350">
              <a:buAutoNum type="arabicPeriod"/>
            </a:pPr>
            <a:r>
              <a:rPr lang="en-US" sz="2800" dirty="0"/>
              <a:t>Click on Toggle </a:t>
            </a:r>
            <a:r>
              <a:rPr lang="en-US" sz="2800" dirty="0" err="1"/>
              <a:t>TeX.</a:t>
            </a:r>
            <a:endParaRPr lang="en-US" sz="2800" dirty="0"/>
          </a:p>
          <a:p>
            <a:pPr marL="628650" indent="-514350">
              <a:buAutoNum type="arabicPeriod"/>
            </a:pPr>
            <a:endParaRPr lang="en-US" sz="2800" dirty="0"/>
          </a:p>
          <a:p>
            <a:pPr marL="628650" indent="-514350">
              <a:buAutoNum type="arabicPeriod"/>
            </a:pPr>
            <a:endParaRPr lang="en-US" sz="2800" dirty="0"/>
          </a:p>
          <a:p>
            <a:pPr marL="628650" indent="-514350">
              <a:buAutoNum type="arabicPeriod"/>
            </a:pPr>
            <a:endParaRPr lang="en-US" sz="2800" dirty="0"/>
          </a:p>
          <a:p>
            <a:pPr marL="628650" indent="-514350">
              <a:buAutoNum type="arabicPeriod"/>
            </a:pPr>
            <a:r>
              <a:rPr lang="en-US" sz="2800" dirty="0"/>
              <a:t>Copy the </a:t>
            </a:r>
            <a:r>
              <a:rPr lang="en-US" sz="2800" dirty="0" err="1"/>
              <a:t>LaTeX</a:t>
            </a:r>
            <a:r>
              <a:rPr lang="en-US" sz="2800" dirty="0"/>
              <a:t> code into </a:t>
            </a:r>
            <a:r>
              <a:rPr lang="en-US" sz="2800" dirty="0" err="1"/>
              <a:t>StackEdit</a:t>
            </a:r>
            <a:r>
              <a:rPr lang="en-US" sz="2800" dirty="0"/>
              <a:t>.</a:t>
            </a:r>
          </a:p>
          <a:p>
            <a:pPr marL="777240" lvl="2" indent="0">
              <a:buNone/>
            </a:pPr>
            <a:r>
              <a:rPr lang="en-US" dirty="0">
                <a:highlight>
                  <a:srgbClr val="FFFF00"/>
                </a:highlight>
              </a:rPr>
              <a:t>$N\left( t \right)=~\</a:t>
            </a:r>
            <a:r>
              <a:rPr lang="en-US" dirty="0" err="1">
                <a:highlight>
                  <a:srgbClr val="FFFF00"/>
                </a:highlight>
              </a:rPr>
              <a:t>frac</a:t>
            </a:r>
            <a:r>
              <a:rPr lang="en-US" dirty="0">
                <a:highlight>
                  <a:srgbClr val="FFFF00"/>
                </a:highlight>
              </a:rPr>
              <a:t>{178t}{t+5}$</a:t>
            </a:r>
            <a:endParaRPr lang="en-US" sz="2400" dirty="0">
              <a:highlight>
                <a:srgbClr val="FFFF00"/>
              </a:highlight>
            </a:endParaRPr>
          </a:p>
          <a:p>
            <a:pPr marL="628650" indent="-514350">
              <a:buAutoNum type="arabicPeriod"/>
            </a:pPr>
            <a:endParaRPr lang="en-US" sz="2800" dirty="0"/>
          </a:p>
          <a:p>
            <a:pPr marL="628650" indent="-514350">
              <a:buAutoNum type="arabicPeriod"/>
            </a:pPr>
            <a:endParaRPr lang="en-US" sz="2800" dirty="0"/>
          </a:p>
          <a:p>
            <a:pPr marL="114300" indent="0">
              <a:buNone/>
            </a:pPr>
            <a:endParaRPr lang="en-US" sz="2800" dirty="0"/>
          </a:p>
          <a:p>
            <a:pPr marL="114300" indent="0">
              <a:buNone/>
            </a:pPr>
            <a:endParaRPr lang="en-US" sz="2000" dirty="0"/>
          </a:p>
        </p:txBody>
      </p:sp>
      <p:pic>
        <p:nvPicPr>
          <p:cNvPr id="4" name="Picture 3"/>
          <p:cNvPicPr>
            <a:picLocks noChangeAspect="1"/>
          </p:cNvPicPr>
          <p:nvPr/>
        </p:nvPicPr>
        <p:blipFill>
          <a:blip r:embed="rId2"/>
          <a:stretch>
            <a:fillRect/>
          </a:stretch>
        </p:blipFill>
        <p:spPr>
          <a:xfrm>
            <a:off x="1293962" y="3719518"/>
            <a:ext cx="4574513" cy="1203820"/>
          </a:xfrm>
          <a:prstGeom prst="rect">
            <a:avLst/>
          </a:prstGeom>
        </p:spPr>
      </p:pic>
      <p:pic>
        <p:nvPicPr>
          <p:cNvPr id="5" name="Picture 4"/>
          <p:cNvPicPr>
            <a:picLocks noChangeAspect="1"/>
          </p:cNvPicPr>
          <p:nvPr/>
        </p:nvPicPr>
        <p:blipFill>
          <a:blip r:embed="rId3"/>
          <a:stretch>
            <a:fillRect/>
          </a:stretch>
        </p:blipFill>
        <p:spPr>
          <a:xfrm>
            <a:off x="4747705" y="2094453"/>
            <a:ext cx="1000000" cy="495238"/>
          </a:xfrm>
          <a:prstGeom prst="rect">
            <a:avLst/>
          </a:prstGeom>
        </p:spPr>
      </p:pic>
    </p:spTree>
    <p:extLst>
      <p:ext uri="{BB962C8B-B14F-4D97-AF65-F5344CB8AC3E}">
        <p14:creationId xmlns:p14="http://schemas.microsoft.com/office/powerpoint/2010/main" val="38332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 in </a:t>
            </a:r>
            <a:r>
              <a:rPr lang="en-US" dirty="0" err="1"/>
              <a:t>StackEdit</a:t>
            </a:r>
            <a:r>
              <a:rPr lang="en-US" dirty="0"/>
              <a:t>: </a:t>
            </a:r>
            <a:r>
              <a:rPr lang="en-US" dirty="0" err="1"/>
              <a:t>Wiris</a:t>
            </a:r>
            <a:endParaRPr lang="en-US" dirty="0"/>
          </a:p>
        </p:txBody>
      </p:sp>
      <p:sp>
        <p:nvSpPr>
          <p:cNvPr id="3" name="Content Placeholder 2"/>
          <p:cNvSpPr>
            <a:spLocks noGrp="1"/>
          </p:cNvSpPr>
          <p:nvPr>
            <p:ph idx="1"/>
          </p:nvPr>
        </p:nvSpPr>
        <p:spPr/>
        <p:txBody>
          <a:bodyPr>
            <a:normAutofit/>
          </a:bodyPr>
          <a:lstStyle/>
          <a:p>
            <a:pPr marL="114300" indent="0">
              <a:buNone/>
            </a:pPr>
            <a:r>
              <a:rPr lang="en-US" sz="3200" dirty="0" err="1"/>
              <a:t>Wiris</a:t>
            </a:r>
            <a:r>
              <a:rPr lang="en-US" sz="3200" dirty="0"/>
              <a:t> Equation Editor</a:t>
            </a:r>
          </a:p>
          <a:p>
            <a:pPr marL="114300" indent="0">
              <a:buNone/>
            </a:pPr>
            <a:r>
              <a:rPr lang="en-US" sz="3200" dirty="0">
                <a:hlinkClick r:id="rId2"/>
              </a:rPr>
              <a:t>http://www.wiris.com/editor/demo/en/mathml-latex</a:t>
            </a:r>
            <a:r>
              <a:rPr lang="en-US" sz="3200" dirty="0"/>
              <a:t> </a:t>
            </a:r>
          </a:p>
          <a:p>
            <a:pPr marL="571500" indent="-457200">
              <a:buFont typeface="+mj-lt"/>
              <a:buAutoNum type="arabicPeriod"/>
            </a:pPr>
            <a:r>
              <a:rPr lang="en-US" dirty="0"/>
              <a:t>Open the </a:t>
            </a:r>
            <a:r>
              <a:rPr lang="en-US" dirty="0" err="1"/>
              <a:t>Wiris</a:t>
            </a:r>
            <a:r>
              <a:rPr lang="en-US" dirty="0"/>
              <a:t> Equation Editor.</a:t>
            </a:r>
          </a:p>
          <a:p>
            <a:pPr marL="777240" lvl="2" indent="0">
              <a:buNone/>
            </a:pPr>
            <a:r>
              <a:rPr lang="en-US" sz="1400" dirty="0"/>
              <a:t>(make sure you are on MathML-</a:t>
            </a:r>
            <a:r>
              <a:rPr lang="en-US" sz="1400" dirty="0" err="1"/>
              <a:t>LaTeX</a:t>
            </a:r>
            <a:r>
              <a:rPr lang="en-US" sz="1400" dirty="0"/>
              <a:t>)</a:t>
            </a:r>
          </a:p>
          <a:p>
            <a:pPr marL="777240" lvl="2" indent="0">
              <a:buNone/>
            </a:pPr>
            <a:endParaRPr lang="en-US" sz="1400" dirty="0"/>
          </a:p>
          <a:p>
            <a:pPr marL="571500" indent="-457200">
              <a:buFont typeface="+mj-lt"/>
              <a:buAutoNum type="arabicPeriod"/>
            </a:pPr>
            <a:r>
              <a:rPr lang="en-US" dirty="0"/>
              <a:t>Type the equation in.</a:t>
            </a:r>
          </a:p>
          <a:p>
            <a:pPr marL="571500" indent="-457200">
              <a:buFont typeface="+mj-lt"/>
              <a:buAutoNum type="arabicPeriod"/>
            </a:pPr>
            <a:endParaRPr lang="en-US" dirty="0"/>
          </a:p>
          <a:p>
            <a:pPr marL="571500" indent="-457200">
              <a:buFont typeface="+mj-lt"/>
              <a:buAutoNum type="arabicPeriod"/>
            </a:pPr>
            <a:r>
              <a:rPr lang="en-US" dirty="0"/>
              <a:t>Copy the </a:t>
            </a:r>
            <a:r>
              <a:rPr lang="en-US" dirty="0" err="1"/>
              <a:t>LaTex</a:t>
            </a:r>
            <a:r>
              <a:rPr lang="en-US" dirty="0"/>
              <a:t> formula into </a:t>
            </a:r>
            <a:r>
              <a:rPr lang="en-US" dirty="0" err="1"/>
              <a:t>StackEdit</a:t>
            </a:r>
            <a:r>
              <a:rPr lang="en-US" dirty="0"/>
              <a:t>. </a:t>
            </a:r>
          </a:p>
          <a:p>
            <a:pPr marL="777240" lvl="2" indent="0">
              <a:buNone/>
            </a:pPr>
            <a:r>
              <a:rPr lang="en-US" dirty="0"/>
              <a:t>(Remember to enclose it in $ signs.)</a:t>
            </a:r>
          </a:p>
        </p:txBody>
      </p:sp>
      <p:pic>
        <p:nvPicPr>
          <p:cNvPr id="4" name="Picture 3"/>
          <p:cNvPicPr>
            <a:picLocks noChangeAspect="1"/>
          </p:cNvPicPr>
          <p:nvPr/>
        </p:nvPicPr>
        <p:blipFill>
          <a:blip r:embed="rId3"/>
          <a:stretch>
            <a:fillRect/>
          </a:stretch>
        </p:blipFill>
        <p:spPr>
          <a:xfrm>
            <a:off x="6098875" y="2971884"/>
            <a:ext cx="4474327" cy="3591392"/>
          </a:xfrm>
          <a:prstGeom prst="rect">
            <a:avLst/>
          </a:prstGeom>
        </p:spPr>
      </p:pic>
    </p:spTree>
    <p:extLst>
      <p:ext uri="{BB962C8B-B14F-4D97-AF65-F5344CB8AC3E}">
        <p14:creationId xmlns:p14="http://schemas.microsoft.com/office/powerpoint/2010/main" val="321623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Template</a:t>
            </a:r>
          </a:p>
        </p:txBody>
      </p:sp>
      <p:sp>
        <p:nvSpPr>
          <p:cNvPr id="3" name="Content Placeholder 2"/>
          <p:cNvSpPr>
            <a:spLocks noGrp="1"/>
          </p:cNvSpPr>
          <p:nvPr>
            <p:ph idx="1"/>
          </p:nvPr>
        </p:nvSpPr>
        <p:spPr>
          <a:xfrm>
            <a:off x="838200" y="1388853"/>
            <a:ext cx="10515600" cy="4788110"/>
          </a:xfrm>
        </p:spPr>
        <p:txBody>
          <a:bodyPr>
            <a:normAutofit lnSpcReduction="10000"/>
          </a:bodyPr>
          <a:lstStyle/>
          <a:p>
            <a:pPr marL="0" indent="0">
              <a:buNone/>
            </a:pPr>
            <a:r>
              <a:rPr lang="en-US" dirty="0">
                <a:solidFill>
                  <a:srgbClr val="FF0000"/>
                </a:solidFill>
              </a:rPr>
              <a:t>This is the 2</a:t>
            </a:r>
            <a:r>
              <a:rPr lang="en-US" baseline="30000" dirty="0">
                <a:solidFill>
                  <a:srgbClr val="FF0000"/>
                </a:solidFill>
              </a:rPr>
              <a:t>nd</a:t>
            </a:r>
            <a:r>
              <a:rPr lang="en-US" dirty="0">
                <a:solidFill>
                  <a:srgbClr val="FF0000"/>
                </a:solidFill>
              </a:rPr>
              <a:t> time that you need to do EXACTLY what we say!</a:t>
            </a:r>
          </a:p>
          <a:p>
            <a:pPr marL="0" indent="0">
              <a:buNone/>
            </a:pPr>
            <a:r>
              <a:rPr lang="en-US" dirty="0">
                <a:solidFill>
                  <a:srgbClr val="FF0000"/>
                </a:solidFill>
              </a:rPr>
              <a:t>(The good news is that you only have to do this once for any computer you are working on.)</a:t>
            </a:r>
          </a:p>
          <a:p>
            <a:pPr marL="0" indent="0">
              <a:buNone/>
            </a:pPr>
            <a:endParaRPr lang="en-US" dirty="0">
              <a:solidFill>
                <a:srgbClr val="FF0000"/>
              </a:solidFill>
            </a:endParaRPr>
          </a:p>
          <a:p>
            <a:pPr marL="514350" indent="-514350">
              <a:buFont typeface="+mj-lt"/>
              <a:buAutoNum type="arabicPeriod"/>
            </a:pPr>
            <a:r>
              <a:rPr lang="en-US" dirty="0"/>
              <a:t>Go back to your zip file in the Downloads folder</a:t>
            </a:r>
          </a:p>
          <a:p>
            <a:pPr marL="514350" indent="-514350">
              <a:buFont typeface="+mj-lt"/>
              <a:buAutoNum type="arabicPeriod"/>
            </a:pPr>
            <a:r>
              <a:rPr lang="en-US" dirty="0"/>
              <a:t>Open </a:t>
            </a:r>
            <a:r>
              <a:rPr lang="en-US" dirty="0" err="1"/>
              <a:t>Stackedit</a:t>
            </a:r>
            <a:r>
              <a:rPr lang="en-US" dirty="0"/>
              <a:t> Template Code.txt</a:t>
            </a:r>
          </a:p>
          <a:p>
            <a:pPr marL="514350" indent="-514350">
              <a:buFont typeface="+mj-lt"/>
              <a:buAutoNum type="arabicPeriod"/>
            </a:pPr>
            <a:r>
              <a:rPr lang="en-US" dirty="0"/>
              <a:t>Ctrl A (to highlight the entire document)</a:t>
            </a:r>
          </a:p>
          <a:p>
            <a:pPr marL="514350" indent="-514350">
              <a:buFont typeface="+mj-lt"/>
              <a:buAutoNum type="arabicPeriod"/>
            </a:pPr>
            <a:r>
              <a:rPr lang="en-US" dirty="0"/>
              <a:t>Ctrl C (to copy the entire document)</a:t>
            </a:r>
          </a:p>
          <a:p>
            <a:pPr marL="514350" indent="-514350">
              <a:buFont typeface="+mj-lt"/>
              <a:buAutoNum type="arabicPeriod"/>
            </a:pPr>
            <a:r>
              <a:rPr lang="en-US" dirty="0"/>
              <a:t>Go back to </a:t>
            </a:r>
            <a:r>
              <a:rPr lang="en-US" dirty="0" err="1"/>
              <a:t>StackEdit</a:t>
            </a:r>
            <a:endParaRPr lang="en-US" dirty="0"/>
          </a:p>
          <a:p>
            <a:pPr marL="514350" indent="-514350">
              <a:buFont typeface="+mj-lt"/>
              <a:buAutoNum type="arabicPeriod"/>
            </a:pPr>
            <a:r>
              <a:rPr lang="en-US" dirty="0"/>
              <a:t>Click on the #</a:t>
            </a:r>
          </a:p>
          <a:p>
            <a:pPr marL="514350" indent="-514350">
              <a:buFont typeface="+mj-lt"/>
              <a:buAutoNum type="arabicPeriod"/>
            </a:pPr>
            <a:r>
              <a:rPr lang="en-US" dirty="0"/>
              <a:t>Settings—Advanced</a:t>
            </a:r>
          </a:p>
          <a:p>
            <a:pPr marL="514350" indent="-514350">
              <a:buFont typeface="+mj-lt"/>
              <a:buAutoNum type="arabicPeriod"/>
            </a:pPr>
            <a:r>
              <a:rPr lang="en-US" dirty="0"/>
              <a:t>Delete everything in the Default Template box</a:t>
            </a:r>
          </a:p>
          <a:p>
            <a:pPr marL="514350" indent="-514350">
              <a:buFont typeface="+mj-lt"/>
              <a:buAutoNum type="arabicPeriod"/>
            </a:pPr>
            <a:r>
              <a:rPr lang="en-US" dirty="0"/>
              <a:t>Ctrl V (to paste in the </a:t>
            </a:r>
            <a:r>
              <a:rPr lang="en-US" dirty="0" err="1"/>
              <a:t>css</a:t>
            </a:r>
            <a:r>
              <a:rPr lang="en-US" dirty="0"/>
              <a:t> template)</a:t>
            </a:r>
          </a:p>
          <a:p>
            <a:endParaRPr lang="en-US" dirty="0">
              <a:solidFill>
                <a:srgbClr val="FF0000"/>
              </a:solidFill>
            </a:endParaRPr>
          </a:p>
        </p:txBody>
      </p:sp>
    </p:spTree>
    <p:extLst>
      <p:ext uri="{BB962C8B-B14F-4D97-AF65-F5344CB8AC3E}">
        <p14:creationId xmlns:p14="http://schemas.microsoft.com/office/powerpoint/2010/main" val="2624071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Markdown from </a:t>
            </a:r>
            <a:r>
              <a:rPr lang="en-US" dirty="0" err="1"/>
              <a:t>StackEdit</a:t>
            </a:r>
            <a:endParaRPr lang="en-US"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dirty="0"/>
              <a:t>Click on the # on the left side of </a:t>
            </a:r>
            <a:r>
              <a:rPr lang="en-US" dirty="0" err="1"/>
              <a:t>StackEdit</a:t>
            </a:r>
            <a:endParaRPr lang="en-US" dirty="0"/>
          </a:p>
          <a:p>
            <a:pPr marL="571500" indent="-457200">
              <a:buFont typeface="+mj-lt"/>
              <a:buAutoNum type="arabicPeriod"/>
            </a:pPr>
            <a:endParaRPr lang="en-US" dirty="0"/>
          </a:p>
          <a:p>
            <a:pPr marL="571500" indent="-457200">
              <a:buFont typeface="+mj-lt"/>
              <a:buAutoNum type="arabicPeriod"/>
            </a:pPr>
            <a:r>
              <a:rPr lang="en-US" dirty="0"/>
              <a:t>Export to disk Using Template</a:t>
            </a:r>
          </a:p>
          <a:p>
            <a:pPr marL="297180" lvl="1" indent="0">
              <a:buNone/>
            </a:pPr>
            <a:r>
              <a:rPr lang="en-US" dirty="0"/>
              <a:t>(The file will automatically go to your downloads folder but will not be placed in the unzipped </a:t>
            </a:r>
            <a:r>
              <a:rPr lang="en-US" dirty="0" err="1"/>
              <a:t>accessmarkdown</a:t>
            </a:r>
            <a:r>
              <a:rPr lang="en-US" dirty="0"/>
              <a:t> folder.)</a:t>
            </a:r>
          </a:p>
          <a:p>
            <a:pPr marL="457200" indent="-457200">
              <a:buFont typeface="+mj-lt"/>
              <a:buAutoNum type="arabicPeriod"/>
            </a:pPr>
            <a:endParaRPr lang="en-US" sz="2000" dirty="0"/>
          </a:p>
          <a:p>
            <a:pPr marL="571500" indent="-457200">
              <a:buFont typeface="+mj-lt"/>
              <a:buAutoNum type="arabicPeriod"/>
            </a:pPr>
            <a:r>
              <a:rPr lang="en-US" dirty="0"/>
              <a:t>Go to downloads folder</a:t>
            </a:r>
          </a:p>
          <a:p>
            <a:pPr marL="571500" indent="-457200">
              <a:buFont typeface="+mj-lt"/>
              <a:buAutoNum type="arabicPeriod"/>
            </a:pPr>
            <a:endParaRPr lang="en-US" dirty="0"/>
          </a:p>
          <a:p>
            <a:pPr marL="571500" indent="-457200">
              <a:buFont typeface="+mj-lt"/>
              <a:buAutoNum type="arabicPeriod"/>
            </a:pPr>
            <a:r>
              <a:rPr lang="en-US" dirty="0"/>
              <a:t>Move the html file to the unzipped </a:t>
            </a:r>
            <a:r>
              <a:rPr lang="en-US" dirty="0" err="1"/>
              <a:t>accessmarkdown</a:t>
            </a:r>
            <a:r>
              <a:rPr lang="en-US" dirty="0"/>
              <a:t> folder</a:t>
            </a:r>
          </a:p>
          <a:p>
            <a:pPr marL="571500" indent="-457200">
              <a:buFont typeface="+mj-lt"/>
              <a:buAutoNum type="arabicPeriod"/>
            </a:pPr>
            <a:endParaRPr lang="en-US" dirty="0"/>
          </a:p>
          <a:p>
            <a:pPr marL="571500" indent="-457200">
              <a:buFont typeface="+mj-lt"/>
              <a:buAutoNum type="arabicPeriod"/>
            </a:pPr>
            <a:r>
              <a:rPr lang="en-US" dirty="0"/>
              <a:t>Click on the html file to see the finished product</a:t>
            </a:r>
          </a:p>
        </p:txBody>
      </p:sp>
    </p:spTree>
    <p:extLst>
      <p:ext uri="{BB962C8B-B14F-4D97-AF65-F5344CB8AC3E}">
        <p14:creationId xmlns:p14="http://schemas.microsoft.com/office/powerpoint/2010/main" val="38038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Got Here: From Word to HTML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5603" y="1281931"/>
            <a:ext cx="10373719" cy="5509547"/>
          </a:xfrm>
        </p:spPr>
      </p:pic>
    </p:spTree>
    <p:extLst>
      <p:ext uri="{BB962C8B-B14F-4D97-AF65-F5344CB8AC3E}">
        <p14:creationId xmlns:p14="http://schemas.microsoft.com/office/powerpoint/2010/main" val="200353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274638"/>
            <a:ext cx="10474325" cy="1143000"/>
          </a:xfrm>
        </p:spPr>
        <p:txBody>
          <a:bodyPr/>
          <a:lstStyle/>
          <a:p>
            <a:r>
              <a:rPr lang="en-US" sz="4400" dirty="0"/>
              <a:t>Our Journey Through the 5 Stages of Grieving</a:t>
            </a:r>
          </a:p>
        </p:txBody>
      </p:sp>
      <p:sp>
        <p:nvSpPr>
          <p:cNvPr id="3" name="Content Placeholder 2"/>
          <p:cNvSpPr>
            <a:spLocks noGrp="1"/>
          </p:cNvSpPr>
          <p:nvPr>
            <p:ph idx="1"/>
          </p:nvPr>
        </p:nvSpPr>
        <p:spPr/>
        <p:txBody>
          <a:bodyPr>
            <a:normAutofit/>
          </a:bodyPr>
          <a:lstStyle/>
          <a:p>
            <a:r>
              <a:rPr lang="en-US" dirty="0">
                <a:solidFill>
                  <a:srgbClr val="FF0000"/>
                </a:solidFill>
              </a:rPr>
              <a:t>Denial</a:t>
            </a:r>
            <a:r>
              <a:rPr lang="en-US" dirty="0"/>
              <a:t> – </a:t>
            </a:r>
            <a:r>
              <a:rPr lang="en-US" i="1" dirty="0"/>
              <a:t>Our Word documents look really nice.</a:t>
            </a:r>
          </a:p>
          <a:p>
            <a:endParaRPr lang="en-US" i="1" dirty="0"/>
          </a:p>
          <a:p>
            <a:r>
              <a:rPr lang="en-US" dirty="0">
                <a:solidFill>
                  <a:srgbClr val="FF0000"/>
                </a:solidFill>
              </a:rPr>
              <a:t>Anger</a:t>
            </a:r>
            <a:r>
              <a:rPr lang="en-US" dirty="0"/>
              <a:t> – </a:t>
            </a:r>
            <a:r>
              <a:rPr lang="en-US" i="1" dirty="0"/>
              <a:t>We have over 250 pages of material to make accessible.</a:t>
            </a:r>
          </a:p>
          <a:p>
            <a:endParaRPr lang="en-US" i="1" dirty="0"/>
          </a:p>
          <a:p>
            <a:r>
              <a:rPr lang="en-US" dirty="0">
                <a:solidFill>
                  <a:srgbClr val="FF0000"/>
                </a:solidFill>
              </a:rPr>
              <a:t>Bargaining</a:t>
            </a:r>
            <a:r>
              <a:rPr lang="en-US" dirty="0"/>
              <a:t> – </a:t>
            </a:r>
            <a:r>
              <a:rPr lang="en-US" i="1" dirty="0"/>
              <a:t>Hey!  </a:t>
            </a:r>
            <a:r>
              <a:rPr lang="en-US" i="1" dirty="0" err="1"/>
              <a:t>MathType</a:t>
            </a:r>
            <a:r>
              <a:rPr lang="en-US" i="1" dirty="0"/>
              <a:t> in Word will publish to HTML.  Problem solved!</a:t>
            </a:r>
          </a:p>
          <a:p>
            <a:endParaRPr lang="en-US" i="1" dirty="0"/>
          </a:p>
          <a:p>
            <a:r>
              <a:rPr lang="en-US" dirty="0">
                <a:solidFill>
                  <a:srgbClr val="FF0000"/>
                </a:solidFill>
              </a:rPr>
              <a:t>Depression</a:t>
            </a:r>
            <a:r>
              <a:rPr lang="en-US" dirty="0"/>
              <a:t> – </a:t>
            </a:r>
            <a:r>
              <a:rPr lang="en-US" i="1" dirty="0"/>
              <a:t>Why did </a:t>
            </a:r>
            <a:r>
              <a:rPr lang="en-US" i="1" dirty="0" err="1"/>
              <a:t>MathPlayer</a:t>
            </a:r>
            <a:r>
              <a:rPr lang="en-US" i="1" dirty="0"/>
              <a:t> not read that equation….how many steps does it take to fix one typo…and where in the hell are my graphs?  </a:t>
            </a:r>
          </a:p>
          <a:p>
            <a:endParaRPr lang="en-US" i="1" dirty="0"/>
          </a:p>
          <a:p>
            <a:r>
              <a:rPr lang="en-US" dirty="0">
                <a:solidFill>
                  <a:srgbClr val="FF0000"/>
                </a:solidFill>
              </a:rPr>
              <a:t>Acceptance</a:t>
            </a:r>
            <a:r>
              <a:rPr lang="en-US" dirty="0"/>
              <a:t> – </a:t>
            </a:r>
            <a:r>
              <a:rPr lang="en-US" i="1" dirty="0"/>
              <a:t>Using </a:t>
            </a:r>
            <a:r>
              <a:rPr lang="en-US" i="1" dirty="0" err="1"/>
              <a:t>MarkDown</a:t>
            </a:r>
            <a:r>
              <a:rPr lang="en-US" i="1" dirty="0"/>
              <a:t> to create HTML documents gives us a truly accessible course.  It can be navigated with JAWS.  And we’ve found our graphs!!!</a:t>
            </a:r>
          </a:p>
        </p:txBody>
      </p:sp>
    </p:spTree>
    <p:extLst>
      <p:ext uri="{BB962C8B-B14F-4D97-AF65-F5344CB8AC3E}">
        <p14:creationId xmlns:p14="http://schemas.microsoft.com/office/powerpoint/2010/main" val="342729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5332"/>
          </a:xfrm>
        </p:spPr>
        <p:txBody>
          <a:bodyPr/>
          <a:lstStyle/>
          <a:p>
            <a:r>
              <a:rPr lang="en-US" b="1" dirty="0"/>
              <a:t>All HTML Documents Are Not The Same</a:t>
            </a:r>
          </a:p>
        </p:txBody>
      </p:sp>
      <p:sp>
        <p:nvSpPr>
          <p:cNvPr id="3" name="Content Placeholder 2"/>
          <p:cNvSpPr>
            <a:spLocks noGrp="1"/>
          </p:cNvSpPr>
          <p:nvPr>
            <p:ph idx="1"/>
          </p:nvPr>
        </p:nvSpPr>
        <p:spPr/>
        <p:txBody>
          <a:bodyPr>
            <a:normAutofit/>
          </a:bodyPr>
          <a:lstStyle/>
          <a:p>
            <a:r>
              <a:rPr lang="en-US" b="1" dirty="0"/>
              <a:t>HTML documents created using Word and </a:t>
            </a:r>
            <a:r>
              <a:rPr lang="en-US" b="1" dirty="0" err="1"/>
              <a:t>MathType</a:t>
            </a:r>
            <a:endParaRPr lang="en-US" b="1" dirty="0"/>
          </a:p>
          <a:p>
            <a:pPr lvl="1"/>
            <a:r>
              <a:rPr lang="en-US" dirty="0"/>
              <a:t>In Word, convert equations and publish to </a:t>
            </a:r>
            <a:r>
              <a:rPr lang="en-US" dirty="0" err="1"/>
              <a:t>MathPage</a:t>
            </a:r>
            <a:r>
              <a:rPr lang="en-US" dirty="0"/>
              <a:t>.</a:t>
            </a:r>
          </a:p>
          <a:p>
            <a:pPr lvl="1"/>
            <a:r>
              <a:rPr lang="en-US" dirty="0"/>
              <a:t>Reliability is dependent on versions of software used by the instructor and student.</a:t>
            </a:r>
          </a:p>
          <a:p>
            <a:r>
              <a:rPr lang="en-US" b="1" dirty="0"/>
              <a:t>HTML documents created/edited in D2L</a:t>
            </a:r>
          </a:p>
          <a:p>
            <a:pPr lvl="1"/>
            <a:r>
              <a:rPr lang="en-US" dirty="0"/>
              <a:t>Equations are objects and are not visible in the editor</a:t>
            </a:r>
          </a:p>
          <a:p>
            <a:r>
              <a:rPr lang="en-US" b="1" dirty="0"/>
              <a:t>HTML documents created using Markdown </a:t>
            </a:r>
          </a:p>
          <a:p>
            <a:pPr lvl="1"/>
            <a:r>
              <a:rPr lang="en-US" dirty="0"/>
              <a:t>Easy work flow that can begin with your existing Word documents.</a:t>
            </a:r>
          </a:p>
          <a:p>
            <a:pPr lvl="1"/>
            <a:r>
              <a:rPr lang="en-US" dirty="0"/>
              <a:t>Forfeit some ability to customize</a:t>
            </a:r>
          </a:p>
          <a:p>
            <a:r>
              <a:rPr lang="en-US" b="1" dirty="0"/>
              <a:t>HTML documents created/edited directly in an HTML editor</a:t>
            </a:r>
          </a:p>
          <a:p>
            <a:pPr lvl="1"/>
            <a:r>
              <a:rPr lang="en-US" dirty="0"/>
              <a:t>More robust than Markdown – document can be fully customized.</a:t>
            </a:r>
          </a:p>
          <a:p>
            <a:pPr lvl="1"/>
            <a:endParaRPr lang="en-US" dirty="0"/>
          </a:p>
        </p:txBody>
      </p:sp>
    </p:spTree>
    <p:extLst>
      <p:ext uri="{BB962C8B-B14F-4D97-AF65-F5344CB8AC3E}">
        <p14:creationId xmlns:p14="http://schemas.microsoft.com/office/powerpoint/2010/main" val="24782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Directory Tree </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84" y="1435100"/>
            <a:ext cx="10122467" cy="447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6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Word Document For This Workshop</a:t>
            </a:r>
          </a:p>
        </p:txBody>
      </p:sp>
      <p:sp>
        <p:nvSpPr>
          <p:cNvPr id="3" name="Content Placeholder 2"/>
          <p:cNvSpPr>
            <a:spLocks noGrp="1"/>
          </p:cNvSpPr>
          <p:nvPr>
            <p:ph idx="1"/>
          </p:nvPr>
        </p:nvSpPr>
        <p:spPr/>
        <p:txBody>
          <a:bodyPr>
            <a:normAutofit/>
          </a:bodyPr>
          <a:lstStyle/>
          <a:p>
            <a:r>
              <a:rPr lang="en-US" dirty="0"/>
              <a:t>Headers</a:t>
            </a:r>
          </a:p>
          <a:p>
            <a:r>
              <a:rPr lang="en-US" dirty="0"/>
              <a:t>Basic Text</a:t>
            </a:r>
          </a:p>
          <a:p>
            <a:r>
              <a:rPr lang="en-US" dirty="0"/>
              <a:t>Unordered List</a:t>
            </a:r>
          </a:p>
          <a:p>
            <a:r>
              <a:rPr lang="en-US" dirty="0"/>
              <a:t>Ordered List</a:t>
            </a:r>
          </a:p>
          <a:p>
            <a:r>
              <a:rPr lang="en-US" dirty="0"/>
              <a:t>Links</a:t>
            </a:r>
          </a:p>
          <a:p>
            <a:r>
              <a:rPr lang="en-US" dirty="0"/>
              <a:t>Images</a:t>
            </a:r>
          </a:p>
          <a:p>
            <a:r>
              <a:rPr lang="en-US" dirty="0"/>
              <a:t>Tables</a:t>
            </a:r>
          </a:p>
          <a:p>
            <a:r>
              <a:rPr lang="en-US" dirty="0"/>
              <a:t>Formulas</a:t>
            </a:r>
          </a:p>
        </p:txBody>
      </p:sp>
    </p:spTree>
    <p:extLst>
      <p:ext uri="{BB962C8B-B14F-4D97-AF65-F5344CB8AC3E}">
        <p14:creationId xmlns:p14="http://schemas.microsoft.com/office/powerpoint/2010/main" val="264938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dirty="0">
                <a:solidFill>
                  <a:srgbClr val="FF0000"/>
                </a:solidFill>
              </a:rPr>
              <a:t>In Chrome web browser, open the following website.</a:t>
            </a:r>
          </a:p>
          <a:p>
            <a:pPr marL="0" indent="0" algn="ctr">
              <a:buNone/>
            </a:pPr>
            <a:r>
              <a:rPr lang="en-US" sz="5400" dirty="0">
                <a:solidFill>
                  <a:srgbClr val="FF0000"/>
                </a:solidFill>
              </a:rPr>
              <a:t>PSCCMATH.github.io </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051" y="4394200"/>
            <a:ext cx="1098551"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72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6949"/>
          </a:xfrm>
        </p:spPr>
        <p:txBody>
          <a:bodyPr>
            <a:normAutofit fontScale="90000"/>
          </a:bodyPr>
          <a:lstStyle/>
          <a:p>
            <a:br>
              <a:rPr lang="en-US" dirty="0">
                <a:solidFill>
                  <a:srgbClr val="FF0000"/>
                </a:solidFill>
              </a:rPr>
            </a:br>
            <a:r>
              <a:rPr lang="en-US" dirty="0">
                <a:solidFill>
                  <a:srgbClr val="FF0000"/>
                </a:solidFill>
              </a:rPr>
              <a:t>This is the first time you should do EXACTLY what we tell you!</a:t>
            </a:r>
            <a:br>
              <a:rPr lang="en-US" dirty="0">
                <a:solidFill>
                  <a:srgbClr val="FF0000"/>
                </a:solidFill>
              </a:rPr>
            </a:br>
            <a:endParaRPr lang="en-US" dirty="0"/>
          </a:p>
        </p:txBody>
      </p:sp>
      <p:sp>
        <p:nvSpPr>
          <p:cNvPr id="3" name="Content Placeholder 2"/>
          <p:cNvSpPr>
            <a:spLocks noGrp="1"/>
          </p:cNvSpPr>
          <p:nvPr>
            <p:ph idx="1"/>
          </p:nvPr>
        </p:nvSpPr>
        <p:spPr>
          <a:xfrm>
            <a:off x="838200" y="1419225"/>
            <a:ext cx="10515600" cy="5119598"/>
          </a:xfrm>
        </p:spPr>
        <p:txBody>
          <a:bodyPr>
            <a:normAutofit/>
          </a:bodyPr>
          <a:lstStyle/>
          <a:p>
            <a:r>
              <a:rPr lang="en-US" dirty="0"/>
              <a:t>Click on the Three Links</a:t>
            </a:r>
          </a:p>
          <a:p>
            <a:endParaRPr lang="en-US" dirty="0"/>
          </a:p>
          <a:p>
            <a:endParaRPr lang="en-US" dirty="0"/>
          </a:p>
          <a:p>
            <a:endParaRPr lang="en-US" dirty="0"/>
          </a:p>
          <a:p>
            <a:endParaRPr lang="en-US" dirty="0"/>
          </a:p>
          <a:p>
            <a:endParaRPr lang="en-US" dirty="0"/>
          </a:p>
          <a:p>
            <a:endParaRPr lang="en-US" dirty="0"/>
          </a:p>
          <a:p>
            <a:endParaRPr lang="en-US" dirty="0"/>
          </a:p>
          <a:p>
            <a:r>
              <a:rPr lang="en-US" dirty="0"/>
              <a:t>This will open each in a different tab.</a:t>
            </a:r>
          </a:p>
          <a:p>
            <a:r>
              <a:rPr lang="en-US" dirty="0"/>
              <a:t>We will use each of these as we work through converting our Word doc to Markdown.</a:t>
            </a:r>
          </a:p>
        </p:txBody>
      </p:sp>
      <p:pic>
        <p:nvPicPr>
          <p:cNvPr id="6" name="Picture 5"/>
          <p:cNvPicPr>
            <a:picLocks noChangeAspect="1"/>
          </p:cNvPicPr>
          <p:nvPr/>
        </p:nvPicPr>
        <p:blipFill>
          <a:blip r:embed="rId2"/>
          <a:stretch>
            <a:fillRect/>
          </a:stretch>
        </p:blipFill>
        <p:spPr>
          <a:xfrm>
            <a:off x="1019893" y="1957101"/>
            <a:ext cx="6796179" cy="3101959"/>
          </a:xfrm>
          <a:prstGeom prst="rect">
            <a:avLst/>
          </a:prstGeom>
        </p:spPr>
      </p:pic>
    </p:spTree>
    <p:extLst>
      <p:ext uri="{BB962C8B-B14F-4D97-AF65-F5344CB8AC3E}">
        <p14:creationId xmlns:p14="http://schemas.microsoft.com/office/powerpoint/2010/main" val="3545025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997</TotalTime>
  <Words>1084</Words>
  <Application>Microsoft Office PowerPoint</Application>
  <PresentationFormat>Widescreen</PresentationFormat>
  <Paragraphs>243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vt:lpstr>
      <vt:lpstr>Adjacency</vt:lpstr>
      <vt:lpstr>Making Accessibility Accessible </vt:lpstr>
      <vt:lpstr>Important Notes </vt:lpstr>
      <vt:lpstr>How We Got Here: From Word to HTML</vt:lpstr>
      <vt:lpstr>Our Journey Through the 5 Stages of Grieving</vt:lpstr>
      <vt:lpstr>All HTML Documents Are Not The Same</vt:lpstr>
      <vt:lpstr>File Directory Tree </vt:lpstr>
      <vt:lpstr>Our Word Document For This Workshop</vt:lpstr>
      <vt:lpstr>PowerPoint Presentation</vt:lpstr>
      <vt:lpstr> This is the first time you should do EXACTLY what we tell you! </vt:lpstr>
      <vt:lpstr>Steps to Download and Unzip the Folder</vt:lpstr>
      <vt:lpstr>Click on your StackEdit tab</vt:lpstr>
      <vt:lpstr>Converting Word Document to Markdown</vt:lpstr>
      <vt:lpstr>Editing in StackEdit</vt:lpstr>
      <vt:lpstr>Editing in StackEdit</vt:lpstr>
      <vt:lpstr>Editing in StackEdit</vt:lpstr>
      <vt:lpstr>Images in StackEdit ***All images must be saved in your images folder.*** </vt:lpstr>
      <vt:lpstr>Images in StackEdit (cont.)</vt:lpstr>
      <vt:lpstr>Tables in StackEdit</vt:lpstr>
      <vt:lpstr>Tables in StackEdit (cont.)</vt:lpstr>
      <vt:lpstr>Tables in StackEdit (cont.)</vt:lpstr>
      <vt:lpstr>Formulas in StackEdit</vt:lpstr>
      <vt:lpstr>Formulas in StackEdit: MathType</vt:lpstr>
      <vt:lpstr>Formulas in StackEdit: Wiris</vt:lpstr>
      <vt:lpstr>CSS Template</vt:lpstr>
      <vt:lpstr>Export Markdown from StackEdit</vt:lpstr>
    </vt:vector>
  </TitlesOfParts>
  <Company>PSCC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Powell, William</dc:creator>
  <cp:lastModifiedBy>Owner</cp:lastModifiedBy>
  <cp:revision>58</cp:revision>
  <cp:lastPrinted>2016-08-16T14:06:17Z</cp:lastPrinted>
  <dcterms:created xsi:type="dcterms:W3CDTF">2016-07-27T19:59:48Z</dcterms:created>
  <dcterms:modified xsi:type="dcterms:W3CDTF">2016-08-17T21:25:54Z</dcterms:modified>
</cp:coreProperties>
</file>