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9" r:id="rId4"/>
    <p:sldId id="268" r:id="rId5"/>
    <p:sldId id="272" r:id="rId6"/>
    <p:sldId id="271" r:id="rId7"/>
    <p:sldId id="270" r:id="rId8"/>
    <p:sldId id="265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 panose="020B0604030504040204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 sz="2800" b="1" i="0" u="none" strike="noStrike" cap="none">
                <a:solidFill>
                  <a:srgbClr val="FF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/>
          <a:srcRect b="18046"/>
          <a:stretch>
            <a:fillRect/>
          </a:stretch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15732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dpi.com/2078-2489/13/1/41" TargetMode="External"/><Relationship Id="rId5" Type="http://schemas.openxmlformats.org/officeDocument/2006/relationships/hyperlink" Target="https://link.springer.com/article/10.1007/s12525-020-00414-7" TargetMode="External"/><Relationship Id="rId4" Type="http://schemas.openxmlformats.org/officeDocument/2006/relationships/hyperlink" Target="https://ieeexplore.ieee.org/document/978827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IN" alt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SCS64-CUSTOMER SUPPORT CHAT BOT WITH ML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r>
              <a:rPr lang="en-IN" altLang="en-GB" dirty="0">
                <a:latin typeface="Cambria" panose="02040503050406030204" pitchFamily="18" charset="0"/>
                <a:ea typeface="Cambria" panose="02040503050406030204" pitchFamily="18" charset="0"/>
              </a:rPr>
              <a:t>PSCS64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Ms.</a:t>
            </a:r>
            <a:r>
              <a:rPr lang="en-IN" alt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 MONISHA GUPTA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</a:t>
            </a:r>
            <a:r>
              <a:rPr lang="en-IN" alt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Bachelor Of Technology 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HoD: </a:t>
            </a:r>
            <a:r>
              <a:rPr lang="en-IN" alt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 Pallavi R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Coordinator: </a:t>
            </a:r>
            <a:r>
              <a:rPr lang="en-IN" alt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Ms. Monisha Gupta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graphicFrame>
        <p:nvGraphicFramePr>
          <p:cNvPr id="5" name="Table 4"/>
          <p:cNvGraphicFramePr/>
          <p:nvPr>
            <p:custDataLst>
              <p:tags r:id="rId1"/>
            </p:custDataLst>
          </p:nvPr>
        </p:nvGraphicFramePr>
        <p:xfrm>
          <a:off x="122555" y="2629535"/>
          <a:ext cx="6135370" cy="179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7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0" lvl="1">
                        <a:buNone/>
                      </a:pPr>
                      <a:r>
                        <a:rPr lang="en-GB" sz="1400" dirty="0">
                          <a:solidFill>
                            <a:srgbClr val="17365D"/>
                          </a:solidFill>
                          <a:sym typeface="+mn-ea"/>
                        </a:rPr>
                        <a:t>Roll Number</a:t>
                      </a:r>
                      <a:endParaRPr sz="1400" b="1" u="none" strike="noStrike" cap="none" dirty="0">
                        <a:solidFill>
                          <a:srgbClr val="17365D"/>
                        </a:solidFill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dirty="0">
                          <a:solidFill>
                            <a:srgbClr val="17365D"/>
                          </a:solidFill>
                          <a:sym typeface="+mn-ea"/>
                        </a:rPr>
                        <a:t>Student Name</a:t>
                      </a:r>
                      <a:endParaRPr sz="1400" b="1" u="none" strike="noStrike" cap="none" dirty="0">
                        <a:solidFill>
                          <a:srgbClr val="17365D"/>
                        </a:solidFill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20211IST0014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SHRUTI KUMARI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20211IST0002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M K SUGUNASHREE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20211IST0003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HUZAIFA SHARIFF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20211IST0013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TAMANPREET KAUR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535940" y="1143000"/>
            <a:ext cx="11321415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  <a:r>
              <a:rPr lang="en-IN" altLang="en-US" dirty="0">
                <a:latin typeface="Cambria" panose="02040503050406030204" pitchFamily="18" charset="0"/>
                <a:ea typeface="Cambria" panose="02040503050406030204" pitchFamily="18" charset="0"/>
              </a:rPr>
              <a:t>KG Info Systems Pvt Ltd</a:t>
            </a:r>
          </a:p>
          <a:p>
            <a:pPr marL="342900" lvl="0" indent="-190500" algn="l">
              <a:spcBef>
                <a:spcPts val="0"/>
              </a:spcBef>
              <a:buNone/>
            </a:pPr>
            <a:endParaRPr lang="en-IN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l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</a:t>
            </a:r>
            <a:r>
              <a:rPr lang="en-IN" altLang="en-US" dirty="0">
                <a:latin typeface="Cambria" panose="02040503050406030204" pitchFamily="18" charset="0"/>
                <a:ea typeface="Cambria" panose="02040503050406030204" pitchFamily="18" charset="0"/>
              </a:rPr>
              <a:t> Software</a:t>
            </a:r>
          </a:p>
          <a:p>
            <a:pPr marL="342900" lvl="0" indent="-190500" algn="l">
              <a:spcBef>
                <a:spcPts val="0"/>
              </a:spcBef>
              <a:buNone/>
            </a:pPr>
            <a:endParaRPr lang="en-IN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l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</a:t>
            </a:r>
            <a:r>
              <a:rPr lang="en-IN" altLang="en-US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chat bot which can interpret the customer complaints or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queries, search the DB for resolution and in case new solution found, hand it over to</a:t>
            </a:r>
            <a:r>
              <a:rPr lang="en-IN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support staff. Based on the conversation b/w customer and staff, update the DB, be prepared to handle similar queries in future.</a:t>
            </a:r>
          </a:p>
          <a:p>
            <a:pPr marL="342900" lvl="0" indent="-190500" algn="l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l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Difficulty Level: </a:t>
            </a:r>
            <a:r>
              <a:rPr lang="en-IN" altLang="en-US" dirty="0">
                <a:latin typeface="Cambria" panose="02040503050406030204" pitchFamily="18" charset="0"/>
                <a:ea typeface="Cambria" panose="02040503050406030204" pitchFamily="18" charset="0"/>
              </a:rPr>
              <a:t>Complex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      Technology Stack Components:</a:t>
            </a:r>
            <a:r>
              <a:rPr lang="en-IN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Software - Web App development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Frontend: HTML/CSS/JavaScript.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Backend  : Flask.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Python:(NLTK).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Machine Learning/NLP:TensorFlow 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Version Control &amp;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DevOps:Git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/GitHub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spcBef>
                <a:spcPts val="0"/>
              </a:spcBef>
              <a:buSzPct val="1000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Software Requirements: 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Flask for backend (API endpoint):Weather API Or Movie API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TensorFlow for machine learning models.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NLTK for natural language processing.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Python for training the chatbot.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JavaScript, HTML, CSS for frontend styling.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Query Understanding: Using natural language processing (NLP) to interpret customer queries.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Database Search: Searching a pre-existing knowledge base (DB) for potential solutions.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Escalation: When no solution is found, escalate the issue to human support staff.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Learning from Interaction: Based on the staff's resolution, update the DB to handle similar future queries automatically.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248696"/>
            <a:ext cx="10668000" cy="4847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1AE15B-54E1-E213-3601-A3E01C5F6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647406"/>
              </p:ext>
            </p:extLst>
          </p:nvPr>
        </p:nvGraphicFramePr>
        <p:xfrm>
          <a:off x="1081548" y="1342576"/>
          <a:ext cx="9556952" cy="4348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9238">
                  <a:extLst>
                    <a:ext uri="{9D8B030D-6E8A-4147-A177-3AD203B41FA5}">
                      <a16:colId xmlns:a16="http://schemas.microsoft.com/office/drawing/2014/main" val="3518731559"/>
                    </a:ext>
                  </a:extLst>
                </a:gridCol>
                <a:gridCol w="2389238">
                  <a:extLst>
                    <a:ext uri="{9D8B030D-6E8A-4147-A177-3AD203B41FA5}">
                      <a16:colId xmlns:a16="http://schemas.microsoft.com/office/drawing/2014/main" val="113832678"/>
                    </a:ext>
                  </a:extLst>
                </a:gridCol>
                <a:gridCol w="2389238">
                  <a:extLst>
                    <a:ext uri="{9D8B030D-6E8A-4147-A177-3AD203B41FA5}">
                      <a16:colId xmlns:a16="http://schemas.microsoft.com/office/drawing/2014/main" val="619598445"/>
                    </a:ext>
                  </a:extLst>
                </a:gridCol>
                <a:gridCol w="2389238">
                  <a:extLst>
                    <a:ext uri="{9D8B030D-6E8A-4147-A177-3AD203B41FA5}">
                      <a16:colId xmlns:a16="http://schemas.microsoft.com/office/drawing/2014/main" val="28397557"/>
                    </a:ext>
                  </a:extLst>
                </a:gridCol>
              </a:tblGrid>
              <a:tr h="1013130">
                <a:tc>
                  <a:txBody>
                    <a:bodyPr/>
                    <a:lstStyle/>
                    <a:p>
                      <a:r>
                        <a:rPr lang="en-IN" dirty="0"/>
                        <a:t>TASK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END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452405"/>
                  </a:ext>
                </a:extLst>
              </a:tr>
              <a:tr h="436102">
                <a:tc>
                  <a:txBody>
                    <a:bodyPr/>
                    <a:lstStyle/>
                    <a:p>
                      <a:r>
                        <a:rPr lang="en-IN" dirty="0"/>
                        <a:t>1.Project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7th September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September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482187"/>
                  </a:ext>
                </a:extLst>
              </a:tr>
              <a:tr h="554928">
                <a:tc>
                  <a:txBody>
                    <a:bodyPr/>
                    <a:lstStyle/>
                    <a:p>
                      <a:r>
                        <a:rPr lang="en-IN" dirty="0"/>
                        <a:t>2.Data Collection &amp;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September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September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042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3.Model Selection &amp;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r>
                        <a:rPr lang="en-IN" baseline="30000" dirty="0"/>
                        <a:t>st</a:t>
                      </a:r>
                      <a:r>
                        <a:rPr lang="en-IN" dirty="0"/>
                        <a:t> October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October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97298"/>
                  </a:ext>
                </a:extLst>
              </a:tr>
              <a:tr h="436102">
                <a:tc>
                  <a:txBody>
                    <a:bodyPr/>
                    <a:lstStyle/>
                    <a:p>
                      <a:r>
                        <a:rPr lang="en-IN" dirty="0"/>
                        <a:t>4.Chat Bot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 Weeks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  <a:r>
                        <a:rPr lang="en-IN" baseline="30000" dirty="0"/>
                        <a:t>nd</a:t>
                      </a:r>
                      <a:r>
                        <a:rPr lang="en-IN" dirty="0"/>
                        <a:t> October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08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November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137989"/>
                  </a:ext>
                </a:extLst>
              </a:tr>
              <a:tr h="436102">
                <a:tc>
                  <a:txBody>
                    <a:bodyPr/>
                    <a:lstStyle/>
                    <a:p>
                      <a:r>
                        <a:rPr lang="en-IN" dirty="0"/>
                        <a:t>5.Testing &amp;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09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November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November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375052"/>
                  </a:ext>
                </a:extLst>
              </a:tr>
              <a:tr h="436102">
                <a:tc>
                  <a:txBody>
                    <a:bodyPr/>
                    <a:lstStyle/>
                    <a:p>
                      <a:r>
                        <a:rPr lang="en-IN" dirty="0"/>
                        <a:t>6.Deployment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November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 December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07274"/>
                  </a:ext>
                </a:extLst>
              </a:tr>
              <a:tr h="436102">
                <a:tc>
                  <a:txBody>
                    <a:bodyPr/>
                    <a:lstStyle/>
                    <a:p>
                      <a:r>
                        <a:rPr lang="en-IN" dirty="0"/>
                        <a:t>7.Final Presentation and 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2 Week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16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 December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December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187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196645" y="993058"/>
            <a:ext cx="11284155" cy="51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</a:pPr>
            <a:r>
              <a:rPr lang="en-US" dirty="0">
                <a:hlinkClick r:id="rId3"/>
              </a:rPr>
              <a:t>Building Customer Support Chatbots With Intent Recognition | IEEE Conference Publication | IEEE Xplore</a:t>
            </a:r>
            <a:r>
              <a:rPr lang="en-US" dirty="0"/>
              <a:t>.</a:t>
            </a:r>
          </a:p>
          <a:p>
            <a:pPr marL="495300" indent="-342900">
              <a:spcBef>
                <a:spcPts val="0"/>
              </a:spcBef>
            </a:pPr>
            <a:r>
              <a:rPr lang="en-US" dirty="0">
                <a:hlinkClick r:id="rId4"/>
              </a:rPr>
              <a:t>AI and Deep Learning-driven Chatbots: A Comprehensive Analysis and Application Trends | IEEE Conference Publication | IEEE Xplore</a:t>
            </a:r>
            <a:r>
              <a:rPr lang="en-US" dirty="0"/>
              <a:t>.</a:t>
            </a:r>
          </a:p>
          <a:p>
            <a:pPr marL="495300" indent="-342900">
              <a:spcBef>
                <a:spcPts val="0"/>
              </a:spcBef>
            </a:pPr>
            <a:r>
              <a:rPr lang="en-US" dirty="0">
                <a:hlinkClick r:id="rId5"/>
              </a:rPr>
              <a:t>AI-based chatbots in customer service and their effects on user compliance | Electronic Markets (springer.com)</a:t>
            </a:r>
            <a:endParaRPr lang="en-US" dirty="0"/>
          </a:p>
          <a:p>
            <a:pPr marL="495300" indent="-342900">
              <a:spcBef>
                <a:spcPts val="0"/>
              </a:spcBef>
            </a:pPr>
            <a:r>
              <a:rPr lang="en-US">
                <a:hlinkClick r:id="rId6"/>
              </a:rPr>
              <a:t>Information | Free Full-Text | A Literature Survey of Recent Advances in Chatbots (mdpi.com)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83*139"/>
  <p:tag name="TABLE_ENDDRAG_RECT" val="9*208*483*139"/>
</p:tagLst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546</Words>
  <Application>Microsoft Office PowerPoint</Application>
  <PresentationFormat>Widescreen</PresentationFormat>
  <Paragraphs>104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</vt:lpstr>
      <vt:lpstr>Verdana</vt:lpstr>
      <vt:lpstr>Wingdings</vt:lpstr>
      <vt:lpstr>Bioinformatics</vt:lpstr>
      <vt:lpstr>PSCS64-CUSTOMER SUPPORT CHAT BOT WITH ML</vt:lpstr>
      <vt:lpstr>Content</vt:lpstr>
      <vt:lpstr>Problem Statement Number: 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HUZAIFA SHARIFF</cp:lastModifiedBy>
  <cp:revision>41</cp:revision>
  <dcterms:created xsi:type="dcterms:W3CDTF">2024-09-17T06:06:33Z</dcterms:created>
  <dcterms:modified xsi:type="dcterms:W3CDTF">2024-09-18T07:26:32Z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06718BA767AC45669CD57B1B443A8B97_12</vt:lpwstr>
  </property>
  <property fmtid="{D5CDD505-2E9C-101B-9397-08002B2CF9AE}" pid="3" name="KSOProductBuildVer">
    <vt:lpwstr>1033-12.2.0.17562</vt:lpwstr>
  </property>
</Properties>
</file>