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9" r:id="rId6"/>
    <p:sldId id="259" r:id="rId7"/>
    <p:sldId id="260" r:id="rId8"/>
    <p:sldId id="261" r:id="rId9"/>
    <p:sldId id="270" r:id="rId10"/>
    <p:sldId id="262" r:id="rId11"/>
    <p:sldId id="263" r:id="rId12"/>
    <p:sldId id="264" r:id="rId13"/>
    <p:sldId id="265"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8" d="100"/>
          <a:sy n="88"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19/10/2024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19/10/2024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623511"/>
          </a:xfrm>
        </p:spPr>
        <p:txBody>
          <a:bodyPr/>
          <a:lstStyle/>
          <a:p>
            <a:pPr algn="ctr"/>
            <a:r>
              <a:rPr lang="en-GB" dirty="0" smtClean="0">
                <a:latin typeface="Times New Roman" panose="02020603050405020304" pitchFamily="18" charset="0"/>
                <a:cs typeface="Times New Roman" panose="02020603050405020304" pitchFamily="18" charset="0"/>
              </a:rPr>
              <a:t>PSCS64- CUSTOMER SUPPORT CHAT BOT WITH ML</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2790" y="1755164"/>
            <a:ext cx="3970594" cy="552184"/>
          </a:xfrm>
        </p:spPr>
        <p:txBody>
          <a:bodyPr/>
          <a:lstStyle/>
          <a:p>
            <a:pPr algn="l"/>
            <a:r>
              <a:rPr lang="en-GB" dirty="0" smtClean="0">
                <a:latin typeface="Times New Roman" panose="02020603050405020304" pitchFamily="18" charset="0"/>
                <a:cs typeface="Times New Roman" panose="02020603050405020304" pitchFamily="18" charset="0"/>
              </a:rPr>
              <a:t>Batch </a:t>
            </a:r>
            <a:r>
              <a:rPr lang="en-GB" dirty="0" smtClean="0">
                <a:latin typeface="Times New Roman" panose="02020603050405020304" pitchFamily="18" charset="0"/>
                <a:cs typeface="Times New Roman" panose="02020603050405020304" pitchFamily="18" charset="0"/>
              </a:rPr>
              <a:t>Number:PSCS64</a:t>
            </a:r>
            <a:endParaRPr lang="en-GB" dirty="0" smtClean="0">
              <a:latin typeface="Times New Roman" panose="02020603050405020304" pitchFamily="18" charset="0"/>
              <a:cs typeface="Times New Roman" panose="02020603050405020304" pitchFamily="18" charset="0"/>
            </a:endParaRPr>
          </a:p>
          <a:p>
            <a:pPr algn="l"/>
            <a:endParaRPr lang="en-GB" dirty="0"/>
          </a:p>
        </p:txBody>
      </p:sp>
      <p:sp>
        <p:nvSpPr>
          <p:cNvPr id="5" name="Subtitle 2"/>
          <p:cNvSpPr txBox="1">
            <a:spLocks/>
          </p:cNvSpPr>
          <p:nvPr/>
        </p:nvSpPr>
        <p:spPr>
          <a:xfrm>
            <a:off x="6445067" y="2244797"/>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r>
              <a:rPr lang="en-GB" dirty="0" smtClean="0"/>
              <a:t>,</a:t>
            </a:r>
          </a:p>
          <a:p>
            <a:endParaRPr lang="en-GB" dirty="0" smtClean="0"/>
          </a:p>
          <a:p>
            <a:r>
              <a:rPr lang="en-GB" dirty="0" smtClean="0">
                <a:latin typeface="Times New Roman" panose="02020603050405020304" pitchFamily="18" charset="0"/>
                <a:cs typeface="Times New Roman" panose="02020603050405020304" pitchFamily="18" charset="0"/>
              </a:rPr>
              <a:t>Ms. MONISHA GUPTA</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Professor </a:t>
            </a:r>
          </a:p>
          <a:p>
            <a:r>
              <a:rPr lang="en-GB" dirty="0" smtClean="0">
                <a:latin typeface="Times New Roman" panose="02020603050405020304" pitchFamily="18" charset="0"/>
                <a:cs typeface="Times New Roman" panose="02020603050405020304" pitchFamily="18" charset="0"/>
              </a:rPr>
              <a:t>School </a:t>
            </a:r>
            <a:r>
              <a:rPr lang="en-GB" dirty="0" smtClean="0">
                <a:latin typeface="Times New Roman" panose="02020603050405020304" pitchFamily="18" charset="0"/>
                <a:cs typeface="Times New Roman" panose="02020603050405020304" pitchFamily="18" charset="0"/>
              </a:rPr>
              <a:t>of Computer Science &amp; Engineering</a:t>
            </a:r>
          </a:p>
          <a:p>
            <a:r>
              <a:rPr lang="en-GB" dirty="0" smtClean="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pic>
        <p:nvPicPr>
          <p:cNvPr id="7" name="table"/>
          <p:cNvPicPr>
            <a:picLocks noChangeAspect="1"/>
          </p:cNvPicPr>
          <p:nvPr/>
        </p:nvPicPr>
        <p:blipFill>
          <a:blip r:embed="rId2"/>
          <a:stretch>
            <a:fillRect/>
          </a:stretch>
        </p:blipFill>
        <p:spPr>
          <a:xfrm>
            <a:off x="225664" y="2489740"/>
            <a:ext cx="5850410" cy="2183534"/>
          </a:xfrm>
          <a:prstGeom prst="rect">
            <a:avLst/>
          </a:prstGeom>
        </p:spPr>
      </p:pic>
      <p:sp>
        <p:nvSpPr>
          <p:cNvPr id="8" name="Rectangle 7"/>
          <p:cNvSpPr/>
          <p:nvPr/>
        </p:nvSpPr>
        <p:spPr>
          <a:xfrm>
            <a:off x="192790" y="4855666"/>
            <a:ext cx="11766569" cy="1200329"/>
          </a:xfrm>
          <a:prstGeom prst="rect">
            <a:avLst/>
          </a:prstGeom>
        </p:spPr>
        <p:txBody>
          <a:bodyPr wrap="square">
            <a:spAutoFit/>
          </a:bodyPr>
          <a:lstStyle/>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Bachelor Of Technology </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altLang="en-US" b="1" dirty="0" err="1" smtClean="0">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US" b="1" dirty="0" smtClean="0">
                <a:latin typeface="Cambria" panose="02040503050406030204" pitchFamily="18" charset="0"/>
                <a:ea typeface="Cambria" panose="02040503050406030204" pitchFamily="18" charset="0"/>
                <a:cs typeface="Verdana" panose="020B0604030504040204"/>
                <a:sym typeface="Verdana" panose="020B0604030504040204"/>
              </a:rPr>
              <a:t> </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Pallavi R</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Ms. Monisha Gupta</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b="1" dirty="0">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4" name="table"/>
          <p:cNvPicPr>
            <a:picLocks noGrp="1" noChangeAspect="1"/>
          </p:cNvPicPr>
          <p:nvPr>
            <p:ph idx="1"/>
          </p:nvPr>
        </p:nvPicPr>
        <p:blipFill>
          <a:blip r:embed="rId2"/>
          <a:stretch>
            <a:fillRect/>
          </a:stretch>
        </p:blipFill>
        <p:spPr>
          <a:xfrm>
            <a:off x="1404694" y="1143000"/>
            <a:ext cx="9484212"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altLang="en-US" sz="1600" dirty="0">
                <a:latin typeface="Times New Roman" panose="02020603050405020304" pitchFamily="18" charset="0"/>
                <a:cs typeface="Times New Roman" panose="02020603050405020304" pitchFamily="18" charset="0"/>
              </a:rPr>
              <a:t>This project aims to showcase the benefits of automation and AI in customer support, focusing on efficient query handling, streamlined resolution processes, and continuous learning for future interactions</a:t>
            </a:r>
            <a:r>
              <a:rPr lang="en-US" alt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Here are a few points on the expected</a:t>
            </a: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outcomes :</a:t>
            </a:r>
          </a:p>
          <a:p>
            <a:r>
              <a:rPr lang="en-IN" sz="1600" b="1" dirty="0">
                <a:latin typeface="Times New Roman" panose="02020603050405020304" pitchFamily="18" charset="0"/>
                <a:cs typeface="Times New Roman" panose="02020603050405020304" pitchFamily="18" charset="0"/>
              </a:rPr>
              <a:t>Automated Query </a:t>
            </a:r>
            <a:r>
              <a:rPr lang="en-IN" sz="1600" b="1" dirty="0" smtClean="0">
                <a:latin typeface="Times New Roman" panose="02020603050405020304" pitchFamily="18" charset="0"/>
                <a:cs typeface="Times New Roman" panose="02020603050405020304" pitchFamily="18" charset="0"/>
              </a:rPr>
              <a:t>Resolution :</a:t>
            </a:r>
            <a:r>
              <a:rPr lang="en-US" altLang="en-US" sz="1600" dirty="0">
                <a:latin typeface="Times New Roman" panose="02020603050405020304" pitchFamily="18" charset="0"/>
                <a:cs typeface="Times New Roman" panose="02020603050405020304" pitchFamily="18" charset="0"/>
              </a:rPr>
              <a:t>The chatbot will automatically resolve customer queries by searching the database for previously recorded solutions, reducing manual effort for customer support teams.</a:t>
            </a:r>
          </a:p>
          <a:p>
            <a:r>
              <a:rPr lang="en-IN" sz="1600" b="1" dirty="0">
                <a:latin typeface="Times New Roman" panose="02020603050405020304" pitchFamily="18" charset="0"/>
                <a:cs typeface="Times New Roman" panose="02020603050405020304" pitchFamily="18" charset="0"/>
              </a:rPr>
              <a:t>Improved Response </a:t>
            </a:r>
            <a:r>
              <a:rPr lang="en-IN" sz="1600" b="1" dirty="0" smtClean="0">
                <a:latin typeface="Times New Roman" panose="02020603050405020304" pitchFamily="18" charset="0"/>
                <a:cs typeface="Times New Roman" panose="02020603050405020304" pitchFamily="18" charset="0"/>
              </a:rPr>
              <a:t>Times :</a:t>
            </a:r>
            <a:r>
              <a:rPr lang="en-US" altLang="en-US" sz="1600" dirty="0">
                <a:latin typeface="Times New Roman" panose="02020603050405020304" pitchFamily="18" charset="0"/>
                <a:cs typeface="Times New Roman" panose="02020603050405020304" pitchFamily="18" charset="0"/>
              </a:rPr>
              <a:t>The chatbot is expected to significantly enhance response times by providing immediate solutions, thereby boosting customer satisfaction and reducing waiting times.</a:t>
            </a:r>
          </a:p>
          <a:p>
            <a:r>
              <a:rPr lang="en-IN" sz="1600" b="1" dirty="0">
                <a:latin typeface="Times New Roman" panose="02020603050405020304" pitchFamily="18" charset="0"/>
                <a:cs typeface="Times New Roman" panose="02020603050405020304" pitchFamily="18" charset="0"/>
              </a:rPr>
              <a:t>Adaptive </a:t>
            </a:r>
            <a:r>
              <a:rPr lang="en-IN" sz="1600" b="1" dirty="0" smtClean="0">
                <a:latin typeface="Times New Roman" panose="02020603050405020304" pitchFamily="18" charset="0"/>
                <a:cs typeface="Times New Roman" panose="02020603050405020304" pitchFamily="18" charset="0"/>
              </a:rPr>
              <a:t>Learning :</a:t>
            </a:r>
            <a:r>
              <a:rPr lang="en-US" altLang="en-US" sz="1600" dirty="0">
                <a:latin typeface="Times New Roman" panose="02020603050405020304" pitchFamily="18" charset="0"/>
                <a:cs typeface="Times New Roman" panose="02020603050405020304" pitchFamily="18" charset="0"/>
              </a:rPr>
              <a:t>The system will continuously improve its effectiveness in handling diverse queries by learning from customer interactions and incorporating new solutions over time.</a:t>
            </a:r>
          </a:p>
          <a:p>
            <a:r>
              <a:rPr lang="en-IN" sz="1600" b="1" dirty="0">
                <a:latin typeface="Times New Roman" panose="02020603050405020304" pitchFamily="18" charset="0"/>
                <a:cs typeface="Times New Roman" panose="02020603050405020304" pitchFamily="18" charset="0"/>
              </a:rPr>
              <a:t>Enhanced Support Staff </a:t>
            </a:r>
            <a:r>
              <a:rPr lang="en-IN" sz="1600" b="1" dirty="0" smtClean="0">
                <a:latin typeface="Times New Roman" panose="02020603050405020304" pitchFamily="18" charset="0"/>
                <a:cs typeface="Times New Roman" panose="02020603050405020304" pitchFamily="18" charset="0"/>
              </a:rPr>
              <a:t>Efficiency :</a:t>
            </a:r>
            <a:r>
              <a:rPr lang="en-US" altLang="en-US" sz="1600" dirty="0">
                <a:latin typeface="Times New Roman" panose="02020603050405020304" pitchFamily="18" charset="0"/>
                <a:cs typeface="Times New Roman" panose="02020603050405020304" pitchFamily="18" charset="0"/>
              </a:rPr>
              <a:t>The chatbot will enhance productivity by assisting human agents in handling common queries and allowing them to concentrate on more complex </a:t>
            </a:r>
            <a:r>
              <a:rPr lang="en-US" altLang="en-US" sz="1600" dirty="0" smtClean="0">
                <a:latin typeface="Times New Roman" panose="02020603050405020304" pitchFamily="18" charset="0"/>
                <a:cs typeface="Times New Roman" panose="02020603050405020304" pitchFamily="18" charset="0"/>
              </a:rPr>
              <a:t>issues.</a:t>
            </a:r>
          </a:p>
          <a:p>
            <a:r>
              <a:rPr lang="en-IN" sz="1600" b="1" dirty="0" smtClean="0">
                <a:latin typeface="Times New Roman" panose="02020603050405020304" pitchFamily="18" charset="0"/>
                <a:cs typeface="Times New Roman" panose="02020603050405020304" pitchFamily="18" charset="0"/>
              </a:rPr>
              <a:t>Accurate </a:t>
            </a:r>
            <a:r>
              <a:rPr lang="en-IN" sz="1600" b="1" dirty="0">
                <a:latin typeface="Times New Roman" panose="02020603050405020304" pitchFamily="18" charset="0"/>
                <a:cs typeface="Times New Roman" panose="02020603050405020304" pitchFamily="18" charset="0"/>
              </a:rPr>
              <a:t>Query </a:t>
            </a:r>
            <a:r>
              <a:rPr lang="en-IN" sz="1600" b="1" dirty="0" smtClean="0">
                <a:latin typeface="Times New Roman" panose="02020603050405020304" pitchFamily="18" charset="0"/>
                <a:cs typeface="Times New Roman" panose="02020603050405020304" pitchFamily="18" charset="0"/>
              </a:rPr>
              <a:t>Classification :</a:t>
            </a:r>
            <a:r>
              <a:rPr lang="en-US" altLang="en-US" sz="1600" dirty="0">
                <a:latin typeface="Times New Roman" panose="02020603050405020304" pitchFamily="18" charset="0"/>
                <a:cs typeface="Times New Roman" panose="02020603050405020304" pitchFamily="18" charset="0"/>
              </a:rPr>
              <a:t>The chatbot, using NLP and machine learning algorithms, will accurately classify queries and match them to relevant solutions in the database for precise issue resolution</a:t>
            </a:r>
            <a:r>
              <a:rPr lang="en-US" altLang="en-US" sz="1600" dirty="0" smtClean="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Continuous Database </a:t>
            </a:r>
            <a:r>
              <a:rPr lang="en-IN" sz="1600" b="1" dirty="0" smtClean="0">
                <a:latin typeface="Times New Roman" panose="02020603050405020304" pitchFamily="18" charset="0"/>
                <a:cs typeface="Times New Roman" panose="02020603050405020304" pitchFamily="18" charset="0"/>
              </a:rPr>
              <a:t>Enrichment :</a:t>
            </a:r>
            <a:r>
              <a:rPr lang="en-US" altLang="en-US" sz="1600" dirty="0">
                <a:latin typeface="Times New Roman" panose="02020603050405020304" pitchFamily="18" charset="0"/>
                <a:cs typeface="Times New Roman" panose="02020603050405020304" pitchFamily="18" charset="0"/>
              </a:rPr>
              <a:t>The chatbot will enhance the organization's knowledge base by regularly adding new issues and resolutions, thereby improving future query handling.</a:t>
            </a:r>
          </a:p>
          <a:p>
            <a:pPr marL="0" indent="0">
              <a:buNone/>
            </a:pPr>
            <a:endParaRPr lang="en-US" altLang="en-US" sz="1600" dirty="0" smtClean="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These outcomes aim to streamline customer support processes, reduce operational costs, and improve the overall customer experience.</a:t>
            </a:r>
            <a:endParaRPr lang="en-US" altLang="en-US" sz="16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Conclusion</a:t>
            </a:r>
            <a:endParaRPr lang="en-GB" dirty="0"/>
          </a:p>
        </p:txBody>
      </p:sp>
      <p:sp>
        <p:nvSpPr>
          <p:cNvPr id="6" name="Content Placeholder 5"/>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conclusion, the customer support chatbot project leverages AI and automation to enhance efficiency in addressing customer queries. The system not only resolves common issues by searching a database for relevant solutions but also escalates unresolved problems to human staff, allowing for continuous learning by updating the database based on these interactions. This ensures the chatbot becomes progressively better at handling similar queries in the future, ultimately improving customer satisfaction and reducing response time. The implementation of such technology in customer service demonstrates the power of AI in driving operational efficiency and enhancing user experience.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IN" sz="1600" dirty="0" err="1">
                <a:latin typeface="Times New Roman" panose="02020603050405020304" pitchFamily="18" charset="0"/>
                <a:cs typeface="Times New Roman" panose="02020603050405020304" pitchFamily="18" charset="0"/>
              </a:rPr>
              <a:t>Prof.K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Bala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Mukesh</a:t>
            </a:r>
            <a:r>
              <a:rPr lang="en-IN" sz="1600" dirty="0">
                <a:latin typeface="Times New Roman" panose="02020603050405020304" pitchFamily="18" charset="0"/>
                <a:cs typeface="Times New Roman" panose="02020603050405020304" pitchFamily="18" charset="0"/>
              </a:rPr>
              <a:t> Kumar, </a:t>
            </a:r>
            <a:r>
              <a:rPr lang="en-IN" sz="1600" dirty="0" err="1">
                <a:latin typeface="Times New Roman" panose="02020603050405020304" pitchFamily="18" charset="0"/>
                <a:cs typeface="Times New Roman" panose="02020603050405020304" pitchFamily="18" charset="0"/>
              </a:rPr>
              <a:t>Sayali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Hulawale</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SahiI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Pandita</a:t>
            </a:r>
            <a:r>
              <a:rPr lang="en-IN" sz="1600" dirty="0">
                <a:latin typeface="Times New Roman" panose="02020603050405020304" pitchFamily="18" charset="0"/>
                <a:cs typeface="Times New Roman" panose="02020603050405020304" pitchFamily="18" charset="0"/>
              </a:rPr>
              <a:t>, "Chat-Bot For College Management System Using A.I",</a:t>
            </a:r>
            <a:r>
              <a:rPr lang="en-IN" sz="1600" dirty="0"/>
              <a:t> </a:t>
            </a:r>
            <a:r>
              <a:rPr lang="en-IN" sz="1600" i="1" dirty="0">
                <a:latin typeface="Times New Roman" panose="02020603050405020304" pitchFamily="18" charset="0"/>
                <a:cs typeface="Times New Roman" panose="02020603050405020304" pitchFamily="18" charset="0"/>
              </a:rPr>
              <a:t>International Research Journal of Engineering and Technology (IRJET)</a:t>
            </a:r>
            <a:r>
              <a:rPr lang="en-IN" sz="1600" dirty="0">
                <a:latin typeface="Times New Roman" panose="02020603050405020304" pitchFamily="18" charset="0"/>
                <a:cs typeface="Times New Roman" panose="02020603050405020304" pitchFamily="18" charset="0"/>
              </a:rPr>
              <a:t>,</a:t>
            </a:r>
            <a:r>
              <a:rPr lang="en-IN" sz="1600" dirty="0"/>
              <a:t> </a:t>
            </a:r>
            <a:r>
              <a:rPr lang="en-IN" sz="1600" dirty="0">
                <a:latin typeface="Times New Roman" panose="02020603050405020304" pitchFamily="18" charset="0"/>
                <a:cs typeface="Times New Roman" panose="02020603050405020304" pitchFamily="18" charset="0"/>
              </a:rPr>
              <a:t>vol. 04, no. 11, pp. 2030-2033, Nov 2017</a:t>
            </a:r>
            <a:r>
              <a:rPr lang="en-IN" sz="1600" dirty="0" smtClean="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Guruswami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Hiremath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Aishwarya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Hajare</a:t>
            </a:r>
            <a:r>
              <a:rPr lang="en-IN" sz="1600" dirty="0">
                <a:latin typeface="Times New Roman" panose="02020603050405020304" pitchFamily="18" charset="0"/>
                <a:cs typeface="Times New Roman" panose="02020603050405020304" pitchFamily="18" charset="0"/>
              </a:rPr>
              <a:t>, Priyanka </a:t>
            </a:r>
            <a:r>
              <a:rPr lang="en-IN" sz="1600" dirty="0" err="1">
                <a:latin typeface="Times New Roman" panose="02020603050405020304" pitchFamily="18" charset="0"/>
                <a:cs typeface="Times New Roman" panose="02020603050405020304" pitchFamily="18" charset="0"/>
              </a:rPr>
              <a:t>Bhosale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Rasika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Nanaware</a:t>
            </a:r>
            <a:r>
              <a:rPr lang="en-IN" sz="1600" dirty="0">
                <a:latin typeface="Times New Roman" panose="02020603050405020304" pitchFamily="18" charset="0"/>
                <a:cs typeface="Times New Roman" panose="02020603050405020304" pitchFamily="18" charset="0"/>
              </a:rPr>
              <a:t> and K. S. </a:t>
            </a:r>
            <a:r>
              <a:rPr lang="en-IN" sz="1600" dirty="0" err="1">
                <a:latin typeface="Times New Roman" panose="02020603050405020304" pitchFamily="18" charset="0"/>
                <a:cs typeface="Times New Roman" panose="02020603050405020304" pitchFamily="18" charset="0"/>
              </a:rPr>
              <a:t>Wagh</a:t>
            </a:r>
            <a:r>
              <a:rPr lang="en-IN" sz="1600" dirty="0">
                <a:latin typeface="Times New Roman" panose="02020603050405020304" pitchFamily="18" charset="0"/>
                <a:cs typeface="Times New Roman" panose="02020603050405020304" pitchFamily="18" charset="0"/>
              </a:rPr>
              <a:t>, "Chatbot for education system", </a:t>
            </a:r>
            <a:r>
              <a:rPr lang="en-IN" sz="1600" i="1" dirty="0">
                <a:latin typeface="Times New Roman" panose="02020603050405020304" pitchFamily="18" charset="0"/>
                <a:cs typeface="Times New Roman" panose="02020603050405020304" pitchFamily="18" charset="0"/>
              </a:rPr>
              <a:t>International Journal of Advance Research Ideas and Innovations in Technology (IJARIIT)</a:t>
            </a:r>
            <a:r>
              <a:rPr lang="en-IN" sz="1600" dirty="0">
                <a:latin typeface="Times New Roman" panose="02020603050405020304" pitchFamily="18" charset="0"/>
                <a:cs typeface="Times New Roman" panose="02020603050405020304" pitchFamily="18" charset="0"/>
              </a:rPr>
              <a:t>, vol. 4, no. 3, pp. 37-43, 2018</a:t>
            </a:r>
            <a:r>
              <a:rPr lang="en-IN" sz="1600"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K. </a:t>
            </a:r>
            <a:r>
              <a:rPr lang="en-IN" sz="1600" dirty="0" err="1">
                <a:latin typeface="Times New Roman" panose="02020603050405020304" pitchFamily="18" charset="0"/>
                <a:cs typeface="Times New Roman" panose="02020603050405020304" pitchFamily="18" charset="0"/>
              </a:rPr>
              <a:t>Jwala</a:t>
            </a:r>
            <a:r>
              <a:rPr lang="en-IN" sz="1600" dirty="0">
                <a:latin typeface="Times New Roman" panose="02020603050405020304" pitchFamily="18" charset="0"/>
                <a:cs typeface="Times New Roman" panose="02020603050405020304" pitchFamily="18" charset="0"/>
              </a:rPr>
              <a:t>, G.N.V.G </a:t>
            </a:r>
            <a:r>
              <a:rPr lang="en-IN" sz="1600" dirty="0" err="1">
                <a:latin typeface="Times New Roman" panose="02020603050405020304" pitchFamily="18" charset="0"/>
                <a:cs typeface="Times New Roman" panose="02020603050405020304" pitchFamily="18" charset="0"/>
              </a:rPr>
              <a:t>Sirisha</a:t>
            </a:r>
            <a:r>
              <a:rPr lang="en-IN" sz="1600" dirty="0">
                <a:latin typeface="Times New Roman" panose="02020603050405020304" pitchFamily="18" charset="0"/>
                <a:cs typeface="Times New Roman" panose="02020603050405020304" pitchFamily="18" charset="0"/>
              </a:rPr>
              <a:t> and G.V. Padma Raju, "Developing a Chatbot using Machine Learning", </a:t>
            </a:r>
            <a:r>
              <a:rPr lang="en-IN" sz="1600" i="1" dirty="0">
                <a:latin typeface="Times New Roman" panose="02020603050405020304" pitchFamily="18" charset="0"/>
                <a:cs typeface="Times New Roman" panose="02020603050405020304" pitchFamily="18" charset="0"/>
              </a:rPr>
              <a:t>International Journal of Recent Technology and Engineering (IJRTE)</a:t>
            </a:r>
            <a:r>
              <a:rPr lang="en-IN" sz="1600" dirty="0">
                <a:latin typeface="Times New Roman" panose="02020603050405020304" pitchFamily="18" charset="0"/>
                <a:cs typeface="Times New Roman" panose="02020603050405020304" pitchFamily="18" charset="0"/>
              </a:rPr>
              <a:t>, vol. 8, no. 1S3, pp. 89-92, June 2019</a:t>
            </a:r>
            <a:r>
              <a:rPr lang="en-IN" sz="1600" dirty="0" smtClean="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Naeun</a:t>
            </a:r>
            <a:r>
              <a:rPr lang="en-IN" sz="1600" dirty="0">
                <a:latin typeface="Times New Roman" panose="02020603050405020304" pitchFamily="18" charset="0"/>
                <a:cs typeface="Times New Roman" panose="02020603050405020304" pitchFamily="18" charset="0"/>
              </a:rPr>
              <a:t> Lee, </a:t>
            </a:r>
            <a:r>
              <a:rPr lang="en-IN" sz="1600" dirty="0" err="1">
                <a:latin typeface="Times New Roman" panose="02020603050405020304" pitchFamily="18" charset="0"/>
                <a:cs typeface="Times New Roman" panose="02020603050405020304" pitchFamily="18" charset="0"/>
              </a:rPr>
              <a:t>Kirak</a:t>
            </a:r>
            <a:r>
              <a:rPr lang="en-IN" sz="1600" dirty="0">
                <a:latin typeface="Times New Roman" panose="02020603050405020304" pitchFamily="18" charset="0"/>
                <a:cs typeface="Times New Roman" panose="02020603050405020304" pitchFamily="18" charset="0"/>
              </a:rPr>
              <a:t> Kim and </a:t>
            </a:r>
            <a:r>
              <a:rPr lang="en-IN" sz="1600" dirty="0" err="1">
                <a:latin typeface="Times New Roman" panose="02020603050405020304" pitchFamily="18" charset="0"/>
                <a:cs typeface="Times New Roman" panose="02020603050405020304" pitchFamily="18" charset="0"/>
              </a:rPr>
              <a:t>Taeseon</a:t>
            </a:r>
            <a:r>
              <a:rPr lang="en-IN" sz="1600" dirty="0">
                <a:latin typeface="Times New Roman" panose="02020603050405020304" pitchFamily="18" charset="0"/>
                <a:cs typeface="Times New Roman" panose="02020603050405020304" pitchFamily="18" charset="0"/>
              </a:rPr>
              <a:t> Yoon, "Implementation of Robot Journalism by Programming </a:t>
            </a:r>
            <a:r>
              <a:rPr lang="en-IN" sz="1600" dirty="0" err="1">
                <a:latin typeface="Times New Roman" panose="02020603050405020304" pitchFamily="18" charset="0"/>
                <a:cs typeface="Times New Roman" panose="02020603050405020304" pitchFamily="18" charset="0"/>
              </a:rPr>
              <a:t>Custombot</a:t>
            </a:r>
            <a:r>
              <a:rPr lang="en-IN" sz="1600" dirty="0">
                <a:latin typeface="Times New Roman" panose="02020603050405020304" pitchFamily="18" charset="0"/>
                <a:cs typeface="Times New Roman" panose="02020603050405020304" pitchFamily="18" charset="0"/>
              </a:rPr>
              <a:t> using Tokenization and Custom Tagging", </a:t>
            </a:r>
            <a:r>
              <a:rPr lang="en-IN" sz="1600" i="1" dirty="0">
                <a:latin typeface="Times New Roman" panose="02020603050405020304" pitchFamily="18" charset="0"/>
                <a:cs typeface="Times New Roman" panose="02020603050405020304" pitchFamily="18" charset="0"/>
              </a:rPr>
              <a:t>International Conference on Advanced Communications Technology (ICACT)</a:t>
            </a:r>
            <a:r>
              <a:rPr lang="en-IN" sz="1600" dirty="0">
                <a:latin typeface="Times New Roman" panose="02020603050405020304" pitchFamily="18" charset="0"/>
                <a:cs typeface="Times New Roman" panose="02020603050405020304" pitchFamily="18" charset="0"/>
              </a:rPr>
              <a:t>, pp. 566-570, Feb </a:t>
            </a:r>
            <a:r>
              <a:rPr lang="en-IN" sz="1600" dirty="0" smtClean="0">
                <a:latin typeface="Times New Roman" panose="02020603050405020304" pitchFamily="18" charset="0"/>
                <a:cs typeface="Times New Roman" panose="02020603050405020304" pitchFamily="18" charset="0"/>
              </a:rPr>
              <a:t>2017.</a:t>
            </a:r>
          </a:p>
          <a:p>
            <a:r>
              <a:rPr lang="en-US" sz="1600" dirty="0" err="1">
                <a:latin typeface="Times New Roman" panose="02020603050405020304" pitchFamily="18" charset="0"/>
                <a:cs typeface="Times New Roman" panose="02020603050405020304" pitchFamily="18" charset="0"/>
              </a:rPr>
              <a:t>Setiaji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Bayu</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Wibowo</a:t>
            </a:r>
            <a:r>
              <a:rPr lang="en-US" sz="1600" dirty="0">
                <a:latin typeface="Times New Roman" panose="02020603050405020304" pitchFamily="18" charset="0"/>
                <a:cs typeface="Times New Roman" panose="02020603050405020304" pitchFamily="18" charset="0"/>
              </a:rPr>
              <a:t> Ferry, "Chatbot Using a Knowledge in Database: Human-to-Machine Conversation Modeling", </a:t>
            </a:r>
            <a:r>
              <a:rPr lang="en-US" sz="1600" i="1" dirty="0">
                <a:latin typeface="Times New Roman" panose="02020603050405020304" pitchFamily="18" charset="0"/>
                <a:cs typeface="Times New Roman" panose="02020603050405020304" pitchFamily="18" charset="0"/>
              </a:rPr>
              <a:t>7th International Conference on Intelligent Systems Modelling and Simulation (ISMS)</a:t>
            </a:r>
            <a:r>
              <a:rPr lang="en-US" sz="1600" dirty="0">
                <a:latin typeface="Times New Roman" panose="02020603050405020304" pitchFamily="18" charset="0"/>
                <a:cs typeface="Times New Roman" panose="02020603050405020304" pitchFamily="18" charset="0"/>
              </a:rPr>
              <a:t>, pp. 72-77, Jan 2016</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Nuruzzaman</a:t>
            </a:r>
            <a:r>
              <a:rPr lang="en-US" sz="1600" dirty="0">
                <a:latin typeface="Times New Roman" panose="02020603050405020304" pitchFamily="18" charset="0"/>
                <a:cs typeface="Times New Roman" panose="02020603050405020304" pitchFamily="18" charset="0"/>
              </a:rPr>
              <a:t> and O. K. Hussain, "A survey on chatbot implementation in customer service industry through deep neural networks", </a:t>
            </a:r>
            <a:r>
              <a:rPr lang="en-US" sz="1600" i="1" dirty="0">
                <a:latin typeface="Times New Roman" panose="02020603050405020304" pitchFamily="18" charset="0"/>
                <a:cs typeface="Times New Roman" panose="02020603050405020304" pitchFamily="18" charset="0"/>
              </a:rPr>
              <a:t>2018 IEEE 15th International Conference on e-Business Engineering (ICEBE).</a:t>
            </a:r>
            <a:r>
              <a:rPr lang="en-US" sz="1600" dirty="0">
                <a:latin typeface="Times New Roman" panose="02020603050405020304" pitchFamily="18" charset="0"/>
                <a:cs typeface="Times New Roman" panose="02020603050405020304" pitchFamily="18" charset="0"/>
              </a:rPr>
              <a:t>, pp. 54-61, 2018</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 Rahman, A. Al </a:t>
            </a:r>
            <a:r>
              <a:rPr lang="en-US" sz="1600" dirty="0" err="1">
                <a:latin typeface="Times New Roman" panose="02020603050405020304" pitchFamily="18" charset="0"/>
                <a:cs typeface="Times New Roman" panose="02020603050405020304" pitchFamily="18" charset="0"/>
              </a:rPr>
              <a:t>Mamun</a:t>
            </a:r>
            <a:r>
              <a:rPr lang="en-US" sz="1600" dirty="0">
                <a:latin typeface="Times New Roman" panose="02020603050405020304" pitchFamily="18" charset="0"/>
                <a:cs typeface="Times New Roman" panose="02020603050405020304" pitchFamily="18" charset="0"/>
              </a:rPr>
              <a:t> and A. Islam, "Programming challenges of chatbot: Current and future prospective", </a:t>
            </a:r>
            <a:r>
              <a:rPr lang="en-US" sz="1600" i="1" dirty="0">
                <a:latin typeface="Times New Roman" panose="02020603050405020304" pitchFamily="18" charset="0"/>
                <a:cs typeface="Times New Roman" panose="02020603050405020304" pitchFamily="18" charset="0"/>
              </a:rPr>
              <a:t>2017 IEEE Region 10 Humanitarian Technology Conference (R10-HTC).</a:t>
            </a:r>
            <a:r>
              <a:rPr lang="en-US" sz="1600" dirty="0">
                <a:latin typeface="Times New Roman" panose="02020603050405020304" pitchFamily="18" charset="0"/>
                <a:cs typeface="Times New Roman" panose="02020603050405020304" pitchFamily="18" charset="0"/>
              </a:rPr>
              <a:t>, pp. 75-78, 2017</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J. Hill, W. Ford and I. </a:t>
            </a:r>
            <a:r>
              <a:rPr lang="en-US" sz="1600" dirty="0" err="1">
                <a:latin typeface="Times New Roman" panose="02020603050405020304" pitchFamily="18" charset="0"/>
                <a:cs typeface="Times New Roman" panose="02020603050405020304" pitchFamily="18" charset="0"/>
              </a:rPr>
              <a:t>Farreras</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Real conversations with artificial intelligence: A comparison between human-human online conversations and human-chatbot conversations</a:t>
            </a:r>
            <a:r>
              <a:rPr lang="en-US" sz="1600" dirty="0">
                <a:latin typeface="Times New Roman" panose="02020603050405020304" pitchFamily="18" charset="0"/>
                <a:cs typeface="Times New Roman" panose="02020603050405020304" pitchFamily="18" charset="0"/>
              </a:rPr>
              <a:t>, vol. 49, 2015.</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 </a:t>
            </a:r>
            <a:r>
              <a:rPr lang="en-US" sz="1600" dirty="0" err="1">
                <a:latin typeface="Times New Roman" panose="02020603050405020304" pitchFamily="18" charset="0"/>
                <a:cs typeface="Times New Roman" panose="02020603050405020304" pitchFamily="18" charset="0"/>
              </a:rPr>
              <a:t>Sutskever</a:t>
            </a:r>
            <a:r>
              <a:rPr lang="en-US" sz="1600" dirty="0">
                <a:latin typeface="Times New Roman" panose="02020603050405020304" pitchFamily="18" charset="0"/>
                <a:cs typeface="Times New Roman" panose="02020603050405020304" pitchFamily="18" charset="0"/>
              </a:rPr>
              <a:t>, Oriol </a:t>
            </a:r>
            <a:r>
              <a:rPr lang="en-US" sz="1600" dirty="0" err="1">
                <a:latin typeface="Times New Roman" panose="02020603050405020304" pitchFamily="18" charset="0"/>
                <a:cs typeface="Times New Roman" panose="02020603050405020304" pitchFamily="18" charset="0"/>
              </a:rPr>
              <a:t>Vinyals</a:t>
            </a:r>
            <a:r>
              <a:rPr lang="en-US" sz="1600" dirty="0">
                <a:latin typeface="Times New Roman" panose="02020603050405020304" pitchFamily="18" charset="0"/>
                <a:cs typeface="Times New Roman" panose="02020603050405020304" pitchFamily="18" charset="0"/>
              </a:rPr>
              <a:t> and Quoc V. Le, "Sequence to sequence learning with neural networks", </a:t>
            </a:r>
            <a:r>
              <a:rPr lang="en-US" sz="1600" i="1" dirty="0">
                <a:latin typeface="Times New Roman" panose="02020603050405020304" pitchFamily="18" charset="0"/>
                <a:cs typeface="Times New Roman" panose="02020603050405020304" pitchFamily="18" charset="0"/>
              </a:rPr>
              <a:t>Advances in Neural Information Processing Systems 27:Annual Conference on Neural Information Processing Systems 2014</a:t>
            </a:r>
            <a:r>
              <a:rPr lang="en-US" sz="1600" dirty="0">
                <a:latin typeface="Times New Roman" panose="02020603050405020304" pitchFamily="18" charset="0"/>
                <a:cs typeface="Times New Roman" panose="02020603050405020304" pitchFamily="18" charset="0"/>
              </a:rPr>
              <a:t>, pp. 3104-3112, December 8-13 2014</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M. Adam, M. Wessel, A. </a:t>
            </a:r>
            <a:r>
              <a:rPr lang="en-US" sz="1600" dirty="0" err="1" smtClean="0">
                <a:latin typeface="Times New Roman" panose="02020603050405020304" pitchFamily="18" charset="0"/>
                <a:cs typeface="Times New Roman" panose="02020603050405020304" pitchFamily="18" charset="0"/>
              </a:rPr>
              <a:t>Benlian</a:t>
            </a:r>
            <a:r>
              <a:rPr lang="en-US" sz="1600" dirty="0" smtClean="0">
                <a:latin typeface="Times New Roman" panose="02020603050405020304" pitchFamily="18" charset="0"/>
                <a:cs typeface="Times New Roman" panose="02020603050405020304" pitchFamily="18" charset="0"/>
              </a:rPr>
              <a:t>, Ai-based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in customer service and their effects on user </a:t>
            </a:r>
            <a:r>
              <a:rPr lang="en-US" sz="1600" dirty="0" smtClean="0">
                <a:latin typeface="Times New Roman" panose="02020603050405020304" pitchFamily="18" charset="0"/>
                <a:cs typeface="Times New Roman" panose="02020603050405020304" pitchFamily="18" charset="0"/>
              </a:rPr>
              <a:t>compliance, Electron</a:t>
            </a:r>
            <a:r>
              <a:rPr lang="en-US" sz="1600" dirty="0">
                <a:latin typeface="Times New Roman" panose="02020603050405020304" pitchFamily="18" charset="0"/>
                <a:cs typeface="Times New Roman" panose="02020603050405020304" pitchFamily="18" charset="0"/>
              </a:rPr>
              <a:t>. Mark. (2020), pp. </a:t>
            </a:r>
            <a:r>
              <a:rPr lang="en-US" sz="1600" dirty="0" smtClean="0">
                <a:latin typeface="Times New Roman" panose="02020603050405020304" pitchFamily="18" charset="0"/>
                <a:cs typeface="Times New Roman" panose="02020603050405020304" pitchFamily="18" charset="0"/>
              </a:rPr>
              <a:t>1-19</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86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latin typeface="Times New Roman" panose="02020603050405020304" pitchFamily="18" charset="0"/>
                <a:cs typeface="Times New Roman" panose="02020603050405020304" pitchFamily="18" charset="0"/>
              </a:rPr>
              <a:t>Thank You</a:t>
            </a:r>
            <a:endParaRPr lang="en-GB"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 customer support chatbot using machine learning (ML) is designed to automate customer service processes by interpreting user queries, searching relevant databases for solutions, and providing timely responses. By leveraging natural language processing (NLP) and ML algorithms, the chatbot can understand and resolve customer complaints efficiently. It can also learn from interactions, improving over time by updating the database with new solutions based on conversations between customers and support staff. This continuous learning process enhances future interactions, making the chatbot more responsive and effective in addressing diverse customer needs.</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a query is unfamiliar, it escalates the issue to a support staff member. Through conversations between customers and staff, the chatbot updates the database, learning from new solutions. Over time, this improves its ability to handle similar future queries autonomously. This approach reduces response times, minimizes human intervention, and ensures continuous improvement of customer service interactions.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Chatbots </a:t>
            </a:r>
            <a:r>
              <a:rPr lang="en-US" sz="1600" dirty="0">
                <a:latin typeface="Times New Roman" panose="02020603050405020304" pitchFamily="18" charset="0"/>
                <a:cs typeface="Times New Roman" panose="02020603050405020304" pitchFamily="18" charset="0"/>
              </a:rPr>
              <a:t>and AI-driven conversational agents highlights their evolution from simple rule-based systems to sophisticated, NLP-enhanced models capable of handling complex customer queries. Modern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such as those utilizing models like </a:t>
            </a:r>
            <a:r>
              <a:rPr lang="en-US" sz="1600" b="1" dirty="0">
                <a:latin typeface="Times New Roman" panose="02020603050405020304" pitchFamily="18" charset="0"/>
                <a:cs typeface="Times New Roman" panose="02020603050405020304" pitchFamily="18" charset="0"/>
              </a:rPr>
              <a:t>BERT</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GPT</a:t>
            </a:r>
            <a:r>
              <a:rPr lang="en-US" sz="1600" dirty="0">
                <a:latin typeface="Times New Roman" panose="02020603050405020304" pitchFamily="18" charset="0"/>
                <a:cs typeface="Times New Roman" panose="02020603050405020304" pitchFamily="18" charset="0"/>
              </a:rPr>
              <a:t>, leverage advanced </a:t>
            </a:r>
            <a:r>
              <a:rPr lang="en-US" sz="1600" b="1" dirty="0">
                <a:latin typeface="Times New Roman" panose="02020603050405020304" pitchFamily="18" charset="0"/>
                <a:cs typeface="Times New Roman" panose="02020603050405020304" pitchFamily="18" charset="0"/>
              </a:rPr>
              <a:t>NLP</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machine learning</a:t>
            </a:r>
            <a:r>
              <a:rPr lang="en-US" sz="1600" dirty="0">
                <a:latin typeface="Times New Roman" panose="02020603050405020304" pitchFamily="18" charset="0"/>
                <a:cs typeface="Times New Roman" panose="02020603050405020304" pitchFamily="18" charset="0"/>
              </a:rPr>
              <a:t> to interpret user intent, generate context-aware responses, and continuously improve through user interaction. Key applications in customer support demonstrate how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streamline processes, reduce costs, and escalate unresolved issues to human agents, while updating their knowledge base for future use. However, challenges such as intent recognition and handling out-of-domain queries persist</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89120880"/>
              </p:ext>
            </p:extLst>
          </p:nvPr>
        </p:nvGraphicFramePr>
        <p:xfrm>
          <a:off x="812800" y="2722516"/>
          <a:ext cx="10351588" cy="3373482"/>
        </p:xfrm>
        <a:graphic>
          <a:graphicData uri="http://schemas.openxmlformats.org/drawingml/2006/table">
            <a:tbl>
              <a:tblPr firstRow="1" firstCol="1" bandRow="1">
                <a:tableStyleId>{5C22544A-7EE6-4342-B048-85BDC9FD1C3A}</a:tableStyleId>
              </a:tblPr>
              <a:tblGrid>
                <a:gridCol w="617517"/>
                <a:gridCol w="1106780"/>
                <a:gridCol w="2569293"/>
                <a:gridCol w="1841994"/>
                <a:gridCol w="1904274"/>
                <a:gridCol w="2311730"/>
              </a:tblGrid>
              <a:tr h="465123">
                <a:tc>
                  <a:txBody>
                    <a:bodyPr/>
                    <a:lstStyle/>
                    <a:p>
                      <a:pPr algn="just">
                        <a:spcAft>
                          <a:spcPts val="0"/>
                        </a:spcAft>
                      </a:pPr>
                      <a:r>
                        <a:rPr lang="en-US" sz="1000" dirty="0">
                          <a:effectLst/>
                        </a:rPr>
                        <a:t>Sl. No.</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00">
                          <a:effectLst/>
                        </a:rPr>
                        <a:t>Author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Challenges/Research Problems</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dirty="0">
                          <a:effectLst/>
                        </a:rPr>
                        <a:t>Objectives</a:t>
                      </a:r>
                      <a:endParaRPr lang="en-IN" sz="3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Methodology</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Major Findings</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r>
              <a:tr h="1368639">
                <a:tc>
                  <a:txBody>
                    <a:bodyPr/>
                    <a:lstStyle/>
                    <a:p>
                      <a:pPr algn="just">
                        <a:spcAft>
                          <a:spcPts val="0"/>
                        </a:spcAft>
                      </a:pPr>
                      <a:r>
                        <a:rPr lang="en-US" sz="1000">
                          <a:effectLst/>
                        </a:rPr>
                        <a:t>1.</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Bhawiyuga et al. (2017) </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dirty="0">
                          <a:effectLst/>
                        </a:rPr>
                        <a:t>The research work on designing </a:t>
                      </a:r>
                      <a:r>
                        <a:rPr lang="en-US" sz="900" dirty="0" err="1">
                          <a:effectLst/>
                        </a:rPr>
                        <a:t>chatbots</a:t>
                      </a:r>
                      <a:r>
                        <a:rPr lang="en-US" sz="900" dirty="0">
                          <a:effectLst/>
                        </a:rPr>
                        <a:t> aimed at e-commerce is still very limited.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Propose the design and implementation of an e-commerce chatbot system that provides automatic responses to customers’ questions.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System development, experiment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In the usability and performance testing, the proposed system can automatically deliver the answer in less than 5 s with relatively good matching accuracy</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r>
              <a:tr h="1539720">
                <a:tc>
                  <a:txBody>
                    <a:bodyPr/>
                    <a:lstStyle/>
                    <a:p>
                      <a:pPr algn="just">
                        <a:spcAft>
                          <a:spcPts val="0"/>
                        </a:spcAft>
                      </a:pPr>
                      <a:r>
                        <a:rPr lang="en-US" sz="1000">
                          <a:effectLst/>
                        </a:rPr>
                        <a:t>2.</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Cui et al. (2017) </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00" dirty="0">
                          <a:effectLst/>
                        </a:rPr>
                        <a:t>There are significant issues in terms of data scale and privacy.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Present a customer service chatbot that leverages large-scale and publicly available commerce data.</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System development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dirty="0">
                          <a:effectLst/>
                        </a:rPr>
                        <a:t>Improved the end-to-end user experience in terms of online shopping as it is more convenient for customer’s information acquisition.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endParaRPr lang="en-GB" sz="7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80638755"/>
              </p:ext>
            </p:extLst>
          </p:nvPr>
        </p:nvGraphicFramePr>
        <p:xfrm>
          <a:off x="812800" y="1059180"/>
          <a:ext cx="10667999" cy="5210991"/>
        </p:xfrm>
        <a:graphic>
          <a:graphicData uri="http://schemas.openxmlformats.org/drawingml/2006/table">
            <a:tbl>
              <a:tblPr firstRow="1" firstCol="1" bandRow="1">
                <a:tableStyleId>{5C22544A-7EE6-4342-B048-85BDC9FD1C3A}</a:tableStyleId>
              </a:tblPr>
              <a:tblGrid>
                <a:gridCol w="636392"/>
                <a:gridCol w="1140610"/>
                <a:gridCol w="2647826"/>
                <a:gridCol w="1898298"/>
                <a:gridCol w="1962482"/>
                <a:gridCol w="2382391"/>
              </a:tblGrid>
              <a:tr h="1157998">
                <a:tc>
                  <a:txBody>
                    <a:bodyPr/>
                    <a:lstStyle/>
                    <a:p>
                      <a:pPr algn="just">
                        <a:spcAft>
                          <a:spcPts val="0"/>
                        </a:spcAft>
                      </a:pPr>
                      <a:r>
                        <a:rPr lang="en-US" sz="1300">
                          <a:effectLst/>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100" dirty="0">
                          <a:effectLst/>
                        </a:rPr>
                        <a:t>Doherty and Curran (2019)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There is a lack of technology in place to enhance the customer online banking experience.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Implement a web-based chatbot to assist with online banking.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System development, experiment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Enhance accessibility.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r>
              <a:tr h="1157998">
                <a:tc>
                  <a:txBody>
                    <a:bodyPr/>
                    <a:lstStyle/>
                    <a:p>
                      <a:pPr algn="just">
                        <a:spcAft>
                          <a:spcPts val="0"/>
                        </a:spcAft>
                      </a:pPr>
                      <a:r>
                        <a:rPr lang="en-US" sz="1300">
                          <a:effectLst/>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Herrera et al. (2019)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Help people interact more easily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Present a live customer service using a chatbot along with several services.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System development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Customer support and experience are improved.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r>
              <a:tr h="1736997">
                <a:tc>
                  <a:txBody>
                    <a:bodyPr/>
                    <a:lstStyle/>
                    <a:p>
                      <a:pPr algn="just">
                        <a:spcAft>
                          <a:spcPts val="0"/>
                        </a:spcAft>
                      </a:pPr>
                      <a:r>
                        <a:rPr lang="en-US" sz="1300">
                          <a:effectLst/>
                        </a:rPr>
                        <a:t>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Kurachi et al. (2018)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Improve efficiency of contact centers by utilizing AI.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Outline the contact point solution and describe the AI chatbot technology behind the solution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Concept presentation only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It proposes the CHORDSHIP Digital Agent, which is equipped with an AI technology ideal for contact centers; it is a “conversation-machine learning hybrid AI”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r>
              <a:tr h="1157998">
                <a:tc>
                  <a:txBody>
                    <a:bodyPr/>
                    <a:lstStyle/>
                    <a:p>
                      <a:pPr algn="just">
                        <a:spcAft>
                          <a:spcPts val="0"/>
                        </a:spcAft>
                      </a:pPr>
                      <a:r>
                        <a:rPr lang="en-US" sz="1300">
                          <a:effectLst/>
                        </a:rPr>
                        <a:t>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Suhel et al. (2020)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Limited number of tests considered in the study.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Ontology-based dialog handling in the area of banking and finance.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Case studies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dirty="0">
                          <a:effectLst/>
                        </a:rPr>
                        <a:t>Implementation of </a:t>
                      </a:r>
                      <a:r>
                        <a:rPr lang="en-US" sz="1400" dirty="0" err="1">
                          <a:effectLst/>
                        </a:rPr>
                        <a:t>chatbots</a:t>
                      </a:r>
                      <a:r>
                        <a:rPr lang="en-US" sz="1400" dirty="0">
                          <a:effectLst/>
                        </a:rPr>
                        <a:t> can enhance the quality of user services and reduce human workload.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r>
            </a:tbl>
          </a:graphicData>
        </a:graphic>
      </p:graphicFrame>
    </p:spTree>
    <p:extLst>
      <p:ext uri="{BB962C8B-B14F-4D97-AF65-F5344CB8AC3E}">
        <p14:creationId xmlns:p14="http://schemas.microsoft.com/office/powerpoint/2010/main" val="20390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endParaRPr lang="en-GB" sz="7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22270486"/>
              </p:ext>
            </p:extLst>
          </p:nvPr>
        </p:nvGraphicFramePr>
        <p:xfrm>
          <a:off x="854892" y="1037409"/>
          <a:ext cx="10583816" cy="4953000"/>
        </p:xfrm>
        <a:graphic>
          <a:graphicData uri="http://schemas.openxmlformats.org/drawingml/2006/table">
            <a:tbl>
              <a:tblPr firstRow="1" firstCol="1" bandRow="1">
                <a:tableStyleId>{5C22544A-7EE6-4342-B048-85BDC9FD1C3A}</a:tableStyleId>
              </a:tblPr>
              <a:tblGrid>
                <a:gridCol w="631370"/>
                <a:gridCol w="1131610"/>
                <a:gridCol w="2626932"/>
                <a:gridCol w="1883318"/>
                <a:gridCol w="1946994"/>
                <a:gridCol w="2363592"/>
              </a:tblGrid>
              <a:tr h="707571">
                <a:tc>
                  <a:txBody>
                    <a:bodyPr/>
                    <a:lstStyle/>
                    <a:p>
                      <a:pPr algn="just">
                        <a:spcAft>
                          <a:spcPts val="0"/>
                        </a:spcAft>
                      </a:pPr>
                      <a:r>
                        <a:rPr lang="en-US" sz="1100">
                          <a:effectLst/>
                        </a:rPr>
                        <a:t>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IllescasManzano et al. (2021)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Chatbot application deployment platform privacy restriction.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Leads generated approach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Survey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Chatbot implementation leads to immediate response customer query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r>
              <a:tr h="1592036">
                <a:tc>
                  <a:txBody>
                    <a:bodyPr/>
                    <a:lstStyle/>
                    <a:p>
                      <a:pPr algn="just">
                        <a:spcAft>
                          <a:spcPts val="0"/>
                        </a:spcAft>
                      </a:pPr>
                      <a:r>
                        <a:rPr lang="en-US" sz="1100">
                          <a:effectLst/>
                        </a:rPr>
                        <a:t>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Nuruzzaman and Hussain (2020)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Existing chatbots have several shortcomings, e.g. failing to provide a meaningful response to the user, offering semantically incorrect information etc.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Proposes a domain-specific chatbot, that uses multiple strategies to generate a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 experiment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 comparison results between it and 3 other chatbot demonstrate its superiority in providing the user with a complete answer and engaging the user in a dialogue.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r>
              <a:tr h="1238250">
                <a:tc>
                  <a:txBody>
                    <a:bodyPr/>
                    <a:lstStyle/>
                    <a:p>
                      <a:pPr algn="just">
                        <a:spcAft>
                          <a:spcPts val="0"/>
                        </a:spcAft>
                      </a:pPr>
                      <a:r>
                        <a:rPr lang="en-US" sz="1100">
                          <a:effectLst/>
                        </a:rPr>
                        <a:t>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Chakrabarti and Luger (2014)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Contemporary chatter bots do not perform well at tasks where a specific context has to be maintained across a several utterance exchanges pairs.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Demonstrate a modular, robust, and scalable architecture for chatter bots.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 experiment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 proposed system had a success rate of 87.5%.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r>
              <a:tr h="1415143">
                <a:tc>
                  <a:txBody>
                    <a:bodyPr/>
                    <a:lstStyle/>
                    <a:p>
                      <a:pPr algn="just">
                        <a:spcAft>
                          <a:spcPts val="0"/>
                        </a:spcAft>
                      </a:pPr>
                      <a:r>
                        <a:rPr lang="en-US" sz="1100">
                          <a:effectLst/>
                        </a:rPr>
                        <a:t>10.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Putri et al. (2019)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There is only little research in developing chatbot-hotel in Indonesia.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Develop an interactive intelligent personalized chatbot-hotel by using AIML and Google Flutter.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dirty="0">
                          <a:effectLst/>
                        </a:rPr>
                        <a:t>The proposed prototype chatbot-hotel </a:t>
                      </a:r>
                      <a:r>
                        <a:rPr lang="en-US" sz="1200" dirty="0" err="1">
                          <a:effectLst/>
                        </a:rPr>
                        <a:t>Berscha</a:t>
                      </a:r>
                      <a:r>
                        <a:rPr lang="en-US" sz="1200" dirty="0">
                          <a:effectLst/>
                        </a:rPr>
                        <a:t> in Indonesia was developed; however, no performance evaluation was reported.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r>
            </a:tbl>
          </a:graphicData>
        </a:graphic>
      </p:graphicFrame>
    </p:spTree>
    <p:extLst>
      <p:ext uri="{BB962C8B-B14F-4D97-AF65-F5344CB8AC3E}">
        <p14:creationId xmlns:p14="http://schemas.microsoft.com/office/powerpoint/2010/main" val="204392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890453"/>
            <a:ext cx="10668000" cy="495299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To build a customer support chatbot using machine learning, the proposed </a:t>
            </a:r>
            <a:r>
              <a:rPr lang="en-US" sz="1600" dirty="0" smtClean="0">
                <a:latin typeface="Times New Roman" panose="02020603050405020304" pitchFamily="18" charset="0"/>
                <a:cs typeface="Times New Roman" panose="02020603050405020304" pitchFamily="18" charset="0"/>
              </a:rPr>
              <a:t>methodology includes the following key points:</a:t>
            </a:r>
            <a:endParaRPr lang="en-GB"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Data Collection and </a:t>
            </a:r>
            <a:r>
              <a:rPr lang="en-IN" sz="1600" b="1" dirty="0" smtClean="0">
                <a:latin typeface="Times New Roman" panose="02020603050405020304" pitchFamily="18" charset="0"/>
                <a:cs typeface="Times New Roman" panose="02020603050405020304" pitchFamily="18" charset="0"/>
              </a:rPr>
              <a:t>Preprocessing :</a:t>
            </a:r>
            <a:r>
              <a:rPr lang="en-US" sz="1600" dirty="0" smtClean="0">
                <a:latin typeface="Times New Roman" panose="02020603050405020304" pitchFamily="18" charset="0"/>
                <a:cs typeface="Times New Roman" panose="02020603050405020304" pitchFamily="18" charset="0"/>
              </a:rPr>
              <a:t>Gather </a:t>
            </a:r>
            <a:r>
              <a:rPr lang="en-US" sz="1600" dirty="0">
                <a:latin typeface="Times New Roman" panose="02020603050405020304" pitchFamily="18" charset="0"/>
                <a:cs typeface="Times New Roman" panose="02020603050405020304" pitchFamily="18" charset="0"/>
              </a:rPr>
              <a:t>customer queries and complaint data and </a:t>
            </a:r>
            <a:r>
              <a:rPr lang="en-US" sz="1600" dirty="0" smtClean="0">
                <a:latin typeface="Times New Roman" panose="02020603050405020304" pitchFamily="18" charset="0"/>
                <a:cs typeface="Times New Roman" panose="02020603050405020304" pitchFamily="18" charset="0"/>
              </a:rPr>
              <a:t>preprocess </a:t>
            </a:r>
            <a:r>
              <a:rPr lang="en-US" sz="1600" dirty="0">
                <a:latin typeface="Times New Roman" panose="02020603050405020304" pitchFamily="18" charset="0"/>
                <a:cs typeface="Times New Roman" panose="02020603050405020304" pitchFamily="18" charset="0"/>
              </a:rPr>
              <a:t>this data </a:t>
            </a:r>
            <a:r>
              <a:rPr lang="en-US" sz="1600" dirty="0" smtClean="0">
                <a:latin typeface="Times New Roman" panose="02020603050405020304" pitchFamily="18" charset="0"/>
                <a:cs typeface="Times New Roman" panose="02020603050405020304" pitchFamily="18" charset="0"/>
              </a:rPr>
              <a:t>in a format suitable for ML models using </a:t>
            </a:r>
            <a:r>
              <a:rPr lang="en-US" sz="1600" dirty="0">
                <a:latin typeface="Times New Roman" panose="02020603050405020304" pitchFamily="18" charset="0"/>
                <a:cs typeface="Times New Roman" panose="02020603050405020304" pitchFamily="18" charset="0"/>
              </a:rPr>
              <a:t>Natural Language Processing (NLP) </a:t>
            </a:r>
            <a:r>
              <a:rPr lang="en-US" sz="1600" dirty="0" smtClean="0">
                <a:latin typeface="Times New Roman" panose="02020603050405020304" pitchFamily="18" charset="0"/>
                <a:cs typeface="Times New Roman" panose="02020603050405020304" pitchFamily="18" charset="0"/>
              </a:rPr>
              <a:t>techniques</a:t>
            </a:r>
          </a:p>
          <a:p>
            <a:r>
              <a:rPr lang="en-GB" sz="1600" b="1" dirty="0" smtClean="0">
                <a:latin typeface="Times New Roman" panose="02020603050405020304" pitchFamily="18" charset="0"/>
                <a:cs typeface="Times New Roman" panose="02020603050405020304" pitchFamily="18" charset="0"/>
              </a:rPr>
              <a:t>Model Selection :</a:t>
            </a:r>
            <a:r>
              <a:rPr lang="en-US" sz="1600" dirty="0" smtClean="0">
                <a:latin typeface="Times New Roman" panose="02020603050405020304" pitchFamily="18" charset="0"/>
                <a:cs typeface="Times New Roman" panose="02020603050405020304" pitchFamily="18" charset="0"/>
              </a:rPr>
              <a:t>Choose </a:t>
            </a:r>
            <a:r>
              <a:rPr lang="en-US" sz="1600" dirty="0">
                <a:latin typeface="Times New Roman" panose="02020603050405020304" pitchFamily="18" charset="0"/>
                <a:cs typeface="Times New Roman" panose="02020603050405020304" pitchFamily="18" charset="0"/>
              </a:rPr>
              <a:t>appropriate ML models for tasks such </a:t>
            </a:r>
            <a:r>
              <a:rPr lang="en-US" sz="1600" dirty="0" smtClean="0">
                <a:latin typeface="Times New Roman" panose="02020603050405020304" pitchFamily="18" charset="0"/>
                <a:cs typeface="Times New Roman" panose="02020603050405020304" pitchFamily="18" charset="0"/>
              </a:rPr>
              <a:t>as </a:t>
            </a:r>
          </a:p>
          <a:p>
            <a:pPr marL="0" indent="0">
              <a:buNone/>
            </a:pPr>
            <a:r>
              <a:rPr lang="en-US" sz="1600" dirty="0" smtClean="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Natural </a:t>
            </a:r>
            <a:r>
              <a:rPr lang="en-US" sz="1600" b="1" dirty="0">
                <a:latin typeface="Times New Roman" panose="02020603050405020304" pitchFamily="18" charset="0"/>
                <a:cs typeface="Times New Roman" panose="02020603050405020304" pitchFamily="18" charset="0"/>
              </a:rPr>
              <a:t>Language Processing (NLP</a:t>
            </a: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understanding customer queries.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Sentiment Analysis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 gauge customer satisfaction.   </a:t>
            </a:r>
            <a:r>
              <a:rPr lang="en-US" sz="1600" dirty="0" smtClean="0">
                <a:latin typeface="Times New Roman" panose="02020603050405020304" pitchFamily="18" charset="0"/>
                <a:cs typeface="Times New Roman" panose="02020603050405020304" pitchFamily="18" charset="0"/>
              </a:rPr>
              <a:t> </a:t>
            </a:r>
          </a:p>
          <a:p>
            <a:pPr marL="0" indent="0">
              <a:buNone/>
            </a:pPr>
            <a:r>
              <a:rPr lang="en-US" sz="1600" dirty="0" smtClean="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Intent Recognition </a:t>
            </a:r>
            <a:r>
              <a:rPr lang="en-US" sz="1600" dirty="0">
                <a:latin typeface="Times New Roman" panose="02020603050405020304" pitchFamily="18" charset="0"/>
                <a:cs typeface="Times New Roman" panose="02020603050405020304" pitchFamily="18" charset="0"/>
              </a:rPr>
              <a:t>to determine the purpose of customer inquiries.  </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 </a:t>
            </a:r>
            <a:r>
              <a:rPr lang="en-US" sz="1600" b="1" dirty="0" smtClean="0">
                <a:latin typeface="Times New Roman" panose="02020603050405020304" pitchFamily="18" charset="0"/>
                <a:cs typeface="Times New Roman" panose="02020603050405020304" pitchFamily="18" charset="0"/>
              </a:rPr>
              <a:t>Recommendation Systems </a:t>
            </a:r>
            <a:r>
              <a:rPr lang="en-US" sz="1600" dirty="0">
                <a:latin typeface="Times New Roman" panose="02020603050405020304" pitchFamily="18" charset="0"/>
                <a:cs typeface="Times New Roman" panose="02020603050405020304" pitchFamily="18" charset="0"/>
              </a:rPr>
              <a:t>to suggest solutions based on previous similar issues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Training the </a:t>
            </a:r>
            <a:r>
              <a:rPr lang="en-US" sz="1600" b="1" dirty="0" smtClean="0">
                <a:latin typeface="Times New Roman" panose="02020603050405020304" pitchFamily="18" charset="0"/>
                <a:cs typeface="Times New Roman" panose="02020603050405020304" pitchFamily="18" charset="0"/>
              </a:rPr>
              <a:t>Model :</a:t>
            </a:r>
            <a:r>
              <a:rPr lang="en-US" altLang="en-US" sz="1600" dirty="0">
                <a:latin typeface="Times New Roman" panose="02020603050405020304" pitchFamily="18" charset="0"/>
                <a:cs typeface="Times New Roman" panose="02020603050405020304" pitchFamily="18" charset="0"/>
              </a:rPr>
              <a:t>Utilizing the prepared dataset, train the chosen models. Update the training data frequently </a:t>
            </a:r>
            <a:r>
              <a:rPr lang="en-US" altLang="en-US" sz="1600" dirty="0" smtClean="0">
                <a:latin typeface="Times New Roman" panose="02020603050405020304" pitchFamily="18" charset="0"/>
                <a:cs typeface="Times New Roman" panose="02020603050405020304" pitchFamily="18" charset="0"/>
              </a:rPr>
              <a:t>to </a:t>
            </a:r>
            <a:r>
              <a:rPr lang="en-US" altLang="en-US" sz="1600" dirty="0">
                <a:latin typeface="Times New Roman" panose="02020603050405020304" pitchFamily="18" charset="0"/>
                <a:cs typeface="Times New Roman" panose="02020603050405020304" pitchFamily="18" charset="0"/>
              </a:rPr>
              <a:t>increase accuracy</a:t>
            </a:r>
            <a:r>
              <a:rPr lang="en-US" altLang="en-US" sz="1600" dirty="0" smtClean="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Chatbot </a:t>
            </a:r>
            <a:r>
              <a:rPr lang="en-IN" sz="1600" b="1" dirty="0" smtClean="0">
                <a:latin typeface="Times New Roman" panose="02020603050405020304" pitchFamily="18" charset="0"/>
                <a:cs typeface="Times New Roman" panose="02020603050405020304" pitchFamily="18" charset="0"/>
              </a:rPr>
              <a:t>Architecture :</a:t>
            </a:r>
            <a:r>
              <a:rPr lang="en-US" altLang="en-US" sz="1600" dirty="0">
                <a:latin typeface="Times New Roman" panose="02020603050405020304" pitchFamily="18" charset="0"/>
                <a:cs typeface="Times New Roman" panose="02020603050405020304" pitchFamily="18" charset="0"/>
              </a:rPr>
              <a:t> Utilizing transformer or sequence-to-sequence models, which enable context-aware answers, construct the chatbot.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Build the chatbot's machine learning models using frameworks like TensorFlow or PyTorch, and use Flask or Django for deployment</a:t>
            </a:r>
            <a:r>
              <a:rPr lang="en-US" altLang="en-US" sz="1600" dirty="0" smtClean="0">
                <a:latin typeface="Times New Roman" panose="02020603050405020304" pitchFamily="18" charset="0"/>
                <a:cs typeface="Times New Roman" panose="02020603050405020304" pitchFamily="18" charset="0"/>
              </a:rPr>
              <a:t>.</a:t>
            </a:r>
            <a:endParaRPr lang="en-US" altLang="en-US" sz="1600" b="1"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Database Management and Query </a:t>
            </a:r>
            <a:r>
              <a:rPr lang="en-US" sz="1600" b="1" dirty="0" smtClean="0">
                <a:latin typeface="Times New Roman" panose="02020603050405020304" pitchFamily="18" charset="0"/>
                <a:cs typeface="Times New Roman" panose="02020603050405020304" pitchFamily="18" charset="0"/>
              </a:rPr>
              <a:t>Handling :</a:t>
            </a:r>
            <a:r>
              <a:rPr lang="en-US" sz="1600" dirty="0"/>
              <a:t> </a:t>
            </a:r>
            <a:r>
              <a:rPr lang="en-US" sz="1600" dirty="0">
                <a:latin typeface="Times New Roman" panose="02020603050405020304" pitchFamily="18" charset="0"/>
                <a:cs typeface="Times New Roman" panose="02020603050405020304" pitchFamily="18" charset="0"/>
              </a:rPr>
              <a:t>Implement a backend </a:t>
            </a:r>
            <a:r>
              <a:rPr lang="en-US" sz="1600" dirty="0" smtClean="0">
                <a:latin typeface="Times New Roman" panose="02020603050405020304" pitchFamily="18" charset="0"/>
                <a:cs typeface="Times New Roman" panose="02020603050405020304" pitchFamily="18" charset="0"/>
              </a:rPr>
              <a:t>database </a:t>
            </a:r>
            <a:r>
              <a:rPr lang="en-US" sz="1600" dirty="0">
                <a:latin typeface="Times New Roman" panose="02020603050405020304" pitchFamily="18" charset="0"/>
                <a:cs typeface="Times New Roman" panose="02020603050405020304" pitchFamily="18" charset="0"/>
              </a:rPr>
              <a:t>to store customer queries and retrieve relevant information quickly, ensuring optimal performance for customer interactions</a:t>
            </a:r>
            <a:r>
              <a:rPr lang="en-US" sz="1600" dirty="0" smtClean="0">
                <a:latin typeface="Times New Roman" panose="02020603050405020304" pitchFamily="18" charset="0"/>
                <a:cs typeface="Times New Roman" panose="02020603050405020304" pitchFamily="18" charset="0"/>
              </a:rPr>
              <a:t>.</a:t>
            </a:r>
          </a:p>
          <a:p>
            <a:r>
              <a:rPr lang="en-US" altLang="en-US" sz="1600" b="1" dirty="0" smtClean="0">
                <a:latin typeface="Times New Roman" panose="02020603050405020304" pitchFamily="18" charset="0"/>
                <a:cs typeface="Times New Roman" panose="02020603050405020304" pitchFamily="18" charset="0"/>
              </a:rPr>
              <a:t>Evaluation :</a:t>
            </a:r>
            <a:r>
              <a:rPr lang="en-US" sz="1600" dirty="0"/>
              <a:t> </a:t>
            </a:r>
            <a:r>
              <a:rPr lang="en-US" sz="1600" dirty="0">
                <a:latin typeface="Times New Roman" panose="02020603050405020304" pitchFamily="18" charset="0"/>
                <a:cs typeface="Times New Roman" panose="02020603050405020304" pitchFamily="18" charset="0"/>
              </a:rPr>
              <a:t>Conduct regular evaluation of the chatbot's accuracy using metrics such as response time, accuracy, and customer satisfaction</a:t>
            </a:r>
            <a:r>
              <a:rPr lang="en-US" sz="1600" dirty="0" smtClean="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Learning from Customer-Agent </a:t>
            </a:r>
            <a:r>
              <a:rPr lang="en-IN" sz="1600" b="1" dirty="0" smtClean="0">
                <a:latin typeface="Times New Roman" panose="02020603050405020304" pitchFamily="18" charset="0"/>
                <a:cs typeface="Times New Roman" panose="02020603050405020304" pitchFamily="18" charset="0"/>
              </a:rPr>
              <a:t>Interactions :</a:t>
            </a:r>
            <a:r>
              <a:rPr lang="en-US" sz="1600" dirty="0"/>
              <a:t> </a:t>
            </a:r>
            <a:r>
              <a:rPr lang="en-US" sz="1600" dirty="0">
                <a:latin typeface="Times New Roman" panose="02020603050405020304" pitchFamily="18" charset="0"/>
                <a:cs typeface="Times New Roman" panose="02020603050405020304" pitchFamily="18" charset="0"/>
              </a:rPr>
              <a:t>Design the system to monitor the interactions between customers and support </a:t>
            </a:r>
            <a:r>
              <a:rPr lang="en-US" sz="1600" dirty="0" smtClean="0">
                <a:latin typeface="Times New Roman" panose="02020603050405020304" pitchFamily="18" charset="0"/>
                <a:cs typeface="Times New Roman" panose="02020603050405020304" pitchFamily="18" charset="0"/>
              </a:rPr>
              <a:t>agents</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extract new information and update the </a:t>
            </a:r>
            <a:r>
              <a:rPr lang="en-US" sz="1600" dirty="0" smtClean="0">
                <a:latin typeface="Times New Roman" panose="02020603050405020304" pitchFamily="18" charset="0"/>
                <a:cs typeface="Times New Roman" panose="02020603050405020304" pitchFamily="18" charset="0"/>
              </a:rPr>
              <a:t>database, </a:t>
            </a:r>
            <a:r>
              <a:rPr lang="en-US" sz="1600" dirty="0">
                <a:latin typeface="Times New Roman" panose="02020603050405020304" pitchFamily="18" charset="0"/>
                <a:cs typeface="Times New Roman" panose="02020603050405020304" pitchFamily="18" charset="0"/>
              </a:rPr>
              <a:t>improving future chatbot performance.</a:t>
            </a:r>
            <a:endParaRPr lang="en-US" alt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objectives of the customer support chatbot project focus on automating query resolution, enhancing personalization, and improving customer service efficiency through machine learning, while continuously learning from interactions for future </a:t>
            </a:r>
            <a:r>
              <a:rPr lang="en-US" sz="1800" dirty="0" smtClean="0">
                <a:latin typeface="Times New Roman" panose="02020603050405020304" pitchFamily="18" charset="0"/>
                <a:cs typeface="Times New Roman" panose="02020603050405020304" pitchFamily="18" charset="0"/>
              </a:rPr>
              <a:t>improvements. The key points include:</a:t>
            </a:r>
          </a:p>
          <a:p>
            <a:r>
              <a:rPr lang="en-IN" sz="1800" b="1" dirty="0">
                <a:latin typeface="Times New Roman" panose="02020603050405020304" pitchFamily="18" charset="0"/>
                <a:cs typeface="Times New Roman" panose="02020603050405020304" pitchFamily="18" charset="0"/>
              </a:rPr>
              <a:t>Automate Customer Query </a:t>
            </a:r>
            <a:r>
              <a:rPr lang="en-IN" sz="1800" b="1" dirty="0" smtClean="0">
                <a:latin typeface="Times New Roman" panose="02020603050405020304" pitchFamily="18" charset="0"/>
                <a:cs typeface="Times New Roman" panose="02020603050405020304" pitchFamily="18" charset="0"/>
              </a:rPr>
              <a:t>Resolution :</a:t>
            </a:r>
            <a:r>
              <a:rPr lang="en-US" altLang="en-US" sz="1800" dirty="0">
                <a:latin typeface="Times New Roman" panose="02020603050405020304" pitchFamily="18" charset="0"/>
                <a:cs typeface="Times New Roman" panose="02020603050405020304" pitchFamily="18" charset="0"/>
              </a:rPr>
              <a:t> Create a chatbot that can accurately interpret customer inquiries and provide timely, relevant responses using machine learning-based NLP techniques</a:t>
            </a:r>
            <a:r>
              <a:rPr lang="en-US" altLang="en-US" sz="1800" dirty="0" smtClean="0">
                <a:latin typeface="Times New Roman" panose="02020603050405020304" pitchFamily="18" charset="0"/>
                <a:cs typeface="Times New Roman" panose="02020603050405020304" pitchFamily="18" charset="0"/>
              </a:rPr>
              <a:t>.</a:t>
            </a:r>
          </a:p>
          <a:p>
            <a:r>
              <a:rPr lang="en-US" sz="1800" b="1" dirty="0" smtClean="0">
                <a:latin typeface="Times New Roman" panose="02020603050405020304" pitchFamily="18" charset="0"/>
                <a:cs typeface="Times New Roman" panose="02020603050405020304" pitchFamily="18" charset="0"/>
              </a:rPr>
              <a:t>Enhance Efficiency through Knowledge Base Integration :</a:t>
            </a:r>
            <a:r>
              <a:rPr lang="en-US" altLang="en-US" sz="1800" dirty="0">
                <a:latin typeface="Times New Roman" panose="02020603050405020304" pitchFamily="18" charset="0"/>
                <a:cs typeface="Times New Roman" panose="02020603050405020304" pitchFamily="18" charset="0"/>
              </a:rPr>
              <a:t>The chatbot should be equipped with a current knowledge base to effectively address common customer issues and learn from past interactions.</a:t>
            </a:r>
          </a:p>
          <a:p>
            <a:r>
              <a:rPr lang="en-IN" sz="1800" b="1" dirty="0">
                <a:latin typeface="Times New Roman" panose="02020603050405020304" pitchFamily="18" charset="0"/>
                <a:cs typeface="Times New Roman" panose="02020603050405020304" pitchFamily="18" charset="0"/>
              </a:rPr>
              <a:t>Personalized Customer </a:t>
            </a:r>
            <a:r>
              <a:rPr lang="en-IN" sz="1800" b="1" dirty="0" smtClean="0">
                <a:latin typeface="Times New Roman" panose="02020603050405020304" pitchFamily="18" charset="0"/>
                <a:cs typeface="Times New Roman" panose="02020603050405020304" pitchFamily="18" charset="0"/>
              </a:rPr>
              <a:t>Support :</a:t>
            </a:r>
            <a:r>
              <a:rPr lang="en-US" altLang="en-US" sz="1800" dirty="0">
                <a:latin typeface="Times New Roman" panose="02020603050405020304" pitchFamily="18" charset="0"/>
                <a:cs typeface="Times New Roman" panose="02020603050405020304" pitchFamily="18" charset="0"/>
              </a:rPr>
              <a:t>Utilize customer profile data to enhance the relevance and quality of support by tailoring responses to the customer's previous interactions or purchase history.</a:t>
            </a:r>
          </a:p>
          <a:p>
            <a:r>
              <a:rPr lang="en-IN" sz="1800" b="1" dirty="0">
                <a:latin typeface="Times New Roman" panose="02020603050405020304" pitchFamily="18" charset="0"/>
                <a:cs typeface="Times New Roman" panose="02020603050405020304" pitchFamily="18" charset="0"/>
              </a:rPr>
              <a:t>Continuous Learning and </a:t>
            </a:r>
            <a:r>
              <a:rPr lang="en-IN" sz="1800" b="1" dirty="0" smtClean="0">
                <a:latin typeface="Times New Roman" panose="02020603050405020304" pitchFamily="18" charset="0"/>
                <a:cs typeface="Times New Roman" panose="02020603050405020304" pitchFamily="18" charset="0"/>
              </a:rPr>
              <a:t>Adaptation :</a:t>
            </a:r>
            <a:r>
              <a:rPr lang="en-US" altLang="en-US" sz="1800" dirty="0">
                <a:latin typeface="Times New Roman" panose="02020603050405020304" pitchFamily="18" charset="0"/>
                <a:cs typeface="Times New Roman" panose="02020603050405020304" pitchFamily="18" charset="0"/>
              </a:rPr>
              <a:t>Implement a system for updating the chatbot's knowledge base and training models after each interaction, enhancing its ability to handle similar issues with greater accuracy.</a:t>
            </a:r>
          </a:p>
          <a:p>
            <a:r>
              <a:rPr lang="en-US" sz="1800" b="1" dirty="0">
                <a:latin typeface="Times New Roman" panose="02020603050405020304" pitchFamily="18" charset="0"/>
                <a:cs typeface="Times New Roman" panose="02020603050405020304" pitchFamily="18" charset="0"/>
              </a:rPr>
              <a:t>Improve User Experience and </a:t>
            </a:r>
            <a:r>
              <a:rPr lang="en-US" sz="1800" b="1" dirty="0" smtClean="0">
                <a:latin typeface="Times New Roman" panose="02020603050405020304" pitchFamily="18" charset="0"/>
                <a:cs typeface="Times New Roman" panose="02020603050405020304" pitchFamily="18" charset="0"/>
              </a:rPr>
              <a:t>Satisfaction :</a:t>
            </a:r>
            <a:r>
              <a:rPr lang="en-US" altLang="en-US" sz="1800" dirty="0">
                <a:latin typeface="Times New Roman" panose="02020603050405020304" pitchFamily="18" charset="0"/>
                <a:cs typeface="Times New Roman" panose="02020603050405020304" pitchFamily="18" charset="0"/>
              </a:rPr>
              <a:t>The chatbot should provide a seamless and efficient customer experience by promptly addressing their concerns, minimizing wait times, and enhancing overall satisfaction.</a:t>
            </a:r>
          </a:p>
          <a:p>
            <a:endParaRPr lang="en-US" sz="1800" b="1" dirty="0" smtClean="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957943"/>
            <a:ext cx="10668000" cy="513805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Here are a few key points on the proposed methodology for the customer support chatbot </a:t>
            </a:r>
            <a:r>
              <a:rPr lang="en-US" sz="1600" dirty="0" smtClean="0">
                <a:latin typeface="Times New Roman" panose="02020603050405020304" pitchFamily="18" charset="0"/>
                <a:cs typeface="Times New Roman" panose="02020603050405020304" pitchFamily="18" charset="0"/>
              </a:rPr>
              <a:t>project:</a:t>
            </a:r>
          </a:p>
          <a:p>
            <a:r>
              <a:rPr lang="en-IN" sz="1600" b="1" dirty="0">
                <a:latin typeface="Times New Roman" panose="02020603050405020304" pitchFamily="18" charset="0"/>
                <a:cs typeface="Times New Roman" panose="02020603050405020304" pitchFamily="18" charset="0"/>
              </a:rPr>
              <a:t>Natural Language Processing (NLP) </a:t>
            </a:r>
            <a:r>
              <a:rPr lang="en-IN" sz="1600" b="1" dirty="0" smtClean="0">
                <a:latin typeface="Times New Roman" panose="02020603050405020304" pitchFamily="18" charset="0"/>
                <a:cs typeface="Times New Roman" panose="02020603050405020304" pitchFamily="18" charset="0"/>
              </a:rPr>
              <a:t>Implementation :</a:t>
            </a:r>
            <a:r>
              <a:rPr lang="en-US" altLang="en-US" sz="1600" dirty="0">
                <a:latin typeface="Times New Roman" panose="02020603050405020304" pitchFamily="18" charset="0"/>
                <a:cs typeface="Times New Roman" panose="02020603050405020304" pitchFamily="18" charset="0"/>
              </a:rPr>
              <a:t>The chatbot will use Natural Language Processing (NLP) techniques like tokenization, stemming, and lemmatization to accurately understand and classify customer </a:t>
            </a:r>
            <a:r>
              <a:rPr lang="en-US" altLang="en-US" sz="1600" dirty="0" smtClean="0">
                <a:latin typeface="Times New Roman" panose="02020603050405020304" pitchFamily="18" charset="0"/>
                <a:cs typeface="Times New Roman" panose="02020603050405020304" pitchFamily="18" charset="0"/>
              </a:rPr>
              <a:t>queries.</a:t>
            </a:r>
          </a:p>
          <a:p>
            <a:r>
              <a:rPr lang="en-IN" sz="1600" b="1" dirty="0" smtClean="0">
                <a:latin typeface="Times New Roman" panose="02020603050405020304" pitchFamily="18" charset="0"/>
                <a:cs typeface="Times New Roman" panose="02020603050405020304" pitchFamily="18" charset="0"/>
              </a:rPr>
              <a:t>Machine </a:t>
            </a:r>
            <a:r>
              <a:rPr lang="en-IN" sz="1600" b="1" dirty="0">
                <a:latin typeface="Times New Roman" panose="02020603050405020304" pitchFamily="18" charset="0"/>
                <a:cs typeface="Times New Roman" panose="02020603050405020304" pitchFamily="18" charset="0"/>
              </a:rPr>
              <a:t>Learning </a:t>
            </a:r>
            <a:r>
              <a:rPr lang="en-IN" sz="1600" b="1" dirty="0" smtClean="0">
                <a:latin typeface="Times New Roman" panose="02020603050405020304" pitchFamily="18" charset="0"/>
                <a:cs typeface="Times New Roman" panose="02020603050405020304" pitchFamily="18" charset="0"/>
              </a:rPr>
              <a:t>Algorithms :</a:t>
            </a:r>
            <a:r>
              <a:rPr lang="en-US" altLang="en-US" sz="1600" dirty="0">
                <a:latin typeface="Times New Roman" panose="02020603050405020304" pitchFamily="18" charset="0"/>
                <a:cs typeface="Times New Roman" panose="02020603050405020304" pitchFamily="18" charset="0"/>
              </a:rPr>
              <a:t>Supervised learning models like Decision Trees, Random Forests, or Neural Networks are utilized to predict and suggest optimal solutions based on historical data</a:t>
            </a:r>
            <a:r>
              <a:rPr lang="en-US" altLang="en-US" sz="1600"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Query Classification and DB </a:t>
            </a:r>
            <a:r>
              <a:rPr lang="en-US" sz="1600" b="1" dirty="0" smtClean="0">
                <a:latin typeface="Times New Roman" panose="02020603050405020304" pitchFamily="18" charset="0"/>
                <a:cs typeface="Times New Roman" panose="02020603050405020304" pitchFamily="18" charset="0"/>
              </a:rPr>
              <a:t>Search :</a:t>
            </a:r>
            <a:r>
              <a:rPr lang="en-US" altLang="en-US" sz="1600" dirty="0">
                <a:latin typeface="Times New Roman" panose="02020603050405020304" pitchFamily="18" charset="0"/>
                <a:cs typeface="Times New Roman" panose="02020603050405020304" pitchFamily="18" charset="0"/>
              </a:rPr>
              <a:t>Create a database containing various customer issues and solutions, with a chatbot classifying queries, matching them to existing data, and retrieving potential resolutions.</a:t>
            </a:r>
          </a:p>
          <a:p>
            <a:r>
              <a:rPr lang="en-IN" sz="1600" b="1" dirty="0">
                <a:latin typeface="Times New Roman" panose="02020603050405020304" pitchFamily="18" charset="0"/>
                <a:cs typeface="Times New Roman" panose="02020603050405020304" pitchFamily="18" charset="0"/>
              </a:rPr>
              <a:t>Continuous </a:t>
            </a:r>
            <a:r>
              <a:rPr lang="en-IN" sz="1600" b="1" dirty="0" smtClean="0">
                <a:latin typeface="Times New Roman" panose="02020603050405020304" pitchFamily="18" charset="0"/>
                <a:cs typeface="Times New Roman" panose="02020603050405020304" pitchFamily="18" charset="0"/>
              </a:rPr>
              <a:t>Learning :</a:t>
            </a:r>
            <a:r>
              <a:rPr lang="en-US" sz="1600" dirty="0">
                <a:latin typeface="Times New Roman" panose="02020603050405020304" pitchFamily="18" charset="0"/>
                <a:cs typeface="Times New Roman" panose="02020603050405020304" pitchFamily="18" charset="0"/>
              </a:rPr>
              <a:t>Use reinforcement learning or other learning methods to ensure that the chatbot improves over time</a:t>
            </a:r>
            <a:r>
              <a:rPr lang="en-US" sz="1600"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User Interface and Experience (UI/UX</a:t>
            </a: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Develop a user-friendly interface for both customers and support agents to interact with the chatbot and facilitate efficient issue resolution</a:t>
            </a:r>
            <a:r>
              <a:rPr lang="en-US" sz="1600" dirty="0" smtClean="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rPr>
              <a:t>Performance </a:t>
            </a:r>
            <a:r>
              <a:rPr lang="en-IN" sz="1600" b="1" dirty="0" smtClean="0">
                <a:latin typeface="Times New Roman" panose="02020603050405020304" pitchFamily="18" charset="0"/>
                <a:cs typeface="Times New Roman" panose="02020603050405020304" pitchFamily="18" charset="0"/>
              </a:rPr>
              <a:t>Monitoring :</a:t>
            </a:r>
            <a:r>
              <a:rPr lang="en-US" sz="1600" dirty="0">
                <a:latin typeface="Times New Roman" panose="02020603050405020304" pitchFamily="18" charset="0"/>
                <a:cs typeface="Times New Roman" panose="02020603050405020304" pitchFamily="18" charset="0"/>
              </a:rPr>
              <a:t>Implement logging and tracking of chatbot responses to monitor performance, success rates, and areas for improvement, ensuring the chatbot becomes more efficient over time</a:t>
            </a:r>
            <a:r>
              <a:rPr lang="en-US" sz="1600" dirty="0" smtClean="0">
                <a:latin typeface="Times New Roman" panose="02020603050405020304" pitchFamily="18" charset="0"/>
                <a:cs typeface="Times New Roman" panose="02020603050405020304" pitchFamily="18" charset="0"/>
              </a:rPr>
              <a:t>.</a:t>
            </a:r>
          </a:p>
          <a:p>
            <a:pPr marL="0" indent="0">
              <a:buNone/>
            </a:pPr>
            <a:endParaRPr lang="en-US" alt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methodology focuses on building an intelligent chatbot system capable of both handling routine customer queries and learning from interactions to improve future performance.</a:t>
            </a:r>
            <a:endParaRPr lang="en-US" altLang="en-US" sz="1600" b="1"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 Diagram</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487" y="1016794"/>
            <a:ext cx="6524625" cy="5019675"/>
          </a:xfrm>
        </p:spPr>
      </p:pic>
      <p:sp>
        <p:nvSpPr>
          <p:cNvPr id="4" name="Rectangle 1"/>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62549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3475</TotalTime>
  <Words>1758</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PSCS64- CUSTOMER SUPPORT CHAT BOT WITH ML</vt:lpstr>
      <vt:lpstr>Introduction</vt:lpstr>
      <vt:lpstr>Literature Review</vt:lpstr>
      <vt:lpstr>Literature Review</vt:lpstr>
      <vt:lpstr>Literature Review</vt:lpstr>
      <vt:lpstr>Proposed Method</vt:lpstr>
      <vt:lpstr>Objectives</vt:lpstr>
      <vt:lpstr>Methodology</vt:lpstr>
      <vt:lpstr>Architecture Diagram</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ACER</cp:lastModifiedBy>
  <cp:revision>51</cp:revision>
  <dcterms:created xsi:type="dcterms:W3CDTF">2023-03-16T03:26:27Z</dcterms:created>
  <dcterms:modified xsi:type="dcterms:W3CDTF">2024-10-21T16:15:02Z</dcterms:modified>
</cp:coreProperties>
</file>