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76" r:id="rId5"/>
    <p:sldId id="259" r:id="rId6"/>
    <p:sldId id="260" r:id="rId7"/>
    <p:sldId id="261" r:id="rId8"/>
    <p:sldId id="275" r:id="rId9"/>
    <p:sldId id="277" r:id="rId10"/>
    <p:sldId id="262" r:id="rId11"/>
    <p:sldId id="263" r:id="rId12"/>
    <p:sldId id="278" r:id="rId13"/>
    <p:sldId id="264" r:id="rId14"/>
    <p:sldId id="268" r:id="rId15"/>
    <p:sldId id="265" r:id="rId16"/>
    <p:sldId id="274"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p:scale>
          <a:sx n="96" d="100"/>
          <a:sy n="96" d="100"/>
        </p:scale>
        <p:origin x="-149" y="-17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17-10-2024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17/10/2024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17/10/2024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17/10/2024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17/10/2024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PSCS226/Kisan-Buddy---PSCS226"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ieeexplore.ieee.org/author/37089233913" TargetMode="External"/><Relationship Id="rId13" Type="http://schemas.openxmlformats.org/officeDocument/2006/relationships/hyperlink" Target="https://ieeexplore.ieee.org/author/37089963853" TargetMode="External"/><Relationship Id="rId18" Type="http://schemas.openxmlformats.org/officeDocument/2006/relationships/hyperlink" Target="https://ieeexplore.ieee.org/author/37088343772" TargetMode="External"/><Relationship Id="rId3" Type="http://schemas.openxmlformats.org/officeDocument/2006/relationships/hyperlink" Target="https://ieeexplore.ieee.org/author/37946673700" TargetMode="External"/><Relationship Id="rId21" Type="http://schemas.openxmlformats.org/officeDocument/2006/relationships/hyperlink" Target="https://ieeexplore.ieee.org/author/37086291337" TargetMode="External"/><Relationship Id="rId7" Type="http://schemas.openxmlformats.org/officeDocument/2006/relationships/hyperlink" Target="https://ieeexplore.ieee.org/author/37089234785" TargetMode="External"/><Relationship Id="rId12" Type="http://schemas.openxmlformats.org/officeDocument/2006/relationships/hyperlink" Target="https://ieeexplore.ieee.org/author/37089841991" TargetMode="External"/><Relationship Id="rId17" Type="http://schemas.openxmlformats.org/officeDocument/2006/relationships/hyperlink" Target="https://ieeexplore.ieee.org/author/37586875000" TargetMode="External"/><Relationship Id="rId2" Type="http://schemas.openxmlformats.org/officeDocument/2006/relationships/hyperlink" Target="https://ieeexplore.ieee.org/author/37089211564" TargetMode="External"/><Relationship Id="rId16" Type="http://schemas.openxmlformats.org/officeDocument/2006/relationships/hyperlink" Target="https://ieeexplore.ieee.org/author/37563549700" TargetMode="External"/><Relationship Id="rId20" Type="http://schemas.openxmlformats.org/officeDocument/2006/relationships/hyperlink" Target="https://ieeexplore.ieee.org/author/37088892822" TargetMode="External"/><Relationship Id="rId1" Type="http://schemas.openxmlformats.org/officeDocument/2006/relationships/slideLayout" Target="../slideLayouts/slideLayout2.xml"/><Relationship Id="rId6" Type="http://schemas.openxmlformats.org/officeDocument/2006/relationships/hyperlink" Target="https://ieeexplore.ieee.org/author/37089232202" TargetMode="External"/><Relationship Id="rId11" Type="http://schemas.openxmlformats.org/officeDocument/2006/relationships/hyperlink" Target="https://ieeexplore.ieee.org/author/37086694902" TargetMode="External"/><Relationship Id="rId5" Type="http://schemas.openxmlformats.org/officeDocument/2006/relationships/hyperlink" Target="https://ieeexplore.ieee.org/author/37089210652" TargetMode="External"/><Relationship Id="rId15" Type="http://schemas.openxmlformats.org/officeDocument/2006/relationships/hyperlink" Target="https://ieeexplore.ieee.org/author/37088489482" TargetMode="External"/><Relationship Id="rId10" Type="http://schemas.openxmlformats.org/officeDocument/2006/relationships/hyperlink" Target="https://ieeexplore.ieee.org/author/37087100313" TargetMode="External"/><Relationship Id="rId19" Type="http://schemas.openxmlformats.org/officeDocument/2006/relationships/hyperlink" Target="https://ieeexplore.ieee.org/author/37087656285" TargetMode="External"/><Relationship Id="rId4" Type="http://schemas.openxmlformats.org/officeDocument/2006/relationships/hyperlink" Target="https://ieeexplore.ieee.org/author/37088125158" TargetMode="External"/><Relationship Id="rId9" Type="http://schemas.openxmlformats.org/officeDocument/2006/relationships/hyperlink" Target="https://ieeexplore.ieee.org/author/37085410066" TargetMode="External"/><Relationship Id="rId14" Type="http://schemas.openxmlformats.org/officeDocument/2006/relationships/hyperlink" Target="https://ieeexplore.ieee.org/author/37546318800" TargetMode="External"/><Relationship Id="rId22" Type="http://schemas.openxmlformats.org/officeDocument/2006/relationships/hyperlink" Target="https://ieeexplore.ieee.org/author/37086229128"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spcBef>
                <a:spcPts val="0"/>
              </a:spcBef>
              <a:buClr>
                <a:srgbClr val="17365D"/>
              </a:buClr>
              <a:buSzPts val="2800"/>
            </a:pPr>
            <a:r>
              <a:rPr lang="en-IN" dirty="0"/>
              <a:t>PSCS226 - Kisan Buddy</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64711" y="1868951"/>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a:t>
            </a:r>
            <a:r>
              <a:rPr lang="en-GB" dirty="0" smtClean="0">
                <a:latin typeface="Cambria" panose="02040503050406030204" pitchFamily="18" charset="0"/>
                <a:ea typeface="Cambria" panose="02040503050406030204" pitchFamily="18" charset="0"/>
              </a:rPr>
              <a:t>Number: CBC-12</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Dr./Mr./Ms./Prof</a:t>
            </a: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  M  Swapna</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BTech</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Dr. Pravintha Raja</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Ms. Suma N G</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2"/>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2"/>
              </a:solidFill>
              <a:latin typeface="Cambria" panose="02040503050406030204" pitchFamily="18" charset="0"/>
              <a:ea typeface="Cambria" panose="02040503050406030204" pitchFamily="18" charset="0"/>
              <a:cs typeface="Verdana"/>
              <a:sym typeface="Verdana"/>
            </a:endParaRPr>
          </a:p>
        </p:txBody>
      </p:sp>
      <p:graphicFrame>
        <p:nvGraphicFramePr>
          <p:cNvPr id="2" name="Table 1"/>
          <p:cNvGraphicFramePr>
            <a:graphicFrameLocks noGrp="1"/>
          </p:cNvGraphicFramePr>
          <p:nvPr>
            <p:extLst>
              <p:ext uri="{D42A27DB-BD31-4B8C-83A1-F6EECF244321}">
                <p14:modId xmlns:p14="http://schemas.microsoft.com/office/powerpoint/2010/main" val="1918963694"/>
              </p:ext>
            </p:extLst>
          </p:nvPr>
        </p:nvGraphicFramePr>
        <p:xfrm>
          <a:off x="706282" y="2266682"/>
          <a:ext cx="5418675" cy="2140389"/>
        </p:xfrm>
        <a:graphic>
          <a:graphicData uri="http://schemas.openxmlformats.org/drawingml/2006/table">
            <a:tbl>
              <a:tblPr firstRow="1" bandRow="1">
                <a:noFill/>
              </a:tblPr>
              <a:tblGrid>
                <a:gridCol w="2085000"/>
                <a:gridCol w="3333675"/>
              </a:tblGrid>
              <a:tr h="677309">
                <a:tc>
                  <a:txBody>
                    <a:bodyPr/>
                    <a:lstStyle/>
                    <a:p>
                      <a:pPr marL="0" marR="0" lvl="1" indent="0" algn="ctr" rtl="0">
                        <a:spcBef>
                          <a:spcPts val="0"/>
                        </a:spcBef>
                        <a:spcAft>
                          <a:spcPts val="0"/>
                        </a:spcAft>
                        <a:buNone/>
                      </a:pPr>
                      <a:r>
                        <a:rPr lang="en-GB" sz="1800" b="1" u="sng" strike="noStrike" cap="none" dirty="0">
                          <a:solidFill>
                            <a:srgbClr val="17365D"/>
                          </a:solidFill>
                        </a:rPr>
                        <a:t>Roll </a:t>
                      </a:r>
                      <a:r>
                        <a:rPr lang="en-GB" sz="1800" b="1" u="sng" strike="noStrike" cap="none" dirty="0" smtClean="0">
                          <a:solidFill>
                            <a:srgbClr val="17365D"/>
                          </a:solidFill>
                        </a:rPr>
                        <a:t>Number</a:t>
                      </a:r>
                    </a:p>
                    <a:p>
                      <a:pPr marL="0" marR="0" lvl="1" indent="0" algn="ctr" rtl="0">
                        <a:spcBef>
                          <a:spcPts val="0"/>
                        </a:spcBef>
                        <a:spcAft>
                          <a:spcPts val="0"/>
                        </a:spcAft>
                        <a:buNone/>
                      </a:pPr>
                      <a:endParaRPr lang="en-GB" sz="1800" b="1" u="sng" strike="noStrike" cap="none" dirty="0" smtClean="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sng" strike="noStrike" cap="none" dirty="0">
                          <a:solidFill>
                            <a:srgbClr val="17365D"/>
                          </a:solidFill>
                        </a:rPr>
                        <a:t>Student </a:t>
                      </a:r>
                      <a:r>
                        <a:rPr lang="en-GB" sz="1800" b="1" u="sng" strike="noStrike" cap="none" dirty="0" smtClean="0">
                          <a:solidFill>
                            <a:srgbClr val="17365D"/>
                          </a:solidFill>
                        </a:rPr>
                        <a:t>Name</a:t>
                      </a:r>
                    </a:p>
                    <a:p>
                      <a:pPr marL="0" marR="0" lvl="0" indent="0" algn="ctr" rtl="0">
                        <a:spcBef>
                          <a:spcPts val="0"/>
                        </a:spcBef>
                        <a:spcAft>
                          <a:spcPts val="0"/>
                        </a:spcAft>
                        <a:buNone/>
                      </a:pPr>
                      <a:endParaRPr lang="en-GB" sz="1800" b="1" u="sng" strike="noStrike" cap="none" dirty="0" smtClean="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Font typeface="+mj-lt"/>
                        <a:buNone/>
                      </a:pPr>
                      <a:r>
                        <a:rPr lang="en-US" sz="1800" b="1" u="none" strike="noStrike" cap="none" dirty="0" smtClean="0">
                          <a:solidFill>
                            <a:schemeClr val="tx2"/>
                          </a:solidFill>
                        </a:rPr>
                        <a:t>20211CBC0044         </a:t>
                      </a:r>
                      <a:endParaRPr sz="1800" b="1" u="none" strike="noStrike" cap="none" dirty="0">
                        <a:solidFill>
                          <a:schemeClr val="tx2"/>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dirty="0" smtClean="0">
                          <a:solidFill>
                            <a:schemeClr val="tx2"/>
                          </a:solidFill>
                        </a:rPr>
                        <a:t>K V Achyuth Reddy</a:t>
                      </a:r>
                      <a:endParaRPr sz="1800" b="1" u="none" strike="noStrike" cap="none" dirty="0">
                        <a:solidFill>
                          <a:schemeClr val="tx2"/>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r>
                        <a:rPr lang="en-US" sz="1800" b="1" u="none" strike="noStrike" cap="none" dirty="0" smtClean="0">
                          <a:solidFill>
                            <a:schemeClr val="tx2"/>
                          </a:solidFill>
                        </a:rPr>
                        <a:t>20211CBC0055      </a:t>
                      </a:r>
                      <a:endParaRPr sz="1800" b="1" u="none" strike="noStrike" cap="none" dirty="0">
                        <a:solidFill>
                          <a:schemeClr val="tx2"/>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dirty="0" smtClean="0">
                          <a:solidFill>
                            <a:schemeClr val="tx2"/>
                          </a:solidFill>
                        </a:rPr>
                        <a:t>Lochan S</a:t>
                      </a:r>
                      <a:endParaRPr sz="1800" b="1" u="none" strike="noStrike" cap="none" dirty="0">
                        <a:solidFill>
                          <a:schemeClr val="tx2"/>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r>
                        <a:rPr lang="en-US" sz="1800" b="1" u="none" strike="noStrike" cap="none" dirty="0" smtClean="0">
                          <a:solidFill>
                            <a:schemeClr val="tx2"/>
                          </a:solidFill>
                        </a:rPr>
                        <a:t>20211CBC0052</a:t>
                      </a:r>
                      <a:endParaRPr sz="1800" b="1" u="none" strike="noStrike" cap="none" dirty="0">
                        <a:solidFill>
                          <a:schemeClr val="tx2"/>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dirty="0" smtClean="0">
                          <a:solidFill>
                            <a:schemeClr val="tx2"/>
                          </a:solidFill>
                        </a:rPr>
                        <a:t>Shrusthi </a:t>
                      </a:r>
                      <a:endParaRPr sz="1800" b="1" u="none" strike="noStrike" cap="none" dirty="0">
                        <a:solidFill>
                          <a:schemeClr val="tx2"/>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r>
                        <a:rPr lang="en-US" sz="1800" b="1" u="none" strike="noStrike" cap="none" dirty="0" smtClean="0">
                          <a:solidFill>
                            <a:schemeClr val="tx2"/>
                          </a:solidFill>
                        </a:rPr>
                        <a:t>20211CBC0001</a:t>
                      </a:r>
                      <a:endParaRPr sz="1800" b="1" u="none" strike="noStrike" cap="none" dirty="0">
                        <a:solidFill>
                          <a:schemeClr val="tx2"/>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dirty="0" smtClean="0">
                          <a:solidFill>
                            <a:schemeClr val="tx2"/>
                          </a:solidFill>
                        </a:rPr>
                        <a:t>Ediga Purushotham Goud</a:t>
                      </a:r>
                      <a:endParaRPr sz="1800" b="1" u="none" strike="noStrike" cap="none" dirty="0">
                        <a:solidFill>
                          <a:schemeClr val="tx2"/>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graphicFrame>
        <p:nvGraphicFramePr>
          <p:cNvPr id="5" name="Table 4"/>
          <p:cNvGraphicFramePr>
            <a:graphicFrameLocks noGrp="1"/>
          </p:cNvGraphicFramePr>
          <p:nvPr>
            <p:extLst>
              <p:ext uri="{D42A27DB-BD31-4B8C-83A1-F6EECF244321}">
                <p14:modId xmlns:p14="http://schemas.microsoft.com/office/powerpoint/2010/main" val="3128951581"/>
              </p:ext>
            </p:extLst>
          </p:nvPr>
        </p:nvGraphicFramePr>
        <p:xfrm>
          <a:off x="982642" y="1039246"/>
          <a:ext cx="10577013" cy="4417551"/>
        </p:xfrm>
        <a:graphic>
          <a:graphicData uri="http://schemas.openxmlformats.org/drawingml/2006/table">
            <a:tbl>
              <a:tblPr firstRow="1" bandRow="1"/>
              <a:tblGrid>
                <a:gridCol w="2019866"/>
                <a:gridCol w="846162"/>
                <a:gridCol w="818865"/>
                <a:gridCol w="753960"/>
                <a:gridCol w="876880"/>
                <a:gridCol w="876880"/>
                <a:gridCol w="876880"/>
                <a:gridCol w="876880"/>
                <a:gridCol w="876880"/>
                <a:gridCol w="876880"/>
                <a:gridCol w="876880"/>
              </a:tblGrid>
              <a:tr h="6687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dirty="0" smtClean="0"/>
                        <a:t>Month 1</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hMerge="1">
                  <a:txBody>
                    <a:bodyPr/>
                    <a:lstStyle/>
                    <a:p>
                      <a:endParaRPr lang="en-IN" dirty="0"/>
                    </a:p>
                  </a:txBody>
                  <a:tcPr/>
                </a:tc>
                <a:tc hMerge="1">
                  <a:txBody>
                    <a:bodyPr/>
                    <a:lstStyle/>
                    <a:p>
                      <a:endParaRPr lang="en-IN" dirty="0"/>
                    </a:p>
                  </a:txBody>
                  <a:tcPr/>
                </a:tc>
                <a:tc gridSpan="4">
                  <a:txBody>
                    <a:bodyPr/>
                    <a:lstStyle/>
                    <a:p>
                      <a:pPr algn="ctr"/>
                      <a:r>
                        <a:rPr lang="en-US" dirty="0" smtClean="0"/>
                        <a:t>Month 2</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gridSpan="3">
                  <a:txBody>
                    <a:bodyPr/>
                    <a:lstStyle/>
                    <a:p>
                      <a:pPr algn="ctr"/>
                      <a:r>
                        <a:rPr lang="en-US" dirty="0" smtClean="0"/>
                        <a:t>Month</a:t>
                      </a:r>
                      <a:r>
                        <a:rPr lang="en-US" baseline="0" dirty="0" smtClean="0"/>
                        <a:t> 3</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hMerge="1">
                  <a:txBody>
                    <a:bodyPr/>
                    <a:lstStyle/>
                    <a:p>
                      <a:endParaRPr lang="en-IN" dirty="0"/>
                    </a:p>
                  </a:txBody>
                  <a:tcPr/>
                </a:tc>
                <a:tc hMerge="1">
                  <a:txBody>
                    <a:bodyPr/>
                    <a:lstStyle/>
                    <a:p>
                      <a:endParaRPr lang="en-IN" dirty="0"/>
                    </a:p>
                  </a:txBody>
                  <a:tcPr/>
                </a:tc>
              </a:tr>
              <a:tr h="576000">
                <a:tc>
                  <a:txBody>
                    <a:bodyPr/>
                    <a:lstStyle/>
                    <a:p>
                      <a:pPr algn="ctr"/>
                      <a:r>
                        <a:rPr lang="en-US" dirty="0" smtClean="0"/>
                        <a:t>Task</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1200" dirty="0" smtClean="0"/>
                        <a:t>Week 1</a:t>
                      </a:r>
                      <a:endParaRPr lang="en-IN"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en-US" sz="1200" dirty="0" smtClean="0"/>
                        <a:t>Week 2</a:t>
                      </a:r>
                      <a:endParaRPr lang="en-IN"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en-US" sz="1200" dirty="0" smtClean="0"/>
                        <a:t>Week 3</a:t>
                      </a:r>
                      <a:endParaRPr lang="en-IN"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en-US" sz="1200" dirty="0" smtClean="0"/>
                        <a:t>Week 4</a:t>
                      </a:r>
                      <a:endParaRPr lang="en-IN"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sz="1200" dirty="0" smtClean="0"/>
                        <a:t>Week 5</a:t>
                      </a:r>
                      <a:endParaRPr lang="en-IN"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sz="1200" dirty="0" smtClean="0"/>
                        <a:t>Week 6</a:t>
                      </a:r>
                      <a:endParaRPr lang="en-IN"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sz="1200" dirty="0" smtClean="0"/>
                        <a:t>Week 7</a:t>
                      </a:r>
                      <a:endParaRPr lang="en-IN"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sz="1200" dirty="0" smtClean="0"/>
                        <a:t>Week 8</a:t>
                      </a:r>
                      <a:endParaRPr lang="en-IN"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1200" dirty="0" smtClean="0"/>
                        <a:t>Week 9</a:t>
                      </a:r>
                      <a:endParaRPr lang="en-IN"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1200" dirty="0" smtClean="0"/>
                        <a:t>Week 10</a:t>
                      </a:r>
                      <a:endParaRPr lang="en-IN"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497851">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solidFill>
                            <a:schemeClr val="tx1"/>
                          </a:solidFill>
                        </a:rPr>
                        <a:t>1. Project Planning</a:t>
                      </a:r>
                      <a:endParaRPr lang="en-IN" sz="1200" dirty="0" smtClean="0">
                        <a:solidFill>
                          <a:schemeClr val="tx1"/>
                        </a:solidFill>
                      </a:endParaRPr>
                    </a:p>
                    <a:p>
                      <a:endParaRPr lang="en-IN"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874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solidFill>
                            <a:schemeClr val="tx1"/>
                          </a:solidFill>
                        </a:rPr>
                        <a:t>2. Front End Development</a:t>
                      </a:r>
                      <a:endParaRPr lang="en-IN" sz="1200" dirty="0" smtClean="0">
                        <a:solidFill>
                          <a:schemeClr val="tx1"/>
                        </a:solidFill>
                      </a:endParaRPr>
                    </a:p>
                    <a:p>
                      <a:endParaRPr lang="en-IN"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874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solidFill>
                            <a:schemeClr val="tx1"/>
                          </a:solidFill>
                        </a:rPr>
                        <a:t>3.</a:t>
                      </a:r>
                      <a:r>
                        <a:rPr lang="en-US" sz="1200" baseline="0" dirty="0" smtClean="0">
                          <a:solidFill>
                            <a:schemeClr val="tx1"/>
                          </a:solidFill>
                        </a:rPr>
                        <a:t> Back End Development</a:t>
                      </a:r>
                      <a:endParaRPr lang="en-IN" sz="1200" dirty="0" smtClean="0">
                        <a:solidFill>
                          <a:schemeClr val="tx1"/>
                        </a:solidFill>
                      </a:endParaRPr>
                    </a:p>
                    <a:p>
                      <a:endParaRPr lang="en-IN"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874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solidFill>
                            <a:schemeClr val="tx1"/>
                          </a:solidFill>
                        </a:rPr>
                        <a:t>4.</a:t>
                      </a:r>
                      <a:r>
                        <a:rPr lang="en-US" sz="1200" baseline="0" dirty="0" smtClean="0">
                          <a:solidFill>
                            <a:schemeClr val="tx1"/>
                          </a:solidFill>
                        </a:rPr>
                        <a:t> Testing &amp; QA</a:t>
                      </a:r>
                      <a:endParaRPr lang="en-IN" sz="1200" dirty="0" smtClean="0">
                        <a:solidFill>
                          <a:schemeClr val="tx1"/>
                        </a:solidFill>
                      </a:endParaRPr>
                    </a:p>
                    <a:p>
                      <a:endParaRPr lang="en-IN"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874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solidFill>
                            <a:schemeClr val="tx1"/>
                          </a:solidFill>
                        </a:rPr>
                        <a:t>5. Deployment &amp; Launch</a:t>
                      </a:r>
                      <a:endParaRPr lang="en-IN" sz="1200" dirty="0" smtClean="0">
                        <a:solidFill>
                          <a:schemeClr val="tx1"/>
                        </a:solidFill>
                      </a:endParaRPr>
                    </a:p>
                    <a:p>
                      <a:endParaRPr lang="en-IN"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Pentagon 5"/>
          <p:cNvSpPr/>
          <p:nvPr/>
        </p:nvSpPr>
        <p:spPr>
          <a:xfrm>
            <a:off x="3254989" y="2499513"/>
            <a:ext cx="1187355" cy="42990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Pentagon 6"/>
          <p:cNvSpPr/>
          <p:nvPr/>
        </p:nvSpPr>
        <p:spPr>
          <a:xfrm>
            <a:off x="4442346" y="3333466"/>
            <a:ext cx="2176818" cy="41625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Pentagon 7"/>
          <p:cNvSpPr/>
          <p:nvPr/>
        </p:nvSpPr>
        <p:spPr>
          <a:xfrm>
            <a:off x="6619164" y="3998791"/>
            <a:ext cx="2320120" cy="40943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Pentagon 8"/>
          <p:cNvSpPr/>
          <p:nvPr/>
        </p:nvSpPr>
        <p:spPr>
          <a:xfrm>
            <a:off x="8939285" y="4626591"/>
            <a:ext cx="1760560" cy="43672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Pentagon 9"/>
          <p:cNvSpPr/>
          <p:nvPr/>
        </p:nvSpPr>
        <p:spPr>
          <a:xfrm>
            <a:off x="10699845" y="5063319"/>
            <a:ext cx="859810" cy="45037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Connector 10"/>
          <p:cNvCxnSpPr/>
          <p:nvPr/>
        </p:nvCxnSpPr>
        <p:spPr>
          <a:xfrm>
            <a:off x="3254990" y="2842148"/>
            <a:ext cx="0" cy="2808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3"/>
          </p:cNvCxnSpPr>
          <p:nvPr/>
        </p:nvCxnSpPr>
        <p:spPr>
          <a:xfrm>
            <a:off x="4442344" y="2714465"/>
            <a:ext cx="1" cy="2808025"/>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43451" y="5752530"/>
            <a:ext cx="8516204" cy="307777"/>
          </a:xfrm>
          <a:prstGeom prst="rect">
            <a:avLst/>
          </a:prstGeom>
          <a:noFill/>
        </p:spPr>
        <p:txBody>
          <a:bodyPr wrap="square" rtlCol="0">
            <a:spAutoFit/>
          </a:bodyPr>
          <a:lstStyle/>
          <a:p>
            <a:endParaRPr lang="en-IN" dirty="0"/>
          </a:p>
        </p:txBody>
      </p:sp>
      <p:sp>
        <p:nvSpPr>
          <p:cNvPr id="14" name="TextBox 13"/>
          <p:cNvSpPr txBox="1"/>
          <p:nvPr/>
        </p:nvSpPr>
        <p:spPr>
          <a:xfrm>
            <a:off x="3043451" y="5752530"/>
            <a:ext cx="8898340" cy="261610"/>
          </a:xfrm>
          <a:prstGeom prst="rect">
            <a:avLst/>
          </a:prstGeom>
          <a:noFill/>
        </p:spPr>
        <p:txBody>
          <a:bodyPr wrap="square" rtlCol="0">
            <a:spAutoFit/>
          </a:bodyPr>
          <a:lstStyle/>
          <a:p>
            <a:r>
              <a:rPr lang="en-US" sz="1100" dirty="0" smtClean="0">
                <a:latin typeface="Verdana" pitchFamily="34" charset="0"/>
                <a:ea typeface="Verdana" pitchFamily="34" charset="0"/>
              </a:rPr>
              <a:t>11 Sept           18 Sept                                 9 Oct                                        31 Oct                         14 Nov       22 Nov                         </a:t>
            </a:r>
            <a:endParaRPr lang="en-IN" sz="1100" dirty="0">
              <a:latin typeface="Verdana" pitchFamily="34" charset="0"/>
              <a:ea typeface="Verdana" pitchFamily="34" charset="0"/>
            </a:endParaRPr>
          </a:p>
        </p:txBody>
      </p:sp>
      <p:cxnSp>
        <p:nvCxnSpPr>
          <p:cNvPr id="15" name="Straight Connector 14"/>
          <p:cNvCxnSpPr/>
          <p:nvPr/>
        </p:nvCxnSpPr>
        <p:spPr>
          <a:xfrm>
            <a:off x="6619164" y="3541593"/>
            <a:ext cx="0" cy="2108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8939284" y="4246160"/>
            <a:ext cx="1" cy="140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3"/>
          </p:cNvCxnSpPr>
          <p:nvPr/>
        </p:nvCxnSpPr>
        <p:spPr>
          <a:xfrm>
            <a:off x="10699845" y="4844955"/>
            <a:ext cx="0" cy="80521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fontScale="70000" lnSpcReduction="20000"/>
          </a:bodyPr>
          <a:lstStyle/>
          <a:p>
            <a:pPr>
              <a:lnSpc>
                <a:spcPct val="160000"/>
              </a:lnSpc>
              <a:buFont typeface="Wingdings" pitchFamily="2" charset="2"/>
              <a:buChar char="v"/>
            </a:pPr>
            <a:r>
              <a:rPr lang="en-US" sz="2300" dirty="0" smtClean="0">
                <a:solidFill>
                  <a:schemeClr val="tx2"/>
                </a:solidFill>
              </a:rPr>
              <a:t>These could be the </a:t>
            </a:r>
            <a:r>
              <a:rPr lang="en-US" sz="2300" b="1" dirty="0">
                <a:solidFill>
                  <a:schemeClr val="tx2"/>
                </a:solidFill>
              </a:rPr>
              <a:t>expected outcomes</a:t>
            </a:r>
            <a:r>
              <a:rPr lang="en-US" sz="2300" dirty="0">
                <a:solidFill>
                  <a:schemeClr val="tx2"/>
                </a:solidFill>
              </a:rPr>
              <a:t> for the project:</a:t>
            </a:r>
          </a:p>
          <a:p>
            <a:pPr>
              <a:lnSpc>
                <a:spcPct val="160000"/>
              </a:lnSpc>
            </a:pPr>
            <a:r>
              <a:rPr lang="en-US" sz="2200" b="1" dirty="0">
                <a:solidFill>
                  <a:schemeClr val="tx2"/>
                </a:solidFill>
              </a:rPr>
              <a:t>Improved Market Access:</a:t>
            </a:r>
            <a:r>
              <a:rPr lang="en-US" sz="2200" dirty="0">
                <a:solidFill>
                  <a:schemeClr val="tx2"/>
                </a:solidFill>
              </a:rPr>
              <a:t> Farmers will be able to easily locate the nearest mandis, enhancing their ability to sell produce efficiently.</a:t>
            </a:r>
          </a:p>
          <a:p>
            <a:pPr>
              <a:lnSpc>
                <a:spcPct val="160000"/>
              </a:lnSpc>
            </a:pPr>
            <a:r>
              <a:rPr lang="en-US" sz="2200" b="1" dirty="0">
                <a:solidFill>
                  <a:schemeClr val="tx2"/>
                </a:solidFill>
              </a:rPr>
              <a:t>Cost Reduction:</a:t>
            </a:r>
            <a:r>
              <a:rPr lang="en-US" sz="2200" dirty="0">
                <a:solidFill>
                  <a:schemeClr val="tx2"/>
                </a:solidFill>
              </a:rPr>
              <a:t> The app will provide accurate transaction cost estimates, enabling farmers to select the most cost-effective options and reduce expenses.</a:t>
            </a:r>
          </a:p>
          <a:p>
            <a:pPr>
              <a:lnSpc>
                <a:spcPct val="160000"/>
              </a:lnSpc>
            </a:pPr>
            <a:r>
              <a:rPr lang="en-US" sz="2200" b="1" dirty="0">
                <a:solidFill>
                  <a:schemeClr val="tx2"/>
                </a:solidFill>
              </a:rPr>
              <a:t>Informed Decision-Making:</a:t>
            </a:r>
            <a:r>
              <a:rPr lang="en-US" sz="2200" dirty="0">
                <a:solidFill>
                  <a:schemeClr val="tx2"/>
                </a:solidFill>
              </a:rPr>
              <a:t> Access to real-time data will empower farmers to make better decisions regarding where and when to sell their crops.</a:t>
            </a:r>
          </a:p>
          <a:p>
            <a:pPr>
              <a:lnSpc>
                <a:spcPct val="160000"/>
              </a:lnSpc>
            </a:pPr>
            <a:r>
              <a:rPr lang="en-US" sz="2200" b="1" dirty="0">
                <a:solidFill>
                  <a:schemeClr val="tx2"/>
                </a:solidFill>
              </a:rPr>
              <a:t>Increased Profitability:</a:t>
            </a:r>
            <a:r>
              <a:rPr lang="en-US" sz="2200" dirty="0">
                <a:solidFill>
                  <a:schemeClr val="tx2"/>
                </a:solidFill>
              </a:rPr>
              <a:t> By minimizing transportation and transaction costs, farmers can potentially increase their overall profit margins.</a:t>
            </a:r>
          </a:p>
          <a:p>
            <a:pPr>
              <a:lnSpc>
                <a:spcPct val="160000"/>
              </a:lnSpc>
            </a:pPr>
            <a:r>
              <a:rPr lang="en-US" sz="2200" b="1" dirty="0">
                <a:solidFill>
                  <a:schemeClr val="tx2"/>
                </a:solidFill>
              </a:rPr>
              <a:t>User-Friendly Experience:</a:t>
            </a:r>
            <a:r>
              <a:rPr lang="en-US" sz="2200" dirty="0">
                <a:solidFill>
                  <a:schemeClr val="tx2"/>
                </a:solidFill>
              </a:rPr>
              <a:t> A simple interface will encourage more farmers to adopt the technology, bridging the digital divide in agricultural practices.</a:t>
            </a:r>
          </a:p>
          <a:p>
            <a:pPr>
              <a:lnSpc>
                <a:spcPct val="160000"/>
              </a:lnSpc>
            </a:pPr>
            <a:r>
              <a:rPr lang="en-US" sz="2200" b="1" dirty="0">
                <a:solidFill>
                  <a:schemeClr val="tx2"/>
                </a:solidFill>
              </a:rPr>
              <a:t>Data-Driven Insights:</a:t>
            </a:r>
            <a:r>
              <a:rPr lang="en-US" sz="2200" dirty="0">
                <a:solidFill>
                  <a:schemeClr val="tx2"/>
                </a:solidFill>
              </a:rPr>
              <a:t> The collection of market data will provide insights into pricing trends, helping farmers plan their sales strategies more effectively.</a:t>
            </a:r>
          </a:p>
          <a:p>
            <a:pPr marL="0" indent="0">
              <a:buNone/>
            </a:pPr>
            <a:endParaRPr lang="en-GB" dirty="0"/>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Outcomes</a:t>
            </a:r>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3416" y="1143000"/>
            <a:ext cx="8306768" cy="4953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23215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1039970"/>
            <a:ext cx="10668000" cy="4952997"/>
          </a:xfrm>
        </p:spPr>
        <p:txBody>
          <a:bodyPr>
            <a:normAutofit/>
          </a:bodyPr>
          <a:lstStyle/>
          <a:p>
            <a:pPr>
              <a:buFont typeface="Wingdings" pitchFamily="2" charset="2"/>
              <a:buChar char="v"/>
            </a:pPr>
            <a:r>
              <a:rPr lang="en-US" sz="1800" dirty="0">
                <a:solidFill>
                  <a:schemeClr val="tx2"/>
                </a:solidFill>
              </a:rPr>
              <a:t>The conclusion section summarizes the key insights and implications of the project, emphasizing its significance in transforming market access for farmers. By integrating technology into traditional agricultural practices, the app aims to empower farmers and enhance their profitability. </a:t>
            </a:r>
            <a:endParaRPr lang="en-US" sz="1800" dirty="0" smtClean="0">
              <a:solidFill>
                <a:schemeClr val="tx2"/>
              </a:solidFill>
            </a:endParaRPr>
          </a:p>
          <a:p>
            <a:pPr marL="0" indent="0">
              <a:buNone/>
            </a:pPr>
            <a:endParaRPr lang="en-US" sz="800" dirty="0" smtClean="0">
              <a:solidFill>
                <a:schemeClr val="tx2"/>
              </a:solidFill>
            </a:endParaRPr>
          </a:p>
          <a:p>
            <a:pPr marL="0" indent="0">
              <a:buNone/>
            </a:pPr>
            <a:r>
              <a:rPr lang="en-US" sz="1800" dirty="0">
                <a:solidFill>
                  <a:schemeClr val="tx2"/>
                </a:solidFill>
              </a:rPr>
              <a:t>Here’s a conclusion </a:t>
            </a:r>
            <a:r>
              <a:rPr lang="en-US" sz="1800" dirty="0" smtClean="0">
                <a:solidFill>
                  <a:schemeClr val="tx2"/>
                </a:solidFill>
              </a:rPr>
              <a:t>on our application:</a:t>
            </a:r>
          </a:p>
          <a:p>
            <a:pPr marL="0" indent="0">
              <a:buNone/>
            </a:pPr>
            <a:endParaRPr lang="en-US" sz="800" dirty="0">
              <a:solidFill>
                <a:schemeClr val="tx2"/>
              </a:solidFill>
            </a:endParaRPr>
          </a:p>
          <a:p>
            <a:r>
              <a:rPr lang="en-US" sz="1800" dirty="0">
                <a:solidFill>
                  <a:schemeClr val="tx2"/>
                </a:solidFill>
              </a:rPr>
              <a:t>The proposed app enhances market access for farmers through a user-friendly, tech-driven solution.</a:t>
            </a:r>
          </a:p>
          <a:p>
            <a:r>
              <a:rPr lang="en-US" sz="1800" dirty="0">
                <a:solidFill>
                  <a:schemeClr val="tx2"/>
                </a:solidFill>
              </a:rPr>
              <a:t>It utilizes real-time data and location services to help farmers find nearby mandis and estimate transaction costs.</a:t>
            </a:r>
          </a:p>
          <a:p>
            <a:r>
              <a:rPr lang="en-US" sz="1800" dirty="0">
                <a:solidFill>
                  <a:schemeClr val="tx2"/>
                </a:solidFill>
              </a:rPr>
              <a:t>The app addresses inefficiencies and challenges of traditional agricultural practices.</a:t>
            </a:r>
          </a:p>
          <a:p>
            <a:r>
              <a:rPr lang="en-US" sz="1800" dirty="0">
                <a:solidFill>
                  <a:schemeClr val="tx2"/>
                </a:solidFill>
              </a:rPr>
              <a:t>Expected outcomes include improved profitability and reduced expenses for farmers.</a:t>
            </a:r>
          </a:p>
          <a:p>
            <a:r>
              <a:rPr lang="en-US" sz="1800" dirty="0">
                <a:solidFill>
                  <a:schemeClr val="tx2"/>
                </a:solidFill>
              </a:rPr>
              <a:t>The project empowers farmers and contributes to the growth and sustainability of agricultural markets.</a:t>
            </a:r>
          </a:p>
          <a:p>
            <a:pPr marL="0" indent="0">
              <a:buNone/>
            </a:pPr>
            <a:endParaRPr lang="en-GB" sz="1800" dirty="0">
              <a:solidFill>
                <a:schemeClr val="tx2"/>
              </a:solidFill>
            </a:endParaRPr>
          </a:p>
        </p:txBody>
      </p:sp>
    </p:spTree>
    <p:extLst>
      <p:ext uri="{BB962C8B-B14F-4D97-AF65-F5344CB8AC3E}">
        <p14:creationId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b="1" dirty="0" smtClean="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None/>
            </a:pPr>
            <a:r>
              <a:rPr lang="en-US" b="1" dirty="0">
                <a:solidFill>
                  <a:schemeClr val="accent2">
                    <a:lumMod val="75000"/>
                  </a:schemeClr>
                </a:solidFill>
                <a:latin typeface="Cambria" panose="02040503050406030204" pitchFamily="18" charset="0"/>
                <a:ea typeface="Cambria" panose="02040503050406030204" pitchFamily="18" charset="0"/>
                <a:hlinkClick r:id="rId3"/>
              </a:rPr>
              <a:t>https://github.com/PSCS226/Kisan-Buddy---PSCS226</a:t>
            </a: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47500" lnSpcReduction="20000"/>
          </a:bodyPr>
          <a:lstStyle/>
          <a:p>
            <a:pPr marL="0" indent="0">
              <a:lnSpc>
                <a:spcPct val="120000"/>
              </a:lnSpc>
              <a:buNone/>
            </a:pPr>
            <a:r>
              <a:rPr lang="en-GB" sz="2500" dirty="0" smtClean="0"/>
              <a:t>Here are the </a:t>
            </a:r>
            <a:r>
              <a:rPr lang="en-GB" sz="2500" dirty="0" smtClean="0"/>
              <a:t>articles which </a:t>
            </a:r>
            <a:r>
              <a:rPr lang="en-GB" sz="2500" dirty="0" smtClean="0"/>
              <a:t>we referred :</a:t>
            </a:r>
          </a:p>
          <a:p>
            <a:pPr marL="0" indent="0">
              <a:lnSpc>
                <a:spcPct val="120000"/>
              </a:lnSpc>
              <a:buNone/>
            </a:pPr>
            <a:r>
              <a:rPr lang="en-IN" sz="2500" b="1" dirty="0"/>
              <a:t> </a:t>
            </a:r>
            <a:endParaRPr lang="en-IN" sz="2500" dirty="0"/>
          </a:p>
          <a:p>
            <a:pPr marL="0" indent="0">
              <a:lnSpc>
                <a:spcPct val="120000"/>
              </a:lnSpc>
              <a:buNone/>
            </a:pPr>
            <a:r>
              <a:rPr lang="en-US" sz="2500" dirty="0" smtClean="0"/>
              <a:t>[1</a:t>
            </a:r>
            <a:r>
              <a:rPr lang="en-US" sz="2500" dirty="0"/>
              <a:t>]  Mrs. </a:t>
            </a:r>
            <a:r>
              <a:rPr lang="en-US" sz="2500" dirty="0" err="1"/>
              <a:t>Manisha</a:t>
            </a:r>
            <a:r>
              <a:rPr lang="en-US" sz="2500" dirty="0"/>
              <a:t> </a:t>
            </a:r>
            <a:r>
              <a:rPr lang="en-US" sz="2500" dirty="0" err="1"/>
              <a:t>Bhende</a:t>
            </a:r>
            <a:r>
              <a:rPr lang="en-US" sz="2500" dirty="0"/>
              <a:t> , Ms. </a:t>
            </a:r>
            <a:r>
              <a:rPr lang="en-US" sz="2500" dirty="0" err="1"/>
              <a:t>Mohini</a:t>
            </a:r>
            <a:r>
              <a:rPr lang="en-US" sz="2500" dirty="0"/>
              <a:t> S. </a:t>
            </a:r>
            <a:r>
              <a:rPr lang="en-US" sz="2500" dirty="0" err="1"/>
              <a:t>Avatade</a:t>
            </a:r>
            <a:r>
              <a:rPr lang="en-US" sz="2500" dirty="0"/>
              <a:t>, Mrs. </a:t>
            </a:r>
            <a:r>
              <a:rPr lang="en-US" sz="2500" dirty="0" err="1"/>
              <a:t>Suvarna</a:t>
            </a:r>
            <a:r>
              <a:rPr lang="en-US" sz="2500" dirty="0"/>
              <a:t> Patil,  ” Digital Market : E-Commerce Application For Farmers”,2015</a:t>
            </a:r>
            <a:r>
              <a:rPr lang="en-US" sz="2500" dirty="0" smtClean="0"/>
              <a:t>.</a:t>
            </a:r>
            <a:r>
              <a:rPr lang="en-US" sz="2500" dirty="0"/>
              <a:t> </a:t>
            </a:r>
            <a:endParaRPr lang="en-US" sz="2500" dirty="0" smtClean="0"/>
          </a:p>
          <a:p>
            <a:pPr marL="0" indent="0">
              <a:lnSpc>
                <a:spcPct val="120000"/>
              </a:lnSpc>
              <a:buNone/>
            </a:pPr>
            <a:endParaRPr lang="en-IN" sz="2500" dirty="0"/>
          </a:p>
          <a:p>
            <a:pPr marL="0" indent="0">
              <a:lnSpc>
                <a:spcPct val="120000"/>
              </a:lnSpc>
              <a:buNone/>
            </a:pPr>
            <a:r>
              <a:rPr lang="en-US" sz="2500" dirty="0"/>
              <a:t>[2] </a:t>
            </a:r>
            <a:r>
              <a:rPr lang="en-US" sz="2500" dirty="0" err="1">
                <a:hlinkClick r:id="rId2"/>
              </a:rPr>
              <a:t>Aina</a:t>
            </a:r>
            <a:r>
              <a:rPr lang="en-US" sz="2500" dirty="0">
                <a:hlinkClick r:id="rId2"/>
              </a:rPr>
              <a:t> Marie Joseph</a:t>
            </a:r>
            <a:r>
              <a:rPr lang="en-US" sz="2500" dirty="0"/>
              <a:t>; </a:t>
            </a:r>
            <a:r>
              <a:rPr lang="en-US" sz="2500" dirty="0" err="1">
                <a:hlinkClick r:id="rId3"/>
              </a:rPr>
              <a:t>Nurfauza</a:t>
            </a:r>
            <a:r>
              <a:rPr lang="en-US" sz="2500" dirty="0">
                <a:hlinkClick r:id="rId3"/>
              </a:rPr>
              <a:t> </a:t>
            </a:r>
            <a:r>
              <a:rPr lang="en-US" sz="2500" dirty="0" err="1">
                <a:hlinkClick r:id="rId3"/>
              </a:rPr>
              <a:t>Jali</a:t>
            </a:r>
            <a:r>
              <a:rPr lang="en-US" sz="2500" dirty="0"/>
              <a:t>; </a:t>
            </a:r>
            <a:r>
              <a:rPr lang="en-US" sz="2500" dirty="0">
                <a:hlinkClick r:id="rId4"/>
              </a:rPr>
              <a:t>Amelia </a:t>
            </a:r>
            <a:r>
              <a:rPr lang="en-US" sz="2500" dirty="0" err="1">
                <a:hlinkClick r:id="rId4"/>
              </a:rPr>
              <a:t>Jati</a:t>
            </a:r>
            <a:r>
              <a:rPr lang="en-US" sz="2500" dirty="0">
                <a:hlinkClick r:id="rId4"/>
              </a:rPr>
              <a:t> Robert </a:t>
            </a:r>
            <a:r>
              <a:rPr lang="en-US" sz="2500" dirty="0" err="1">
                <a:hlinkClick r:id="rId4"/>
              </a:rPr>
              <a:t>Jupit</a:t>
            </a:r>
            <a:r>
              <a:rPr lang="en-US" sz="2500" dirty="0"/>
              <a:t>; </a:t>
            </a:r>
            <a:r>
              <a:rPr lang="en-US" sz="2500" dirty="0" err="1">
                <a:hlinkClick r:id="rId5"/>
              </a:rPr>
              <a:t>Suriati</a:t>
            </a:r>
            <a:r>
              <a:rPr lang="en-US" sz="2500" dirty="0">
                <a:hlinkClick r:id="rId5"/>
              </a:rPr>
              <a:t> </a:t>
            </a:r>
            <a:r>
              <a:rPr lang="en-US" sz="2500" dirty="0" err="1">
                <a:hlinkClick r:id="rId5"/>
              </a:rPr>
              <a:t>Khartini</a:t>
            </a:r>
            <a:r>
              <a:rPr lang="en-US" sz="2500" dirty="0">
                <a:hlinkClick r:id="rId5"/>
              </a:rPr>
              <a:t> </a:t>
            </a:r>
            <a:r>
              <a:rPr lang="en-US" sz="2500" dirty="0" err="1">
                <a:hlinkClick r:id="rId5"/>
              </a:rPr>
              <a:t>Jali</a:t>
            </a:r>
            <a:r>
              <a:rPr lang="en-US" sz="2500" dirty="0"/>
              <a:t>  “</a:t>
            </a:r>
            <a:r>
              <a:rPr lang="en-US" sz="2500" dirty="0" err="1"/>
              <a:t>eMarket</a:t>
            </a:r>
            <a:r>
              <a:rPr lang="en-US" sz="2500" dirty="0"/>
              <a:t> for Local Farmers</a:t>
            </a:r>
            <a:r>
              <a:rPr lang="en-IN" sz="2500" dirty="0"/>
              <a:t>” ,2021</a:t>
            </a:r>
            <a:r>
              <a:rPr lang="en-IN" sz="2500" dirty="0" smtClean="0"/>
              <a:t>.</a:t>
            </a:r>
          </a:p>
          <a:p>
            <a:pPr marL="0" indent="0">
              <a:lnSpc>
                <a:spcPct val="120000"/>
              </a:lnSpc>
              <a:buNone/>
            </a:pPr>
            <a:endParaRPr lang="en-IN" sz="2500" dirty="0"/>
          </a:p>
          <a:p>
            <a:pPr marL="0" indent="0">
              <a:lnSpc>
                <a:spcPct val="120000"/>
              </a:lnSpc>
              <a:buNone/>
            </a:pPr>
            <a:r>
              <a:rPr lang="en-US" sz="2500" dirty="0" smtClean="0"/>
              <a:t>[</a:t>
            </a:r>
            <a:r>
              <a:rPr lang="en-US" sz="2500" dirty="0"/>
              <a:t>3] </a:t>
            </a:r>
            <a:r>
              <a:rPr lang="en-US" sz="2500" dirty="0">
                <a:hlinkClick r:id="rId6"/>
              </a:rPr>
              <a:t>Vaishnavi Desai</a:t>
            </a:r>
            <a:r>
              <a:rPr lang="en-US" sz="2500" dirty="0"/>
              <a:t>; </a:t>
            </a:r>
            <a:r>
              <a:rPr lang="en-US" sz="2500" dirty="0" err="1">
                <a:hlinkClick r:id="rId7"/>
              </a:rPr>
              <a:t>Isha</a:t>
            </a:r>
            <a:r>
              <a:rPr lang="en-US" sz="2500" dirty="0">
                <a:hlinkClick r:id="rId7"/>
              </a:rPr>
              <a:t> </a:t>
            </a:r>
            <a:r>
              <a:rPr lang="en-US" sz="2500" dirty="0" err="1">
                <a:hlinkClick r:id="rId7"/>
              </a:rPr>
              <a:t>Ghiria</a:t>
            </a:r>
            <a:r>
              <a:rPr lang="en-US" sz="2500" dirty="0"/>
              <a:t>; </a:t>
            </a:r>
            <a:r>
              <a:rPr lang="en-US" sz="2500" dirty="0">
                <a:hlinkClick r:id="rId8"/>
              </a:rPr>
              <a:t>Twinkle </a:t>
            </a:r>
            <a:r>
              <a:rPr lang="en-US" sz="2500" dirty="0" err="1">
                <a:hlinkClick r:id="rId8"/>
              </a:rPr>
              <a:t>Bagdi</a:t>
            </a:r>
            <a:r>
              <a:rPr lang="en-US" sz="2500" dirty="0"/>
              <a:t>; </a:t>
            </a:r>
            <a:r>
              <a:rPr lang="en-US" sz="2500" dirty="0">
                <a:hlinkClick r:id="rId9"/>
              </a:rPr>
              <a:t>Sanjay Pawar</a:t>
            </a:r>
            <a:r>
              <a:rPr lang="en-US" sz="2500" dirty="0"/>
              <a:t>, “KRISHI BAZAAR: An E-Commerce Application For Direct </a:t>
            </a:r>
            <a:r>
              <a:rPr lang="en-US" sz="2500" dirty="0" smtClean="0"/>
              <a:t>Farmer-to-      Consumer </a:t>
            </a:r>
            <a:r>
              <a:rPr lang="en-US" sz="2500" dirty="0"/>
              <a:t>Trading</a:t>
            </a:r>
            <a:r>
              <a:rPr lang="en-IN" sz="2500" dirty="0"/>
              <a:t>“, 2022</a:t>
            </a:r>
            <a:r>
              <a:rPr lang="en-IN" sz="2500" dirty="0" smtClean="0"/>
              <a:t>.</a:t>
            </a:r>
          </a:p>
          <a:p>
            <a:pPr marL="0" indent="0">
              <a:lnSpc>
                <a:spcPct val="120000"/>
              </a:lnSpc>
              <a:buNone/>
            </a:pPr>
            <a:endParaRPr lang="en-IN" sz="2500" dirty="0"/>
          </a:p>
          <a:p>
            <a:pPr marL="0" indent="0">
              <a:lnSpc>
                <a:spcPct val="120000"/>
              </a:lnSpc>
              <a:buNone/>
            </a:pPr>
            <a:r>
              <a:rPr lang="en-US" sz="2500" dirty="0" smtClean="0"/>
              <a:t>[</a:t>
            </a:r>
            <a:r>
              <a:rPr lang="en-US" sz="2500" dirty="0"/>
              <a:t>4] </a:t>
            </a:r>
            <a:r>
              <a:rPr lang="en-US" sz="2500" dirty="0" err="1">
                <a:hlinkClick r:id="rId10"/>
              </a:rPr>
              <a:t>Pranav</a:t>
            </a:r>
            <a:r>
              <a:rPr lang="en-US" sz="2500" dirty="0">
                <a:hlinkClick r:id="rId10"/>
              </a:rPr>
              <a:t> </a:t>
            </a:r>
            <a:r>
              <a:rPr lang="en-US" sz="2500" dirty="0" err="1">
                <a:hlinkClick r:id="rId10"/>
              </a:rPr>
              <a:t>Shriram</a:t>
            </a:r>
            <a:r>
              <a:rPr lang="en-US" sz="2500" dirty="0"/>
              <a:t>; </a:t>
            </a:r>
            <a:r>
              <a:rPr lang="en-US" sz="2500" dirty="0">
                <a:hlinkClick r:id="rId11"/>
              </a:rPr>
              <a:t>Sunil </a:t>
            </a:r>
            <a:r>
              <a:rPr lang="en-US" sz="2500" dirty="0" err="1">
                <a:hlinkClick r:id="rId11"/>
              </a:rPr>
              <a:t>Mhamane</a:t>
            </a:r>
            <a:r>
              <a:rPr lang="en-US" sz="2500" dirty="0"/>
              <a:t>, “Android App to Connect Farmers to Retailers and Food Processing Industry</a:t>
            </a:r>
            <a:r>
              <a:rPr lang="en-IN" sz="2500" dirty="0"/>
              <a:t>“, 2020</a:t>
            </a:r>
            <a:r>
              <a:rPr lang="en-IN" sz="2500" dirty="0" smtClean="0"/>
              <a:t>.</a:t>
            </a:r>
          </a:p>
          <a:p>
            <a:pPr marL="0" indent="0">
              <a:lnSpc>
                <a:spcPct val="120000"/>
              </a:lnSpc>
              <a:buNone/>
            </a:pPr>
            <a:endParaRPr lang="en-IN" sz="2500" dirty="0"/>
          </a:p>
          <a:p>
            <a:pPr marL="0" indent="0">
              <a:lnSpc>
                <a:spcPct val="120000"/>
              </a:lnSpc>
              <a:buNone/>
            </a:pPr>
            <a:r>
              <a:rPr lang="en-US" sz="2500" dirty="0" smtClean="0"/>
              <a:t>[</a:t>
            </a:r>
            <a:r>
              <a:rPr lang="en-US" sz="2500" dirty="0"/>
              <a:t>5] </a:t>
            </a:r>
            <a:r>
              <a:rPr lang="en-US" sz="2500" dirty="0" err="1">
                <a:hlinkClick r:id="rId12"/>
              </a:rPr>
              <a:t>Tejal</a:t>
            </a:r>
            <a:r>
              <a:rPr lang="en-US" sz="2500" dirty="0">
                <a:hlinkClick r:id="rId12"/>
              </a:rPr>
              <a:t> Yadav</a:t>
            </a:r>
            <a:r>
              <a:rPr lang="en-US" sz="2500" dirty="0"/>
              <a:t>; </a:t>
            </a:r>
            <a:r>
              <a:rPr lang="en-US" sz="2500" dirty="0" err="1">
                <a:hlinkClick r:id="rId13"/>
              </a:rPr>
              <a:t>Pooja</a:t>
            </a:r>
            <a:r>
              <a:rPr lang="en-US" sz="2500" dirty="0">
                <a:hlinkClick r:id="rId13"/>
              </a:rPr>
              <a:t> Sable</a:t>
            </a:r>
            <a:r>
              <a:rPr lang="en-US" sz="2500" dirty="0"/>
              <a:t>; </a:t>
            </a:r>
            <a:r>
              <a:rPr lang="en-US" sz="2500" dirty="0">
                <a:hlinkClick r:id="rId14"/>
              </a:rPr>
              <a:t>Dhananjay </a:t>
            </a:r>
            <a:r>
              <a:rPr lang="en-US" sz="2500" dirty="0" err="1">
                <a:hlinkClick r:id="rId14"/>
              </a:rPr>
              <a:t>Kalbande</a:t>
            </a:r>
            <a:r>
              <a:rPr lang="en-US" sz="2500" dirty="0"/>
              <a:t>, “SMART KISAN: A Mobile App for Farmers' Assistance in Agricultural Activities</a:t>
            </a:r>
            <a:r>
              <a:rPr lang="en-IN" sz="2500" dirty="0"/>
              <a:t>“, 2023</a:t>
            </a:r>
            <a:r>
              <a:rPr lang="en-IN" sz="2500" dirty="0" smtClean="0"/>
              <a:t>.</a:t>
            </a:r>
          </a:p>
          <a:p>
            <a:pPr marL="0" indent="0">
              <a:lnSpc>
                <a:spcPct val="120000"/>
              </a:lnSpc>
              <a:buNone/>
            </a:pPr>
            <a:endParaRPr lang="en-IN" sz="2500" dirty="0"/>
          </a:p>
          <a:p>
            <a:pPr marL="0" indent="0">
              <a:lnSpc>
                <a:spcPct val="120000"/>
              </a:lnSpc>
              <a:buNone/>
            </a:pPr>
            <a:r>
              <a:rPr lang="en-US" sz="2500" dirty="0"/>
              <a:t> </a:t>
            </a:r>
            <a:r>
              <a:rPr lang="en-US" sz="2500" dirty="0" smtClean="0"/>
              <a:t>[</a:t>
            </a:r>
            <a:r>
              <a:rPr lang="en-US" sz="2500" dirty="0"/>
              <a:t>6] </a:t>
            </a:r>
            <a:r>
              <a:rPr lang="en-US" sz="2500" dirty="0" err="1">
                <a:hlinkClick r:id="rId15"/>
              </a:rPr>
              <a:t>Malni</a:t>
            </a:r>
            <a:r>
              <a:rPr lang="en-US" sz="2500" dirty="0">
                <a:hlinkClick r:id="rId15"/>
              </a:rPr>
              <a:t> </a:t>
            </a:r>
            <a:r>
              <a:rPr lang="en-US" sz="2500" dirty="0" err="1">
                <a:hlinkClick r:id="rId15"/>
              </a:rPr>
              <a:t>Kumarathunga</a:t>
            </a:r>
            <a:r>
              <a:rPr lang="en-US" sz="2500" dirty="0"/>
              <a:t>; </a:t>
            </a:r>
            <a:r>
              <a:rPr lang="en-US" sz="2500" dirty="0">
                <a:hlinkClick r:id="rId16"/>
              </a:rPr>
              <a:t>Rodrigo </a:t>
            </a:r>
            <a:r>
              <a:rPr lang="en-US" sz="2500" dirty="0" err="1">
                <a:hlinkClick r:id="rId16"/>
              </a:rPr>
              <a:t>Calheiros</a:t>
            </a:r>
            <a:r>
              <a:rPr lang="en-US" sz="2500" dirty="0"/>
              <a:t>; </a:t>
            </a:r>
            <a:r>
              <a:rPr lang="en-US" sz="2500" dirty="0" err="1">
                <a:hlinkClick r:id="rId17"/>
              </a:rPr>
              <a:t>Athula</a:t>
            </a:r>
            <a:r>
              <a:rPr lang="en-US" sz="2500" dirty="0">
                <a:hlinkClick r:id="rId17"/>
              </a:rPr>
              <a:t> </a:t>
            </a:r>
            <a:r>
              <a:rPr lang="en-US" sz="2500" dirty="0" err="1">
                <a:hlinkClick r:id="rId17"/>
              </a:rPr>
              <a:t>Ginige</a:t>
            </a:r>
            <a:r>
              <a:rPr lang="en-US" sz="2500" dirty="0"/>
              <a:t>, “Technology-enabled online aggregated market for smallholder farmers to obtain enhanced farm-gate prices</a:t>
            </a:r>
            <a:r>
              <a:rPr lang="en-IN" sz="2500" dirty="0"/>
              <a:t>“, 2021</a:t>
            </a:r>
            <a:r>
              <a:rPr lang="en-IN" sz="2500" dirty="0" smtClean="0"/>
              <a:t>.</a:t>
            </a:r>
          </a:p>
          <a:p>
            <a:pPr marL="0" indent="0">
              <a:lnSpc>
                <a:spcPct val="120000"/>
              </a:lnSpc>
              <a:buNone/>
            </a:pPr>
            <a:endParaRPr lang="en-IN" sz="2500" dirty="0"/>
          </a:p>
          <a:p>
            <a:pPr marL="0" indent="0">
              <a:lnSpc>
                <a:spcPct val="120000"/>
              </a:lnSpc>
              <a:buNone/>
            </a:pPr>
            <a:r>
              <a:rPr lang="en-US" sz="2500" dirty="0" smtClean="0"/>
              <a:t>[</a:t>
            </a:r>
            <a:r>
              <a:rPr lang="en-US" sz="2500" dirty="0"/>
              <a:t>7] </a:t>
            </a:r>
            <a:r>
              <a:rPr lang="en-US" sz="2500" dirty="0">
                <a:hlinkClick r:id="rId18"/>
              </a:rPr>
              <a:t>Joe Marie D. </a:t>
            </a:r>
            <a:r>
              <a:rPr lang="en-US" sz="2500" dirty="0" err="1">
                <a:hlinkClick r:id="rId18"/>
              </a:rPr>
              <a:t>Dormido</a:t>
            </a:r>
            <a:r>
              <a:rPr lang="en-US" sz="2500" dirty="0"/>
              <a:t>; </a:t>
            </a:r>
            <a:r>
              <a:rPr lang="en-US" sz="2500" dirty="0">
                <a:hlinkClick r:id="rId19"/>
              </a:rPr>
              <a:t>Alvin R. </a:t>
            </a:r>
            <a:r>
              <a:rPr lang="en-US" sz="2500" dirty="0" err="1">
                <a:hlinkClick r:id="rId19"/>
              </a:rPr>
              <a:t>Malicdem</a:t>
            </a:r>
            <a:r>
              <a:rPr lang="en-US" sz="2500" dirty="0"/>
              <a:t>, “AGRITECHNO: A Development of a Revolutionized Farmer Assisted Agricultural Product Forecasting Mobile App System</a:t>
            </a:r>
            <a:r>
              <a:rPr lang="en-IN" sz="2500" dirty="0"/>
              <a:t>”,2020</a:t>
            </a:r>
            <a:r>
              <a:rPr lang="en-IN" sz="2500" dirty="0" smtClean="0"/>
              <a:t>.</a:t>
            </a:r>
          </a:p>
          <a:p>
            <a:pPr marL="0" indent="0">
              <a:lnSpc>
                <a:spcPct val="120000"/>
              </a:lnSpc>
              <a:buNone/>
            </a:pPr>
            <a:endParaRPr lang="en-IN" sz="2500" dirty="0"/>
          </a:p>
          <a:p>
            <a:pPr marL="0" indent="0">
              <a:lnSpc>
                <a:spcPct val="120000"/>
              </a:lnSpc>
              <a:buNone/>
            </a:pPr>
            <a:r>
              <a:rPr lang="en-US" sz="2500" dirty="0" smtClean="0"/>
              <a:t>[</a:t>
            </a:r>
            <a:r>
              <a:rPr lang="en-US" sz="2500" dirty="0"/>
              <a:t>8] </a:t>
            </a:r>
            <a:r>
              <a:rPr lang="en-US" sz="2500" dirty="0" err="1">
                <a:hlinkClick r:id="rId20"/>
              </a:rPr>
              <a:t>Faria</a:t>
            </a:r>
            <a:r>
              <a:rPr lang="en-US" sz="2500" dirty="0">
                <a:hlinkClick r:id="rId20"/>
              </a:rPr>
              <a:t> </a:t>
            </a:r>
            <a:r>
              <a:rPr lang="en-US" sz="2500" dirty="0" err="1">
                <a:hlinkClick r:id="rId20"/>
              </a:rPr>
              <a:t>Soroni</a:t>
            </a:r>
            <a:r>
              <a:rPr lang="en-US" sz="2500" dirty="0"/>
              <a:t>; </a:t>
            </a:r>
            <a:r>
              <a:rPr lang="en-US" sz="2500" dirty="0">
                <a:hlinkClick r:id="rId21"/>
              </a:rPr>
              <a:t>Md. </a:t>
            </a:r>
            <a:r>
              <a:rPr lang="en-US" sz="2500" dirty="0" err="1">
                <a:hlinkClick r:id="rId21"/>
              </a:rPr>
              <a:t>Amdadul</a:t>
            </a:r>
            <a:r>
              <a:rPr lang="en-US" sz="2500" dirty="0">
                <a:hlinkClick r:id="rId21"/>
              </a:rPr>
              <a:t> Bari</a:t>
            </a:r>
            <a:r>
              <a:rPr lang="en-US" sz="2500" dirty="0"/>
              <a:t>; </a:t>
            </a:r>
            <a:r>
              <a:rPr lang="en-US" sz="2500" dirty="0">
                <a:hlinkClick r:id="rId22"/>
              </a:rPr>
              <a:t>Mohammad </a:t>
            </a:r>
            <a:r>
              <a:rPr lang="en-US" sz="2500" dirty="0" err="1">
                <a:hlinkClick r:id="rId22"/>
              </a:rPr>
              <a:t>Monirujjaman</a:t>
            </a:r>
            <a:r>
              <a:rPr lang="en-US" sz="2500" dirty="0">
                <a:hlinkClick r:id="rId22"/>
              </a:rPr>
              <a:t> Khan</a:t>
            </a:r>
            <a:r>
              <a:rPr lang="en-US" sz="2500" dirty="0"/>
              <a:t>, “GERAM BAZAR, A Mobile Application and Website Interface E-commerce</a:t>
            </a:r>
            <a:r>
              <a:rPr lang="en-IN" sz="2500" dirty="0"/>
              <a:t>“ , 2021.</a:t>
            </a:r>
          </a:p>
          <a:p>
            <a:pPr marL="0" indent="0">
              <a:lnSpc>
                <a:spcPct val="120000"/>
              </a:lnSpc>
              <a:buNone/>
            </a:pPr>
            <a:r>
              <a:rPr lang="en-US" sz="2500" dirty="0"/>
              <a:t> </a:t>
            </a:r>
            <a:endParaRPr lang="en-IN" sz="2500" dirty="0"/>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 xmlns:a16="http://schemas.microsoft.com/office/drawing/2014/main" id="{90DEF78C-A0C4-EB04-02C4-4052E05259EB}"/>
              </a:ext>
            </a:extLst>
          </p:cNvPr>
          <p:cNvPicPr>
            <a:picLocks noChangeAspect="1"/>
          </p:cNvPicPr>
          <p:nvPr/>
        </p:nvPicPr>
        <p:blipFill>
          <a:blip r:embed="rId2"/>
          <a:stretch>
            <a:fillRect/>
          </a:stretch>
        </p:blipFill>
        <p:spPr>
          <a:xfrm>
            <a:off x="1777285" y="1072947"/>
            <a:ext cx="9259909" cy="49414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95449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fontScale="92500" lnSpcReduction="10000"/>
          </a:bodyPr>
          <a:lstStyle/>
          <a:p>
            <a:pPr lvl="0" indent="-190500" algn="just">
              <a:lnSpc>
                <a:spcPct val="150000"/>
              </a:lnSpc>
              <a:spcBef>
                <a:spcPts val="0"/>
              </a:spcBef>
              <a:buNone/>
            </a:pPr>
            <a:r>
              <a:rPr lang="en-US" sz="1900" b="1" dirty="0">
                <a:solidFill>
                  <a:schemeClr val="tx2"/>
                </a:solidFill>
                <a:latin typeface="Cambria" panose="02040503050406030204" pitchFamily="18" charset="0"/>
                <a:ea typeface="Cambria" panose="02040503050406030204" pitchFamily="18" charset="0"/>
              </a:rPr>
              <a:t>Organization:</a:t>
            </a:r>
            <a:r>
              <a:rPr lang="en-US" sz="1500" b="1" dirty="0">
                <a:solidFill>
                  <a:schemeClr val="tx2"/>
                </a:solidFill>
                <a:latin typeface="Cambria" panose="02040503050406030204" pitchFamily="18" charset="0"/>
                <a:ea typeface="Cambria" panose="02040503050406030204" pitchFamily="18" charset="0"/>
              </a:rPr>
              <a:t> </a:t>
            </a:r>
            <a:r>
              <a:rPr lang="en-US" sz="1500" dirty="0">
                <a:solidFill>
                  <a:schemeClr val="tx2"/>
                </a:solidFill>
              </a:rPr>
              <a:t>Mahindra &amp; Mahindra(</a:t>
            </a:r>
            <a:r>
              <a:rPr lang="en-US" sz="1500" dirty="0" err="1">
                <a:solidFill>
                  <a:schemeClr val="tx2"/>
                </a:solidFill>
              </a:rPr>
              <a:t>FarmEq</a:t>
            </a:r>
            <a:r>
              <a:rPr lang="en-US" sz="1500" dirty="0">
                <a:solidFill>
                  <a:schemeClr val="tx2"/>
                </a:solidFill>
              </a:rPr>
              <a:t> )</a:t>
            </a:r>
            <a:endParaRPr lang="en-US" sz="1500" dirty="0">
              <a:solidFill>
                <a:schemeClr val="tx2"/>
              </a:solidFill>
              <a:latin typeface="Cambria" panose="02040503050406030204" pitchFamily="18" charset="0"/>
              <a:ea typeface="Cambria" panose="02040503050406030204" pitchFamily="18" charset="0"/>
            </a:endParaRPr>
          </a:p>
          <a:p>
            <a:pPr lvl="0" indent="-190500" algn="just">
              <a:lnSpc>
                <a:spcPct val="150000"/>
              </a:lnSpc>
              <a:spcBef>
                <a:spcPts val="0"/>
              </a:spcBef>
              <a:buNone/>
            </a:pPr>
            <a:r>
              <a:rPr lang="en-US" sz="1900" b="1" dirty="0">
                <a:solidFill>
                  <a:schemeClr val="tx2"/>
                </a:solidFill>
                <a:latin typeface="Cambria" panose="02040503050406030204" pitchFamily="18" charset="0"/>
                <a:ea typeface="Cambria" panose="02040503050406030204" pitchFamily="18" charset="0"/>
              </a:rPr>
              <a:t>Category (Hardware / Software / Both) : </a:t>
            </a:r>
            <a:r>
              <a:rPr lang="en-US" sz="1500" dirty="0">
                <a:solidFill>
                  <a:schemeClr val="tx2"/>
                </a:solidFill>
              </a:rPr>
              <a:t>Software</a:t>
            </a:r>
          </a:p>
          <a:p>
            <a:pPr lvl="0" indent="-190500" algn="just">
              <a:lnSpc>
                <a:spcPct val="150000"/>
              </a:lnSpc>
              <a:spcBef>
                <a:spcPts val="0"/>
              </a:spcBef>
              <a:buNone/>
            </a:pPr>
            <a:r>
              <a:rPr lang="en-US" sz="1900" b="1" dirty="0">
                <a:solidFill>
                  <a:schemeClr val="tx2"/>
                </a:solidFill>
                <a:latin typeface="Cambria" panose="02040503050406030204" pitchFamily="18" charset="0"/>
                <a:ea typeface="Cambria" panose="02040503050406030204" pitchFamily="18" charset="0"/>
              </a:rPr>
              <a:t>Problem Description: </a:t>
            </a:r>
            <a:r>
              <a:rPr lang="en-US" sz="1900" b="1" dirty="0">
                <a:solidFill>
                  <a:schemeClr val="tx2"/>
                </a:solidFill>
              </a:rPr>
              <a:t>Input to the app: </a:t>
            </a:r>
            <a:r>
              <a:rPr lang="en-US" sz="1500" dirty="0">
                <a:solidFill>
                  <a:schemeClr val="tx2"/>
                </a:solidFill>
              </a:rPr>
              <a:t>Farmer's location, crops that he produces and their cost. This app gives the estimate of the nearest mandi where the farmer can sell his produce in his location . In addition to it, the app estimates the cost for each transaction and also displays the least cost transaction.</a:t>
            </a:r>
          </a:p>
          <a:p>
            <a:pPr lvl="0" indent="-190500" algn="just">
              <a:lnSpc>
                <a:spcPct val="150000"/>
              </a:lnSpc>
              <a:spcBef>
                <a:spcPts val="0"/>
              </a:spcBef>
              <a:buNone/>
            </a:pPr>
            <a:r>
              <a:rPr lang="en-US" sz="1900" b="1" dirty="0">
                <a:solidFill>
                  <a:schemeClr val="tx2"/>
                </a:solidFill>
                <a:latin typeface="Cambria" panose="02040503050406030204" pitchFamily="18" charset="0"/>
                <a:ea typeface="Cambria" panose="02040503050406030204" pitchFamily="18" charset="0"/>
              </a:rPr>
              <a:t>Difficulty Level:  </a:t>
            </a:r>
            <a:r>
              <a:rPr lang="en-US" sz="1700" dirty="0" smtClean="0">
                <a:solidFill>
                  <a:schemeClr val="tx2"/>
                </a:solidFill>
                <a:latin typeface="Cambria" panose="02040503050406030204" pitchFamily="18" charset="0"/>
                <a:ea typeface="Cambria" panose="02040503050406030204" pitchFamily="18" charset="0"/>
              </a:rPr>
              <a:t>Simple</a:t>
            </a:r>
          </a:p>
          <a:p>
            <a:pPr lvl="0" indent="-190500" algn="just">
              <a:lnSpc>
                <a:spcPct val="150000"/>
              </a:lnSpc>
              <a:spcBef>
                <a:spcPts val="0"/>
              </a:spcBef>
              <a:buNone/>
            </a:pPr>
            <a:endParaRPr lang="en-US" sz="1400" dirty="0" smtClean="0">
              <a:solidFill>
                <a:schemeClr val="tx2"/>
              </a:solidFill>
              <a:latin typeface="Cambria" panose="02040503050406030204" pitchFamily="18" charset="0"/>
              <a:ea typeface="Cambria" panose="02040503050406030204" pitchFamily="18" charset="0"/>
            </a:endParaRPr>
          </a:p>
          <a:p>
            <a:pPr>
              <a:lnSpc>
                <a:spcPct val="150000"/>
              </a:lnSpc>
            </a:pPr>
            <a:r>
              <a:rPr lang="en-US" sz="1600" dirty="0">
                <a:solidFill>
                  <a:schemeClr val="tx2"/>
                </a:solidFill>
              </a:rPr>
              <a:t>This Android-based application helps farmers find the nearest mandi (local market) based on their location using Google Maps</a:t>
            </a:r>
            <a:r>
              <a:rPr lang="en-US" sz="1600" dirty="0" smtClean="0">
                <a:solidFill>
                  <a:schemeClr val="tx2"/>
                </a:solidFill>
              </a:rPr>
              <a:t>.</a:t>
            </a:r>
            <a:endParaRPr lang="en-US" sz="1600" dirty="0">
              <a:solidFill>
                <a:schemeClr val="tx2"/>
              </a:solidFill>
            </a:endParaRPr>
          </a:p>
          <a:p>
            <a:pPr>
              <a:lnSpc>
                <a:spcPct val="150000"/>
              </a:lnSpc>
            </a:pPr>
            <a:r>
              <a:rPr lang="en-US" sz="1600" dirty="0">
                <a:solidFill>
                  <a:schemeClr val="tx2"/>
                </a:solidFill>
              </a:rPr>
              <a:t>It estimates the cost of transactions for selling different types of produce and helps farmers choose the mandi with the least transaction costs.</a:t>
            </a:r>
          </a:p>
          <a:p>
            <a:pPr>
              <a:lnSpc>
                <a:spcPct val="150000"/>
              </a:lnSpc>
            </a:pPr>
            <a:r>
              <a:rPr lang="en-US" sz="1600" dirty="0">
                <a:solidFill>
                  <a:schemeClr val="tx2"/>
                </a:solidFill>
              </a:rPr>
              <a:t>Firebase is used as the backend for data storage, user information, and transaction details.</a:t>
            </a:r>
          </a:p>
          <a:p>
            <a:pPr>
              <a:lnSpc>
                <a:spcPct val="150000"/>
              </a:lnSpc>
            </a:pPr>
            <a:r>
              <a:rPr lang="en-US" sz="1600" dirty="0">
                <a:solidFill>
                  <a:schemeClr val="tx2"/>
                </a:solidFill>
              </a:rPr>
              <a:t>The app aims to provide a smart solution for small-scale farmers to improve their profit margins by reducing transportation and transaction costs.</a:t>
            </a:r>
          </a:p>
          <a:p>
            <a:pPr lvl="0" indent="-190500" algn="just">
              <a:lnSpc>
                <a:spcPct val="150000"/>
              </a:lnSpc>
              <a:spcBef>
                <a:spcPts val="0"/>
              </a:spcBef>
              <a:buNone/>
            </a:pPr>
            <a:endParaRPr lang="en-US" sz="1400" dirty="0">
              <a:solidFill>
                <a:schemeClr val="tx2"/>
              </a:solidFill>
              <a:latin typeface="Cambria" panose="02040503050406030204" pitchFamily="18" charset="0"/>
              <a:ea typeface="Cambria" panose="02040503050406030204" pitchFamily="18" charset="0"/>
            </a:endParaRPr>
          </a:p>
          <a:p>
            <a:pPr marL="0" indent="0">
              <a:buNone/>
            </a:pPr>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a:t>
            </a:r>
            <a:r>
              <a:rPr lang="en-GB" dirty="0" smtClean="0"/>
              <a:t>Survey</a:t>
            </a:r>
            <a:endParaRPr lang="en-GB" dirty="0"/>
          </a:p>
        </p:txBody>
      </p:sp>
      <p:sp>
        <p:nvSpPr>
          <p:cNvPr id="3" name="Content Placeholder 2"/>
          <p:cNvSpPr>
            <a:spLocks noGrp="1"/>
          </p:cNvSpPr>
          <p:nvPr>
            <p:ph idx="1"/>
          </p:nvPr>
        </p:nvSpPr>
        <p:spPr/>
        <p:txBody>
          <a:bodyPr>
            <a:normAutofit/>
          </a:bodyPr>
          <a:lstStyle/>
          <a:p>
            <a:pPr algn="just">
              <a:buFont typeface="Wingdings" pitchFamily="2" charset="2"/>
              <a:buChar char="v"/>
            </a:pPr>
            <a:r>
              <a:rPr lang="en-US" sz="1400" dirty="0">
                <a:solidFill>
                  <a:schemeClr val="tx2"/>
                </a:solidFill>
              </a:rPr>
              <a:t>The </a:t>
            </a:r>
            <a:r>
              <a:rPr lang="en-US" sz="1400" b="1" dirty="0">
                <a:solidFill>
                  <a:schemeClr val="tx2"/>
                </a:solidFill>
              </a:rPr>
              <a:t>literature survey</a:t>
            </a:r>
            <a:r>
              <a:rPr lang="en-US" sz="1400" dirty="0">
                <a:solidFill>
                  <a:schemeClr val="tx2"/>
                </a:solidFill>
              </a:rPr>
              <a:t> section explores existing research and developments related to mobile technology in agriculture, market accessibility, and cost optimization for farmers. </a:t>
            </a:r>
            <a:r>
              <a:rPr lang="en-US" sz="1400" dirty="0" smtClean="0">
                <a:solidFill>
                  <a:schemeClr val="tx2"/>
                </a:solidFill>
              </a:rPr>
              <a:t>By </a:t>
            </a:r>
            <a:r>
              <a:rPr lang="en-US" sz="1400" dirty="0">
                <a:solidFill>
                  <a:schemeClr val="tx2"/>
                </a:solidFill>
              </a:rPr>
              <a:t>reviewing these studies, we can better understand the limitations of current methods and identify opportunities for improving farmers' connectivity to markets through mobile applications, GIS technology, and cloud-based platforms. This survey forms the foundation for the proposed app’s development, ensuring it addresses key challenges faced by farmers today</a:t>
            </a:r>
            <a:r>
              <a:rPr lang="en-US" sz="1400" dirty="0" smtClean="0">
                <a:solidFill>
                  <a:schemeClr val="tx2"/>
                </a:solidFill>
              </a:rPr>
              <a:t>.</a:t>
            </a:r>
          </a:p>
          <a:p>
            <a:pPr algn="just">
              <a:lnSpc>
                <a:spcPct val="150000"/>
              </a:lnSpc>
              <a:buFont typeface="Wingdings" pitchFamily="2" charset="2"/>
              <a:buChar char="v"/>
            </a:pPr>
            <a:r>
              <a:rPr lang="en-US" sz="1400" b="1" dirty="0">
                <a:solidFill>
                  <a:schemeClr val="tx2"/>
                </a:solidFill>
              </a:rPr>
              <a:t>10 research papers</a:t>
            </a:r>
            <a:r>
              <a:rPr lang="en-US" sz="1400" dirty="0">
                <a:solidFill>
                  <a:schemeClr val="tx2"/>
                </a:solidFill>
              </a:rPr>
              <a:t> that </a:t>
            </a:r>
            <a:r>
              <a:rPr lang="en-US" sz="1400" dirty="0" smtClean="0">
                <a:solidFill>
                  <a:schemeClr val="tx2"/>
                </a:solidFill>
              </a:rPr>
              <a:t>we have referred which cover </a:t>
            </a:r>
            <a:r>
              <a:rPr lang="en-US" sz="1400" dirty="0">
                <a:solidFill>
                  <a:schemeClr val="tx2"/>
                </a:solidFill>
              </a:rPr>
              <a:t>the following </a:t>
            </a:r>
            <a:r>
              <a:rPr lang="en-US" sz="1400" dirty="0" smtClean="0">
                <a:solidFill>
                  <a:schemeClr val="tx2"/>
                </a:solidFill>
              </a:rPr>
              <a:t>areas are:</a:t>
            </a:r>
          </a:p>
          <a:p>
            <a:pPr lvl="1" algn="just">
              <a:lnSpc>
                <a:spcPct val="150000"/>
              </a:lnSpc>
              <a:buFont typeface="Arial" pitchFamily="34" charset="0"/>
              <a:buChar char="•"/>
            </a:pPr>
            <a:r>
              <a:rPr lang="en-GB" sz="1200" dirty="0">
                <a:solidFill>
                  <a:schemeClr val="tx2"/>
                </a:solidFill>
              </a:rPr>
              <a:t>Digital Market: E-Commerce Application For </a:t>
            </a:r>
            <a:r>
              <a:rPr lang="en-GB" sz="1200" dirty="0" smtClean="0">
                <a:solidFill>
                  <a:schemeClr val="tx2"/>
                </a:solidFill>
              </a:rPr>
              <a:t>Farmers</a:t>
            </a:r>
          </a:p>
          <a:p>
            <a:pPr lvl="1" algn="just">
              <a:lnSpc>
                <a:spcPct val="150000"/>
              </a:lnSpc>
              <a:buFont typeface="Arial" pitchFamily="34" charset="0"/>
              <a:buChar char="•"/>
            </a:pPr>
            <a:r>
              <a:rPr lang="en-GB" sz="1200" dirty="0">
                <a:solidFill>
                  <a:schemeClr val="tx2"/>
                </a:solidFill>
              </a:rPr>
              <a:t>eMarket for Local </a:t>
            </a:r>
            <a:r>
              <a:rPr lang="en-GB" sz="1200" dirty="0" smtClean="0">
                <a:solidFill>
                  <a:schemeClr val="tx2"/>
                </a:solidFill>
              </a:rPr>
              <a:t>Farmers</a:t>
            </a:r>
          </a:p>
          <a:p>
            <a:pPr lvl="1" algn="just">
              <a:lnSpc>
                <a:spcPct val="150000"/>
              </a:lnSpc>
              <a:buFont typeface="Arial" pitchFamily="34" charset="0"/>
              <a:buChar char="•"/>
            </a:pPr>
            <a:r>
              <a:rPr lang="en-US" sz="1200" dirty="0">
                <a:solidFill>
                  <a:schemeClr val="tx2"/>
                </a:solidFill>
              </a:rPr>
              <a:t>KRISHI BAZAAR: An E-Commerce Application For Direct Farmer-to-Consumer </a:t>
            </a:r>
            <a:r>
              <a:rPr lang="en-US" sz="1200" dirty="0" smtClean="0">
                <a:solidFill>
                  <a:schemeClr val="tx2"/>
                </a:solidFill>
              </a:rPr>
              <a:t>Trading</a:t>
            </a:r>
          </a:p>
          <a:p>
            <a:pPr lvl="1" algn="just">
              <a:lnSpc>
                <a:spcPct val="150000"/>
              </a:lnSpc>
              <a:buFont typeface="Arial" pitchFamily="34" charset="0"/>
              <a:buChar char="•"/>
            </a:pPr>
            <a:r>
              <a:rPr lang="en-US" sz="1200" dirty="0">
                <a:solidFill>
                  <a:schemeClr val="tx2"/>
                </a:solidFill>
              </a:rPr>
              <a:t>Android App to Connect Farmers to Retailers and Food Processing </a:t>
            </a:r>
            <a:r>
              <a:rPr lang="en-US" sz="1200" dirty="0" smtClean="0">
                <a:solidFill>
                  <a:schemeClr val="tx2"/>
                </a:solidFill>
              </a:rPr>
              <a:t>Industry</a:t>
            </a:r>
          </a:p>
          <a:p>
            <a:pPr lvl="1" algn="just">
              <a:lnSpc>
                <a:spcPct val="150000"/>
              </a:lnSpc>
              <a:buFont typeface="Arial" pitchFamily="34" charset="0"/>
              <a:buChar char="•"/>
            </a:pPr>
            <a:r>
              <a:rPr lang="en-US" sz="1200" dirty="0">
                <a:solidFill>
                  <a:schemeClr val="tx2"/>
                </a:solidFill>
              </a:rPr>
              <a:t>AGROCART-An Online Platform for Farmers to Sell Products without </a:t>
            </a:r>
            <a:r>
              <a:rPr lang="en-US" sz="1200" dirty="0" smtClean="0">
                <a:solidFill>
                  <a:schemeClr val="tx2"/>
                </a:solidFill>
              </a:rPr>
              <a:t>Middleman</a:t>
            </a:r>
          </a:p>
          <a:p>
            <a:pPr lvl="1" algn="just">
              <a:lnSpc>
                <a:spcPct val="150000"/>
              </a:lnSpc>
              <a:buFont typeface="Arial" pitchFamily="34" charset="0"/>
              <a:buChar char="•"/>
            </a:pPr>
            <a:r>
              <a:rPr lang="en-US" sz="1200" dirty="0">
                <a:solidFill>
                  <a:schemeClr val="tx2"/>
                </a:solidFill>
              </a:rPr>
              <a:t>Android App to Connect Farmers to Retailers and Food Processing </a:t>
            </a:r>
            <a:r>
              <a:rPr lang="en-US" sz="1200" dirty="0" smtClean="0">
                <a:solidFill>
                  <a:schemeClr val="tx2"/>
                </a:solidFill>
              </a:rPr>
              <a:t>Industry</a:t>
            </a:r>
          </a:p>
          <a:p>
            <a:pPr lvl="1" algn="just">
              <a:lnSpc>
                <a:spcPct val="150000"/>
              </a:lnSpc>
              <a:buFont typeface="Arial" pitchFamily="34" charset="0"/>
              <a:buChar char="•"/>
            </a:pPr>
            <a:r>
              <a:rPr lang="en-US" sz="1200" dirty="0">
                <a:solidFill>
                  <a:schemeClr val="tx2"/>
                </a:solidFill>
              </a:rPr>
              <a:t>SMART KISAN: A Mobile App for Farmers' Assistance in Agricultural </a:t>
            </a:r>
            <a:r>
              <a:rPr lang="en-US" sz="1200" dirty="0" smtClean="0">
                <a:solidFill>
                  <a:schemeClr val="tx2"/>
                </a:solidFill>
              </a:rPr>
              <a:t>Activities</a:t>
            </a:r>
          </a:p>
          <a:p>
            <a:pPr lvl="1" algn="just">
              <a:lnSpc>
                <a:spcPct val="150000"/>
              </a:lnSpc>
              <a:buFont typeface="Arial" pitchFamily="34" charset="0"/>
              <a:buChar char="•"/>
            </a:pPr>
            <a:r>
              <a:rPr lang="en-US" sz="1200" dirty="0">
                <a:solidFill>
                  <a:schemeClr val="tx2"/>
                </a:solidFill>
              </a:rPr>
              <a:t>Technology-enabled online aggregated market for smallholder farmers to obtain enhanced farm-gate </a:t>
            </a:r>
            <a:r>
              <a:rPr lang="en-US" sz="1200" dirty="0" smtClean="0">
                <a:solidFill>
                  <a:schemeClr val="tx2"/>
                </a:solidFill>
              </a:rPr>
              <a:t>prices</a:t>
            </a:r>
          </a:p>
          <a:p>
            <a:pPr lvl="1" algn="just">
              <a:lnSpc>
                <a:spcPct val="150000"/>
              </a:lnSpc>
              <a:buFont typeface="Arial" pitchFamily="34" charset="0"/>
              <a:buChar char="•"/>
            </a:pPr>
            <a:r>
              <a:rPr lang="en-US" sz="1200" dirty="0">
                <a:solidFill>
                  <a:schemeClr val="tx2"/>
                </a:solidFill>
              </a:rPr>
              <a:t>AGRITECHNO: A Development of a Revolutionized Farmer Assisted Agricultural Product Forecasting Mobile App </a:t>
            </a:r>
            <a:r>
              <a:rPr lang="en-US" sz="1200" dirty="0" smtClean="0">
                <a:solidFill>
                  <a:schemeClr val="tx2"/>
                </a:solidFill>
              </a:rPr>
              <a:t>System</a:t>
            </a:r>
          </a:p>
          <a:p>
            <a:pPr lvl="1" algn="just">
              <a:lnSpc>
                <a:spcPct val="150000"/>
              </a:lnSpc>
              <a:buFont typeface="Arial" pitchFamily="34" charset="0"/>
              <a:buChar char="•"/>
            </a:pPr>
            <a:r>
              <a:rPr lang="en-US" sz="1200" dirty="0">
                <a:solidFill>
                  <a:schemeClr val="tx2"/>
                </a:solidFill>
              </a:rPr>
              <a:t>Analysis of mandi systems and market networks in India.</a:t>
            </a:r>
            <a:endParaRPr lang="en-GB" sz="1200" dirty="0">
              <a:solidFill>
                <a:schemeClr val="tx2"/>
              </a:solidFill>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 xmlns:a16="http://schemas.microsoft.com/office/drawing/2014/main" id="{6B8BBEEA-9AE3-9AD1-DBF4-A2CC98EF1B9B}"/>
              </a:ext>
            </a:extLst>
          </p:cNvPr>
          <p:cNvSpPr>
            <a:spLocks noGrp="1"/>
          </p:cNvSpPr>
          <p:nvPr>
            <p:ph idx="1"/>
          </p:nvPr>
        </p:nvSpPr>
        <p:spPr>
          <a:xfrm>
            <a:off x="799921" y="1027091"/>
            <a:ext cx="10668000" cy="5830909"/>
          </a:xfrm>
        </p:spPr>
        <p:txBody>
          <a:bodyPr>
            <a:normAutofit/>
          </a:bodyPr>
          <a:lstStyle/>
          <a:p>
            <a:pPr>
              <a:buFont typeface="Wingdings" pitchFamily="2" charset="2"/>
              <a:buChar char="v"/>
            </a:pPr>
            <a:r>
              <a:rPr lang="en-US" sz="1600" dirty="0">
                <a:solidFill>
                  <a:schemeClr val="tx2"/>
                </a:solidFill>
              </a:rPr>
              <a:t>The </a:t>
            </a:r>
            <a:r>
              <a:rPr lang="en-US" sz="1600" b="1" dirty="0">
                <a:solidFill>
                  <a:schemeClr val="tx2"/>
                </a:solidFill>
              </a:rPr>
              <a:t>existing methods</a:t>
            </a:r>
            <a:r>
              <a:rPr lang="en-US" sz="1600" dirty="0">
                <a:solidFill>
                  <a:schemeClr val="tx2"/>
                </a:solidFill>
              </a:rPr>
              <a:t> for farmers to access markets are often inefficient and costly, relying on outdated practices like middlemen and physical visits to mandis. These approaches result in higher transaction costs and reduced profits. Despite some digital efforts, current solutions lack real-time data and ease of use, underscoring the need for a more efficient, tech-driven approach</a:t>
            </a:r>
            <a:r>
              <a:rPr lang="en-US" sz="1600" dirty="0" smtClean="0">
                <a:solidFill>
                  <a:schemeClr val="tx2"/>
                </a:solidFill>
              </a:rPr>
              <a:t>.</a:t>
            </a:r>
          </a:p>
          <a:p>
            <a:pPr marL="0" indent="0">
              <a:buNone/>
            </a:pPr>
            <a:endParaRPr lang="en-US" sz="500" dirty="0" smtClean="0">
              <a:solidFill>
                <a:schemeClr val="tx2"/>
              </a:solidFill>
            </a:endParaRPr>
          </a:p>
          <a:p>
            <a:pPr marL="0" indent="0">
              <a:buNone/>
            </a:pPr>
            <a:r>
              <a:rPr lang="en-US" sz="1200" b="1" dirty="0">
                <a:solidFill>
                  <a:schemeClr val="tx2"/>
                </a:solidFill>
              </a:rPr>
              <a:t>1. Local Market Price </a:t>
            </a:r>
            <a:r>
              <a:rPr lang="en-US" sz="1200" b="1" dirty="0" smtClean="0">
                <a:solidFill>
                  <a:schemeClr val="tx2"/>
                </a:solidFill>
              </a:rPr>
              <a:t>Bulletins :</a:t>
            </a:r>
            <a:r>
              <a:rPr lang="en-US" sz="1200" dirty="0" smtClean="0">
                <a:solidFill>
                  <a:schemeClr val="tx2"/>
                </a:solidFill>
              </a:rPr>
              <a:t>Farmers rely on physical notice boards or weekly market bulletins to get information about crop prices at local markets or mandis.</a:t>
            </a:r>
          </a:p>
          <a:p>
            <a:pPr marL="0" indent="0">
              <a:buNone/>
            </a:pPr>
            <a:r>
              <a:rPr lang="en-US" sz="1200" b="1" dirty="0" smtClean="0">
                <a:solidFill>
                  <a:schemeClr val="tx2"/>
                </a:solidFill>
              </a:rPr>
              <a:t>Drawbacks</a:t>
            </a:r>
            <a:r>
              <a:rPr lang="en-US" sz="1200" b="1" dirty="0">
                <a:solidFill>
                  <a:schemeClr val="tx2"/>
                </a:solidFill>
              </a:rPr>
              <a:t>:</a:t>
            </a:r>
            <a:endParaRPr lang="en-US" sz="1200" dirty="0">
              <a:solidFill>
                <a:schemeClr val="tx2"/>
              </a:solidFill>
            </a:endParaRPr>
          </a:p>
          <a:p>
            <a:pPr marL="0" indent="0">
              <a:buNone/>
            </a:pPr>
            <a:r>
              <a:rPr lang="en-US" sz="1200" b="1" dirty="0">
                <a:solidFill>
                  <a:schemeClr val="tx2"/>
                </a:solidFill>
              </a:rPr>
              <a:t>i</a:t>
            </a:r>
            <a:r>
              <a:rPr lang="en-US" sz="1200" b="1" dirty="0" smtClean="0">
                <a:solidFill>
                  <a:schemeClr val="tx2"/>
                </a:solidFill>
              </a:rPr>
              <a:t>)Delayed Information</a:t>
            </a:r>
            <a:r>
              <a:rPr lang="en-US" sz="1200" dirty="0" smtClean="0">
                <a:solidFill>
                  <a:schemeClr val="tx2"/>
                </a:solidFill>
              </a:rPr>
              <a:t>     </a:t>
            </a:r>
            <a:r>
              <a:rPr lang="en-US" sz="1200" b="1" dirty="0" smtClean="0">
                <a:solidFill>
                  <a:schemeClr val="tx2"/>
                </a:solidFill>
              </a:rPr>
              <a:t>ii)Lack </a:t>
            </a:r>
            <a:r>
              <a:rPr lang="en-US" sz="1200" b="1" dirty="0">
                <a:solidFill>
                  <a:schemeClr val="tx2"/>
                </a:solidFill>
              </a:rPr>
              <a:t>of Real-Time </a:t>
            </a:r>
            <a:r>
              <a:rPr lang="en-US" sz="1200" b="1" dirty="0" smtClean="0">
                <a:solidFill>
                  <a:schemeClr val="tx2"/>
                </a:solidFill>
              </a:rPr>
              <a:t>Data</a:t>
            </a:r>
            <a:endParaRPr lang="en-US" sz="1600" dirty="0" smtClean="0"/>
          </a:p>
          <a:p>
            <a:pPr marL="0" indent="0">
              <a:buNone/>
            </a:pPr>
            <a:endParaRPr lang="en-US" sz="400" dirty="0" smtClean="0"/>
          </a:p>
          <a:p>
            <a:pPr marL="0" indent="0">
              <a:buNone/>
            </a:pPr>
            <a:r>
              <a:rPr lang="en-US" sz="1200" b="1" dirty="0">
                <a:solidFill>
                  <a:schemeClr val="tx2"/>
                </a:solidFill>
              </a:rPr>
              <a:t>2. Government Websites and Mobile </a:t>
            </a:r>
            <a:r>
              <a:rPr lang="en-US" sz="1200" b="1" dirty="0" smtClean="0">
                <a:solidFill>
                  <a:schemeClr val="tx2"/>
                </a:solidFill>
              </a:rPr>
              <a:t>Apps :</a:t>
            </a:r>
            <a:r>
              <a:rPr lang="en-US" sz="1200" dirty="0" smtClean="0">
                <a:solidFill>
                  <a:schemeClr val="tx2"/>
                </a:solidFill>
              </a:rPr>
              <a:t>Some </a:t>
            </a:r>
            <a:r>
              <a:rPr lang="en-US" sz="1200" dirty="0">
                <a:solidFill>
                  <a:schemeClr val="tx2"/>
                </a:solidFill>
              </a:rPr>
              <a:t>government agencies provide market price information through websites or apps, such as e-NAM (National Agriculture Market).</a:t>
            </a:r>
          </a:p>
          <a:p>
            <a:pPr marL="0" indent="0">
              <a:buNone/>
            </a:pPr>
            <a:r>
              <a:rPr lang="en-US" sz="1200" b="1" dirty="0">
                <a:solidFill>
                  <a:schemeClr val="tx2"/>
                </a:solidFill>
              </a:rPr>
              <a:t>Drawbacks:</a:t>
            </a:r>
            <a:endParaRPr lang="en-US" sz="1200" dirty="0">
              <a:solidFill>
                <a:schemeClr val="tx2"/>
              </a:solidFill>
            </a:endParaRPr>
          </a:p>
          <a:p>
            <a:pPr marL="0" indent="0">
              <a:buNone/>
            </a:pPr>
            <a:r>
              <a:rPr lang="en-US" sz="1200" b="1" dirty="0">
                <a:solidFill>
                  <a:schemeClr val="tx2"/>
                </a:solidFill>
              </a:rPr>
              <a:t>i</a:t>
            </a:r>
            <a:r>
              <a:rPr lang="en-US" sz="1200" b="1" dirty="0" smtClean="0">
                <a:solidFill>
                  <a:schemeClr val="tx2"/>
                </a:solidFill>
              </a:rPr>
              <a:t>)Complexity </a:t>
            </a:r>
            <a:r>
              <a:rPr lang="en-US" sz="1200" b="1" dirty="0">
                <a:solidFill>
                  <a:schemeClr val="tx2"/>
                </a:solidFill>
              </a:rPr>
              <a:t>of </a:t>
            </a:r>
            <a:r>
              <a:rPr lang="en-US" sz="1200" b="1" dirty="0" smtClean="0">
                <a:solidFill>
                  <a:schemeClr val="tx2"/>
                </a:solidFill>
              </a:rPr>
              <a:t>Use</a:t>
            </a:r>
            <a:r>
              <a:rPr lang="en-US" sz="1200" dirty="0" smtClean="0">
                <a:solidFill>
                  <a:schemeClr val="tx2"/>
                </a:solidFill>
              </a:rPr>
              <a:t>        </a:t>
            </a:r>
            <a:r>
              <a:rPr lang="en-US" sz="1200" b="1" dirty="0" smtClean="0">
                <a:solidFill>
                  <a:schemeClr val="tx2"/>
                </a:solidFill>
              </a:rPr>
              <a:t>ii)Incomplete Coverage</a:t>
            </a:r>
          </a:p>
          <a:p>
            <a:pPr marL="0" indent="0">
              <a:buNone/>
            </a:pPr>
            <a:endParaRPr lang="en-US" sz="400" dirty="0">
              <a:solidFill>
                <a:schemeClr val="tx2"/>
              </a:solidFill>
            </a:endParaRPr>
          </a:p>
          <a:p>
            <a:pPr marL="0" indent="0">
              <a:buNone/>
            </a:pPr>
            <a:r>
              <a:rPr lang="en-US" sz="1300" b="1" dirty="0">
                <a:solidFill>
                  <a:schemeClr val="tx2"/>
                </a:solidFill>
              </a:rPr>
              <a:t>3. Agricultural Cooperatives and </a:t>
            </a:r>
            <a:r>
              <a:rPr lang="en-US" sz="1300" b="1" dirty="0" smtClean="0">
                <a:solidFill>
                  <a:schemeClr val="tx2"/>
                </a:solidFill>
              </a:rPr>
              <a:t>Unions :</a:t>
            </a:r>
            <a:r>
              <a:rPr lang="en-US" sz="1300" dirty="0" smtClean="0">
                <a:solidFill>
                  <a:schemeClr val="tx2"/>
                </a:solidFill>
              </a:rPr>
              <a:t>Farmers </a:t>
            </a:r>
            <a:r>
              <a:rPr lang="en-US" sz="1300" dirty="0">
                <a:solidFill>
                  <a:schemeClr val="tx2"/>
                </a:solidFill>
              </a:rPr>
              <a:t>often rely on agricultural cooperatives or unions to sell their produce collectively, which helps negotiate better prices with mandis.</a:t>
            </a:r>
          </a:p>
          <a:p>
            <a:pPr marL="0" indent="0">
              <a:buNone/>
            </a:pPr>
            <a:r>
              <a:rPr lang="en-US" sz="1300" b="1" dirty="0">
                <a:solidFill>
                  <a:schemeClr val="tx2"/>
                </a:solidFill>
              </a:rPr>
              <a:t>Drawbacks:</a:t>
            </a:r>
            <a:endParaRPr lang="en-US" sz="1300" dirty="0">
              <a:solidFill>
                <a:schemeClr val="tx2"/>
              </a:solidFill>
            </a:endParaRPr>
          </a:p>
          <a:p>
            <a:pPr marL="0" indent="0">
              <a:buNone/>
            </a:pPr>
            <a:r>
              <a:rPr lang="en-US" sz="1300" b="1" dirty="0" smtClean="0">
                <a:solidFill>
                  <a:schemeClr val="tx2"/>
                </a:solidFill>
              </a:rPr>
              <a:t>i)Limited Autonomy</a:t>
            </a:r>
            <a:r>
              <a:rPr lang="en-US" sz="1300" dirty="0" smtClean="0">
                <a:solidFill>
                  <a:schemeClr val="tx2"/>
                </a:solidFill>
              </a:rPr>
              <a:t>    </a:t>
            </a:r>
            <a:r>
              <a:rPr lang="en-US" sz="1300" b="1" dirty="0" smtClean="0">
                <a:solidFill>
                  <a:schemeClr val="tx2"/>
                </a:solidFill>
              </a:rPr>
              <a:t>ii)Potential </a:t>
            </a:r>
            <a:r>
              <a:rPr lang="en-US" sz="1300" b="1" dirty="0">
                <a:solidFill>
                  <a:schemeClr val="tx2"/>
                </a:solidFill>
              </a:rPr>
              <a:t>Middlemen </a:t>
            </a:r>
            <a:r>
              <a:rPr lang="en-US" sz="1300" b="1" dirty="0" smtClean="0">
                <a:solidFill>
                  <a:schemeClr val="tx2"/>
                </a:solidFill>
              </a:rPr>
              <a:t>Fees</a:t>
            </a:r>
          </a:p>
          <a:p>
            <a:pPr marL="0" indent="0">
              <a:buNone/>
            </a:pPr>
            <a:endParaRPr lang="en-US" sz="400" b="1" dirty="0" smtClean="0">
              <a:solidFill>
                <a:schemeClr val="tx2"/>
              </a:solidFill>
            </a:endParaRPr>
          </a:p>
          <a:p>
            <a:pPr marL="0" indent="0">
              <a:buNone/>
            </a:pPr>
            <a:r>
              <a:rPr lang="en-US" sz="1200" b="1" dirty="0">
                <a:solidFill>
                  <a:schemeClr val="tx2"/>
                </a:solidFill>
              </a:rPr>
              <a:t>4. Middleman/Broker </a:t>
            </a:r>
            <a:r>
              <a:rPr lang="en-US" sz="1200" b="1" dirty="0" smtClean="0">
                <a:solidFill>
                  <a:schemeClr val="tx2"/>
                </a:solidFill>
              </a:rPr>
              <a:t>Networks :</a:t>
            </a:r>
            <a:r>
              <a:rPr lang="en-US" sz="1200" dirty="0" smtClean="0">
                <a:solidFill>
                  <a:schemeClr val="tx2"/>
                </a:solidFill>
              </a:rPr>
              <a:t>Farmers </a:t>
            </a:r>
            <a:r>
              <a:rPr lang="en-US" sz="1200" dirty="0">
                <a:solidFill>
                  <a:schemeClr val="tx2"/>
                </a:solidFill>
              </a:rPr>
              <a:t>often sell their produce to middlemen who act as brokers between them and the mandis, handling the transaction and logistics.</a:t>
            </a:r>
          </a:p>
          <a:p>
            <a:pPr marL="0" indent="0">
              <a:buNone/>
            </a:pPr>
            <a:r>
              <a:rPr lang="en-US" sz="1200" b="1" dirty="0">
                <a:solidFill>
                  <a:schemeClr val="tx2"/>
                </a:solidFill>
              </a:rPr>
              <a:t>Drawbacks:</a:t>
            </a:r>
            <a:endParaRPr lang="en-US" sz="1200" dirty="0">
              <a:solidFill>
                <a:schemeClr val="tx2"/>
              </a:solidFill>
            </a:endParaRPr>
          </a:p>
          <a:p>
            <a:pPr marL="0" indent="0">
              <a:buNone/>
            </a:pPr>
            <a:r>
              <a:rPr lang="en-US" sz="1200" b="1" dirty="0" smtClean="0">
                <a:solidFill>
                  <a:schemeClr val="tx2"/>
                </a:solidFill>
              </a:rPr>
              <a:t>i)High </a:t>
            </a:r>
            <a:r>
              <a:rPr lang="en-US" sz="1200" b="1" dirty="0">
                <a:solidFill>
                  <a:schemeClr val="tx2"/>
                </a:solidFill>
              </a:rPr>
              <a:t>Commission </a:t>
            </a:r>
            <a:r>
              <a:rPr lang="en-US" sz="1200" b="1" dirty="0" smtClean="0">
                <a:solidFill>
                  <a:schemeClr val="tx2"/>
                </a:solidFill>
              </a:rPr>
              <a:t>Fees</a:t>
            </a:r>
            <a:r>
              <a:rPr lang="en-US" sz="1200" dirty="0" smtClean="0">
                <a:solidFill>
                  <a:schemeClr val="tx2"/>
                </a:solidFill>
              </a:rPr>
              <a:t>  </a:t>
            </a:r>
            <a:r>
              <a:rPr lang="en-US" sz="1200" b="1" dirty="0" smtClean="0">
                <a:solidFill>
                  <a:schemeClr val="tx2"/>
                </a:solidFill>
              </a:rPr>
              <a:t>ii)Lack </a:t>
            </a:r>
            <a:r>
              <a:rPr lang="en-US" sz="1200" b="1" dirty="0">
                <a:solidFill>
                  <a:schemeClr val="tx2"/>
                </a:solidFill>
              </a:rPr>
              <a:t>of </a:t>
            </a:r>
            <a:r>
              <a:rPr lang="en-US" sz="1200" b="1" dirty="0" smtClean="0">
                <a:solidFill>
                  <a:schemeClr val="tx2"/>
                </a:solidFill>
              </a:rPr>
              <a:t>Transparency</a:t>
            </a:r>
            <a:endParaRPr lang="en-US" sz="1200" dirty="0">
              <a:solidFill>
                <a:schemeClr val="tx2"/>
              </a:solidFill>
            </a:endParaRPr>
          </a:p>
          <a:p>
            <a:pPr marL="0" indent="0">
              <a:buNone/>
            </a:pPr>
            <a:endParaRPr lang="en-US" sz="1600" dirty="0"/>
          </a:p>
          <a:p>
            <a:pPr>
              <a:lnSpc>
                <a:spcPct val="150000"/>
              </a:lnSpc>
              <a:buFont typeface="Wingdings" pitchFamily="2" charset="2"/>
              <a:buChar char="Ø"/>
            </a:pPr>
            <a:endParaRPr lang="en-IN" sz="1600" dirty="0">
              <a:solidFill>
                <a:schemeClr val="tx2"/>
              </a:solidFill>
            </a:endParaRPr>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pPr>
              <a:buFont typeface="Wingdings" pitchFamily="2" charset="2"/>
              <a:buChar char="v"/>
            </a:pPr>
            <a:r>
              <a:rPr lang="en-US" sz="1600" dirty="0">
                <a:solidFill>
                  <a:schemeClr val="tx2"/>
                </a:solidFill>
              </a:rPr>
              <a:t>The </a:t>
            </a:r>
            <a:r>
              <a:rPr lang="en-US" sz="1600" b="1" dirty="0">
                <a:solidFill>
                  <a:schemeClr val="tx2"/>
                </a:solidFill>
              </a:rPr>
              <a:t>proposed method</a:t>
            </a:r>
            <a:r>
              <a:rPr lang="en-US" sz="1600" dirty="0">
                <a:solidFill>
                  <a:schemeClr val="tx2"/>
                </a:solidFill>
              </a:rPr>
              <a:t> introduces a tech-driven solution to help farmers access markets more efficiently. By using an app with location tracking and real-time data, farmers can easily find the nearest mandi and compare costs, enabling better decision-making and reducing transaction </a:t>
            </a:r>
            <a:r>
              <a:rPr lang="en-US" sz="1600" dirty="0" smtClean="0">
                <a:solidFill>
                  <a:schemeClr val="tx2"/>
                </a:solidFill>
              </a:rPr>
              <a:t>expenses.</a:t>
            </a:r>
            <a:endParaRPr lang="en-US" sz="1600" dirty="0">
              <a:solidFill>
                <a:schemeClr val="tx2"/>
              </a:solidFill>
            </a:endParaRPr>
          </a:p>
          <a:p>
            <a:pPr marL="0" indent="0">
              <a:buNone/>
            </a:pPr>
            <a:r>
              <a:rPr lang="en-US" sz="1600" dirty="0" smtClean="0">
                <a:solidFill>
                  <a:schemeClr val="tx2"/>
                </a:solidFill>
              </a:rPr>
              <a:t>The Proposed Methodologies are:</a:t>
            </a:r>
          </a:p>
          <a:p>
            <a:pPr marL="0" indent="0">
              <a:buNone/>
            </a:pPr>
            <a:endParaRPr lang="en-US" sz="1600" dirty="0" smtClean="0">
              <a:solidFill>
                <a:schemeClr val="tx2"/>
              </a:solidFill>
            </a:endParaRPr>
          </a:p>
          <a:p>
            <a:pPr>
              <a:buFont typeface="Wingdings" pitchFamily="2" charset="2"/>
              <a:buChar char="ü"/>
            </a:pPr>
            <a:r>
              <a:rPr lang="en-US" sz="1600" b="1" dirty="0">
                <a:solidFill>
                  <a:schemeClr val="tx2"/>
                </a:solidFill>
              </a:rPr>
              <a:t>Android App:</a:t>
            </a:r>
            <a:r>
              <a:rPr lang="en-US" sz="1600" dirty="0">
                <a:solidFill>
                  <a:schemeClr val="tx2"/>
                </a:solidFill>
              </a:rPr>
              <a:t> Farmers can use their mobile devices to input their location and details of their produce.</a:t>
            </a:r>
          </a:p>
          <a:p>
            <a:pPr>
              <a:buFont typeface="Wingdings" pitchFamily="2" charset="2"/>
              <a:buChar char="ü"/>
            </a:pPr>
            <a:r>
              <a:rPr lang="en-US" sz="1600" b="1" dirty="0">
                <a:solidFill>
                  <a:schemeClr val="tx2"/>
                </a:solidFill>
              </a:rPr>
              <a:t>Google Maps Integration:</a:t>
            </a:r>
            <a:r>
              <a:rPr lang="en-US" sz="1600" dirty="0">
                <a:solidFill>
                  <a:schemeClr val="tx2"/>
                </a:solidFill>
              </a:rPr>
              <a:t> The app uses Google Maps API to find the nearest mandi from the farmer’s location.</a:t>
            </a:r>
          </a:p>
          <a:p>
            <a:pPr>
              <a:buFont typeface="Wingdings" pitchFamily="2" charset="2"/>
              <a:buChar char="ü"/>
            </a:pPr>
            <a:r>
              <a:rPr lang="en-US" sz="1600" b="1" dirty="0">
                <a:solidFill>
                  <a:schemeClr val="tx2"/>
                </a:solidFill>
              </a:rPr>
              <a:t>Cost Estimation Algorithm:</a:t>
            </a:r>
            <a:r>
              <a:rPr lang="en-US" sz="1600" dirty="0">
                <a:solidFill>
                  <a:schemeClr val="tx2"/>
                </a:solidFill>
              </a:rPr>
              <a:t> The app calculates estimated transaction costs for each mandi.</a:t>
            </a:r>
          </a:p>
          <a:p>
            <a:pPr>
              <a:buFont typeface="Wingdings" pitchFamily="2" charset="2"/>
              <a:buChar char="ü"/>
            </a:pPr>
            <a:r>
              <a:rPr lang="en-US" sz="1600" b="1" dirty="0">
                <a:solidFill>
                  <a:schemeClr val="tx2"/>
                </a:solidFill>
              </a:rPr>
              <a:t>Mandi Comparison:</a:t>
            </a:r>
            <a:r>
              <a:rPr lang="en-US" sz="1600" dirty="0">
                <a:solidFill>
                  <a:schemeClr val="tx2"/>
                </a:solidFill>
              </a:rPr>
              <a:t> Provides a comparison of transaction costs for various mandis and recommends the least expensive option.</a:t>
            </a:r>
          </a:p>
          <a:p>
            <a:pPr>
              <a:buFont typeface="Wingdings" pitchFamily="2" charset="2"/>
              <a:buChar char="ü"/>
            </a:pPr>
            <a:r>
              <a:rPr lang="en-US" sz="1600" b="1" dirty="0">
                <a:solidFill>
                  <a:schemeClr val="tx2"/>
                </a:solidFill>
              </a:rPr>
              <a:t>Firebase Backend:</a:t>
            </a:r>
            <a:r>
              <a:rPr lang="en-US" sz="1600" dirty="0">
                <a:solidFill>
                  <a:schemeClr val="tx2"/>
                </a:solidFill>
              </a:rPr>
              <a:t> Secure storage of user data, crop prices, mandi details, and transaction history.</a:t>
            </a:r>
          </a:p>
          <a:p>
            <a:pPr marL="0" indent="0">
              <a:lnSpc>
                <a:spcPct val="200000"/>
              </a:lnSpc>
              <a:buNone/>
            </a:pPr>
            <a:endParaRPr lang="en-GB" sz="1600" dirty="0">
              <a:solidFill>
                <a:schemeClr val="tx2"/>
              </a:solidFill>
            </a:endParaRP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a:buFont typeface="Wingdings" pitchFamily="2" charset="2"/>
              <a:buChar char="v"/>
            </a:pPr>
            <a:r>
              <a:rPr lang="en-US" sz="1800" dirty="0">
                <a:solidFill>
                  <a:schemeClr val="tx2"/>
                </a:solidFill>
              </a:rPr>
              <a:t>The </a:t>
            </a:r>
            <a:r>
              <a:rPr lang="en-US" sz="1800" b="1" dirty="0">
                <a:solidFill>
                  <a:schemeClr val="tx2"/>
                </a:solidFill>
              </a:rPr>
              <a:t>objectives</a:t>
            </a:r>
            <a:r>
              <a:rPr lang="en-US" sz="1800" dirty="0">
                <a:solidFill>
                  <a:schemeClr val="tx2"/>
                </a:solidFill>
              </a:rPr>
              <a:t> aim to create an app that helps farmers find nearby mandis, compare transaction costs, and choose the most cost-effective option, improving their market access and </a:t>
            </a:r>
            <a:r>
              <a:rPr lang="en-US" sz="1800" dirty="0" smtClean="0">
                <a:solidFill>
                  <a:schemeClr val="tx2"/>
                </a:solidFill>
              </a:rPr>
              <a:t>profitability.</a:t>
            </a:r>
          </a:p>
          <a:p>
            <a:pPr marL="0" indent="0">
              <a:buNone/>
            </a:pPr>
            <a:endParaRPr lang="en-US" sz="400" dirty="0" smtClean="0">
              <a:solidFill>
                <a:schemeClr val="tx2"/>
              </a:solidFill>
            </a:endParaRPr>
          </a:p>
          <a:p>
            <a:pPr marL="0" indent="0">
              <a:buNone/>
            </a:pPr>
            <a:r>
              <a:rPr lang="en-US" sz="1800" dirty="0" smtClean="0">
                <a:solidFill>
                  <a:schemeClr val="tx2"/>
                </a:solidFill>
              </a:rPr>
              <a:t>=&gt;Main Objectives are :</a:t>
            </a:r>
          </a:p>
          <a:p>
            <a:pPr marL="0" indent="0">
              <a:buNone/>
            </a:pPr>
            <a:endParaRPr lang="en-US" sz="1800" dirty="0" smtClean="0">
              <a:solidFill>
                <a:schemeClr val="tx2"/>
              </a:solidFill>
            </a:endParaRPr>
          </a:p>
          <a:p>
            <a:r>
              <a:rPr lang="en-US" sz="1800" dirty="0">
                <a:solidFill>
                  <a:schemeClr val="tx2"/>
                </a:solidFill>
              </a:rPr>
              <a:t>To develop an Android application that helps farmers locate the nearest mandi using GPS and Google Maps.</a:t>
            </a:r>
          </a:p>
          <a:p>
            <a:r>
              <a:rPr lang="en-US" sz="1800" dirty="0">
                <a:solidFill>
                  <a:schemeClr val="tx2"/>
                </a:solidFill>
              </a:rPr>
              <a:t>To estimate the transaction costs for each mandi based on the farmer's produce and quantity.</a:t>
            </a:r>
          </a:p>
          <a:p>
            <a:r>
              <a:rPr lang="en-US" sz="1800" dirty="0">
                <a:solidFill>
                  <a:schemeClr val="tx2"/>
                </a:solidFill>
              </a:rPr>
              <a:t>To recommend the mandi with the lowest transaction cost for the farmer.</a:t>
            </a:r>
          </a:p>
          <a:p>
            <a:r>
              <a:rPr lang="en-US" sz="1800" dirty="0">
                <a:solidFill>
                  <a:schemeClr val="tx2"/>
                </a:solidFill>
              </a:rPr>
              <a:t>To utilize Firebase as the backend for storing mandi data, crop information, and transaction history.</a:t>
            </a:r>
          </a:p>
          <a:p>
            <a:r>
              <a:rPr lang="en-US" sz="1800" dirty="0">
                <a:solidFill>
                  <a:schemeClr val="tx2"/>
                </a:solidFill>
              </a:rPr>
              <a:t>To offer a simple, user-friendly interface for farmers, ensuring ease of access and utility.</a:t>
            </a:r>
          </a:p>
          <a:p>
            <a:pPr marL="0" indent="0">
              <a:buNone/>
            </a:pPr>
            <a:endParaRPr lang="en-GB" sz="1800" dirty="0">
              <a:solidFill>
                <a:schemeClr val="tx2"/>
              </a:solidFill>
            </a:endParaRPr>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a:bodyPr>
          <a:lstStyle/>
          <a:p>
            <a:pPr>
              <a:buFont typeface="Wingdings" pitchFamily="2" charset="2"/>
              <a:buChar char="v"/>
            </a:pPr>
            <a:r>
              <a:rPr lang="en-US" sz="1600" dirty="0">
                <a:solidFill>
                  <a:schemeClr val="tx2"/>
                </a:solidFill>
              </a:rPr>
              <a:t>The </a:t>
            </a:r>
            <a:r>
              <a:rPr lang="en-US" sz="1600" b="1" dirty="0">
                <a:solidFill>
                  <a:schemeClr val="tx2"/>
                </a:solidFill>
              </a:rPr>
              <a:t>modules/methodology</a:t>
            </a:r>
            <a:r>
              <a:rPr lang="en-US" sz="1600" dirty="0">
                <a:solidFill>
                  <a:schemeClr val="tx2"/>
                </a:solidFill>
              </a:rPr>
              <a:t> section describes the app's key components, including location services and cost estimation, to enhance functionality. This approach ensures easy navigation and effective decision-making for </a:t>
            </a:r>
            <a:r>
              <a:rPr lang="en-US" sz="1600" dirty="0" smtClean="0">
                <a:solidFill>
                  <a:schemeClr val="tx2"/>
                </a:solidFill>
              </a:rPr>
              <a:t>farmers.</a:t>
            </a:r>
          </a:p>
          <a:p>
            <a:pPr>
              <a:buFont typeface="Wingdings" pitchFamily="2" charset="2"/>
              <a:buChar char="v"/>
            </a:pPr>
            <a:endParaRPr lang="en-GB" sz="600" dirty="0">
              <a:solidFill>
                <a:schemeClr val="tx2"/>
              </a:solidFill>
            </a:endParaRPr>
          </a:p>
          <a:p>
            <a:pPr>
              <a:buFont typeface="Wingdings" pitchFamily="2" charset="2"/>
              <a:buChar char="v"/>
            </a:pPr>
            <a:r>
              <a:rPr lang="en-GB" sz="1600" b="1" dirty="0" smtClean="0">
                <a:solidFill>
                  <a:schemeClr val="tx2"/>
                </a:solidFill>
              </a:rPr>
              <a:t>The Modules used are:</a:t>
            </a:r>
          </a:p>
          <a:p>
            <a:pPr marL="0" indent="0">
              <a:buNone/>
            </a:pPr>
            <a:endParaRPr lang="en-GB" sz="600" b="1" dirty="0" smtClean="0">
              <a:solidFill>
                <a:schemeClr val="tx2"/>
              </a:solidFill>
            </a:endParaRPr>
          </a:p>
          <a:p>
            <a:pPr>
              <a:buFont typeface="Wingdings" pitchFamily="2" charset="2"/>
              <a:buChar char="Ø"/>
            </a:pPr>
            <a:r>
              <a:rPr lang="en-US" sz="1600" b="1" dirty="0">
                <a:solidFill>
                  <a:schemeClr val="tx2"/>
                </a:solidFill>
              </a:rPr>
              <a:t>Location-Based Mandi </a:t>
            </a:r>
            <a:r>
              <a:rPr lang="en-US" sz="1600" b="1" dirty="0" smtClean="0">
                <a:solidFill>
                  <a:schemeClr val="tx2"/>
                </a:solidFill>
              </a:rPr>
              <a:t>Search :</a:t>
            </a:r>
          </a:p>
          <a:p>
            <a:pPr lvl="1">
              <a:buFont typeface="Arial" pitchFamily="34" charset="0"/>
              <a:buChar char="•"/>
            </a:pPr>
            <a:r>
              <a:rPr lang="en-US" sz="1400" dirty="0" smtClean="0">
                <a:solidFill>
                  <a:schemeClr val="tx2"/>
                </a:solidFill>
              </a:rPr>
              <a:t>Uses </a:t>
            </a:r>
            <a:r>
              <a:rPr lang="en-US" sz="1400" dirty="0">
                <a:solidFill>
                  <a:schemeClr val="tx2"/>
                </a:solidFill>
              </a:rPr>
              <a:t>Google Maps API to locate the nearest mandi.</a:t>
            </a:r>
          </a:p>
          <a:p>
            <a:pPr lvl="1">
              <a:buFont typeface="Arial" pitchFamily="34" charset="0"/>
              <a:buChar char="•"/>
            </a:pPr>
            <a:r>
              <a:rPr lang="en-US" sz="1400" dirty="0">
                <a:solidFill>
                  <a:schemeClr val="tx2"/>
                </a:solidFill>
              </a:rPr>
              <a:t>Displays mandi details and distance from the farmer's location.</a:t>
            </a:r>
          </a:p>
          <a:p>
            <a:pPr>
              <a:buFont typeface="Wingdings" pitchFamily="2" charset="2"/>
              <a:buChar char="Ø"/>
            </a:pPr>
            <a:r>
              <a:rPr lang="en-US" sz="1600" b="1" dirty="0">
                <a:solidFill>
                  <a:schemeClr val="tx2"/>
                </a:solidFill>
              </a:rPr>
              <a:t>Crop and Transaction Cost </a:t>
            </a:r>
            <a:r>
              <a:rPr lang="en-US" sz="1600" b="1" dirty="0" smtClean="0">
                <a:solidFill>
                  <a:schemeClr val="tx2"/>
                </a:solidFill>
              </a:rPr>
              <a:t>Input :</a:t>
            </a:r>
          </a:p>
          <a:p>
            <a:pPr marL="685800" lvl="1">
              <a:buFont typeface="Arial" pitchFamily="34" charset="0"/>
              <a:buChar char="•"/>
            </a:pPr>
            <a:r>
              <a:rPr lang="en-US" sz="1400" dirty="0" smtClean="0">
                <a:solidFill>
                  <a:schemeClr val="tx2"/>
                </a:solidFill>
              </a:rPr>
              <a:t>Farmers </a:t>
            </a:r>
            <a:r>
              <a:rPr lang="en-US" sz="1400" dirty="0">
                <a:solidFill>
                  <a:schemeClr val="tx2"/>
                </a:solidFill>
              </a:rPr>
              <a:t>input the type and quantity of crops.</a:t>
            </a:r>
          </a:p>
          <a:p>
            <a:pPr marL="685800" lvl="1">
              <a:buFont typeface="Arial" pitchFamily="34" charset="0"/>
              <a:buChar char="•"/>
            </a:pPr>
            <a:r>
              <a:rPr lang="en-US" sz="1400" dirty="0">
                <a:solidFill>
                  <a:schemeClr val="tx2"/>
                </a:solidFill>
              </a:rPr>
              <a:t>The app calculates transportation and mandi fees.</a:t>
            </a:r>
          </a:p>
          <a:p>
            <a:pPr>
              <a:buFont typeface="Wingdings" pitchFamily="2" charset="2"/>
              <a:buChar char="Ø"/>
            </a:pPr>
            <a:r>
              <a:rPr lang="en-US" sz="1600" b="1" dirty="0">
                <a:solidFill>
                  <a:schemeClr val="tx2"/>
                </a:solidFill>
              </a:rPr>
              <a:t>Cost Comparison and </a:t>
            </a:r>
            <a:r>
              <a:rPr lang="en-US" sz="1600" b="1" dirty="0" smtClean="0">
                <a:solidFill>
                  <a:schemeClr val="tx2"/>
                </a:solidFill>
              </a:rPr>
              <a:t>Recommendation:</a:t>
            </a:r>
          </a:p>
          <a:p>
            <a:pPr marL="685800" lvl="1">
              <a:buFont typeface="Arial" pitchFamily="34" charset="0"/>
              <a:buChar char="•"/>
            </a:pPr>
            <a:r>
              <a:rPr lang="en-US" sz="1400" dirty="0" smtClean="0">
                <a:solidFill>
                  <a:schemeClr val="tx2"/>
                </a:solidFill>
              </a:rPr>
              <a:t>Compares </a:t>
            </a:r>
            <a:r>
              <a:rPr lang="en-US" sz="1400" dirty="0">
                <a:solidFill>
                  <a:schemeClr val="tx2"/>
                </a:solidFill>
              </a:rPr>
              <a:t>transaction costs across mandis.</a:t>
            </a:r>
          </a:p>
          <a:p>
            <a:pPr marL="685800" lvl="1">
              <a:buFont typeface="Arial" pitchFamily="34" charset="0"/>
              <a:buChar char="•"/>
            </a:pPr>
            <a:r>
              <a:rPr lang="en-US" sz="1400" dirty="0">
                <a:solidFill>
                  <a:schemeClr val="tx2"/>
                </a:solidFill>
              </a:rPr>
              <a:t>Suggests the least expensive mandi for the farmer.</a:t>
            </a:r>
          </a:p>
          <a:p>
            <a:pPr>
              <a:buFont typeface="Wingdings" pitchFamily="2" charset="2"/>
              <a:buChar char="Ø"/>
            </a:pPr>
            <a:r>
              <a:rPr lang="en-US" sz="1600" b="1" dirty="0">
                <a:solidFill>
                  <a:schemeClr val="tx2"/>
                </a:solidFill>
              </a:rPr>
              <a:t>Firebase Integration</a:t>
            </a:r>
            <a:r>
              <a:rPr lang="en-US" sz="1600" b="1" dirty="0" smtClean="0">
                <a:solidFill>
                  <a:schemeClr val="tx2"/>
                </a:solidFill>
              </a:rPr>
              <a:t>:</a:t>
            </a:r>
          </a:p>
          <a:p>
            <a:pPr marL="685800" lvl="1">
              <a:buFont typeface="Arial" pitchFamily="34" charset="0"/>
              <a:buChar char="•"/>
            </a:pPr>
            <a:r>
              <a:rPr lang="en-US" sz="1400" dirty="0" smtClean="0">
                <a:solidFill>
                  <a:schemeClr val="tx2"/>
                </a:solidFill>
              </a:rPr>
              <a:t>Data </a:t>
            </a:r>
            <a:r>
              <a:rPr lang="en-US" sz="1400" dirty="0">
                <a:solidFill>
                  <a:schemeClr val="tx2"/>
                </a:solidFill>
              </a:rPr>
              <a:t>storage for mandi details, crop prices, and transaction histories.</a:t>
            </a:r>
          </a:p>
          <a:p>
            <a:pPr marL="685800" lvl="1">
              <a:buFont typeface="Arial" pitchFamily="34" charset="0"/>
              <a:buChar char="•"/>
            </a:pPr>
            <a:r>
              <a:rPr lang="en-US" sz="1400" dirty="0">
                <a:solidFill>
                  <a:schemeClr val="tx2"/>
                </a:solidFill>
              </a:rPr>
              <a:t>User authentication and secure access to stored information.</a:t>
            </a:r>
          </a:p>
          <a:p>
            <a:pPr marL="0" indent="0">
              <a:buNone/>
            </a:pPr>
            <a:endParaRPr lang="en-US" sz="1600" b="1" dirty="0" smtClean="0">
              <a:solidFill>
                <a:schemeClr val="tx2"/>
              </a:solidFill>
            </a:endParaRPr>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487" y="1236372"/>
            <a:ext cx="11590986" cy="46235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9389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 xmlns:a16="http://schemas.microsoft.com/office/drawing/2014/main" id="{15C84BCC-0DB1-FDE0-3402-D7F5BF535CDB}"/>
              </a:ext>
            </a:extLst>
          </p:cNvPr>
          <p:cNvSpPr>
            <a:spLocks noGrp="1"/>
          </p:cNvSpPr>
          <p:nvPr>
            <p:ph idx="1"/>
          </p:nvPr>
        </p:nvSpPr>
        <p:spPr/>
        <p:txBody>
          <a:bodyPr/>
          <a:lstStyle/>
          <a:p>
            <a:pPr algn="just">
              <a:buFont typeface="Wingdings" pitchFamily="2" charset="2"/>
              <a:buChar char="v"/>
            </a:pPr>
            <a:r>
              <a:rPr lang="en-IN" sz="2000" b="1" dirty="0">
                <a:solidFill>
                  <a:schemeClr val="tx2"/>
                </a:solidFill>
              </a:rPr>
              <a:t>Hardware Requirements</a:t>
            </a:r>
            <a:r>
              <a:rPr lang="en-IN" sz="2000" b="1" dirty="0" smtClean="0">
                <a:solidFill>
                  <a:schemeClr val="tx2"/>
                </a:solidFill>
              </a:rPr>
              <a:t>:</a:t>
            </a:r>
          </a:p>
          <a:p>
            <a:pPr marL="0" indent="0" algn="just">
              <a:buNone/>
            </a:pPr>
            <a:endParaRPr lang="en-IN" sz="1000" dirty="0">
              <a:solidFill>
                <a:schemeClr val="tx2"/>
              </a:solidFill>
            </a:endParaRPr>
          </a:p>
          <a:p>
            <a:pPr algn="just">
              <a:buFont typeface="Wingdings" pitchFamily="2" charset="2"/>
              <a:buChar char="ü"/>
            </a:pPr>
            <a:r>
              <a:rPr lang="en-IN" sz="1800" dirty="0">
                <a:solidFill>
                  <a:schemeClr val="tx2"/>
                </a:solidFill>
              </a:rPr>
              <a:t>Android device with GPS capability.</a:t>
            </a:r>
          </a:p>
          <a:p>
            <a:pPr algn="just">
              <a:buFont typeface="Wingdings" pitchFamily="2" charset="2"/>
              <a:buChar char="ü"/>
            </a:pPr>
            <a:r>
              <a:rPr lang="en-IN" sz="1800" dirty="0">
                <a:solidFill>
                  <a:schemeClr val="tx2"/>
                </a:solidFill>
              </a:rPr>
              <a:t>Internet connectivity</a:t>
            </a:r>
            <a:r>
              <a:rPr lang="en-IN" sz="1800" dirty="0" smtClean="0">
                <a:solidFill>
                  <a:schemeClr val="tx2"/>
                </a:solidFill>
              </a:rPr>
              <a:t>.</a:t>
            </a:r>
          </a:p>
          <a:p>
            <a:pPr marL="0" indent="0" algn="just">
              <a:buNone/>
            </a:pPr>
            <a:endParaRPr lang="en-IN" dirty="0">
              <a:solidFill>
                <a:schemeClr val="tx2"/>
              </a:solidFill>
            </a:endParaRPr>
          </a:p>
          <a:p>
            <a:pPr algn="just">
              <a:buFont typeface="Wingdings" pitchFamily="2" charset="2"/>
              <a:buChar char="v"/>
            </a:pPr>
            <a:r>
              <a:rPr lang="en-IN" sz="2000" b="1" dirty="0">
                <a:solidFill>
                  <a:schemeClr val="tx2"/>
                </a:solidFill>
              </a:rPr>
              <a:t>Software Requirements</a:t>
            </a:r>
            <a:r>
              <a:rPr lang="en-IN" sz="2000" b="1" dirty="0" smtClean="0">
                <a:solidFill>
                  <a:schemeClr val="tx2"/>
                </a:solidFill>
              </a:rPr>
              <a:t>:</a:t>
            </a:r>
          </a:p>
          <a:p>
            <a:pPr marL="0" indent="0" algn="just">
              <a:buNone/>
            </a:pPr>
            <a:endParaRPr lang="en-IN" sz="1000" dirty="0">
              <a:solidFill>
                <a:schemeClr val="tx2"/>
              </a:solidFill>
            </a:endParaRPr>
          </a:p>
          <a:p>
            <a:pPr algn="just">
              <a:buFont typeface="Wingdings" pitchFamily="2" charset="2"/>
              <a:buChar char="ü"/>
            </a:pPr>
            <a:r>
              <a:rPr lang="en-IN" sz="1800" b="1" dirty="0">
                <a:solidFill>
                  <a:schemeClr val="tx2"/>
                </a:solidFill>
              </a:rPr>
              <a:t>Android Studio:</a:t>
            </a:r>
            <a:r>
              <a:rPr lang="en-IN" sz="1800" dirty="0">
                <a:solidFill>
                  <a:schemeClr val="tx2"/>
                </a:solidFill>
              </a:rPr>
              <a:t> For app development.</a:t>
            </a:r>
          </a:p>
          <a:p>
            <a:pPr algn="just">
              <a:buFont typeface="Wingdings" pitchFamily="2" charset="2"/>
              <a:buChar char="ü"/>
            </a:pPr>
            <a:r>
              <a:rPr lang="en-IN" sz="1800" b="1" dirty="0">
                <a:solidFill>
                  <a:schemeClr val="tx2"/>
                </a:solidFill>
              </a:rPr>
              <a:t>Google Maps API:</a:t>
            </a:r>
            <a:r>
              <a:rPr lang="en-IN" sz="1800" dirty="0">
                <a:solidFill>
                  <a:schemeClr val="tx2"/>
                </a:solidFill>
              </a:rPr>
              <a:t> For location services.</a:t>
            </a:r>
          </a:p>
          <a:p>
            <a:pPr algn="just">
              <a:buFont typeface="Wingdings" pitchFamily="2" charset="2"/>
              <a:buChar char="ü"/>
            </a:pPr>
            <a:r>
              <a:rPr lang="en-IN" sz="1800" b="1" dirty="0">
                <a:solidFill>
                  <a:schemeClr val="tx2"/>
                </a:solidFill>
              </a:rPr>
              <a:t>Firebase:</a:t>
            </a:r>
            <a:r>
              <a:rPr lang="en-IN" sz="1800" dirty="0">
                <a:solidFill>
                  <a:schemeClr val="tx2"/>
                </a:solidFill>
              </a:rPr>
              <a:t> Backend for user data, crop prices, and mandi details.</a:t>
            </a:r>
          </a:p>
          <a:p>
            <a:pPr algn="just">
              <a:buFont typeface="Wingdings" pitchFamily="2" charset="2"/>
              <a:buChar char="ü"/>
            </a:pPr>
            <a:r>
              <a:rPr lang="en-IN" sz="1800" b="1" dirty="0">
                <a:solidFill>
                  <a:schemeClr val="tx2"/>
                </a:solidFill>
              </a:rPr>
              <a:t>Java/</a:t>
            </a:r>
            <a:r>
              <a:rPr lang="en-IN" sz="1800" b="1" dirty="0" err="1">
                <a:solidFill>
                  <a:schemeClr val="tx2"/>
                </a:solidFill>
              </a:rPr>
              <a:t>Kotlin</a:t>
            </a:r>
            <a:r>
              <a:rPr lang="en-IN" sz="1800" b="1" dirty="0">
                <a:solidFill>
                  <a:schemeClr val="tx2"/>
                </a:solidFill>
              </a:rPr>
              <a:t>:</a:t>
            </a:r>
            <a:r>
              <a:rPr lang="en-IN" sz="1800" dirty="0">
                <a:solidFill>
                  <a:schemeClr val="tx2"/>
                </a:solidFill>
              </a:rPr>
              <a:t> Programming language for Android development.</a:t>
            </a:r>
          </a:p>
          <a:p>
            <a:pPr marL="0" indent="0">
              <a:buNone/>
            </a:pPr>
            <a:endParaRPr lang="en-IN" dirty="0"/>
          </a:p>
        </p:txBody>
      </p:sp>
    </p:spTree>
    <p:extLst>
      <p:ext uri="{BB962C8B-B14F-4D97-AF65-F5344CB8AC3E}">
        <p14:creationId xmlns:p14="http://schemas.microsoft.com/office/powerpoint/2010/main" val="82555230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147</TotalTime>
  <Words>1495</Words>
  <Application>Microsoft Office PowerPoint</Application>
  <PresentationFormat>Custom</PresentationFormat>
  <Paragraphs>190</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Bioinformatics</vt:lpstr>
      <vt:lpstr>PSCS226 - Kisan Buddy</vt:lpstr>
      <vt:lpstr>Introduction</vt:lpstr>
      <vt:lpstr>Literature Survey</vt:lpstr>
      <vt:lpstr>Existing method Drawback</vt:lpstr>
      <vt:lpstr>Proposed Method</vt:lpstr>
      <vt:lpstr>Objectives</vt:lpstr>
      <vt:lpstr>Methodology/Modules</vt:lpstr>
      <vt:lpstr>Architecture</vt:lpstr>
      <vt:lpstr>Hardware/software components</vt:lpstr>
      <vt:lpstr>Timeline of Project</vt:lpstr>
      <vt:lpstr>Expected Outcomes</vt:lpstr>
      <vt:lpstr>Expected Outcomes</vt:lpstr>
      <vt:lpstr>Conclusion</vt:lpstr>
      <vt:lpstr>Github Link</vt:lpstr>
      <vt:lpstr>References</vt:lpstr>
      <vt:lpstr>Project work mapping with SDG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tushar</cp:lastModifiedBy>
  <cp:revision>34</cp:revision>
  <dcterms:created xsi:type="dcterms:W3CDTF">2023-03-16T03:26:27Z</dcterms:created>
  <dcterms:modified xsi:type="dcterms:W3CDTF">2024-10-17T16:31:07Z</dcterms:modified>
</cp:coreProperties>
</file>