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5" r:id="rId9"/>
    <p:sldId id="266" r:id="rId10"/>
    <p:sldId id="267" r:id="rId11"/>
    <p:sldId id="269" r:id="rId12"/>
    <p:sldId id="271"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E5AE68-361F-439D-BB96-3D781BF71B9A}">
  <a:tblStyle styleId="{67E5AE68-361F-439D-BB96-3D781BF71B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cb516b9fb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30cb516b9f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cb516b9f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30cb516b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esearchgate.net/publication/380860112_Natural_Language_Processing_in_Chatbots_A_Review/fulltext/6651eb79479366623a12eef9/Natural-Language-Processing-in-Chatbots-A-Review.pdf" TargetMode="External"/><Relationship Id="rId7" Type="http://schemas.openxmlformats.org/officeDocument/2006/relationships/hyperlink" Target="http://mdpi-res.com/d_attachment/applsci/applsci-13-12346/article_deploy/applsci-13-12346.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ijsra.net/sites/default/files/IJSRA-2024-1747.pdf" TargetMode="External"/><Relationship Id="rId5" Type="http://schemas.openxmlformats.org/officeDocument/2006/relationships/hyperlink" Target="http://mdpi-res.com/d_attachment/sustainability/sustainability-16-02686/article_deploy/sustainability-16-02686.pdf" TargetMode="External"/><Relationship Id="rId4" Type="http://schemas.openxmlformats.org/officeDocument/2006/relationships/hyperlink" Target="http://ijrpr.com/uploads/V5ISSUE1/IJRPR21799.pdf"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SCS240/Mining_Chatbo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600" dirty="0">
                <a:solidFill>
                  <a:schemeClr val="dk1"/>
                </a:solidFill>
                <a:latin typeface="Times New Roman"/>
                <a:ea typeface="Times New Roman"/>
                <a:cs typeface="Times New Roman"/>
                <a:sym typeface="Times New Roman"/>
              </a:rPr>
              <a:t>Chatbot for Mining Laws and Information</a:t>
            </a:r>
            <a:endParaRPr sz="3600" dirty="0">
              <a:solidFill>
                <a:schemeClr val="dk1"/>
              </a:solidFill>
              <a:latin typeface="Cambria"/>
              <a:ea typeface="Cambria"/>
              <a:cs typeface="Cambria"/>
              <a:sym typeface="Cambria"/>
            </a:endParaRPr>
          </a:p>
        </p:txBody>
      </p:sp>
      <p:sp>
        <p:nvSpPr>
          <p:cNvPr id="92" name="Google Shape;92;p13"/>
          <p:cNvSpPr txBox="1">
            <a:spLocks noGrp="1"/>
          </p:cNvSpPr>
          <p:nvPr>
            <p:ph type="subTitle" idx="1"/>
          </p:nvPr>
        </p:nvSpPr>
        <p:spPr>
          <a:xfrm>
            <a:off x="730084" y="187825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US">
                <a:latin typeface="Cambria"/>
                <a:ea typeface="Cambria"/>
                <a:cs typeface="Cambria"/>
                <a:sym typeface="Cambria"/>
              </a:rPr>
              <a:t>Batch Number: CBD – G07</a:t>
            </a:r>
            <a:endParaRPr/>
          </a:p>
          <a:p>
            <a:pPr marL="0" lvl="0" indent="0" algn="l" rtl="0">
              <a:spcBef>
                <a:spcPts val="0"/>
              </a:spcBef>
              <a:spcAft>
                <a:spcPts val="0"/>
              </a:spcAft>
              <a:buClr>
                <a:srgbClr val="17365D"/>
              </a:buClr>
              <a:buSzPts val="2000"/>
              <a:buNone/>
            </a:pPr>
            <a:endParaRPr>
              <a:latin typeface="Cambria"/>
              <a:ea typeface="Cambria"/>
              <a:cs typeface="Cambria"/>
              <a:sym typeface="Cambria"/>
            </a:endParaRPr>
          </a:p>
          <a:p>
            <a:pPr marL="0" lvl="0" indent="0" algn="l" rtl="0">
              <a:spcBef>
                <a:spcPts val="400"/>
              </a:spcBef>
              <a:spcAft>
                <a:spcPts val="0"/>
              </a:spcAft>
              <a:buClr>
                <a:srgbClr val="17365D"/>
              </a:buClr>
              <a:buSzPts val="2000"/>
              <a:buNone/>
            </a:pPr>
            <a:endParaRPr>
              <a:latin typeface="Cambria"/>
              <a:ea typeface="Cambria"/>
              <a:cs typeface="Cambria"/>
              <a:sym typeface="Cambria"/>
            </a:endParaRPr>
          </a:p>
        </p:txBody>
      </p:sp>
      <p:graphicFrame>
        <p:nvGraphicFramePr>
          <p:cNvPr id="93" name="Google Shape;93;p13"/>
          <p:cNvGraphicFramePr/>
          <p:nvPr>
            <p:extLst>
              <p:ext uri="{D42A27DB-BD31-4B8C-83A1-F6EECF244321}">
                <p14:modId xmlns:p14="http://schemas.microsoft.com/office/powerpoint/2010/main" val="3037472447"/>
              </p:ext>
            </p:extLst>
          </p:nvPr>
        </p:nvGraphicFramePr>
        <p:xfrm>
          <a:off x="553347" y="2477521"/>
          <a:ext cx="5418675" cy="1920290"/>
        </p:xfrm>
        <a:graphic>
          <a:graphicData uri="http://schemas.openxmlformats.org/drawingml/2006/table">
            <a:tbl>
              <a:tblPr>
                <a:noFill/>
                <a:tableStyleId>{67E5AE68-361F-439D-BB96-3D781BF71B9A}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spcBef>
                          <a:spcPts val="0"/>
                        </a:spcBef>
                        <a:spcAft>
                          <a:spcPts val="0"/>
                        </a:spcAft>
                        <a:buClr>
                          <a:srgbClr val="17365D"/>
                        </a:buClr>
                        <a:buSzPts val="1800"/>
                        <a:buFont typeface="Bookman Old Style"/>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rgbClr val="17365D"/>
                        </a:buClr>
                        <a:buSzPts val="1800"/>
                        <a:buFont typeface="Bookman Old Style"/>
                        <a:buNone/>
                      </a:pPr>
                      <a:r>
                        <a:rPr lang="en-US"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spcBef>
                          <a:spcPts val="0"/>
                        </a:spcBef>
                        <a:spcAft>
                          <a:spcPts val="0"/>
                        </a:spcAft>
                        <a:buClr>
                          <a:schemeClr val="dk1"/>
                        </a:buClr>
                        <a:buSzPts val="2000"/>
                        <a:buFont typeface="Bookman Old Style"/>
                        <a:buNone/>
                      </a:pPr>
                      <a:r>
                        <a:rPr lang="en-US" sz="2000" u="none" strike="noStrike" cap="none">
                          <a:latin typeface="Times New Roman"/>
                          <a:ea typeface="Times New Roman"/>
                          <a:cs typeface="Times New Roman"/>
                          <a:sym typeface="Times New Roman"/>
                        </a:rPr>
                        <a:t>20211CBD0021</a:t>
                      </a:r>
                      <a:endParaRPr sz="20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Vijayeendra N</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20211CBD0027</a:t>
                      </a:r>
                      <a:endParaRPr sz="20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Adithya H Hegde</a:t>
                      </a:r>
                      <a:endParaRPr sz="20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20211CBD0040</a:t>
                      </a:r>
                      <a:endParaRPr sz="20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Sathvik N B Math</a:t>
                      </a:r>
                      <a:endParaRPr sz="20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4" name="Google Shape;94;p13"/>
          <p:cNvSpPr txBox="1"/>
          <p:nvPr/>
        </p:nvSpPr>
        <p:spPr>
          <a:xfrm>
            <a:off x="6441414"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a:ea typeface="Cambria"/>
                <a:cs typeface="Cambria"/>
                <a:sym typeface="Cambria"/>
              </a:rPr>
              <a:t>Under the Supervision of</a:t>
            </a:r>
            <a:endParaRPr sz="2000" b="1" i="0" u="none" strike="noStrike" cap="none" dirty="0">
              <a:solidFill>
                <a:srgbClr val="17365D"/>
              </a:solidFill>
              <a:latin typeface="Cambria"/>
              <a:ea typeface="Cambria"/>
              <a:cs typeface="Cambria"/>
              <a:sym typeface="Cambria"/>
            </a:endParaRPr>
          </a:p>
          <a:p>
            <a:pPr marL="0" marR="0" lvl="0" indent="0" algn="just" rtl="0">
              <a:spcBef>
                <a:spcPts val="340"/>
              </a:spcBef>
              <a:spcAft>
                <a:spcPts val="0"/>
              </a:spcAft>
              <a:buNone/>
            </a:pPr>
            <a:r>
              <a:rPr lang="en-US" sz="1800" b="1" i="0" u="none" strike="noStrike" cap="none" dirty="0">
                <a:solidFill>
                  <a:srgbClr val="17365D"/>
                </a:solidFill>
                <a:latin typeface="Times New Roman"/>
                <a:ea typeface="Times New Roman"/>
                <a:cs typeface="Times New Roman"/>
                <a:sym typeface="Times New Roman"/>
              </a:rPr>
              <a:t>Mr. Pakruddin B</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Professor</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School of Computer Science and Engineering</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Presidency University</a:t>
            </a:r>
            <a:endParaRPr sz="1800" b="0" i="0" u="none" strike="noStrike" cap="none" dirty="0">
              <a:solidFill>
                <a:schemeClr val="dk1"/>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5" name="Google Shape;95;p13"/>
          <p:cNvSpPr txBox="1"/>
          <p:nvPr/>
        </p:nvSpPr>
        <p:spPr>
          <a:xfrm>
            <a:off x="4110750" y="21716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PIP4001 Internship Project</a:t>
            </a:r>
            <a:endParaRPr lang="en-GB" sz="2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p>
        </p:txBody>
      </p:sp>
      <p:sp>
        <p:nvSpPr>
          <p:cNvPr id="96" name="Google Shape;96;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a:solidFill>
                  <a:schemeClr val="accent1"/>
                </a:solidFill>
                <a:latin typeface="Cambria"/>
                <a:ea typeface="Cambria"/>
                <a:cs typeface="Cambria"/>
                <a:sym typeface="Cambria"/>
              </a:rPr>
              <a:t>Name of the Program: </a:t>
            </a:r>
            <a:r>
              <a:rPr lang="en-US" sz="2000" b="1" i="0" u="none" strike="noStrike" cap="none" dirty="0">
                <a:solidFill>
                  <a:schemeClr val="dk1"/>
                </a:solidFill>
                <a:latin typeface="Times New Roman"/>
                <a:ea typeface="Times New Roman"/>
                <a:cs typeface="Times New Roman"/>
                <a:sym typeface="Times New Roman"/>
              </a:rPr>
              <a:t>B.Tech</a:t>
            </a:r>
            <a:endParaRPr sz="2000" b="1" i="0" u="none" strike="noStrike" cap="none" dirty="0">
              <a:solidFill>
                <a:schemeClr val="accent1"/>
              </a:solidFill>
              <a:latin typeface="Cambria"/>
              <a:ea typeface="Cambria"/>
              <a:cs typeface="Cambria"/>
              <a:sym typeface="Cambria"/>
            </a:endParaRPr>
          </a:p>
          <a:p>
            <a:pPr marL="0" marR="0" lvl="0" indent="0" algn="l" rtl="0">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HoD: </a:t>
            </a:r>
            <a:r>
              <a:rPr lang="en-US" sz="2000" b="1" i="0" u="none" strike="noStrike" cap="none" dirty="0">
                <a:solidFill>
                  <a:schemeClr val="dk1"/>
                </a:solidFill>
                <a:latin typeface="Times New Roman"/>
                <a:ea typeface="Times New Roman"/>
                <a:cs typeface="Times New Roman"/>
                <a:sym typeface="Times New Roman"/>
              </a:rPr>
              <a:t>Dr. S. Pravinthraja</a:t>
            </a:r>
            <a:endParaRPr sz="2000" b="1" i="0" u="none" strike="noStrike" cap="none" dirty="0">
              <a:solidFill>
                <a:schemeClr val="accent1"/>
              </a:solidFill>
              <a:latin typeface="Cambria"/>
              <a:ea typeface="Cambria"/>
              <a:cs typeface="Cambria"/>
              <a:sym typeface="Cambria"/>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Name of the Program Project Coordinator: </a:t>
            </a:r>
            <a:r>
              <a:rPr lang="en-US" sz="2000" b="1" dirty="0">
                <a:solidFill>
                  <a:schemeClr val="tx1"/>
                </a:solidFill>
                <a:latin typeface="Times New Roman"/>
                <a:ea typeface="Times New Roman"/>
                <a:cs typeface="Times New Roman"/>
                <a:sym typeface="Times New Roman"/>
              </a:rPr>
              <a:t>Mr. Pakruddin B</a:t>
            </a:r>
            <a:endParaRPr lang="en-US" sz="2000" dirty="0">
              <a:solidFill>
                <a:schemeClr val="tx1"/>
              </a:solidFill>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 Name of the School Project Coordinators: </a:t>
            </a:r>
            <a:r>
              <a:rPr lang="en-US" sz="2000" b="1" i="0" u="none" strike="noStrike" cap="none" dirty="0">
                <a:solidFill>
                  <a:schemeClr val="dk1"/>
                </a:solidFill>
                <a:latin typeface="Cambria"/>
                <a:ea typeface="Cambria"/>
                <a:cs typeface="Cambria"/>
                <a:sym typeface="Cambria"/>
              </a:rPr>
              <a:t>Dr. Sampath A K / Dr. Abdul Khadar A / Mr. Md </a:t>
            </a:r>
            <a:r>
              <a:rPr lang="en-US" sz="2000" b="1" i="0" u="none" strike="noStrike" cap="none" dirty="0" err="1">
                <a:solidFill>
                  <a:schemeClr val="dk1"/>
                </a:solidFill>
                <a:latin typeface="Cambria"/>
                <a:ea typeface="Cambria"/>
                <a:cs typeface="Cambria"/>
                <a:sym typeface="Cambria"/>
              </a:rPr>
              <a:t>Ziaur</a:t>
            </a:r>
            <a:r>
              <a:rPr lang="en-US" sz="2000" b="1" i="0" u="none" strike="noStrike" cap="none" dirty="0">
                <a:solidFill>
                  <a:schemeClr val="dk1"/>
                </a:solidFill>
                <a:latin typeface="Cambria"/>
                <a:ea typeface="Cambria"/>
                <a:cs typeface="Cambria"/>
                <a:sym typeface="Cambria"/>
              </a:rPr>
              <a:t> Rahman</a:t>
            </a:r>
            <a:endParaRPr sz="2000" b="1"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Conclusion</a:t>
            </a:r>
            <a:endParaRPr dirty="0"/>
          </a:p>
        </p:txBody>
      </p:sp>
      <p:sp>
        <p:nvSpPr>
          <p:cNvPr id="3" name="Text Placeholder 2">
            <a:extLst>
              <a:ext uri="{FF2B5EF4-FFF2-40B4-BE49-F238E27FC236}">
                <a16:creationId xmlns:a16="http://schemas.microsoft.com/office/drawing/2014/main" id="{FEE85269-37A7-D427-FDE5-E3A213F25A5C}"/>
              </a:ext>
            </a:extLst>
          </p:cNvPr>
          <p:cNvSpPr>
            <a:spLocks noGrp="1"/>
          </p:cNvSpPr>
          <p:nvPr>
            <p:ph type="body" idx="1"/>
          </p:nvPr>
        </p:nvSpPr>
        <p:spPr/>
        <p:txBody>
          <a:bodyPr>
            <a:normAutofit fontScale="70000" lnSpcReduction="20000"/>
          </a:bodyPr>
          <a:lstStyle/>
          <a:p>
            <a:r>
              <a:rPr lang="en-US" dirty="0"/>
              <a:t>Effective Legal Assistance: MineMate successfully provides fast, accurate, and context-aware responses to mining law queries using Llama 3.2, with a 94% accuracy rate and multilingual support (English and Hindi), improving accessibility and user engagement.</a:t>
            </a:r>
          </a:p>
          <a:p>
            <a:endParaRPr lang="en-US" dirty="0"/>
          </a:p>
          <a:p>
            <a:r>
              <a:rPr lang="en-US" dirty="0"/>
              <a:t>User-Centric and Scalable Design: The chatbot features an intuitive interface and maintains conversational context, ensuring a smooth user experience even under high traffic, making it suitable for both professionals and newcomers in the mining industry.</a:t>
            </a:r>
          </a:p>
          <a:p>
            <a:endParaRPr lang="en-US" dirty="0"/>
          </a:p>
          <a:p>
            <a:r>
              <a:rPr lang="en-US" dirty="0"/>
              <a:t>Educational and Cost-Effective Tool: By democratizing access to legal information and reducing reliance on legal consultants, MineMate serves as a valuable educational and advisory tool, especially for small and medium enterprises.</a:t>
            </a:r>
          </a:p>
          <a:p>
            <a:endParaRPr lang="en-US" dirty="0"/>
          </a:p>
          <a:p>
            <a:r>
              <a:rPr lang="en-US" dirty="0"/>
              <a:t>Key Limitations and Dataset Gaps: While effective on standard queries, the system struggles with complex or ambiguous legal scenarios and lacks coverage of niche or localized regulations, highlighting the need for model refinement and dataset expansion.</a:t>
            </a:r>
          </a:p>
          <a:p>
            <a:endParaRPr lang="en-US" dirty="0"/>
          </a:p>
          <a:p>
            <a:r>
              <a:rPr lang="en-US" dirty="0"/>
              <a:t>Future Directions: Planned improvements include integrating advanced NLP models (e.g., GPT-4), real-time legal updates, personalized recommendations, broader legal datasets, and mobile accessibility to enhance </a:t>
            </a:r>
            <a:r>
              <a:rPr lang="en-US" dirty="0" err="1"/>
              <a:t>MineMate’s</a:t>
            </a:r>
            <a:r>
              <a:rPr lang="en-US" dirty="0"/>
              <a:t> functionality and reach.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dirty="0"/>
              <a:t>References</a:t>
            </a:r>
            <a:endParaRPr dirty="0">
              <a:latin typeface="Cambria"/>
              <a:ea typeface="Cambria"/>
              <a:cs typeface="Cambria"/>
              <a:sym typeface="Cambria"/>
            </a:endParaRPr>
          </a:p>
        </p:txBody>
      </p:sp>
      <p:sp>
        <p:nvSpPr>
          <p:cNvPr id="212" name="Google Shape;212;p26"/>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a:buFont typeface="+mj-lt"/>
              <a:buAutoNum type="arabicPeriod"/>
              <a:tabLst>
                <a:tab pos="457200" algn="l"/>
              </a:tabLst>
            </a:pPr>
            <a:r>
              <a:rPr lang="en-US" sz="2100" dirty="0">
                <a:latin typeface="Cambria"/>
                <a:ea typeface="Cambria"/>
                <a:cs typeface="Cambria"/>
                <a:sym typeface="Cambria"/>
              </a:rPr>
              <a:t> </a:t>
            </a:r>
            <a:r>
              <a:rPr lang="en-IN" sz="1800" b="1" dirty="0">
                <a:effectLst/>
                <a:latin typeface="Times New Roman" panose="02020603050405020304" pitchFamily="18" charset="0"/>
                <a:ea typeface="Times New Roman" panose="02020603050405020304" pitchFamily="18" charset="0"/>
              </a:rPr>
              <a:t>Natural Language Processing in Chatbots – A Review</a:t>
            </a:r>
            <a:br>
              <a:rPr lang="en-IN" sz="1800" b="1" dirty="0">
                <a:effectLst/>
                <a:latin typeface="Times New Roman" panose="02020603050405020304" pitchFamily="18" charset="0"/>
                <a:ea typeface="Times New Roman" panose="02020603050405020304" pitchFamily="18" charset="0"/>
              </a:rPr>
            </a:br>
            <a:r>
              <a:rPr lang="en-IN" sz="1800" b="1" u="sng" dirty="0">
                <a:solidFill>
                  <a:srgbClr val="0000FF"/>
                </a:solidFill>
                <a:effectLst/>
                <a:latin typeface="Times New Roman" panose="02020603050405020304" pitchFamily="18" charset="0"/>
                <a:ea typeface="Times New Roman" panose="02020603050405020304" pitchFamily="18" charset="0"/>
                <a:hlinkClick r:id="rId3"/>
              </a:rPr>
              <a:t>http://www.researchgate.net/publication/380860112_Natural_Language_Processing_in_Chatbots_A_Review/fulltext/6651eb79479366623a12eef9/Natural-Language-Processing-in-Chatbots-A-Review.pdf</a:t>
            </a:r>
            <a:endParaRPr lang="en-IN" sz="1800" dirty="0">
              <a:effectLst/>
              <a:latin typeface="Times New Roman" panose="02020603050405020304" pitchFamily="18" charset="0"/>
              <a:ea typeface="Times New Roman" panose="02020603050405020304" pitchFamily="18" charset="0"/>
            </a:endParaRPr>
          </a:p>
          <a:p>
            <a:pPr marL="228600" algn="jus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2"/>
              <a:tabLst>
                <a:tab pos="457200" algn="l"/>
              </a:tabLst>
            </a:pPr>
            <a:r>
              <a:rPr lang="en-IN" sz="1800" b="1" dirty="0">
                <a:effectLst/>
                <a:latin typeface="Times New Roman" panose="02020603050405020304" pitchFamily="18" charset="0"/>
                <a:ea typeface="Times New Roman" panose="02020603050405020304" pitchFamily="18" charset="0"/>
              </a:rPr>
              <a:t>AI in Chatbots for e-Governance – IJRPR</a:t>
            </a:r>
            <a:br>
              <a:rPr lang="en-IN" sz="1800" b="1" dirty="0">
                <a:effectLst/>
                <a:latin typeface="Times New Roman" panose="02020603050405020304" pitchFamily="18" charset="0"/>
                <a:ea typeface="Times New Roman" panose="02020603050405020304" pitchFamily="18" charset="0"/>
              </a:rPr>
            </a:br>
            <a:r>
              <a:rPr lang="en-IN" sz="1800" b="1" u="sng" dirty="0">
                <a:solidFill>
                  <a:srgbClr val="0000FF"/>
                </a:solidFill>
                <a:effectLst/>
                <a:latin typeface="Times New Roman" panose="02020603050405020304" pitchFamily="18" charset="0"/>
                <a:ea typeface="Times New Roman" panose="02020603050405020304" pitchFamily="18" charset="0"/>
                <a:hlinkClick r:id="rId4"/>
              </a:rPr>
              <a:t>http://ijrpr.com/uploads/V5ISSUE1/IJRPR21799.pdf</a:t>
            </a:r>
            <a:endParaRPr lang="en-IN" sz="1800" dirty="0">
              <a:effectLst/>
              <a:latin typeface="Times New Roman" panose="02020603050405020304" pitchFamily="18" charset="0"/>
              <a:ea typeface="Times New Roman" panose="02020603050405020304" pitchFamily="18" charset="0"/>
            </a:endParaRPr>
          </a:p>
          <a:p>
            <a:pPr marL="457200" algn="jus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3"/>
              <a:tabLst>
                <a:tab pos="457200" algn="l"/>
              </a:tabLst>
            </a:pPr>
            <a:r>
              <a:rPr lang="en-IN" sz="1800" b="1" dirty="0">
                <a:effectLst/>
                <a:latin typeface="Times New Roman" panose="02020603050405020304" pitchFamily="18" charset="0"/>
                <a:ea typeface="Times New Roman" panose="02020603050405020304" pitchFamily="18" charset="0"/>
              </a:rPr>
              <a:t>Sustainable Application of Chatbots for Public Services – MDPI</a:t>
            </a:r>
            <a:br>
              <a:rPr lang="en-IN" sz="1800" b="1" dirty="0">
                <a:effectLst/>
                <a:latin typeface="Times New Roman" panose="02020603050405020304" pitchFamily="18" charset="0"/>
                <a:ea typeface="Times New Roman" panose="02020603050405020304" pitchFamily="18" charset="0"/>
              </a:rPr>
            </a:br>
            <a:r>
              <a:rPr lang="en-IN" sz="1800" b="1" u="sng" dirty="0">
                <a:solidFill>
                  <a:srgbClr val="0000FF"/>
                </a:solidFill>
                <a:effectLst/>
                <a:latin typeface="Times New Roman" panose="02020603050405020304" pitchFamily="18" charset="0"/>
                <a:ea typeface="Times New Roman" panose="02020603050405020304" pitchFamily="18" charset="0"/>
                <a:hlinkClick r:id="rId5"/>
              </a:rPr>
              <a:t>http://mdpi-res.com/d_attachment/sustainability/sustainability-16-02686/article_deploy/sustainability-16-02686.pdf</a:t>
            </a:r>
            <a:endParaRPr lang="en-IN" sz="1800" dirty="0">
              <a:effectLst/>
              <a:latin typeface="Times New Roman" panose="02020603050405020304" pitchFamily="18" charset="0"/>
              <a:ea typeface="Times New Roman" panose="02020603050405020304" pitchFamily="18" charset="0"/>
            </a:endParaRPr>
          </a:p>
          <a:p>
            <a:pPr marL="457200" algn="jus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4"/>
              <a:tabLst>
                <a:tab pos="457200" algn="l"/>
              </a:tabLst>
            </a:pPr>
            <a:r>
              <a:rPr lang="en-IN" sz="1800" b="1" dirty="0">
                <a:effectLst/>
                <a:latin typeface="Times New Roman" panose="02020603050405020304" pitchFamily="18" charset="0"/>
                <a:ea typeface="Times New Roman" panose="02020603050405020304" pitchFamily="18" charset="0"/>
              </a:rPr>
              <a:t>A Review of NLP-Based Chatbot for Legal Assistance – IJSRA</a:t>
            </a:r>
            <a:br>
              <a:rPr lang="en-IN" sz="1800" b="1" dirty="0">
                <a:effectLst/>
                <a:latin typeface="Times New Roman" panose="02020603050405020304" pitchFamily="18" charset="0"/>
                <a:ea typeface="Times New Roman" panose="02020603050405020304" pitchFamily="18" charset="0"/>
              </a:rPr>
            </a:br>
            <a:r>
              <a:rPr lang="en-IN" sz="1800" b="1" u="sng" dirty="0">
                <a:solidFill>
                  <a:srgbClr val="0000FF"/>
                </a:solidFill>
                <a:effectLst/>
                <a:latin typeface="Times New Roman" panose="02020603050405020304" pitchFamily="18" charset="0"/>
                <a:ea typeface="Times New Roman" panose="02020603050405020304" pitchFamily="18" charset="0"/>
                <a:hlinkClick r:id="rId6"/>
              </a:rPr>
              <a:t>http://ijsra.net/sites/default/files/IJSRA-2024-1747.pdf</a:t>
            </a:r>
            <a:endParaRPr lang="en-IN" sz="1800" dirty="0">
              <a:effectLst/>
              <a:latin typeface="Times New Roman" panose="02020603050405020304" pitchFamily="18" charset="0"/>
              <a:ea typeface="Times New Roman" panose="02020603050405020304" pitchFamily="18" charset="0"/>
            </a:endParaRPr>
          </a:p>
          <a:p>
            <a:pPr marL="457200" algn="jus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5"/>
              <a:tabLst>
                <a:tab pos="457200" algn="l"/>
              </a:tabLst>
            </a:pPr>
            <a:r>
              <a:rPr lang="en-IN" sz="1800" b="1" dirty="0">
                <a:effectLst/>
                <a:latin typeface="Times New Roman" panose="02020603050405020304" pitchFamily="18" charset="0"/>
                <a:ea typeface="Times New Roman" panose="02020603050405020304" pitchFamily="18" charset="0"/>
              </a:rPr>
              <a:t>Applied Sciences – NLP Chatbot Applications – MDPI</a:t>
            </a:r>
            <a:br>
              <a:rPr lang="en-IN" sz="1800" b="1" dirty="0">
                <a:effectLst/>
                <a:latin typeface="Times New Roman" panose="02020603050405020304" pitchFamily="18" charset="0"/>
                <a:ea typeface="Times New Roman" panose="02020603050405020304" pitchFamily="18" charset="0"/>
              </a:rPr>
            </a:br>
            <a:r>
              <a:rPr lang="en-IN" sz="1800" b="1" u="sng" dirty="0">
                <a:solidFill>
                  <a:srgbClr val="0000FF"/>
                </a:solidFill>
                <a:effectLst/>
                <a:latin typeface="Times New Roman" panose="02020603050405020304" pitchFamily="18" charset="0"/>
                <a:ea typeface="Times New Roman" panose="02020603050405020304" pitchFamily="18" charset="0"/>
                <a:hlinkClick r:id="rId7"/>
              </a:rPr>
              <a:t>http://mdpi-res.com/d_attachment/applsci/applsci-13-12346/article_deploy/applsci-13-12346.pdf</a:t>
            </a:r>
            <a:endParaRPr lang="en-IN" sz="1800" dirty="0">
              <a:effectLst/>
              <a:latin typeface="Times New Roman" panose="02020603050405020304" pitchFamily="18" charset="0"/>
              <a:ea typeface="Times New Roman" panose="02020603050405020304" pitchFamily="18" charset="0"/>
            </a:endParaRPr>
          </a:p>
          <a:p>
            <a:pPr marL="152400" lvl="0" indent="0" algn="just" rtl="0">
              <a:lnSpc>
                <a:spcPct val="100000"/>
              </a:lnSpc>
              <a:spcBef>
                <a:spcPts val="0"/>
              </a:spcBef>
              <a:spcAft>
                <a:spcPts val="0"/>
              </a:spcAft>
              <a:buSzPts val="2400"/>
              <a:buNone/>
            </a:pPr>
            <a:endParaRPr lang="en-US" dirty="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FB4C-C890-330E-D0C2-E33ABBE2447C}"/>
              </a:ext>
            </a:extLst>
          </p:cNvPr>
          <p:cNvSpPr>
            <a:spLocks noGrp="1"/>
          </p:cNvSpPr>
          <p:nvPr>
            <p:ph type="title"/>
          </p:nvPr>
        </p:nvSpPr>
        <p:spPr/>
        <p:txBody>
          <a:bodyPr/>
          <a:lstStyle/>
          <a:p>
            <a:r>
              <a:rPr lang="en-US" dirty="0"/>
              <a:t>GitHub link for the project</a:t>
            </a:r>
            <a:endParaRPr lang="en-IN" dirty="0"/>
          </a:p>
        </p:txBody>
      </p:sp>
      <p:sp>
        <p:nvSpPr>
          <p:cNvPr id="3" name="Text Placeholder 2">
            <a:extLst>
              <a:ext uri="{FF2B5EF4-FFF2-40B4-BE49-F238E27FC236}">
                <a16:creationId xmlns:a16="http://schemas.microsoft.com/office/drawing/2014/main" id="{79B32272-94CD-14C8-F2D6-1B1A28257991}"/>
              </a:ext>
            </a:extLst>
          </p:cNvPr>
          <p:cNvSpPr>
            <a:spLocks noGrp="1"/>
          </p:cNvSpPr>
          <p:nvPr>
            <p:ph type="body" idx="1"/>
          </p:nvPr>
        </p:nvSpPr>
        <p:spPr/>
        <p:txBody>
          <a:bodyPr/>
          <a:lstStyle/>
          <a:p>
            <a:pPr marL="76200" indent="0">
              <a:buNone/>
            </a:pPr>
            <a:r>
              <a:rPr lang="en-US" dirty="0"/>
              <a:t>Link : </a:t>
            </a:r>
          </a:p>
          <a:p>
            <a:pPr marL="76200" indent="0">
              <a:buNone/>
            </a:pPr>
            <a:br>
              <a:rPr lang="en-US" dirty="0"/>
            </a:br>
            <a:r>
              <a:rPr lang="en-US" dirty="0">
                <a:hlinkClick r:id="rId2"/>
              </a:rPr>
              <a:t>https://github.com/PSCS240/Mining_Chatbot</a:t>
            </a:r>
            <a:endParaRPr lang="en-IN" dirty="0"/>
          </a:p>
        </p:txBody>
      </p:sp>
    </p:spTree>
    <p:extLst>
      <p:ext uri="{BB962C8B-B14F-4D97-AF65-F5344CB8AC3E}">
        <p14:creationId xmlns:p14="http://schemas.microsoft.com/office/powerpoint/2010/main" val="152908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Introduction</a:t>
            </a:r>
            <a:endParaRPr dirty="0"/>
          </a:p>
        </p:txBody>
      </p:sp>
      <p:sp>
        <p:nvSpPr>
          <p:cNvPr id="102" name="Google Shape;102;p14"/>
          <p:cNvSpPr txBox="1">
            <a:spLocks noGrp="1"/>
          </p:cNvSpPr>
          <p:nvPr>
            <p:ph type="body" idx="1"/>
          </p:nvPr>
        </p:nvSpPr>
        <p:spPr>
          <a:xfrm>
            <a:off x="812800" y="1143001"/>
            <a:ext cx="10737970" cy="4472795"/>
          </a:xfrm>
          <a:prstGeom prst="rect">
            <a:avLst/>
          </a:prstGeom>
          <a:noFill/>
          <a:ln>
            <a:noFill/>
          </a:ln>
        </p:spPr>
        <p:txBody>
          <a:bodyPr spcFirstLastPara="1" wrap="square" lIns="91425" tIns="45700" rIns="91425" bIns="45700" anchor="t" anchorCtr="0">
            <a:normAutofit/>
          </a:bodyPr>
          <a:lstStyle/>
          <a:p>
            <a:r>
              <a:rPr lang="en-US" sz="1800" dirty="0">
                <a:latin typeface="Times New Roman" panose="02020603050405020304" pitchFamily="18" charset="0"/>
                <a:cs typeface="Times New Roman" panose="02020603050405020304" pitchFamily="18" charset="0"/>
              </a:rPr>
              <a:t>The MineMate chatbot was developed as an intelligent, user-centric solution to streamline access to mining-related legal information. Built using Llama 3.2, Flask, React.js, and MySQL, the system aims to bridge the gap between legal complexity and user comprehension in the mining sector. It empowers professionals, legal advisors, and general users to retrieve accurate legal insights quickly and efficiently.</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One of the primary goals of the project was to ensure accessibility and inclusivity. The chatbot supports six Indian languages with real-time switching and voice-enabled interaction, making it a valuable tool for users across linguistic and regional boundaries. Additional accessibility features like screen reader compatibility, voice output, and theme customization further enhance the user experience.</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MineMate also incorporates robust data and session management, enabling chat history persistence, personalized preferences, and query categorization. With advanced natural language processing and real-time speech recognition, the chatbot delivers context-aware, structured responses. Its modular, secure architecture ensures smooth performance, while analytics capabilities help track usage and inform future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Literature Review</a:t>
            </a:r>
            <a:endParaRPr dirty="0"/>
          </a:p>
        </p:txBody>
      </p:sp>
      <p:sp>
        <p:nvSpPr>
          <p:cNvPr id="108" name="Google Shape;108;p1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IN" sz="2200" b="1" dirty="0">
                <a:latin typeface="Times New Roman"/>
                <a:ea typeface="Times New Roman"/>
                <a:cs typeface="Times New Roman"/>
                <a:sym typeface="Times New Roman"/>
              </a:rPr>
              <a:t>Llama 3.2 vs GPT-4: </a:t>
            </a:r>
            <a:r>
              <a:rPr lang="en-IN" sz="2200" dirty="0">
                <a:latin typeface="Times New Roman"/>
                <a:ea typeface="Times New Roman"/>
                <a:cs typeface="Times New Roman"/>
                <a:sym typeface="Times New Roman"/>
              </a:rPr>
              <a:t>Llama 3.1 is efficient in reasoning and coding; GPT-4 excels in multilingual support and creativity.</a:t>
            </a:r>
          </a:p>
          <a:p>
            <a:pPr marL="342900" lvl="0" indent="-342900" algn="just" rtl="0">
              <a:spcBef>
                <a:spcPts val="0"/>
              </a:spcBef>
              <a:spcAft>
                <a:spcPts val="0"/>
              </a:spcAft>
              <a:buClr>
                <a:schemeClr val="dk1"/>
              </a:buClr>
              <a:buSzPts val="2200"/>
              <a:buChar char="•"/>
            </a:pPr>
            <a:r>
              <a:rPr lang="en-IN" sz="2200" b="1" dirty="0">
                <a:latin typeface="Times New Roman"/>
                <a:ea typeface="Times New Roman"/>
                <a:cs typeface="Times New Roman"/>
                <a:sym typeface="Times New Roman"/>
              </a:rPr>
              <a:t>Llama 3.2 vs Gemini 1.5</a:t>
            </a:r>
            <a:r>
              <a:rPr lang="en-IN" sz="2200" dirty="0">
                <a:latin typeface="Times New Roman"/>
                <a:ea typeface="Times New Roman"/>
                <a:cs typeface="Times New Roman"/>
                <a:sym typeface="Times New Roman"/>
              </a:rPr>
              <a:t>: Llama focuses on text; Gemini adds multimodal capabilities for diverse tasks.</a:t>
            </a:r>
          </a:p>
          <a:p>
            <a:pPr marL="342900" lvl="0" indent="-342900" algn="just" rtl="0">
              <a:spcBef>
                <a:spcPts val="0"/>
              </a:spcBef>
              <a:spcAft>
                <a:spcPts val="0"/>
              </a:spcAft>
              <a:buClr>
                <a:schemeClr val="dk1"/>
              </a:buClr>
              <a:buSzPts val="2200"/>
              <a:buChar char="•"/>
            </a:pPr>
            <a:r>
              <a:rPr lang="en-IN" sz="2200" b="1" dirty="0">
                <a:latin typeface="Times New Roman"/>
                <a:ea typeface="Times New Roman"/>
                <a:cs typeface="Times New Roman"/>
                <a:sym typeface="Times New Roman"/>
              </a:rPr>
              <a:t>Llama 3.2 vs Gemma 2: </a:t>
            </a:r>
            <a:r>
              <a:rPr lang="en-IN" sz="2200" dirty="0">
                <a:latin typeface="Times New Roman"/>
                <a:ea typeface="Times New Roman"/>
                <a:cs typeface="Times New Roman"/>
                <a:sym typeface="Times New Roman"/>
              </a:rPr>
              <a:t>Llama specializes in context-aware AI; Gemma integrates NLP with analytics.</a:t>
            </a:r>
          </a:p>
          <a:p>
            <a:pPr marL="342900" lvl="0" indent="-342900" algn="just" rtl="0">
              <a:spcBef>
                <a:spcPts val="0"/>
              </a:spcBef>
              <a:spcAft>
                <a:spcPts val="0"/>
              </a:spcAft>
              <a:buClr>
                <a:schemeClr val="dk1"/>
              </a:buClr>
              <a:buSzPts val="2200"/>
              <a:buChar char="•"/>
            </a:pPr>
            <a:r>
              <a:rPr lang="en-IN" sz="2200" b="1" dirty="0">
                <a:latin typeface="Times New Roman"/>
                <a:ea typeface="Times New Roman"/>
                <a:cs typeface="Times New Roman"/>
                <a:sym typeface="Times New Roman"/>
              </a:rPr>
              <a:t>Summary: </a:t>
            </a:r>
            <a:r>
              <a:rPr lang="en-IN" sz="2200" dirty="0">
                <a:latin typeface="Times New Roman"/>
                <a:ea typeface="Times New Roman"/>
                <a:cs typeface="Times New Roman"/>
                <a:sym typeface="Times New Roman"/>
              </a:rPr>
              <a:t>Llama 3.1 shines in efficiency; others excel in broader versatility</a:t>
            </a:r>
            <a:endParaRPr sz="220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ADF360A3-439D-E3C6-A2D8-85D033F233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3242" y="3619499"/>
            <a:ext cx="3120708" cy="2181226"/>
          </a:xfrm>
          <a:prstGeom prst="rect">
            <a:avLst/>
          </a:prstGeom>
          <a:noFill/>
          <a:ln>
            <a:noFill/>
          </a:ln>
        </p:spPr>
      </p:pic>
      <p:pic>
        <p:nvPicPr>
          <p:cNvPr id="3" name="Picture 2">
            <a:extLst>
              <a:ext uri="{FF2B5EF4-FFF2-40B4-BE49-F238E27FC236}">
                <a16:creationId xmlns:a16="http://schemas.microsoft.com/office/drawing/2014/main" id="{6321055F-14B2-FB74-D9B0-AF596A0B9E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4450" y="3619499"/>
            <a:ext cx="2863850" cy="2181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Existing method Drawback</a:t>
            </a:r>
            <a:endParaRPr dirty="0"/>
          </a:p>
        </p:txBody>
      </p:sp>
      <p:sp>
        <p:nvSpPr>
          <p:cNvPr id="114" name="Google Shape;114;p16"/>
          <p:cNvSpPr txBox="1">
            <a:spLocks noGrp="1"/>
          </p:cNvSpPr>
          <p:nvPr>
            <p:ph type="body" idx="1"/>
          </p:nvPr>
        </p:nvSpPr>
        <p:spPr>
          <a:xfrm>
            <a:off x="822325"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sz="2200" b="1" dirty="0">
                <a:latin typeface="Times New Roman"/>
                <a:ea typeface="Times New Roman"/>
                <a:cs typeface="Times New Roman"/>
                <a:sym typeface="Times New Roman"/>
              </a:rPr>
              <a:t>Scalability Challenges: </a:t>
            </a:r>
            <a:r>
              <a:rPr lang="en-US" sz="2200" dirty="0">
                <a:latin typeface="Times New Roman"/>
                <a:ea typeface="Times New Roman"/>
                <a:cs typeface="Times New Roman"/>
                <a:sym typeface="Times New Roman"/>
              </a:rPr>
              <a:t>Existing chatbots are often not equipped to scale to the level required for government systems. They handle a limited number of users at a time, which could lead to system overloads during peak periods.</a:t>
            </a:r>
            <a:endParaRPr dirty="0"/>
          </a:p>
          <a:p>
            <a:pPr marL="342900" lvl="0" indent="-342900" algn="just" rtl="0">
              <a:spcBef>
                <a:spcPts val="440"/>
              </a:spcBef>
              <a:spcAft>
                <a:spcPts val="0"/>
              </a:spcAft>
              <a:buClr>
                <a:schemeClr val="dk1"/>
              </a:buClr>
              <a:buSzPts val="2200"/>
              <a:buChar char="•"/>
            </a:pPr>
            <a:r>
              <a:rPr lang="en-US" sz="2200" b="1" dirty="0">
                <a:latin typeface="Times New Roman"/>
                <a:ea typeface="Times New Roman"/>
                <a:cs typeface="Times New Roman"/>
                <a:sym typeface="Times New Roman"/>
              </a:rPr>
              <a:t>Static Responses: </a:t>
            </a:r>
            <a:r>
              <a:rPr lang="en-US" sz="2200" dirty="0">
                <a:latin typeface="Times New Roman"/>
                <a:ea typeface="Times New Roman"/>
                <a:cs typeface="Times New Roman"/>
                <a:sym typeface="Times New Roman"/>
              </a:rPr>
              <a:t>Most current chatbots rely on pre-programmed responses and are not capable of dynamically generating answers based on real-time data. This limits their ability to provide up-to-date information on loan schemes, especially when rules or eligibility criteria change.</a:t>
            </a:r>
            <a:endParaRPr dirty="0"/>
          </a:p>
          <a:p>
            <a:pPr marL="342900" lvl="0" indent="-342900" algn="just" rtl="0">
              <a:spcBef>
                <a:spcPts val="440"/>
              </a:spcBef>
              <a:spcAft>
                <a:spcPts val="0"/>
              </a:spcAft>
              <a:buClr>
                <a:schemeClr val="dk1"/>
              </a:buClr>
              <a:buSzPts val="2200"/>
              <a:buChar char="•"/>
            </a:pPr>
            <a:r>
              <a:rPr lang="en-US" sz="2200" b="1" dirty="0">
                <a:latin typeface="Times New Roman"/>
                <a:ea typeface="Times New Roman"/>
                <a:cs typeface="Times New Roman"/>
                <a:sym typeface="Times New Roman"/>
              </a:rPr>
              <a:t>Fragmented Information Sources: </a:t>
            </a:r>
            <a:r>
              <a:rPr lang="en-US" sz="2200" dirty="0">
                <a:latin typeface="Times New Roman"/>
                <a:ea typeface="Times New Roman"/>
                <a:cs typeface="Times New Roman"/>
                <a:sym typeface="Times New Roman"/>
              </a:rPr>
              <a:t>Existing chatbots fail to provide a consolidated view of multiple government loans and schemes, often requiring users to visit separate platforms for each program, leading to a confusing user experience</a:t>
            </a:r>
            <a:endParaRPr sz="22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Proposed Method</a:t>
            </a:r>
            <a:endParaRPr dirty="0"/>
          </a:p>
        </p:txBody>
      </p:sp>
      <p:sp>
        <p:nvSpPr>
          <p:cNvPr id="120" name="Google Shape;120;p17"/>
          <p:cNvSpPr txBox="1">
            <a:spLocks noGrp="1"/>
          </p:cNvSpPr>
          <p:nvPr>
            <p:ph type="body" idx="1"/>
          </p:nvPr>
        </p:nvSpPr>
        <p:spPr>
          <a:xfrm>
            <a:off x="812800" y="1133857"/>
            <a:ext cx="10668000" cy="495299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The MineMate chatbot system was developed with a clear set of objectives aimed at enhancing accessibility, usability, and intelligence in legal information retrieval for the mining industry. A key goal was to build a multilingual interface supporting six Indian languages—English, Hindi, Kannada, Telugu, Tamil, and Marathi—along with real-time language switching and voice-based interaction, ensuring inclusivity across linguistic and regional demographics. The system was designed with strong accessibility features such as screen reader compatibility, keyboard navigation, and customizable light/dark themes to cater to a wide range of users. Efficient data and session management were also prioritized, enabling persistent chat history, user preference storage, and advanced query handling through categorization, search, and export functionalities. Advanced natural language processing and voice capabilities were integrated to deliver accurate, context-aware responses, including real-time speech recognition, technical term translation, and natural voice synthesis. Finally, the architecture was built to be modular, secure, and scalable using React and RESTful APIs, with encryption and robust error handling. Usage analytics such as query counts, session durations, and language preferences were also incorporated to monitor performance and continuously improve the system.</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Objectives</a:t>
            </a:r>
            <a:endParaRPr dirty="0"/>
          </a:p>
        </p:txBody>
      </p:sp>
      <p:sp>
        <p:nvSpPr>
          <p:cNvPr id="126" name="Google Shape;126;p18"/>
          <p:cNvSpPr txBox="1">
            <a:spLocks noGrp="1"/>
          </p:cNvSpPr>
          <p:nvPr>
            <p:ph type="body" idx="1"/>
          </p:nvPr>
        </p:nvSpPr>
        <p:spPr>
          <a:xfrm>
            <a:off x="812800" y="1143001"/>
            <a:ext cx="10668000" cy="526694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Develop a Multilingual Chatbot Interface </a:t>
            </a:r>
            <a:r>
              <a:rPr lang="en-US" sz="1800" dirty="0">
                <a:latin typeface="Times New Roman"/>
                <a:ea typeface="Times New Roman"/>
                <a:cs typeface="Times New Roman"/>
                <a:sym typeface="Times New Roman"/>
              </a:rPr>
              <a:t>: To design and implement a user-friendly chatbot interface that supports six Indian languages (English, Hindi, Kannada, Telugu, Tamil, Marathi) with real-time switching and voice-based interactions.</a:t>
            </a:r>
          </a:p>
          <a:p>
            <a:pPr marL="342900" lvl="0" indent="-342900" algn="just" rtl="0">
              <a:spcBef>
                <a:spcPts val="0"/>
              </a:spcBef>
              <a:spcAft>
                <a:spcPts val="0"/>
              </a:spcAft>
              <a:buClr>
                <a:schemeClr val="dk1"/>
              </a:buClr>
              <a:buSzPts val="2400"/>
              <a:buChar char="•"/>
            </a:pPr>
            <a:endParaRPr lang="en-US" sz="1800" dirty="0">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Ensure Accessibility and Usability for All Users </a:t>
            </a:r>
            <a:r>
              <a:rPr lang="en-US" sz="1800" dirty="0">
                <a:latin typeface="Times New Roman"/>
                <a:ea typeface="Times New Roman"/>
                <a:cs typeface="Times New Roman"/>
                <a:sym typeface="Times New Roman"/>
              </a:rPr>
              <a:t>: To incorporate inclusive features such as screen reader compatibility, keyboard navigation, voice input/output, and light/dark theme options to cater to diverse user needs.</a:t>
            </a:r>
          </a:p>
          <a:p>
            <a:pPr marL="342900" lvl="0" indent="-342900" algn="just" rtl="0">
              <a:spcBef>
                <a:spcPts val="0"/>
              </a:spcBef>
              <a:spcAft>
                <a:spcPts val="0"/>
              </a:spcAft>
              <a:buClr>
                <a:schemeClr val="dk1"/>
              </a:buClr>
              <a:buSzPts val="2400"/>
              <a:buChar char="•"/>
            </a:pPr>
            <a:endParaRPr lang="en-US" sz="1800" dirty="0">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Implement Intelligent Data and Session Management </a:t>
            </a:r>
            <a:r>
              <a:rPr lang="en-US" sz="1800" dirty="0">
                <a:latin typeface="Times New Roman"/>
                <a:ea typeface="Times New Roman"/>
                <a:cs typeface="Times New Roman"/>
                <a:sym typeface="Times New Roman"/>
              </a:rPr>
              <a:t>: To enable chat history persistence, session tracking, user preference storage, and advanced query management (categorization, search, and export) using local storage and structured data models.</a:t>
            </a:r>
          </a:p>
          <a:p>
            <a:pPr marL="342900" lvl="0" indent="-342900" algn="just" rtl="0">
              <a:spcBef>
                <a:spcPts val="0"/>
              </a:spcBef>
              <a:spcAft>
                <a:spcPts val="0"/>
              </a:spcAft>
              <a:buClr>
                <a:schemeClr val="dk1"/>
              </a:buClr>
              <a:buSzPts val="2400"/>
              <a:buChar char="•"/>
            </a:pPr>
            <a:endParaRPr lang="en-US" sz="1800" dirty="0">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Enhance Natural Language Understanding and Voice Capabilities </a:t>
            </a:r>
            <a:r>
              <a:rPr lang="en-US" sz="1800" dirty="0">
                <a:latin typeface="Times New Roman"/>
                <a:ea typeface="Times New Roman"/>
                <a:cs typeface="Times New Roman"/>
                <a:sym typeface="Times New Roman"/>
              </a:rPr>
              <a:t>: To leverage advanced NLP techniques, including real-time speech recognition, language-specific voice synthesis, technical term translation, and contextual response generation for legal and regulatory queries.</a:t>
            </a:r>
          </a:p>
          <a:p>
            <a:pPr marL="342900" lvl="0" indent="-342900" algn="just" rtl="0">
              <a:spcBef>
                <a:spcPts val="0"/>
              </a:spcBef>
              <a:spcAft>
                <a:spcPts val="0"/>
              </a:spcAft>
              <a:buClr>
                <a:schemeClr val="dk1"/>
              </a:buClr>
              <a:buSzPts val="2400"/>
              <a:buChar char="•"/>
            </a:pPr>
            <a:endParaRPr lang="en-US" sz="1800" dirty="0">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Design a Scalable, Secure, and Responsive System Architecture </a:t>
            </a:r>
            <a:r>
              <a:rPr lang="en-US" sz="1800" dirty="0">
                <a:latin typeface="Times New Roman"/>
                <a:ea typeface="Times New Roman"/>
                <a:cs typeface="Times New Roman"/>
                <a:sym typeface="Times New Roman"/>
              </a:rPr>
              <a:t>: To build a modular React-based frontend with efficient state management, secure RESTful API communication, encrypted local storage, and robust error handling mechanisms.</a:t>
            </a:r>
          </a:p>
          <a:p>
            <a:pPr marL="342900" lvl="0" indent="-342900" algn="just" rtl="0">
              <a:spcBef>
                <a:spcPts val="0"/>
              </a:spcBef>
              <a:spcAft>
                <a:spcPts val="0"/>
              </a:spcAft>
              <a:buClr>
                <a:schemeClr val="dk1"/>
              </a:buClr>
              <a:buSzPts val="2400"/>
              <a:buChar char="•"/>
            </a:pPr>
            <a:endParaRPr lang="en-US" sz="1800" dirty="0">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400"/>
              <a:buChar char="•"/>
            </a:pPr>
            <a:r>
              <a:rPr lang="en-US" sz="1800" b="1" dirty="0">
                <a:latin typeface="Times New Roman"/>
                <a:ea typeface="Times New Roman"/>
                <a:cs typeface="Times New Roman"/>
                <a:sym typeface="Times New Roman"/>
              </a:rPr>
              <a:t>Track User Engagement and System Performance </a:t>
            </a:r>
            <a:r>
              <a:rPr lang="en-US" sz="1800" dirty="0">
                <a:latin typeface="Times New Roman"/>
                <a:ea typeface="Times New Roman"/>
                <a:cs typeface="Times New Roman"/>
                <a:sym typeface="Times New Roman"/>
              </a:rPr>
              <a:t>: To monitor user interaction metrics such as session duration, language preference, and query count for improving user experience and guiding future feature enhancements.</a:t>
            </a:r>
            <a:endParaRPr sz="1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ltLang="en-GB" dirty="0"/>
              <a:t>System Design and </a:t>
            </a:r>
            <a:r>
              <a:rPr lang="en-GB" dirty="0"/>
              <a:t>Methodology</a:t>
            </a:r>
            <a:endParaRPr lang="en-US" dirty="0"/>
          </a:p>
        </p:txBody>
      </p:sp>
      <p:sp>
        <p:nvSpPr>
          <p:cNvPr id="132" name="Google Shape;132;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70000" lnSpcReduction="20000"/>
          </a:bodyPr>
          <a:lstStyle/>
          <a:p>
            <a:pPr marL="0" indent="0" algn="just">
              <a:spcBef>
                <a:spcPts val="0"/>
              </a:spcBef>
              <a:buSzPct val="100000"/>
              <a:buNone/>
            </a:pPr>
            <a:r>
              <a:rPr lang="en-US" sz="2900" b="1" dirty="0">
                <a:latin typeface="Times New Roman"/>
                <a:ea typeface="Times New Roman"/>
                <a:cs typeface="Times New Roman"/>
                <a:sym typeface="Times New Roman"/>
              </a:rPr>
              <a:t>Inclusive and Multilingual UI: </a:t>
            </a:r>
            <a:r>
              <a:rPr lang="en-US" sz="2900" dirty="0">
                <a:latin typeface="Times New Roman"/>
                <a:ea typeface="Times New Roman"/>
                <a:cs typeface="Times New Roman"/>
                <a:sym typeface="Times New Roman"/>
              </a:rPr>
              <a:t>The interface supports six Indian languages with real-time switching, voice input/output, screen reader compatibility, and theme customization, ensuring accessibility for a diverse user base.</a:t>
            </a:r>
          </a:p>
          <a:p>
            <a:pPr marL="0" indent="0" algn="just">
              <a:spcBef>
                <a:spcPts val="0"/>
              </a:spcBef>
              <a:buSzPct val="100000"/>
              <a:buNone/>
            </a:pPr>
            <a:endParaRPr lang="en-US" sz="2900" b="1" dirty="0">
              <a:latin typeface="Times New Roman"/>
              <a:ea typeface="Times New Roman"/>
              <a:cs typeface="Times New Roman"/>
              <a:sym typeface="Times New Roman"/>
            </a:endParaRPr>
          </a:p>
          <a:p>
            <a:pPr marL="0" indent="0" algn="just">
              <a:spcBef>
                <a:spcPts val="0"/>
              </a:spcBef>
              <a:buSzPct val="100000"/>
              <a:buNone/>
            </a:pPr>
            <a:r>
              <a:rPr lang="en-US" sz="2900" b="1" dirty="0">
                <a:latin typeface="Times New Roman"/>
                <a:ea typeface="Times New Roman"/>
                <a:cs typeface="Times New Roman"/>
                <a:sym typeface="Times New Roman"/>
              </a:rPr>
              <a:t>Robust Data and Session Management: </a:t>
            </a:r>
            <a:r>
              <a:rPr lang="en-US" sz="2900" dirty="0">
                <a:latin typeface="Times New Roman"/>
                <a:ea typeface="Times New Roman"/>
                <a:cs typeface="Times New Roman"/>
                <a:sym typeface="Times New Roman"/>
              </a:rPr>
              <a:t>Local storage preserves chat history, user preferences, and past questions, while features like query categorization, search, export, and session tracking enhance user experience and continuity.</a:t>
            </a:r>
          </a:p>
          <a:p>
            <a:pPr marL="0" indent="0" algn="just">
              <a:spcBef>
                <a:spcPts val="0"/>
              </a:spcBef>
              <a:buSzPct val="100000"/>
              <a:buNone/>
            </a:pPr>
            <a:endParaRPr lang="en-US" sz="2900" b="1" dirty="0">
              <a:latin typeface="Times New Roman"/>
              <a:ea typeface="Times New Roman"/>
              <a:cs typeface="Times New Roman"/>
              <a:sym typeface="Times New Roman"/>
            </a:endParaRPr>
          </a:p>
          <a:p>
            <a:pPr marL="0" indent="0" algn="just">
              <a:spcBef>
                <a:spcPts val="0"/>
              </a:spcBef>
              <a:buSzPct val="100000"/>
              <a:buNone/>
            </a:pPr>
            <a:r>
              <a:rPr lang="en-US" sz="2900" b="1" dirty="0">
                <a:latin typeface="Times New Roman"/>
                <a:ea typeface="Times New Roman"/>
                <a:cs typeface="Times New Roman"/>
                <a:sym typeface="Times New Roman"/>
              </a:rPr>
              <a:t>Advanced NLP and Voice Processing: </a:t>
            </a:r>
            <a:r>
              <a:rPr lang="en-US" sz="2900" dirty="0">
                <a:latin typeface="Times New Roman"/>
                <a:ea typeface="Times New Roman"/>
                <a:cs typeface="Times New Roman"/>
                <a:sym typeface="Times New Roman"/>
              </a:rPr>
              <a:t>The system offers real-time speech recognition, two-way translation (including technical mining terms), and intelligent voice synthesis with natural pauses and language-specific speech handling.</a:t>
            </a:r>
          </a:p>
          <a:p>
            <a:pPr marL="0" indent="0" algn="just">
              <a:spcBef>
                <a:spcPts val="0"/>
              </a:spcBef>
              <a:buSzPct val="100000"/>
              <a:buNone/>
            </a:pPr>
            <a:endParaRPr lang="en-US" sz="2900" b="1" dirty="0">
              <a:latin typeface="Times New Roman"/>
              <a:ea typeface="Times New Roman"/>
              <a:cs typeface="Times New Roman"/>
              <a:sym typeface="Times New Roman"/>
            </a:endParaRPr>
          </a:p>
          <a:p>
            <a:pPr marL="0" indent="0" algn="just">
              <a:spcBef>
                <a:spcPts val="0"/>
              </a:spcBef>
              <a:buSzPct val="100000"/>
              <a:buNone/>
            </a:pPr>
            <a:r>
              <a:rPr lang="en-US" sz="2900" b="1" dirty="0">
                <a:latin typeface="Times New Roman"/>
                <a:ea typeface="Times New Roman"/>
                <a:cs typeface="Times New Roman"/>
                <a:sym typeface="Times New Roman"/>
              </a:rPr>
              <a:t>Scalable and Secure Technical Architecture: </a:t>
            </a:r>
            <a:r>
              <a:rPr lang="en-US" sz="2900" dirty="0">
                <a:latin typeface="Times New Roman"/>
                <a:ea typeface="Times New Roman"/>
                <a:cs typeface="Times New Roman"/>
                <a:sym typeface="Times New Roman"/>
              </a:rPr>
              <a:t>Built using React with modular design and real-time updates, the platform includes secure RESTful API integration, state optimization, local storage encryption, and efficient resource handling.</a:t>
            </a:r>
          </a:p>
          <a:p>
            <a:pPr marL="0" indent="0" algn="just">
              <a:spcBef>
                <a:spcPts val="0"/>
              </a:spcBef>
              <a:buSzPct val="100000"/>
              <a:buNone/>
            </a:pPr>
            <a:endParaRPr lang="en-US" sz="2900" b="1" dirty="0">
              <a:latin typeface="Times New Roman"/>
              <a:ea typeface="Times New Roman"/>
              <a:cs typeface="Times New Roman"/>
              <a:sym typeface="Times New Roman"/>
            </a:endParaRPr>
          </a:p>
          <a:p>
            <a:pPr marL="0" indent="0" algn="just">
              <a:spcBef>
                <a:spcPts val="0"/>
              </a:spcBef>
              <a:buSzPct val="100000"/>
              <a:buNone/>
            </a:pPr>
            <a:r>
              <a:rPr lang="en-US" sz="2900" b="1" dirty="0">
                <a:latin typeface="Times New Roman"/>
                <a:ea typeface="Times New Roman"/>
                <a:cs typeface="Times New Roman"/>
                <a:sym typeface="Times New Roman"/>
              </a:rPr>
              <a:t>User Engagement and Analytics: </a:t>
            </a:r>
            <a:r>
              <a:rPr lang="en-US" sz="2900" dirty="0">
                <a:latin typeface="Times New Roman"/>
                <a:ea typeface="Times New Roman"/>
                <a:cs typeface="Times New Roman"/>
                <a:sym typeface="Times New Roman"/>
              </a:rPr>
              <a:t>Features like quick-recall buttons, real-time message filtering, and usage tracking (e.g., session time, query count, language preferences) support interactive engagement and continuous system improvement</a:t>
            </a:r>
            <a:r>
              <a:rPr lang="en-US" sz="2900" b="1" dirty="0">
                <a:latin typeface="Times New Roman"/>
                <a:ea typeface="Times New Roman"/>
                <a:cs typeface="Times New Roman"/>
                <a:sym typeface="Times New Roman"/>
              </a:rPr>
              <a:t>.</a:t>
            </a:r>
            <a:endParaRPr lang="en-US"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3" name="Title 42">
            <a:extLst>
              <a:ext uri="{FF2B5EF4-FFF2-40B4-BE49-F238E27FC236}">
                <a16:creationId xmlns:a16="http://schemas.microsoft.com/office/drawing/2014/main" id="{EE4366BD-3503-A963-9373-764CD1208594}"/>
              </a:ext>
            </a:extLst>
          </p:cNvPr>
          <p:cNvSpPr>
            <a:spLocks noGrp="1"/>
          </p:cNvSpPr>
          <p:nvPr>
            <p:ph type="title"/>
          </p:nvPr>
        </p:nvSpPr>
        <p:spPr/>
        <p:txBody>
          <a:bodyPr/>
          <a:lstStyle/>
          <a:p>
            <a:r>
              <a:rPr lang="en-GB" dirty="0"/>
              <a:t>Timeline of Project</a:t>
            </a:r>
            <a:endParaRPr lang="en-IN" dirty="0"/>
          </a:p>
        </p:txBody>
      </p:sp>
      <p:sp>
        <p:nvSpPr>
          <p:cNvPr id="187" name="TextBox 186">
            <a:extLst>
              <a:ext uri="{FF2B5EF4-FFF2-40B4-BE49-F238E27FC236}">
                <a16:creationId xmlns:a16="http://schemas.microsoft.com/office/drawing/2014/main" id="{CDBAE714-2A52-8406-1F15-5CA0816204CF}"/>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188" name="Group 187">
            <a:extLst>
              <a:ext uri="{FF2B5EF4-FFF2-40B4-BE49-F238E27FC236}">
                <a16:creationId xmlns:a16="http://schemas.microsoft.com/office/drawing/2014/main" id="{8A423C66-B692-9055-7A15-B8B1F791A94C}"/>
              </a:ext>
            </a:extLst>
          </p:cNvPr>
          <p:cNvGrpSpPr/>
          <p:nvPr/>
        </p:nvGrpSpPr>
        <p:grpSpPr>
          <a:xfrm>
            <a:off x="6761" y="1303614"/>
            <a:ext cx="2157274" cy="3579104"/>
            <a:chOff x="0" y="1303614"/>
            <a:chExt cx="2157274" cy="3579104"/>
          </a:xfrm>
        </p:grpSpPr>
        <p:grpSp>
          <p:nvGrpSpPr>
            <p:cNvPr id="189" name="Group 188">
              <a:extLst>
                <a:ext uri="{FF2B5EF4-FFF2-40B4-BE49-F238E27FC236}">
                  <a16:creationId xmlns:a16="http://schemas.microsoft.com/office/drawing/2014/main" id="{558D09F9-4D81-A1FC-2962-45413A3B8DDB}"/>
                </a:ext>
              </a:extLst>
            </p:cNvPr>
            <p:cNvGrpSpPr/>
            <p:nvPr/>
          </p:nvGrpSpPr>
          <p:grpSpPr>
            <a:xfrm>
              <a:off x="284086" y="1303614"/>
              <a:ext cx="1589103" cy="475086"/>
              <a:chOff x="904350" y="1309349"/>
              <a:chExt cx="1589103" cy="475086"/>
            </a:xfrm>
          </p:grpSpPr>
          <p:sp>
            <p:nvSpPr>
              <p:cNvPr id="191" name="Rectangle 190">
                <a:extLst>
                  <a:ext uri="{FF2B5EF4-FFF2-40B4-BE49-F238E27FC236}">
                    <a16:creationId xmlns:a16="http://schemas.microsoft.com/office/drawing/2014/main" id="{3D3F3649-4876-C80B-0F85-74A9E1B66B58}"/>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2" name="TextBox 191">
                <a:extLst>
                  <a:ext uri="{FF2B5EF4-FFF2-40B4-BE49-F238E27FC236}">
                    <a16:creationId xmlns:a16="http://schemas.microsoft.com/office/drawing/2014/main" id="{7A352D43-0A3B-1BC8-88D3-63C9A9CB13A5}"/>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0" name="Rectangle 189">
              <a:extLst>
                <a:ext uri="{FF2B5EF4-FFF2-40B4-BE49-F238E27FC236}">
                  <a16:creationId xmlns:a16="http://schemas.microsoft.com/office/drawing/2014/main" id="{34CED260-7295-4A49-4849-9D0EEDC05691}"/>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193" name="Group 192">
            <a:extLst>
              <a:ext uri="{FF2B5EF4-FFF2-40B4-BE49-F238E27FC236}">
                <a16:creationId xmlns:a16="http://schemas.microsoft.com/office/drawing/2014/main" id="{FA12CD09-EEF9-2432-DDF3-C92B18D8632F}"/>
              </a:ext>
            </a:extLst>
          </p:cNvPr>
          <p:cNvGrpSpPr/>
          <p:nvPr/>
        </p:nvGrpSpPr>
        <p:grpSpPr>
          <a:xfrm>
            <a:off x="2454786" y="1326686"/>
            <a:ext cx="2157274" cy="3556032"/>
            <a:chOff x="2461547" y="1326686"/>
            <a:chExt cx="2157274" cy="3556032"/>
          </a:xfrm>
        </p:grpSpPr>
        <p:grpSp>
          <p:nvGrpSpPr>
            <p:cNvPr id="194" name="Group 193">
              <a:extLst>
                <a:ext uri="{FF2B5EF4-FFF2-40B4-BE49-F238E27FC236}">
                  <a16:creationId xmlns:a16="http://schemas.microsoft.com/office/drawing/2014/main" id="{D37B9887-C609-C7CC-B0CA-2F375BA9FD28}"/>
                </a:ext>
              </a:extLst>
            </p:cNvPr>
            <p:cNvGrpSpPr/>
            <p:nvPr/>
          </p:nvGrpSpPr>
          <p:grpSpPr>
            <a:xfrm>
              <a:off x="2745633" y="1326686"/>
              <a:ext cx="1589103" cy="462798"/>
              <a:chOff x="3002994" y="1332422"/>
              <a:chExt cx="1589103" cy="462798"/>
            </a:xfrm>
          </p:grpSpPr>
          <p:sp>
            <p:nvSpPr>
              <p:cNvPr id="196" name="Rectangle 195">
                <a:extLst>
                  <a:ext uri="{FF2B5EF4-FFF2-40B4-BE49-F238E27FC236}">
                    <a16:creationId xmlns:a16="http://schemas.microsoft.com/office/drawing/2014/main" id="{037F551E-57C0-9BF1-FC86-AC6762914880}"/>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650A9472-233D-7935-FB23-F3700135A025}"/>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5" name="Rectangle 194">
              <a:extLst>
                <a:ext uri="{FF2B5EF4-FFF2-40B4-BE49-F238E27FC236}">
                  <a16:creationId xmlns:a16="http://schemas.microsoft.com/office/drawing/2014/main" id="{923480D4-0ABD-536C-B9C2-03853E64742D}"/>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198" name="Group 197">
            <a:extLst>
              <a:ext uri="{FF2B5EF4-FFF2-40B4-BE49-F238E27FC236}">
                <a16:creationId xmlns:a16="http://schemas.microsoft.com/office/drawing/2014/main" id="{12E31B7C-EA31-3003-B655-0B45C06ADC31}"/>
              </a:ext>
            </a:extLst>
          </p:cNvPr>
          <p:cNvGrpSpPr/>
          <p:nvPr/>
        </p:nvGrpSpPr>
        <p:grpSpPr>
          <a:xfrm>
            <a:off x="5014867" y="1311299"/>
            <a:ext cx="2157274" cy="3571419"/>
            <a:chOff x="5017363" y="1311299"/>
            <a:chExt cx="2157274" cy="3571419"/>
          </a:xfrm>
        </p:grpSpPr>
        <p:grpSp>
          <p:nvGrpSpPr>
            <p:cNvPr id="199" name="Group 198">
              <a:extLst>
                <a:ext uri="{FF2B5EF4-FFF2-40B4-BE49-F238E27FC236}">
                  <a16:creationId xmlns:a16="http://schemas.microsoft.com/office/drawing/2014/main" id="{C030D757-DEA9-C738-19BF-91F8A694BC98}"/>
                </a:ext>
              </a:extLst>
            </p:cNvPr>
            <p:cNvGrpSpPr/>
            <p:nvPr/>
          </p:nvGrpSpPr>
          <p:grpSpPr>
            <a:xfrm>
              <a:off x="5301449" y="1311299"/>
              <a:ext cx="1589103" cy="477052"/>
              <a:chOff x="5038324" y="1322772"/>
              <a:chExt cx="1589103" cy="477052"/>
            </a:xfrm>
          </p:grpSpPr>
          <p:sp>
            <p:nvSpPr>
              <p:cNvPr id="201" name="Rectangle 200">
                <a:extLst>
                  <a:ext uri="{FF2B5EF4-FFF2-40B4-BE49-F238E27FC236}">
                    <a16:creationId xmlns:a16="http://schemas.microsoft.com/office/drawing/2014/main" id="{E17F6469-973A-7D3B-CE42-72C804517574}"/>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7CE65461-BACF-ADFF-C4F6-67A45BC3F8A2}"/>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0" name="Rectangle 199">
              <a:extLst>
                <a:ext uri="{FF2B5EF4-FFF2-40B4-BE49-F238E27FC236}">
                  <a16:creationId xmlns:a16="http://schemas.microsoft.com/office/drawing/2014/main" id="{85D3509C-6534-380E-D8F0-ACD1DB44C5DF}"/>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203" name="Group 202">
            <a:extLst>
              <a:ext uri="{FF2B5EF4-FFF2-40B4-BE49-F238E27FC236}">
                <a16:creationId xmlns:a16="http://schemas.microsoft.com/office/drawing/2014/main" id="{DD73D122-E286-27B9-999F-11A62A0763A9}"/>
              </a:ext>
            </a:extLst>
          </p:cNvPr>
          <p:cNvGrpSpPr/>
          <p:nvPr/>
        </p:nvGrpSpPr>
        <p:grpSpPr>
          <a:xfrm>
            <a:off x="7449570" y="1300630"/>
            <a:ext cx="2157274" cy="3582088"/>
            <a:chOff x="7435919" y="1300630"/>
            <a:chExt cx="2157274" cy="3582088"/>
          </a:xfrm>
        </p:grpSpPr>
        <p:grpSp>
          <p:nvGrpSpPr>
            <p:cNvPr id="204" name="Group 203">
              <a:extLst>
                <a:ext uri="{FF2B5EF4-FFF2-40B4-BE49-F238E27FC236}">
                  <a16:creationId xmlns:a16="http://schemas.microsoft.com/office/drawing/2014/main" id="{FDC78BBC-35E9-670F-D0F7-337B0CCBBE5E}"/>
                </a:ext>
              </a:extLst>
            </p:cNvPr>
            <p:cNvGrpSpPr/>
            <p:nvPr/>
          </p:nvGrpSpPr>
          <p:grpSpPr>
            <a:xfrm>
              <a:off x="7709162" y="1300630"/>
              <a:ext cx="1610788" cy="472334"/>
              <a:chOff x="7286132" y="1312103"/>
              <a:chExt cx="1610788" cy="472334"/>
            </a:xfrm>
          </p:grpSpPr>
          <p:sp>
            <p:nvSpPr>
              <p:cNvPr id="206" name="Rectangle 205">
                <a:extLst>
                  <a:ext uri="{FF2B5EF4-FFF2-40B4-BE49-F238E27FC236}">
                    <a16:creationId xmlns:a16="http://schemas.microsoft.com/office/drawing/2014/main" id="{AD2B5F96-E317-6EFC-EA1D-5FE03036E1FE}"/>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1DE2BCF2-BA18-B1CE-EC4A-CFB2982DAF3C}"/>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5" name="Rectangle 204">
              <a:extLst>
                <a:ext uri="{FF2B5EF4-FFF2-40B4-BE49-F238E27FC236}">
                  <a16:creationId xmlns:a16="http://schemas.microsoft.com/office/drawing/2014/main" id="{03E925FC-E03F-6DBB-0523-667D181039D5}"/>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208" name="Group 207">
            <a:extLst>
              <a:ext uri="{FF2B5EF4-FFF2-40B4-BE49-F238E27FC236}">
                <a16:creationId xmlns:a16="http://schemas.microsoft.com/office/drawing/2014/main" id="{2D87DE9D-EF1F-4504-4D7C-14D063EC9845}"/>
              </a:ext>
            </a:extLst>
          </p:cNvPr>
          <p:cNvGrpSpPr/>
          <p:nvPr/>
        </p:nvGrpSpPr>
        <p:grpSpPr>
          <a:xfrm>
            <a:off x="9853391" y="1311298"/>
            <a:ext cx="2157274" cy="3571420"/>
            <a:chOff x="9854475" y="1311298"/>
            <a:chExt cx="2157274" cy="3571420"/>
          </a:xfrm>
        </p:grpSpPr>
        <p:grpSp>
          <p:nvGrpSpPr>
            <p:cNvPr id="209" name="Group 208">
              <a:extLst>
                <a:ext uri="{FF2B5EF4-FFF2-40B4-BE49-F238E27FC236}">
                  <a16:creationId xmlns:a16="http://schemas.microsoft.com/office/drawing/2014/main" id="{9B0DB241-C391-84A5-C25A-6D4A1F863208}"/>
                </a:ext>
              </a:extLst>
            </p:cNvPr>
            <p:cNvGrpSpPr/>
            <p:nvPr/>
          </p:nvGrpSpPr>
          <p:grpSpPr>
            <a:xfrm>
              <a:off x="10138561" y="1311298"/>
              <a:ext cx="1589103" cy="467401"/>
              <a:chOff x="9891697" y="1317034"/>
              <a:chExt cx="1589103" cy="467401"/>
            </a:xfrm>
          </p:grpSpPr>
          <p:sp>
            <p:nvSpPr>
              <p:cNvPr id="211" name="Rectangle 210">
                <a:extLst>
                  <a:ext uri="{FF2B5EF4-FFF2-40B4-BE49-F238E27FC236}">
                    <a16:creationId xmlns:a16="http://schemas.microsoft.com/office/drawing/2014/main" id="{07F979DA-2B28-1EF0-9632-2C43D5988820}"/>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2" name="TextBox 211">
                <a:extLst>
                  <a:ext uri="{FF2B5EF4-FFF2-40B4-BE49-F238E27FC236}">
                    <a16:creationId xmlns:a16="http://schemas.microsoft.com/office/drawing/2014/main" id="{062346DC-F1E4-B83E-8927-81A9D30B90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10" name="Rectangle 209">
              <a:extLst>
                <a:ext uri="{FF2B5EF4-FFF2-40B4-BE49-F238E27FC236}">
                  <a16:creationId xmlns:a16="http://schemas.microsoft.com/office/drawing/2014/main" id="{E939FF47-990F-0928-F111-B96868E442DD}"/>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213" name="Arrow: Right 212">
            <a:extLst>
              <a:ext uri="{FF2B5EF4-FFF2-40B4-BE49-F238E27FC236}">
                <a16:creationId xmlns:a16="http://schemas.microsoft.com/office/drawing/2014/main" id="{5B1ECAFE-2A38-88EC-D20C-4C5A34D03C37}"/>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4" name="Arrow: Right 213">
            <a:extLst>
              <a:ext uri="{FF2B5EF4-FFF2-40B4-BE49-F238E27FC236}">
                <a16:creationId xmlns:a16="http://schemas.microsoft.com/office/drawing/2014/main" id="{C1AB2103-DF8A-E42E-169E-7D6F839C8EA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5" name="Arrow: Right 214">
            <a:extLst>
              <a:ext uri="{FF2B5EF4-FFF2-40B4-BE49-F238E27FC236}">
                <a16:creationId xmlns:a16="http://schemas.microsoft.com/office/drawing/2014/main" id="{9A6EBB88-2B3C-81D7-5ECE-6AAF0B28CA20}"/>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6" name="Arrow: Right 215">
            <a:extLst>
              <a:ext uri="{FF2B5EF4-FFF2-40B4-BE49-F238E27FC236}">
                <a16:creationId xmlns:a16="http://schemas.microsoft.com/office/drawing/2014/main" id="{1239DA51-D549-BC96-865B-122403CBE00B}"/>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7" name="TextBox 216">
            <a:extLst>
              <a:ext uri="{FF2B5EF4-FFF2-40B4-BE49-F238E27FC236}">
                <a16:creationId xmlns:a16="http://schemas.microsoft.com/office/drawing/2014/main" id="{7026FA8C-4CDC-BC0B-C629-A11B2B999224}"/>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18" name="TextBox 217">
            <a:extLst>
              <a:ext uri="{FF2B5EF4-FFF2-40B4-BE49-F238E27FC236}">
                <a16:creationId xmlns:a16="http://schemas.microsoft.com/office/drawing/2014/main" id="{8E97A8A0-5812-C5D1-FE41-62A27D7C6E62}"/>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15488F6E-B22B-A3DB-ED9D-C2188A529C92}"/>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0" name="TextBox 219">
            <a:extLst>
              <a:ext uri="{FF2B5EF4-FFF2-40B4-BE49-F238E27FC236}">
                <a16:creationId xmlns:a16="http://schemas.microsoft.com/office/drawing/2014/main" id="{7D58C748-CA5A-5500-4ED7-D1D2B10379F7}"/>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6807FEA4-F1A7-C401-C321-06EB3FEBD238}"/>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2" name="TextBox 221">
            <a:extLst>
              <a:ext uri="{FF2B5EF4-FFF2-40B4-BE49-F238E27FC236}">
                <a16:creationId xmlns:a16="http://schemas.microsoft.com/office/drawing/2014/main" id="{B758B628-1B69-A57E-2E75-6A3625B25CF0}"/>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3" name="TextBox 222">
            <a:extLst>
              <a:ext uri="{FF2B5EF4-FFF2-40B4-BE49-F238E27FC236}">
                <a16:creationId xmlns:a16="http://schemas.microsoft.com/office/drawing/2014/main" id="{2A920800-CA96-5733-CE42-21EAF31C8EFA}"/>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4" name="TextBox 223">
            <a:extLst>
              <a:ext uri="{FF2B5EF4-FFF2-40B4-BE49-F238E27FC236}">
                <a16:creationId xmlns:a16="http://schemas.microsoft.com/office/drawing/2014/main" id="{CF6D1D7A-82A6-B701-2929-830242976374}"/>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5" name="TextBox 224">
            <a:extLst>
              <a:ext uri="{FF2B5EF4-FFF2-40B4-BE49-F238E27FC236}">
                <a16:creationId xmlns:a16="http://schemas.microsoft.com/office/drawing/2014/main" id="{6731B7EE-6D7E-2C8B-ACFE-387632DA897C}"/>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Expected Outcomes</a:t>
            </a:r>
            <a:endParaRPr dirty="0"/>
          </a:p>
        </p:txBody>
      </p:sp>
      <p:sp>
        <p:nvSpPr>
          <p:cNvPr id="192" name="Google Shape;192;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1</a:t>
            </a:r>
            <a:r>
              <a:rPr lang="en-US" sz="2700" b="1" dirty="0">
                <a:latin typeface="Times New Roman" panose="02020603050405020304" pitchFamily="18" charset="0"/>
                <a:ea typeface="Arial"/>
                <a:cs typeface="Times New Roman" panose="02020603050405020304" pitchFamily="18" charset="0"/>
                <a:sym typeface="Arial"/>
              </a:rPr>
              <a:t>. </a:t>
            </a:r>
            <a:r>
              <a:rPr lang="en-US" sz="2700" dirty="0">
                <a:latin typeface="Times New Roman" panose="02020603050405020304" pitchFamily="18" charset="0"/>
                <a:ea typeface="Arial"/>
                <a:cs typeface="Times New Roman" panose="02020603050405020304" pitchFamily="18" charset="0"/>
                <a:sym typeface="Arial"/>
              </a:rPr>
              <a:t>Improved Citizen Interaction and Engagement</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2. Efficiency in Public Service Delivery</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3. Increased Transparency and Accountability</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4. Cost Efficiency</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5. Data Insights for Policy Making</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6. Personalized Experience</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r>
              <a:rPr lang="en-US" sz="2700" dirty="0">
                <a:latin typeface="Times New Roman" panose="02020603050405020304" pitchFamily="18" charset="0"/>
                <a:ea typeface="Arial"/>
                <a:cs typeface="Times New Roman" panose="02020603050405020304" pitchFamily="18" charset="0"/>
                <a:sym typeface="Arial"/>
              </a:rPr>
              <a:t>7. Improved Accessibility feature</a:t>
            </a:r>
            <a:endParaRPr sz="2700" dirty="0">
              <a:latin typeface="Times New Roman" panose="02020603050405020304" pitchFamily="18" charset="0"/>
              <a:ea typeface="Arial"/>
              <a:cs typeface="Times New Roman" panose="02020603050405020304" pitchFamily="18" charset="0"/>
              <a:sym typeface="Arial"/>
            </a:endParaRPr>
          </a:p>
          <a:p>
            <a:pPr marL="342900" lvl="0" indent="-190500" algn="just" rtl="0">
              <a:spcBef>
                <a:spcPts val="0"/>
              </a:spcBef>
              <a:spcAft>
                <a:spcPts val="0"/>
              </a:spcAft>
              <a:buClr>
                <a:schemeClr val="dk1"/>
              </a:buClr>
              <a:buSzPts val="2400"/>
              <a:buNone/>
            </a:pPr>
            <a:endParaRPr sz="2700" i="1" dirty="0">
              <a:latin typeface="Arial"/>
              <a:ea typeface="Arial"/>
              <a:cs typeface="Arial"/>
              <a:sym typeface="Arial"/>
            </a:endParaRPr>
          </a:p>
          <a:p>
            <a:pPr marL="342900" lvl="0" indent="-190500" algn="just" rtl="0">
              <a:spcBef>
                <a:spcPts val="0"/>
              </a:spcBef>
              <a:spcAft>
                <a:spcPts val="0"/>
              </a:spcAft>
              <a:buClr>
                <a:schemeClr val="dk1"/>
              </a:buClr>
              <a:buSzPts val="2400"/>
              <a:buNone/>
            </a:pPr>
            <a:r>
              <a:rPr lang="en-US" sz="2300" dirty="0">
                <a:latin typeface="Times New Roman" panose="02020603050405020304" pitchFamily="18" charset="0"/>
                <a:ea typeface="Arial"/>
                <a:cs typeface="Times New Roman" panose="02020603050405020304" pitchFamily="18" charset="0"/>
                <a:sym typeface="Arial"/>
              </a:rPr>
              <a:t>T</a:t>
            </a:r>
            <a:r>
              <a:rPr lang="en-US" sz="2200" dirty="0">
                <a:latin typeface="Times New Roman" panose="02020603050405020304" pitchFamily="18" charset="0"/>
                <a:ea typeface="Arial"/>
                <a:cs typeface="Times New Roman" panose="02020603050405020304" pitchFamily="18" charset="0"/>
                <a:sym typeface="Arial"/>
              </a:rPr>
              <a:t>hese outcomes help the government create a more user-centric, efficient, and transparent system, providing citizens with a better experience when interacting with public services.</a:t>
            </a:r>
            <a:endParaRPr sz="22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1627</Words>
  <Application>Microsoft Office PowerPoint</Application>
  <PresentationFormat>Widescreen</PresentationFormat>
  <Paragraphs>112</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Cambria</vt:lpstr>
      <vt:lpstr>Times New Roman</vt:lpstr>
      <vt:lpstr>Verdana</vt:lpstr>
      <vt:lpstr>Bioinformatics</vt:lpstr>
      <vt:lpstr>Chatbot for Mining Laws and Information</vt:lpstr>
      <vt:lpstr>Introduction</vt:lpstr>
      <vt:lpstr>Literature Review</vt:lpstr>
      <vt:lpstr>Existing method Drawback</vt:lpstr>
      <vt:lpstr>Proposed Method</vt:lpstr>
      <vt:lpstr>Objectives</vt:lpstr>
      <vt:lpstr>System Design and Methodology</vt:lpstr>
      <vt:lpstr>Timeline of Project</vt:lpstr>
      <vt:lpstr>Expected Outcomes</vt:lpstr>
      <vt:lpstr>Conclusion</vt:lpstr>
      <vt:lpstr>References</vt:lpstr>
      <vt:lpstr>GitHub link for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Adithya H Hegde</dc:creator>
  <cp:lastModifiedBy>Sathvik Nandeesha</cp:lastModifiedBy>
  <cp:revision>17</cp:revision>
  <dcterms:modified xsi:type="dcterms:W3CDTF">2025-05-16T13:09:54Z</dcterms:modified>
</cp:coreProperties>
</file>