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1" r:id="rId9"/>
    <p:sldId id="262" r:id="rId10"/>
    <p:sldId id="269" r:id="rId11"/>
    <p:sldId id="270" r:id="rId12"/>
    <p:sldId id="267" r:id="rId13"/>
    <p:sldId id="271" r:id="rId14"/>
    <p:sldId id="27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799" autoAdjust="0"/>
  </p:normalViewPr>
  <p:slideViewPr>
    <p:cSldViewPr snapToGrid="0">
      <p:cViewPr varScale="1">
        <p:scale>
          <a:sx n="83" d="100"/>
          <a:sy n="83" d="100"/>
        </p:scale>
        <p:origin x="42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FCB4-3BF0-405F-9D34-8C6D8ECFE8BF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725E2-AD0B-4504-8E97-3989F8D92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8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25E2-AD0B-4504-8E97-3989F8D920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8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Interestingly the missing on in 6.x+ is </a:t>
            </a:r>
            <a:r>
              <a:rPr lang="en-GB" dirty="0" err="1"/>
              <a:t>ExtendedMemberExpressionAst</a:t>
            </a:r>
            <a:r>
              <a:rPr lang="en-GB" dirty="0"/>
              <a:t>, the new on in 7+ is </a:t>
            </a:r>
            <a:r>
              <a:rPr lang="en-GB" dirty="0" err="1"/>
              <a:t>TernaryExpressionAst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25E2-AD0B-4504-8E97-3989F8D920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2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Existing validation of ARM templates is a bit mixed and has various issues in places.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25E2-AD0B-4504-8E97-3989F8D920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7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/>
              <a:t>Resources – Storage accounts, VMs, other Azure stuff. Required for a valid 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/>
              <a:t>Parameters – names, locations, passwords, anything that can change per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/>
              <a:t>Variables – doing stuff with user input usually or a value that might want to be used in multiple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/>
              <a:t>Outputs – generated URLs, references to internal values, other such stuff. For use in other nested templates or the rest of the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/>
              <a:t>Functions – Useful for ensuring a common format for generated names, some restrictions on what you can use inside it.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25E2-AD0B-4504-8E97-3989F8D920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6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A506DC68-A39F-4F26-8798-50BFD73F7E36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600" y="0"/>
            <a:ext cx="121932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80848-4CDD-4FA9-8266-7EAA314C3BAB}"/>
              </a:ext>
            </a:extLst>
          </p:cNvPr>
          <p:cNvSpPr/>
          <p:nvPr/>
        </p:nvSpPr>
        <p:spPr>
          <a:xfrm>
            <a:off x="-600" y="5476763"/>
            <a:ext cx="12193200" cy="1446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5A09C7D8-98CF-43CC-81DB-2C7FC1A703B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103357" y="4053274"/>
            <a:ext cx="7418388" cy="615553"/>
          </a:xfrm>
        </p:spPr>
        <p:txBody>
          <a:bodyPr anchor="b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DFFF5C-6A82-44ED-9D5F-CDA54D8633F7}"/>
              </a:ext>
            </a:extLst>
          </p:cNvPr>
          <p:cNvCxnSpPr/>
          <p:nvPr/>
        </p:nvCxnSpPr>
        <p:spPr>
          <a:xfrm>
            <a:off x="4173311" y="5756557"/>
            <a:ext cx="7448550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C1C178B0-151D-4212-B2A7-B31099937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3357" y="4758806"/>
            <a:ext cx="7418387" cy="276999"/>
          </a:xfrm>
        </p:spPr>
        <p:txBody>
          <a:bodyPr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F579E-EB4E-490C-B58A-1B675A5F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4" y="1398852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99E67B-6FB6-4B4C-9397-544A8C363262}"/>
              </a:ext>
            </a:extLst>
          </p:cNvPr>
          <p:cNvCxnSpPr/>
          <p:nvPr/>
        </p:nvCxnSpPr>
        <p:spPr>
          <a:xfrm>
            <a:off x="-600" y="5411449"/>
            <a:ext cx="121932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B6B9F-623E-447F-9EA6-8CCBE193C83C}"/>
              </a:ext>
            </a:extLst>
          </p:cNvPr>
          <p:cNvGrpSpPr/>
          <p:nvPr/>
        </p:nvGrpSpPr>
        <p:grpSpPr>
          <a:xfrm>
            <a:off x="2268336" y="5646600"/>
            <a:ext cx="7634712" cy="1140073"/>
            <a:chOff x="2176706" y="5567671"/>
            <a:chExt cx="7634712" cy="1140073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4865490-7048-49CD-9599-BA57AC36F9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76706" y="5567671"/>
              <a:ext cx="3143972" cy="11400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A17591-D3CC-49E5-ADBD-6AC0B47DBA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983754" y="5661466"/>
              <a:ext cx="3827664" cy="95691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D98F72-C275-4CD7-BAD4-3DD1894B4479}"/>
              </a:ext>
            </a:extLst>
          </p:cNvPr>
          <p:cNvSpPr txBox="1"/>
          <p:nvPr/>
        </p:nvSpPr>
        <p:spPr>
          <a:xfrm>
            <a:off x="1348149" y="4361050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49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604">
          <p15:clr>
            <a:srgbClr val="FBAE40"/>
          </p15:clr>
        </p15:guide>
        <p15:guide id="1" pos="4989">
          <p15:clr>
            <a:srgbClr val="FBAE40"/>
          </p15:clr>
        </p15:guide>
        <p15:guide id="2" pos="40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C762A2-BD09-4B06-A763-7C972199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73243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19972286-B916-49FA-853D-9354AB519AA3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600" y="-31898"/>
            <a:ext cx="121932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814C7D-2C5C-4BDD-B4A3-EF512400C58D}"/>
              </a:ext>
            </a:extLst>
          </p:cNvPr>
          <p:cNvSpPr txBox="1"/>
          <p:nvPr/>
        </p:nvSpPr>
        <p:spPr>
          <a:xfrm>
            <a:off x="5311170" y="3050470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9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4C5BE1D7-8EBA-4076-94AD-B4FA2C5A11DA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834377" y="1500376"/>
            <a:ext cx="6858001" cy="385724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923811-0FEF-482F-94FE-DBC838B046B2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4103357" y="4053274"/>
            <a:ext cx="7418389" cy="61555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4000" b="0" i="0" u="none" baseline="0">
                <a:solidFill>
                  <a:srgbClr val="1D1F1F"/>
                </a:solidFill>
                <a:latin typeface="Helvetica" panose="020B0604020202020204" pitchFamily="34" charset="0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046EF-77D3-4B87-8032-FA58B1304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4" y="1398852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1DD86E-D1A3-4925-8B94-147A63823AB9}"/>
              </a:ext>
            </a:extLst>
          </p:cNvPr>
          <p:cNvSpPr txBox="1"/>
          <p:nvPr/>
        </p:nvSpPr>
        <p:spPr>
          <a:xfrm>
            <a:off x="1348149" y="4370455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ED66FC-63DD-431A-AE09-E6221F2B8444}"/>
              </a:ext>
            </a:extLst>
          </p:cNvPr>
          <p:cNvSpPr/>
          <p:nvPr/>
        </p:nvSpPr>
        <p:spPr>
          <a:xfrm>
            <a:off x="5106140" y="0"/>
            <a:ext cx="708586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0" name="Picture 9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4C5BE1D7-8EBA-4076-94AD-B4FA2C5A11DA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1507371" y="1500377"/>
            <a:ext cx="6858001" cy="385724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923811-0FEF-482F-94FE-DBC838B046B2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auto">
          <a:xfrm>
            <a:off x="5253047" y="4544632"/>
            <a:ext cx="6556365" cy="615553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4000" b="0" i="0" u="none" baseline="0">
                <a:solidFill>
                  <a:srgbClr val="1D1F1F"/>
                </a:solidFill>
                <a:latin typeface="Helvetica" panose="020B0604020202020204" pitchFamily="34" charset="0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046EF-77D3-4B87-8032-FA58B1304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760" y="1398852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D28933-3FF6-40C5-B9AA-19CB549844AA}"/>
              </a:ext>
            </a:extLst>
          </p:cNvPr>
          <p:cNvSpPr txBox="1"/>
          <p:nvPr/>
        </p:nvSpPr>
        <p:spPr>
          <a:xfrm>
            <a:off x="2523805" y="4390743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C09-57AE-4C7C-98B8-D73226E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1E33-625B-4474-8B7F-1610F6786765}"/>
              </a:ext>
            </a:extLst>
          </p:cNvPr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 bwMode="auto">
          <a:xfrm>
            <a:off x="383384" y="1682712"/>
            <a:ext cx="11424000" cy="450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/>
          <a:lstStyle>
            <a:lvl1pPr>
              <a:defRPr kumimoji="0"/>
            </a:lvl1pPr>
            <a:lvl2pPr>
              <a:defRPr kumimoji="0"/>
            </a:lvl2pPr>
            <a:lvl3pPr>
              <a:defRPr kumimoji="0"/>
            </a:lvl3pPr>
            <a:lvl4pPr>
              <a:defRPr kumimoji="0"/>
            </a:lvl4pPr>
            <a:lvl5pPr>
              <a:defRPr kumimoj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56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C09-57AE-4C7C-98B8-D73226E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1E33-625B-4474-8B7F-1610F6786765}"/>
              </a:ext>
            </a:extLst>
          </p:cNvPr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 bwMode="auto">
          <a:xfrm>
            <a:off x="383384" y="1682712"/>
            <a:ext cx="5400000" cy="450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>
            <a:noAutofit/>
          </a:bodyPr>
          <a:lstStyle>
            <a:lvl1pPr>
              <a:defRPr kumimoji="0"/>
            </a:lvl1pPr>
            <a:lvl2pPr>
              <a:defRPr kumimoji="0"/>
            </a:lvl2pPr>
            <a:lvl3pPr>
              <a:defRPr kumimoji="0"/>
            </a:lvl3pPr>
            <a:lvl4pPr>
              <a:defRPr kumimoji="0"/>
            </a:lvl4pPr>
            <a:lvl5pPr>
              <a:defRPr kumimoj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29EC3-081C-47FC-B774-A421358BC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7384" y="1682712"/>
            <a:ext cx="5400000" cy="45092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135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C09-57AE-4C7C-98B8-D73226E2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40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E351E-3CD3-4D12-BCFA-ACCAE54A9F14}"/>
              </a:ext>
            </a:extLst>
          </p:cNvPr>
          <p:cNvGrpSpPr/>
          <p:nvPr/>
        </p:nvGrpSpPr>
        <p:grpSpPr>
          <a:xfrm>
            <a:off x="1059" y="0"/>
            <a:ext cx="12192000" cy="6871644"/>
            <a:chOff x="1059" y="0"/>
            <a:chExt cx="12192000" cy="68716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0811E7-779A-442C-9D6A-61F2E925DC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9" y="0"/>
              <a:ext cx="12192000" cy="6871644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F36600-5903-4313-B9C6-BB2D81749BBD}"/>
                </a:ext>
              </a:extLst>
            </p:cNvPr>
            <p:cNvGrpSpPr/>
            <p:nvPr userDrawn="1"/>
          </p:nvGrpSpPr>
          <p:grpSpPr>
            <a:xfrm>
              <a:off x="8391711" y="749755"/>
              <a:ext cx="3432441" cy="4775692"/>
              <a:chOff x="8391711" y="749755"/>
              <a:chExt cx="3432441" cy="47756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0D93BBE-C2CF-4B8D-BE84-BDE427626B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8391711" y="749755"/>
                <a:ext cx="3432441" cy="3641270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61D6C6-7093-418E-806C-E8C5B5DD1E77}"/>
                  </a:ext>
                </a:extLst>
              </p:cNvPr>
              <p:cNvSpPr/>
              <p:nvPr userDrawn="1"/>
            </p:nvSpPr>
            <p:spPr>
              <a:xfrm rot="719312">
                <a:off x="10761109" y="4600738"/>
                <a:ext cx="1000125" cy="924709"/>
              </a:xfrm>
              <a:prstGeom prst="ellipse">
                <a:avLst/>
              </a:prstGeom>
              <a:solidFill>
                <a:srgbClr val="E7232F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0562AA5-6BF6-4C62-AF5E-85FE48A7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9" y="1484124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080355-DD2D-49CA-A621-A82FC4FD89F8}"/>
              </a:ext>
            </a:extLst>
          </p:cNvPr>
          <p:cNvSpPr txBox="1"/>
          <p:nvPr/>
        </p:nvSpPr>
        <p:spPr>
          <a:xfrm>
            <a:off x="1927474" y="4459764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77EDD548-8252-4718-B769-39DCCA16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" y="0"/>
            <a:ext cx="12192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ieren 11">
            <a:extLst>
              <a:ext uri="{FF2B5EF4-FFF2-40B4-BE49-F238E27FC236}">
                <a16:creationId xmlns:a16="http://schemas.microsoft.com/office/drawing/2014/main" id="{CD53B230-A8A0-4ED1-AE95-04465052EE0A}"/>
              </a:ext>
            </a:extLst>
          </p:cNvPr>
          <p:cNvGrpSpPr/>
          <p:nvPr/>
        </p:nvGrpSpPr>
        <p:grpSpPr>
          <a:xfrm>
            <a:off x="-109797" y="2177877"/>
            <a:ext cx="7601991" cy="3240618"/>
            <a:chOff x="1688863" y="2528953"/>
            <a:chExt cx="5451536" cy="2326853"/>
          </a:xfrm>
        </p:grpSpPr>
        <p:pic>
          <p:nvPicPr>
            <p:cNvPr id="22" name="_effect">
              <a:extLst>
                <a:ext uri="{FF2B5EF4-FFF2-40B4-BE49-F238E27FC236}">
                  <a16:creationId xmlns:a16="http://schemas.microsoft.com/office/drawing/2014/main" id="{7EDC03CD-8167-42DC-962E-F82DC1BB7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652152">
              <a:off x="2464356" y="3763284"/>
              <a:ext cx="3693744" cy="80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_effect">
              <a:extLst>
                <a:ext uri="{FF2B5EF4-FFF2-40B4-BE49-F238E27FC236}">
                  <a16:creationId xmlns:a16="http://schemas.microsoft.com/office/drawing/2014/main" id="{C0BA8AE7-7660-4D1F-9A35-4FBE6DA0B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21373484">
              <a:off x="1688863" y="3560343"/>
              <a:ext cx="2530576" cy="80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_effect">
              <a:extLst>
                <a:ext uri="{FF2B5EF4-FFF2-40B4-BE49-F238E27FC236}">
                  <a16:creationId xmlns:a16="http://schemas.microsoft.com/office/drawing/2014/main" id="{930159DA-72E3-43BA-BC6D-F1B47E408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 rot="21373484">
              <a:off x="4609823" y="4049633"/>
              <a:ext cx="2530576" cy="80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_color1">
              <a:extLst>
                <a:ext uri="{FF2B5EF4-FFF2-40B4-BE49-F238E27FC236}">
                  <a16:creationId xmlns:a16="http://schemas.microsoft.com/office/drawing/2014/main" id="{8FD4C1E6-7AD1-45DB-BB1E-4BAF244C23DE}"/>
                </a:ext>
              </a:extLst>
            </p:cNvPr>
            <p:cNvSpPr/>
            <p:nvPr/>
          </p:nvSpPr>
          <p:spPr bwMode="gray">
            <a:xfrm>
              <a:off x="2340626" y="2528953"/>
              <a:ext cx="1520693" cy="1520694"/>
            </a:xfrm>
            <a:prstGeom prst="roundRect">
              <a:avLst/>
            </a:prstGeom>
            <a:gradFill>
              <a:gsLst>
                <a:gs pos="97000">
                  <a:schemeClr val="accent1">
                    <a:lumMod val="50000"/>
                  </a:schemeClr>
                </a:gs>
                <a:gs pos="65407">
                  <a:schemeClr val="accent1"/>
                </a:gs>
                <a:gs pos="37000">
                  <a:schemeClr val="accent1"/>
                </a:gs>
                <a:gs pos="13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0800" dir="5400000" algn="ctr" rotWithShape="0">
                <a:srgbClr val="000000">
                  <a:alpha val="43137"/>
                </a:srgbClr>
              </a:outerShdw>
            </a:effectLst>
            <a:scene3d>
              <a:camera prst="perspectiveContrastingRightFacing" fov="4800000">
                <a:rot lat="868652" lon="20663751" rev="61968"/>
              </a:camera>
              <a:lightRig rig="threePt" dir="t">
                <a:rot lat="0" lon="0" rev="1800000"/>
              </a:lightRig>
            </a:scene3d>
            <a:sp3d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32000" rtlCol="0" anchor="ctr"/>
            <a:lstStyle/>
            <a:p>
              <a:pPr algn="ctr"/>
              <a:r>
                <a:rPr lang="de-DE" sz="15200" b="1" dirty="0">
                  <a:effectLst>
                    <a:innerShdw blurRad="101600" dist="25400" dir="16200000">
                      <a:prstClr val="black">
                        <a:alpha val="51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</a:p>
          </p:txBody>
        </p:sp>
        <p:sp>
          <p:nvSpPr>
            <p:cNvPr id="26" name="_color1">
              <a:extLst>
                <a:ext uri="{FF2B5EF4-FFF2-40B4-BE49-F238E27FC236}">
                  <a16:creationId xmlns:a16="http://schemas.microsoft.com/office/drawing/2014/main" id="{AD6E1522-C941-43E4-BF3C-1C11BE1A77C5}"/>
                </a:ext>
              </a:extLst>
            </p:cNvPr>
            <p:cNvSpPr/>
            <p:nvPr/>
          </p:nvSpPr>
          <p:spPr bwMode="gray">
            <a:xfrm>
              <a:off x="3545061" y="2743240"/>
              <a:ext cx="1520694" cy="1520694"/>
            </a:xfrm>
            <a:prstGeom prst="roundRect">
              <a:avLst/>
            </a:prstGeom>
            <a:gradFill>
              <a:gsLst>
                <a:gs pos="71000">
                  <a:srgbClr val="969696"/>
                </a:gs>
                <a:gs pos="13000">
                  <a:srgbClr val="E6E6E6"/>
                </a:gs>
              </a:gsLst>
              <a:lin ang="2700000" scaled="0"/>
            </a:gradFill>
            <a:ln>
              <a:noFill/>
            </a:ln>
            <a:effectLst>
              <a:outerShdw blurRad="266700" dist="368300" dir="10800000" algn="r" rotWithShape="0">
                <a:prstClr val="black">
                  <a:alpha val="52000"/>
                </a:prstClr>
              </a:outerShdw>
            </a:effectLst>
            <a:scene3d>
              <a:camera prst="perspectiveContrastingRightFacing" fov="4800000">
                <a:rot lat="21329594" lon="1612433" rev="21014488"/>
              </a:camera>
              <a:lightRig rig="threePt" dir="t">
                <a:rot lat="0" lon="0" rev="16800000"/>
              </a:lightRig>
            </a:scene3d>
            <a:sp3d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60000" rtlCol="0" anchor="ctr"/>
            <a:lstStyle/>
            <a:p>
              <a:pPr algn="ctr"/>
              <a:r>
                <a:rPr lang="de-DE" sz="15200" b="1" dirty="0">
                  <a:effectLst>
                    <a:innerShdw blurRad="101600" dist="25400" dir="16200000">
                      <a:prstClr val="black">
                        <a:alpha val="51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&amp;</a:t>
              </a:r>
            </a:p>
          </p:txBody>
        </p:sp>
        <p:sp>
          <p:nvSpPr>
            <p:cNvPr id="27" name="_color1">
              <a:extLst>
                <a:ext uri="{FF2B5EF4-FFF2-40B4-BE49-F238E27FC236}">
                  <a16:creationId xmlns:a16="http://schemas.microsoft.com/office/drawing/2014/main" id="{A8E933FF-0219-4E3F-A981-C4E9A0C7078C}"/>
                </a:ext>
              </a:extLst>
            </p:cNvPr>
            <p:cNvSpPr/>
            <p:nvPr/>
          </p:nvSpPr>
          <p:spPr bwMode="gray">
            <a:xfrm>
              <a:off x="5075851" y="3051766"/>
              <a:ext cx="1520693" cy="1520694"/>
            </a:xfrm>
            <a:prstGeom prst="roundRect">
              <a:avLst/>
            </a:prstGeom>
            <a:gradFill>
              <a:gsLst>
                <a:gs pos="97000">
                  <a:schemeClr val="accent1">
                    <a:lumMod val="50000"/>
                  </a:schemeClr>
                </a:gs>
                <a:gs pos="65407">
                  <a:schemeClr val="accent1"/>
                </a:gs>
                <a:gs pos="37000">
                  <a:schemeClr val="accent1"/>
                </a:gs>
                <a:gs pos="13000">
                  <a:schemeClr val="accent1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304800" dist="101600" dir="10200000" algn="br" rotWithShape="0">
                <a:prstClr val="black">
                  <a:alpha val="40000"/>
                </a:prstClr>
              </a:outerShdw>
            </a:effectLst>
            <a:scene3d>
              <a:camera prst="perspectiveContrastingRightFacing" fov="4800000">
                <a:rot lat="868650" lon="20663754" rev="61970"/>
              </a:camera>
              <a:lightRig rig="threePt" dir="t">
                <a:rot lat="0" lon="0" rev="1800000"/>
              </a:lightRig>
            </a:scene3d>
            <a:sp3d extrusionH="444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60000" rtlCol="0" anchor="ctr"/>
            <a:lstStyle/>
            <a:p>
              <a:pPr algn="ctr"/>
              <a:r>
                <a:rPr lang="de-DE" sz="15200" b="1" dirty="0">
                  <a:effectLst>
                    <a:innerShdw blurRad="101600" dist="25400" dir="16200000">
                      <a:prstClr val="black">
                        <a:alpha val="51000"/>
                      </a:prstClr>
                    </a:inn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0562AA5-6BF6-4C62-AF5E-85FE48A71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612" y="2094680"/>
            <a:ext cx="3333750" cy="333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78D1B1-C69B-4C08-BE21-917D272F5215}"/>
              </a:ext>
            </a:extLst>
          </p:cNvPr>
          <p:cNvSpPr txBox="1"/>
          <p:nvPr/>
        </p:nvSpPr>
        <p:spPr>
          <a:xfrm>
            <a:off x="8743657" y="5071786"/>
            <a:ext cx="1569660" cy="9233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54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54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44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red and white striped blanket&#10;&#10;Description generated with very high confidence">
            <a:extLst>
              <a:ext uri="{FF2B5EF4-FFF2-40B4-BE49-F238E27FC236}">
                <a16:creationId xmlns:a16="http://schemas.microsoft.com/office/drawing/2014/main" id="{1DDBD2F3-1382-436F-B8B5-F7D80DB2BC42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600" y="-63796"/>
            <a:ext cx="121932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BD2EBD-CCF8-4996-B50A-CB27F9124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966" y="324468"/>
            <a:ext cx="948418" cy="9484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4DF6F9-0D68-4C7D-B7FF-32754DCBD2CE}"/>
              </a:ext>
            </a:extLst>
          </p:cNvPr>
          <p:cNvSpPr txBox="1"/>
          <p:nvPr/>
        </p:nvSpPr>
        <p:spPr>
          <a:xfrm>
            <a:off x="433863" y="1081283"/>
            <a:ext cx="11318899" cy="26468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600" spc="300" baseline="0" dirty="0">
                <a:solidFill>
                  <a:srgbClr val="E7232F"/>
                </a:solidFill>
                <a:latin typeface="Impact" panose="020B0806030902050204" pitchFamily="34" charset="0"/>
                <a:ea typeface="Gotham Book" panose="020B0604030504040204" pitchFamily="34" charset="0"/>
                <a:cs typeface="Gotham Book" panose="020B0604030504040204" pitchFamily="34" charset="0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CA341-FBB5-442E-9950-6E8933215932}"/>
              </a:ext>
            </a:extLst>
          </p:cNvPr>
          <p:cNvSpPr/>
          <p:nvPr/>
        </p:nvSpPr>
        <p:spPr>
          <a:xfrm>
            <a:off x="-600" y="5469928"/>
            <a:ext cx="12193200" cy="1446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E2DC29-EEEA-4FCE-B7AD-B068CF3CCDAB}"/>
              </a:ext>
            </a:extLst>
          </p:cNvPr>
          <p:cNvCxnSpPr/>
          <p:nvPr/>
        </p:nvCxnSpPr>
        <p:spPr>
          <a:xfrm>
            <a:off x="-600" y="5411449"/>
            <a:ext cx="121932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361D3A-98A4-474B-9581-5F39AD091EF9}"/>
              </a:ext>
            </a:extLst>
          </p:cNvPr>
          <p:cNvGrpSpPr/>
          <p:nvPr/>
        </p:nvGrpSpPr>
        <p:grpSpPr>
          <a:xfrm>
            <a:off x="2268336" y="5646600"/>
            <a:ext cx="7634712" cy="1140073"/>
            <a:chOff x="2176706" y="5567671"/>
            <a:chExt cx="7634712" cy="1140073"/>
          </a:xfrm>
        </p:grpSpPr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DB325129-626C-464D-8254-8254FE2F0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176706" y="5567671"/>
              <a:ext cx="3143972" cy="114007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8A3E8F-0B2D-4595-BF3A-4F0DACB2E5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983754" y="5661466"/>
              <a:ext cx="3827664" cy="95691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7B2384-74FE-4FD0-8573-988427445EF1}"/>
              </a:ext>
            </a:extLst>
          </p:cNvPr>
          <p:cNvSpPr txBox="1"/>
          <p:nvPr/>
        </p:nvSpPr>
        <p:spPr>
          <a:xfrm>
            <a:off x="10862534" y="1095339"/>
            <a:ext cx="941283" cy="5847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32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32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34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0">
          <p15:clr>
            <a:srgbClr val="FBAE40"/>
          </p15:clr>
        </p15:guide>
        <p15:guide id="2" orient="horz" pos="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4E96A8-D97F-4D7E-99CE-472EC0332691}"/>
              </a:ext>
            </a:extLst>
          </p:cNvPr>
          <p:cNvGrpSpPr/>
          <p:nvPr/>
        </p:nvGrpSpPr>
        <p:grpSpPr>
          <a:xfrm>
            <a:off x="-600" y="1461262"/>
            <a:ext cx="12193200" cy="5462052"/>
            <a:chOff x="-600" y="5411449"/>
            <a:chExt cx="12193200" cy="14465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48E7C4-27B7-4C64-83AA-52A63717C548}"/>
                </a:ext>
              </a:extLst>
            </p:cNvPr>
            <p:cNvSpPr/>
            <p:nvPr userDrawn="1"/>
          </p:nvSpPr>
          <p:spPr>
            <a:xfrm>
              <a:off x="-600" y="5411449"/>
              <a:ext cx="12193200" cy="1446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5C9ED9-FEFB-4C18-852A-0B8BD505F168}"/>
                </a:ext>
              </a:extLst>
            </p:cNvPr>
            <p:cNvCxnSpPr/>
            <p:nvPr userDrawn="1"/>
          </p:nvCxnSpPr>
          <p:spPr>
            <a:xfrm>
              <a:off x="-600" y="5411449"/>
              <a:ext cx="121932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386" y="780443"/>
            <a:ext cx="10416274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83384" y="1682712"/>
            <a:ext cx="11424000" cy="4509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9ABB3-E86F-45E8-88A8-BDE32511B17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966" y="324468"/>
            <a:ext cx="948418" cy="9484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DBE4B2-5231-44F7-AFD0-30A3C320D1E7}"/>
              </a:ext>
            </a:extLst>
          </p:cNvPr>
          <p:cNvSpPr txBox="1"/>
          <p:nvPr/>
        </p:nvSpPr>
        <p:spPr>
          <a:xfrm>
            <a:off x="363665" y="6234491"/>
            <a:ext cx="1056700" cy="646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sz="3600" b="1" spc="-300" dirty="0">
                <a:solidFill>
                  <a:srgbClr val="495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otham Book" panose="020B0604030504040204" pitchFamily="34" charset="0"/>
                <a:cs typeface="Gotham Book" panose="020B0604030504040204" pitchFamily="34" charset="0"/>
              </a:rPr>
              <a:t>2019</a:t>
            </a:r>
            <a:endParaRPr lang="en-GB" sz="3600" b="1" spc="-300" dirty="0">
              <a:solidFill>
                <a:srgbClr val="495E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4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457189" rtl="0" eaLnBrk="1" latinLnBrk="0" hangingPunct="1">
        <a:spcBef>
          <a:spcPct val="0"/>
        </a:spcBef>
        <a:buNone/>
        <a:defRPr sz="3200" b="0" i="0" kern="1200" cap="none" baseline="0">
          <a:solidFill>
            <a:schemeClr val="tx2"/>
          </a:solidFill>
          <a:latin typeface="+mj-lt"/>
          <a:ea typeface="Gotham Book" panose="020F0502020204030204" pitchFamily="34" charset="0"/>
          <a:cs typeface="Gotham Book" panose="020F0502020204030204" pitchFamily="34" charset="0"/>
        </a:defRPr>
      </a:lvl1pPr>
      <a:lvl2pPr eaLnBrk="1" hangingPunct="1">
        <a:defRPr>
          <a:latin typeface="+mn-lt"/>
        </a:defRPr>
      </a:lvl2pPr>
      <a:lvl3pPr eaLnBrk="1" hangingPunct="1">
        <a:defRPr>
          <a:latin typeface="+mn-lt"/>
        </a:defRPr>
      </a:lvl3pPr>
      <a:lvl4pPr eaLnBrk="1" hangingPunct="1">
        <a:defRPr>
          <a:latin typeface="+mn-lt"/>
        </a:defRPr>
      </a:lvl4pPr>
      <a:lvl5pPr eaLnBrk="1" hangingPunct="1">
        <a:defRPr>
          <a:latin typeface="+mj-lt"/>
        </a:defRPr>
      </a:lvl5pPr>
      <a:lvl6pPr eaLnBrk="1" hangingPunct="1">
        <a:defRPr>
          <a:latin typeface="+mj-lt"/>
        </a:defRPr>
      </a:lvl6pPr>
      <a:lvl7pPr eaLnBrk="1" hangingPunct="1">
        <a:defRPr>
          <a:latin typeface="+mj-lt"/>
        </a:defRPr>
      </a:lvl7pPr>
      <a:lvl8pPr eaLnBrk="1" hangingPunct="1">
        <a:defRPr>
          <a:latin typeface="+mj-lt"/>
        </a:defRPr>
      </a:lvl8pPr>
      <a:lvl9pPr eaLnBrk="1" hangingPunct="1">
        <a:defRPr>
          <a:latin typeface="+mj-lt"/>
        </a:defRPr>
      </a:lvl9pPr>
    </p:titleStyle>
    <p:bodyStyle>
      <a:lvl1pPr marL="0" indent="0" algn="l" defTabSz="457189" rtl="0" eaLnBrk="1" latinLnBrk="0" hangingPunct="1">
        <a:spcBef>
          <a:spcPts val="1800"/>
        </a:spcBef>
        <a:spcAft>
          <a:spcPts val="300"/>
        </a:spcAft>
        <a:buFont typeface="Gotham Book"/>
        <a:buNone/>
        <a:tabLst>
          <a:tab pos="8570913" algn="r"/>
        </a:tabLst>
        <a:defRPr sz="1800" b="1" i="0" kern="1200">
          <a:solidFill>
            <a:schemeClr val="accent1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1pPr>
      <a:lvl2pPr marL="0" indent="0" algn="l" defTabSz="457189" rtl="0" eaLnBrk="1" latinLnBrk="0" hangingPunct="1">
        <a:spcBef>
          <a:spcPts val="600"/>
        </a:spcBef>
        <a:spcAft>
          <a:spcPts val="300"/>
        </a:spcAft>
        <a:buSzPct val="75000"/>
        <a:buFontTx/>
        <a:buNone/>
        <a:tabLst>
          <a:tab pos="8570913" algn="r"/>
        </a:tabLst>
        <a:defRPr sz="1800" b="0" i="0" kern="1200">
          <a:solidFill>
            <a:schemeClr val="tx2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2pPr>
      <a:lvl3pPr marL="270000" indent="-270000" algn="l" defTabSz="3429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00000"/>
        <a:buFont typeface="Helvetica" panose="020B0604020202020204" pitchFamily="34" charset="0"/>
        <a:buChar char="≥"/>
        <a:tabLst>
          <a:tab pos="8570913" algn="r"/>
        </a:tabLst>
        <a:defRPr lang="en-GB" sz="1800" b="0" i="0" kern="1200" dirty="0" smtClean="0">
          <a:solidFill>
            <a:schemeClr val="tx2"/>
          </a:solidFill>
          <a:latin typeface="+mn-lt"/>
          <a:ea typeface="Gotham Book" panose="020B0604030504040204" pitchFamily="34" charset="0"/>
          <a:cs typeface="Gotham Book" panose="020F0502020204030204" pitchFamily="34" charset="0"/>
        </a:defRPr>
      </a:lvl3pPr>
      <a:lvl4pPr marL="540000" indent="-269875" algn="l" defTabSz="457189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00000"/>
        <a:buFont typeface="Gotham Book" panose="020F0502020204030204" pitchFamily="34" charset="0"/>
        <a:buChar char="–"/>
        <a:tabLst>
          <a:tab pos="8570913" algn="r"/>
        </a:tabLst>
        <a:defRPr sz="1800" b="0" i="0" kern="1200" baseline="0">
          <a:solidFill>
            <a:schemeClr val="tx2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4pPr>
      <a:lvl5pPr marL="810000" indent="-270000" algn="l" defTabSz="457189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00000"/>
        <a:buFont typeface="Gotham Book" panose="020F0502020204030204" pitchFamily="34" charset="0"/>
        <a:buChar char="•"/>
        <a:tabLst>
          <a:tab pos="8570913" algn="r"/>
        </a:tabLst>
        <a:defRPr sz="1800" b="0" i="0" kern="1200" baseline="0">
          <a:solidFill>
            <a:schemeClr val="tx2"/>
          </a:solidFill>
          <a:latin typeface="+mn-lt"/>
          <a:ea typeface="Gotham Book" panose="020F0502020204030204" pitchFamily="34" charset="0"/>
          <a:cs typeface="Gotham Book" panose="020F0502020204030204" pitchFamily="34" charset="0"/>
        </a:defRPr>
      </a:lvl5pPr>
      <a:lvl6pPr marL="720000" indent="-180000" algn="l" defTabSz="457189" rtl="0" eaLnBrk="1" latinLnBrk="0" hangingPunct="1">
        <a:spcBef>
          <a:spcPts val="0"/>
        </a:spcBef>
        <a:spcAft>
          <a:spcPts val="300"/>
        </a:spcAft>
        <a:buFont typeface="Gotham Book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Gotham Boo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Gotham Boo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Gotham Book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961">
          <p15:clr>
            <a:srgbClr val="F26B43"/>
          </p15:clr>
        </p15:guide>
        <p15:guide id="1" orient="horz" pos="867">
          <p15:clr>
            <a:srgbClr val="F26B43"/>
          </p15:clr>
        </p15:guide>
        <p15:guide id="2" pos="7439">
          <p15:clr>
            <a:srgbClr val="F26B43"/>
          </p15:clr>
        </p15:guide>
        <p15:guide id="3" pos="241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175">
          <p15:clr>
            <a:srgbClr val="F26B43"/>
          </p15:clr>
        </p15:guide>
        <p15:guide id="7" pos="37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syntax_tree#/media/File:Abstract_syntax_tree_for_Euclidean_algorithm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9FnsgIEO8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2D769D-93D5-4807-871D-DEE3BE56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357" y="4114829"/>
            <a:ext cx="7418388" cy="553998"/>
          </a:xfrm>
        </p:spPr>
        <p:txBody>
          <a:bodyPr/>
          <a:lstStyle/>
          <a:p>
            <a:r>
              <a:rPr lang="en-GB" sz="3600" dirty="0"/>
              <a:t>Build your own AST in PowerShell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D016-C584-46A0-8CF9-3E4C7076D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Chris Gardner</a:t>
            </a:r>
          </a:p>
        </p:txBody>
      </p:sp>
    </p:spTree>
    <p:extLst>
      <p:ext uri="{BB962C8B-B14F-4D97-AF65-F5344CB8AC3E}">
        <p14:creationId xmlns:p14="http://schemas.microsoft.com/office/powerpoint/2010/main" val="91983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D4C7-01C0-4F95-B29F-BED3AE56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ARM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6674-07CD-4EFA-B7E5-30A403B0CB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Declarative syntax used for deploying Azure infrastructure, written in JSON(-</a:t>
            </a:r>
            <a:r>
              <a:rPr lang="en-GB" sz="2400" b="0" dirty="0" err="1"/>
              <a:t>ish</a:t>
            </a:r>
            <a:r>
              <a:rPr lang="en-GB" sz="2400" b="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Schema is well documented and doesn’t change 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5 core components that are standard across all ARM templates</a:t>
            </a:r>
          </a:p>
        </p:txBody>
      </p:sp>
    </p:spTree>
    <p:extLst>
      <p:ext uri="{BB962C8B-B14F-4D97-AF65-F5344CB8AC3E}">
        <p14:creationId xmlns:p14="http://schemas.microsoft.com/office/powerpoint/2010/main" val="17707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930A-4A84-4D73-9EC8-483B71A5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ARM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AD39-E4E8-433E-83B3-842A1B7E2B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Resources – The things which actually get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Parameters – The values you pass in when deploying the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Variables – The values calculated within the template, sometimes using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Outputs – The values passed out of a template for use elsewhere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Functions – Custom functions you can write to use in your templates</a:t>
            </a:r>
          </a:p>
        </p:txBody>
      </p:sp>
    </p:spTree>
    <p:extLst>
      <p:ext uri="{BB962C8B-B14F-4D97-AF65-F5344CB8AC3E}">
        <p14:creationId xmlns:p14="http://schemas.microsoft.com/office/powerpoint/2010/main" val="129078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9CA74B-356A-43A5-B2BC-B5C9F420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D1307-5E7D-415D-9720-B8FA178BE57B}"/>
              </a:ext>
            </a:extLst>
          </p:cNvPr>
          <p:cNvSpPr txBox="1"/>
          <p:nvPr/>
        </p:nvSpPr>
        <p:spPr>
          <a:xfrm>
            <a:off x="1899688" y="6400381"/>
            <a:ext cx="2865966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8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087E-23C9-4B6A-A5CA-4E9F9FD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A6D8-3284-457C-94F7-B2E387FC93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It’s bloody difficult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If you’re lucky to be parsing a file that’s a standard format that PowerShell supports then you’ll avoid a bunch of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Drawing out the elements of your AST first before writing any code is very helpful</a:t>
            </a:r>
          </a:p>
        </p:txBody>
      </p:sp>
    </p:spTree>
    <p:extLst>
      <p:ext uri="{BB962C8B-B14F-4D97-AF65-F5344CB8AC3E}">
        <p14:creationId xmlns:p14="http://schemas.microsoft.com/office/powerpoint/2010/main" val="30650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DDA8-C529-451A-9E36-5DD1EA4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B329-EE41-43A8-924D-E555A937F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Tests are really helpful, especially when you’re making adjustments later on and hoping your don’t break current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Rewriting the VS Code extension parser helped a lot but presented some of it’s own challenges, like figuring out what typescript was actually doing.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It’s really bloody difficult, edge cases galore.</a:t>
            </a:r>
          </a:p>
        </p:txBody>
      </p:sp>
    </p:spTree>
    <p:extLst>
      <p:ext uri="{BB962C8B-B14F-4D97-AF65-F5344CB8AC3E}">
        <p14:creationId xmlns:p14="http://schemas.microsoft.com/office/powerpoint/2010/main" val="20790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E354-31E5-4A4F-953C-07045741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8FD1-08F0-45F4-8BF9-ED3D1B9495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ja-JP" sz="2400" b="0" dirty="0"/>
              <a:t>¯\_(</a:t>
            </a:r>
            <a:r>
              <a:rPr lang="ja-JP" altLang="en-GB" sz="2400" b="0" dirty="0"/>
              <a:t>ツ</a:t>
            </a:r>
            <a:r>
              <a:rPr lang="en-GB" altLang="ja-JP" sz="2400" b="0" dirty="0"/>
              <a:t>)_/¯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ja-JP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Add documentation, examples, more tests (use the examples in your tests)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Make some tools that build on what you’ve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8A885-8DE4-4566-AB9C-A38A6E830E9B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74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264B-A95A-47CD-B51B-74F24CE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Slides and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7C45-50D3-4921-9D6B-338EB87938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/>
              <a:t>Slides on </a:t>
            </a:r>
            <a:r>
              <a:rPr lang="en-GB" sz="2800" b="0" dirty="0" err="1"/>
              <a:t>Github</a:t>
            </a:r>
            <a:r>
              <a:rPr lang="en-GB" sz="2800" b="0" dirty="0"/>
              <a:t>: github.com/</a:t>
            </a:r>
            <a:r>
              <a:rPr lang="en-GB" sz="2800" b="0" dirty="0" err="1"/>
              <a:t>chrislgardner</a:t>
            </a:r>
            <a:r>
              <a:rPr lang="en-GB" sz="2800" b="0" dirty="0"/>
              <a:t>/presentations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 err="1"/>
              <a:t>ArmTemplateValidation</a:t>
            </a:r>
            <a:r>
              <a:rPr lang="en-GB" sz="2800" b="0" dirty="0"/>
              <a:t>: github.com/</a:t>
            </a:r>
            <a:r>
              <a:rPr lang="en-GB" sz="2800" b="0" dirty="0" err="1"/>
              <a:t>chrislgardner</a:t>
            </a:r>
            <a:r>
              <a:rPr lang="en-GB" sz="2800" b="0" dirty="0"/>
              <a:t>/</a:t>
            </a:r>
            <a:r>
              <a:rPr lang="en-GB" sz="2800" b="0" dirty="0" err="1"/>
              <a:t>ArmTemplateValidation</a:t>
            </a:r>
            <a:endParaRPr lang="en-GB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/>
              <a:t>Twitter: @</a:t>
            </a:r>
            <a:r>
              <a:rPr lang="en-GB" sz="2800" b="0" dirty="0" err="1"/>
              <a:t>halbaradkenafin</a:t>
            </a:r>
            <a:endParaRPr lang="en-GB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/>
              <a:t>Slack/Discord: @</a:t>
            </a:r>
            <a:r>
              <a:rPr lang="en-GB" sz="2800" b="0" dirty="0" err="1"/>
              <a:t>halbarad</a:t>
            </a:r>
            <a:endParaRPr lang="en-GB" sz="2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864D8-8FD9-4446-BB43-890FFA013AA5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E9E408-539E-4100-BF49-C040AA2E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Env:USERNAME</a:t>
            </a:r>
            <a:r>
              <a:rPr lang="en-GB" dirty="0"/>
              <a:t> = Chris Gardner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07C70-FFDC-40A0-9E29-24E73DBB2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PowerShell user for ~6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Too many side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Work a lot with Azure and DSC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I have stickers for anyone who wants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Join Slack/Discord: aka.ms/</a:t>
            </a:r>
            <a:r>
              <a:rPr lang="en-GB" sz="3200" b="0" dirty="0" err="1"/>
              <a:t>psslack</a:t>
            </a:r>
            <a:r>
              <a:rPr lang="en-GB" sz="3200" b="0" dirty="0"/>
              <a:t> or aka.ms/</a:t>
            </a:r>
            <a:r>
              <a:rPr lang="en-GB" sz="3200" b="0" dirty="0" err="1"/>
              <a:t>psdiscord</a:t>
            </a:r>
            <a:endParaRPr lang="en-GB" sz="3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A7FBC-B178-473E-9349-D3D8F1159193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8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95B0-EF2E-4198-A66D-804C5AF4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D844-C092-4C80-AF67-19C0430E2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What is an Abstract Syntax Tree (AST)?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The PowerShell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How do we make our own AST?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How do we use our AST?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What do we do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2E9FE-FB3D-47E2-8DA6-CB247069A791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9F1C-F941-43C6-A250-5862E273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Abstract Syntax Tree?</a:t>
            </a:r>
          </a:p>
        </p:txBody>
      </p:sp>
      <p:pic>
        <p:nvPicPr>
          <p:cNvPr id="5" name="Content Placeholder 4" descr="A picture containing sign, several, many, display&#10;&#10;Description automatically generated">
            <a:extLst>
              <a:ext uri="{FF2B5EF4-FFF2-40B4-BE49-F238E27FC236}">
                <a16:creationId xmlns:a16="http://schemas.microsoft.com/office/drawing/2014/main" id="{9C0446AA-81E3-4C90-900A-E7E6FD84888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07" y="1740983"/>
            <a:ext cx="3994241" cy="4508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BE812-863A-4EC5-A350-E4DA71E8F446}"/>
              </a:ext>
            </a:extLst>
          </p:cNvPr>
          <p:cNvSpPr txBox="1"/>
          <p:nvPr/>
        </p:nvSpPr>
        <p:spPr>
          <a:xfrm>
            <a:off x="5244860" y="6539358"/>
            <a:ext cx="9213011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1000" dirty="0">
                <a:solidFill>
                  <a:schemeClr val="tx1"/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Source: </a:t>
            </a:r>
            <a:r>
              <a:rPr lang="en-GB" sz="1000" dirty="0">
                <a:hlinkClick r:id="rId3"/>
              </a:rPr>
              <a:t>https://en.wikipedia.org/wiki/Abstract_syntax_tree#/media/File:Abstract_syntax_tree_for_Euclidean_algorithm.svg</a:t>
            </a:r>
            <a:endParaRPr lang="en-GB" sz="1000" dirty="0">
              <a:solidFill>
                <a:schemeClr val="tx1"/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E1065-3DAE-43CC-947B-484163D0D513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4A9B5-B9E4-4EBD-95E8-5BB0BAEE3D89}"/>
              </a:ext>
            </a:extLst>
          </p:cNvPr>
          <p:cNvSpPr txBox="1"/>
          <p:nvPr/>
        </p:nvSpPr>
        <p:spPr>
          <a:xfrm>
            <a:off x="199952" y="3261279"/>
            <a:ext cx="7517814" cy="8309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5E698B"/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Each node is a construct in the code, e.g. command, parameter, if statement, pipeline.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EF84E-6615-48C7-A44C-42CC8C4A227A}"/>
              </a:ext>
            </a:extLst>
          </p:cNvPr>
          <p:cNvSpPr txBox="1"/>
          <p:nvPr/>
        </p:nvSpPr>
        <p:spPr>
          <a:xfrm>
            <a:off x="199952" y="1740983"/>
            <a:ext cx="7517814" cy="12003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5E698B"/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A tree representation of the abstract syntactic structure of source code written in a programming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F3701-1504-4482-B22B-8AD7B7937FE9}"/>
              </a:ext>
            </a:extLst>
          </p:cNvPr>
          <p:cNvSpPr txBox="1"/>
          <p:nvPr/>
        </p:nvSpPr>
        <p:spPr>
          <a:xfrm>
            <a:off x="199952" y="4557397"/>
            <a:ext cx="7517814" cy="8309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5E698B"/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Punctuation is rarely part of an AST as it usually isn’t relevant.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747D6-EC78-476A-89BC-D8E33C32D765}"/>
              </a:ext>
            </a:extLst>
          </p:cNvPr>
          <p:cNvSpPr txBox="1"/>
          <p:nvPr/>
        </p:nvSpPr>
        <p:spPr>
          <a:xfrm>
            <a:off x="1598762" y="6408054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44C6-3441-4E74-AC7F-FED28858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a PowerShell AST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223F9-70EB-4F79-9016-F7AEDCFE23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Type – All inherit from </a:t>
            </a:r>
            <a:r>
              <a:rPr lang="en-GB" sz="2400" b="0" dirty="0" err="1"/>
              <a:t>S.M.A.Language.Ast</a:t>
            </a:r>
            <a:r>
              <a:rPr lang="en-GB" sz="2400" b="0" dirty="0"/>
              <a:t>, currently 72 in PS 5.1, 71 in 6.x, 72 in 7-preview4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Parent – The important part for making the “Tree” of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Extent – Contains the text of the command etc and extra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Find()/</a:t>
            </a:r>
            <a:r>
              <a:rPr lang="en-GB" sz="2400" b="0" dirty="0" err="1"/>
              <a:t>FindAll</a:t>
            </a:r>
            <a:r>
              <a:rPr lang="en-GB" sz="2400" b="0" dirty="0"/>
              <a:t>() – Extremely useful methods for searching the tree for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 err="1"/>
              <a:t>SafeGetValue</a:t>
            </a:r>
            <a:r>
              <a:rPr lang="en-GB" sz="2400" b="0" dirty="0"/>
              <a:t>() – Returns the value of a node without executing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2B1BA-C25E-4A4A-8474-0842DF7B9224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1D9D-EC13-4FB0-9740-CAC8C37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Exploring the PowerShell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F032-C396-4876-BFB2-D88F9F6A8F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/>
              <a:t>ShowPSAst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 err="1"/>
              <a:t>EditorAstProvider</a:t>
            </a:r>
            <a:endParaRPr lang="en-GB" sz="3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0" dirty="0" err="1"/>
              <a:t>AstHelper</a:t>
            </a:r>
            <a:endParaRPr lang="en-GB" sz="3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hlinkClick r:id="rId2"/>
              </a:rPr>
              <a:t>https://www.youtube.com/watch?v=ie9FnsgIEO8</a:t>
            </a:r>
            <a:endParaRPr lang="en-GB" sz="3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F93A4-DC61-43A0-8A65-3C33FFE3E4CC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2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D6D1B-450E-4A0E-8C40-82A4B7F1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CA384-A900-4D52-832E-DECDC286D004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520-47DB-4682-B938-C29480D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make our own 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7818-EF36-43E7-B987-3A0937878C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Classes, lots of classes – One per node type in your input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Tests, lots of tests – Need to prove that object you get out looks like what you think it should.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Use existing ASTs as an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dirty="0"/>
              <a:t>You’ll probably need a parser too – I borrowed/rewrote an existing 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CA12B-BC63-4047-A276-3CEBD9EB2583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939-2F9C-478E-A011-2C491D25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use our new 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3686-B745-4F62-AB45-9A2E7884E0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It Depends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I wanted to validate ARM templates in a better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Linting and static analysis of code, such </a:t>
            </a:r>
            <a:r>
              <a:rPr lang="en-GB" sz="2400" b="0" dirty="0" err="1"/>
              <a:t>ScriptAnalyzer</a:t>
            </a:r>
            <a:endParaRPr lang="en-GB" sz="2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4337B-EA72-4F8B-A1E5-729953070E13}"/>
              </a:ext>
            </a:extLst>
          </p:cNvPr>
          <p:cNvSpPr txBox="1"/>
          <p:nvPr/>
        </p:nvSpPr>
        <p:spPr>
          <a:xfrm>
            <a:off x="1598762" y="6400381"/>
            <a:ext cx="3467819" cy="4001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en-GB" sz="2000" dirty="0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@</a:t>
            </a:r>
            <a:r>
              <a:rPr lang="en-GB" sz="2000" dirty="0" err="1">
                <a:solidFill>
                  <a:schemeClr val="bg1">
                    <a:lumMod val="65000"/>
                  </a:schemeClr>
                </a:solidFill>
                <a:ea typeface="Gotham Book" panose="020B0604030504040204" pitchFamily="34" charset="0"/>
                <a:cs typeface="Gotham Book" panose="020B0604030504040204" pitchFamily="34" charset="0"/>
              </a:rPr>
              <a:t>HalbaradKenafin</a:t>
            </a:r>
            <a:endParaRPr lang="en-GB" sz="2000" dirty="0">
              <a:solidFill>
                <a:schemeClr val="bg1">
                  <a:lumMod val="65000"/>
                </a:schemeClr>
              </a:solidFill>
              <a:ea typeface="Gotham Book" panose="020B0604030504040204" pitchFamily="34" charset="0"/>
              <a:cs typeface="Gotham Book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9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heme/theme1.xml><?xml version="1.0" encoding="utf-8"?>
<a:theme xmlns:a="http://schemas.openxmlformats.org/drawingml/2006/main" name="PSDay.UK">
  <a:themeElements>
    <a:clrScheme name="PSDay">
      <a:dk1>
        <a:srgbClr val="000000"/>
      </a:dk1>
      <a:lt1>
        <a:srgbClr val="FFFFFF"/>
      </a:lt1>
      <a:dk2>
        <a:srgbClr val="000725"/>
      </a:dk2>
      <a:lt2>
        <a:srgbClr val="FFFFFF"/>
      </a:lt2>
      <a:accent1>
        <a:srgbClr val="495EA2"/>
      </a:accent1>
      <a:accent2>
        <a:srgbClr val="1D1F1F"/>
      </a:accent2>
      <a:accent3>
        <a:srgbClr val="222F4E"/>
      </a:accent3>
      <a:accent4>
        <a:srgbClr val="3F4045"/>
      </a:accent4>
      <a:accent5>
        <a:srgbClr val="30292F"/>
      </a:accent5>
      <a:accent6>
        <a:srgbClr val="F2C432"/>
      </a:accent6>
      <a:hlink>
        <a:srgbClr val="808080"/>
      </a:hlink>
      <a:folHlink>
        <a:srgbClr val="485665"/>
      </a:folHlink>
    </a:clrScheme>
    <a:fontScheme name="PSDa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</a:spPr>
      <a:bodyPr wrap="square" rtlCol="0" anchor="ctr">
        <a:spAutoFit/>
      </a:bodyPr>
      <a:lstStyle>
        <a:defPPr algn="l">
          <a:defRPr sz="1000" dirty="0">
            <a:solidFill>
              <a:schemeClr val="tx1"/>
            </a:solidFill>
            <a:ea typeface="Gotham Book" panose="020B0604030504040204" pitchFamily="34" charset="0"/>
            <a:cs typeface="Gotham Book" panose="020B060403050404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PSDayUK_2019_Educators_Session_Template.potx" id="{19CD77E2-1E4C-41E8-A97F-75169B6236B7}" vid="{76C09C6B-FCF4-43AB-8A2C-534C2D4707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PSDayUK_2019_Educators_Session_Template</Template>
  <TotalTime>2393</TotalTime>
  <Words>814</Words>
  <Application>Microsoft Office PowerPoint</Application>
  <PresentationFormat>Widescreen</PresentationFormat>
  <Paragraphs>108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Gotham Book</vt:lpstr>
      <vt:lpstr>Helvetica</vt:lpstr>
      <vt:lpstr>Impact</vt:lpstr>
      <vt:lpstr>Times New Roman</vt:lpstr>
      <vt:lpstr>PSDay.UK</vt:lpstr>
      <vt:lpstr>Build your own AST in PowerShell</vt:lpstr>
      <vt:lpstr>$Env:USERNAME = Chris Gardner</vt:lpstr>
      <vt:lpstr>Agenda</vt:lpstr>
      <vt:lpstr>What is an Abstract Syntax Tree?</vt:lpstr>
      <vt:lpstr>Components of a PowerShell AST Node</vt:lpstr>
      <vt:lpstr>Exploring the PowerShell AST</vt:lpstr>
      <vt:lpstr>Demo</vt:lpstr>
      <vt:lpstr>How do we make our own AST?</vt:lpstr>
      <vt:lpstr>How do we use our new AST?</vt:lpstr>
      <vt:lpstr>About ARM Templates</vt:lpstr>
      <vt:lpstr>About ARM Templates</vt:lpstr>
      <vt:lpstr>Demo</vt:lpstr>
      <vt:lpstr>Lessons Learned?</vt:lpstr>
      <vt:lpstr>Lessons Learned?</vt:lpstr>
      <vt:lpstr>What do we do next?</vt:lpstr>
      <vt:lpstr>PowerPoint Presentation</vt:lpstr>
      <vt:lpstr>Slides and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AST in PowerShell</dc:title>
  <dc:creator>Chris Gardner</dc:creator>
  <cp:lastModifiedBy>Chris</cp:lastModifiedBy>
  <cp:revision>38</cp:revision>
  <dcterms:created xsi:type="dcterms:W3CDTF">2019-09-16T11:11:25Z</dcterms:created>
  <dcterms:modified xsi:type="dcterms:W3CDTF">2019-09-28T12:56:44Z</dcterms:modified>
</cp:coreProperties>
</file>