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77" r:id="rId5"/>
    <p:sldId id="263" r:id="rId6"/>
    <p:sldId id="276" r:id="rId7"/>
    <p:sldId id="259" r:id="rId8"/>
    <p:sldId id="265" r:id="rId9"/>
    <p:sldId id="266" r:id="rId10"/>
    <p:sldId id="268" r:id="rId11"/>
    <p:sldId id="269" r:id="rId12"/>
    <p:sldId id="267" r:id="rId13"/>
    <p:sldId id="272" r:id="rId14"/>
    <p:sldId id="273" r:id="rId15"/>
    <p:sldId id="270" r:id="rId16"/>
    <p:sldId id="260" r:id="rId17"/>
    <p:sldId id="279" r:id="rId18"/>
    <p:sldId id="264" r:id="rId1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8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18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02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96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92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90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87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25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08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23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0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18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51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5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794278"/>
            <a:ext cx="4547693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 err="1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중간</a:t>
            </a:r>
            <a:r>
              <a:rPr lang="en-US" sz="6036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sz="6036" b="1" dirty="0" err="1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제안서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085749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우리 서울쥐 팀은 전문성과 창의성을 갖춘 팀원들로 구성되어 있습니다. 이번 중간 제안서에서는 우리의 기술 부문에 대한 계획을 상세히 소개하고자 합니다.</a:t>
            </a:r>
            <a:endParaRPr lang="en-US" sz="17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C5453D-8068-0217-E871-F9E6921C48A0}"/>
              </a:ext>
            </a:extLst>
          </p:cNvPr>
          <p:cNvSpPr txBox="1"/>
          <p:nvPr/>
        </p:nvSpPr>
        <p:spPr>
          <a:xfrm>
            <a:off x="5193322" y="3321088"/>
            <a:ext cx="252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Team SEOULMOUSE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490547" y="41922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와이어프레임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490547" y="15328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altLang="ko-KR" sz="2187" b="1" dirty="0">
                <a:solidFill>
                  <a:srgbClr val="EDEDE8"/>
                </a:solidFill>
                <a:latin typeface="Tomorrow" pitchFamily="34" charset="0"/>
              </a:rPr>
              <a:t>4. </a:t>
            </a:r>
            <a:r>
              <a:rPr lang="ko-KR" altLang="en-US" sz="2187" b="1" dirty="0">
                <a:solidFill>
                  <a:srgbClr val="EDEDE8"/>
                </a:solidFill>
                <a:latin typeface="Tomorrow" pitchFamily="34" charset="0"/>
              </a:rPr>
              <a:t>카테고리별 상품 페이지</a:t>
            </a:r>
            <a:endParaRPr lang="en-US" sz="2187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3D4E17-EFA7-8F24-E95F-3C1A64572D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98"/>
          <a:stretch/>
        </p:blipFill>
        <p:spPr>
          <a:xfrm>
            <a:off x="5296024" y="992365"/>
            <a:ext cx="5874895" cy="694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54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490547" y="41922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와이어프레임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490547" y="15328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5. </a:t>
            </a:r>
            <a:r>
              <a:rPr lang="en-US" sz="2187" b="1" dirty="0" err="1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상품</a:t>
            </a: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ko-KR" alt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상세</a:t>
            </a: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페이지</a:t>
            </a:r>
            <a:endParaRPr lang="en-US" sz="2187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F200A5-0188-5C75-3B46-78EFC0662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912" y="1341344"/>
            <a:ext cx="7968168" cy="655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37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490547" y="41922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와이어프레임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490547" y="15328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6. </a:t>
            </a:r>
            <a:r>
              <a:rPr lang="ko-KR" alt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장바구니 페이지</a:t>
            </a:r>
            <a:endParaRPr lang="en-US" sz="2187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73A6B5-34FE-2731-2CC5-B52163D9F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067" y="1532830"/>
            <a:ext cx="9080933" cy="624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38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490547" y="41922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와이어프레임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490547" y="15328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altLang="ko-KR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7. </a:t>
            </a:r>
            <a:r>
              <a:rPr lang="ko-KR" alt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주문 결제 페이지 </a:t>
            </a:r>
            <a:r>
              <a:rPr lang="en-US" altLang="ko-KR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(1)</a:t>
            </a:r>
            <a:endParaRPr lang="en-US" sz="2187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85EB62-267E-821A-9DEB-AD0C5D3D5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584" y="1496809"/>
            <a:ext cx="3382865" cy="63495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E91062-A92D-2730-0284-3B56FFAB6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4670" y="1996439"/>
            <a:ext cx="6368425" cy="503425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A6A0701-58C8-0900-2E97-CBC726244B21}"/>
              </a:ext>
            </a:extLst>
          </p:cNvPr>
          <p:cNvCxnSpPr>
            <a:cxnSpLocks/>
          </p:cNvCxnSpPr>
          <p:nvPr/>
        </p:nvCxnSpPr>
        <p:spPr>
          <a:xfrm flipV="1">
            <a:off x="7141449" y="1996439"/>
            <a:ext cx="723221" cy="3352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C4520B6-4EA1-16F4-ACF0-696BFE570B5C}"/>
              </a:ext>
            </a:extLst>
          </p:cNvPr>
          <p:cNvCxnSpPr>
            <a:cxnSpLocks/>
          </p:cNvCxnSpPr>
          <p:nvPr/>
        </p:nvCxnSpPr>
        <p:spPr>
          <a:xfrm>
            <a:off x="7141449" y="4827334"/>
            <a:ext cx="723221" cy="21538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C630ED-1E49-9687-3A8A-F344098454AD}"/>
              </a:ext>
            </a:extLst>
          </p:cNvPr>
          <p:cNvSpPr/>
          <p:nvPr/>
        </p:nvSpPr>
        <p:spPr>
          <a:xfrm>
            <a:off x="3758584" y="2331720"/>
            <a:ext cx="3382865" cy="249561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8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490547" y="41922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와이어프레임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490547" y="15328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altLang="ko-KR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8. </a:t>
            </a:r>
            <a:r>
              <a:rPr lang="ko-KR" alt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주문 결제 페이지 </a:t>
            </a:r>
            <a:r>
              <a:rPr lang="en-US" altLang="ko-KR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(2)</a:t>
            </a:r>
            <a:endParaRPr lang="en-US" sz="2187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785EB62-267E-821A-9DEB-AD0C5D3D5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921" y="1242739"/>
            <a:ext cx="3382865" cy="63495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B1DA70-8235-F14A-18B9-18183EBAF2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785"/>
          <a:stretch/>
        </p:blipFill>
        <p:spPr>
          <a:xfrm>
            <a:off x="8470045" y="2215662"/>
            <a:ext cx="5413778" cy="490304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2CD666D-8CBA-29F3-FCAE-3FE68BE37B8B}"/>
              </a:ext>
            </a:extLst>
          </p:cNvPr>
          <p:cNvCxnSpPr>
            <a:cxnSpLocks/>
          </p:cNvCxnSpPr>
          <p:nvPr/>
        </p:nvCxnSpPr>
        <p:spPr>
          <a:xfrm flipV="1">
            <a:off x="7257786" y="2215662"/>
            <a:ext cx="1168032" cy="23686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BF63626-D3D1-AEA4-7773-CB15074931C7}"/>
              </a:ext>
            </a:extLst>
          </p:cNvPr>
          <p:cNvCxnSpPr>
            <a:cxnSpLocks/>
          </p:cNvCxnSpPr>
          <p:nvPr/>
        </p:nvCxnSpPr>
        <p:spPr>
          <a:xfrm flipV="1">
            <a:off x="7257786" y="7118710"/>
            <a:ext cx="1168032" cy="4431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BC1F93-0C93-C79E-6203-7188E87803BB}"/>
              </a:ext>
            </a:extLst>
          </p:cNvPr>
          <p:cNvSpPr/>
          <p:nvPr/>
        </p:nvSpPr>
        <p:spPr>
          <a:xfrm>
            <a:off x="3874921" y="4584273"/>
            <a:ext cx="3382865" cy="297757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08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490547" y="41922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와이어프레임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490547" y="15328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9.  </a:t>
            </a:r>
            <a:r>
              <a:rPr lang="ko-KR" alt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관리자 </a:t>
            </a:r>
            <a:r>
              <a:rPr lang="en-US" sz="2187" b="1" dirty="0" err="1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페이지</a:t>
            </a:r>
            <a:endParaRPr lang="en-US" sz="2187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C62E55-4B2E-8040-DE4B-FF6513200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283" y="2149418"/>
            <a:ext cx="10707594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56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238327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주요 기능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521988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29958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검색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780002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다양한 검색 옵션으로 원하는 상품을 쉽게 찾을 수 있습니다.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3521988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429958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필터링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780002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상품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sz="1750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카테고리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r>
              <a:rPr lang="en-US" sz="1750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등으로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손쉽게 필터링할 수 있습니다.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521988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299585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장바구니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780002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원하는 상품을 장바구니에 담아 한번에 결제할 수 있습니다.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3521988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4299585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결제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780002"/>
            <a:ext cx="238875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안전하고 편리한 결제 시스템으로 고객의 구매 경험을 높입니다.</a:t>
            </a:r>
            <a:endParaRPr lang="en-US" sz="17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2"/>
          <p:cNvSpPr/>
          <p:nvPr/>
        </p:nvSpPr>
        <p:spPr>
          <a:xfrm>
            <a:off x="4537710" y="390829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9600" b="1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172545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2"/>
          <p:cNvSpPr/>
          <p:nvPr/>
        </p:nvSpPr>
        <p:spPr>
          <a:xfrm>
            <a:off x="4537710" y="376761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ko-KR" altLang="en-US" sz="6600" b="1" dirty="0">
                <a:solidFill>
                  <a:srgbClr val="EDEDE8"/>
                </a:solidFill>
                <a:latin typeface="Tomorrow" pitchFamily="34" charset="0"/>
              </a:rPr>
              <a:t>감사합니다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3771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1579241" y="152801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기술 스택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579241" y="284031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753310" y="2881991"/>
            <a:ext cx="1516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301355" y="29166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형상관리 도구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301355" y="3397055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Git을 사용하여 체계적인 버전 관리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6967533" y="284031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105527" y="2881991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7689647" y="29166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프론트엔드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7689647" y="3397055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Vue 와 ES6 로 강력한 사용자 경험 구현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1579241" y="472112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1717830" y="4762797"/>
            <a:ext cx="22264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301355" y="47974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백엔드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301355" y="5277862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JAVA 와 Spring Boot 로 효율적인 API 개발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6967533" y="472112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B0B0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7105527" y="4762797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7689647" y="47974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데이터베이스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89647" y="5277862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ORACLE로 안정적인 데이터 관리</a:t>
            </a:r>
            <a:endParaRPr lang="en-US" sz="1750" dirty="0"/>
          </a:p>
        </p:txBody>
      </p:sp>
      <p:pic>
        <p:nvPicPr>
          <p:cNvPr id="36" name="Picture 16">
            <a:extLst>
              <a:ext uri="{FF2B5EF4-FFF2-40B4-BE49-F238E27FC236}">
                <a16:creationId xmlns:a16="http://schemas.microsoft.com/office/drawing/2014/main" id="{7F689F1E-965E-E07F-96BD-3872FDC45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936" y="5847493"/>
            <a:ext cx="4191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9">
            <a:extLst>
              <a:ext uri="{FF2B5EF4-FFF2-40B4-BE49-F238E27FC236}">
                <a16:creationId xmlns:a16="http://schemas.microsoft.com/office/drawing/2014/main" id="{3DDE4ADA-1C05-8879-7E0C-D4C6FD71D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6060" y="2230018"/>
            <a:ext cx="371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9F589DA-F93F-B3CB-0B6C-31D87C974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8256" y="3031831"/>
            <a:ext cx="590550" cy="542925"/>
          </a:xfrm>
          <a:prstGeom prst="rect">
            <a:avLst/>
          </a:prstGeom>
        </p:spPr>
      </p:pic>
      <p:pic>
        <p:nvPicPr>
          <p:cNvPr id="39" name="Picture 15">
            <a:extLst>
              <a:ext uri="{FF2B5EF4-FFF2-40B4-BE49-F238E27FC236}">
                <a16:creationId xmlns:a16="http://schemas.microsoft.com/office/drawing/2014/main" id="{EC62ACF1-ABBF-0F21-C71D-74B66E592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287" y="5828215"/>
            <a:ext cx="3810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3">
            <a:extLst>
              <a:ext uri="{FF2B5EF4-FFF2-40B4-BE49-F238E27FC236}">
                <a16:creationId xmlns:a16="http://schemas.microsoft.com/office/drawing/2014/main" id="{4BBBB8E7-1393-4FB6-8D35-39DB35DF3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765" y="5869901"/>
            <a:ext cx="11811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A38B716-C983-1D48-8B83-16DFD1FBCF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7359" y="5869901"/>
            <a:ext cx="638175" cy="55245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9C836901-CEA2-3F56-AC17-37057E3EDE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3341" y="5890648"/>
            <a:ext cx="942975" cy="428625"/>
          </a:xfrm>
          <a:prstGeom prst="rect">
            <a:avLst/>
          </a:prstGeom>
        </p:spPr>
      </p:pic>
      <p:pic>
        <p:nvPicPr>
          <p:cNvPr id="43" name="Picture 14">
            <a:extLst>
              <a:ext uri="{FF2B5EF4-FFF2-40B4-BE49-F238E27FC236}">
                <a16:creationId xmlns:a16="http://schemas.microsoft.com/office/drawing/2014/main" id="{4F4AF15C-A496-62D7-26D6-10DED45DD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922" y="5863841"/>
            <a:ext cx="11620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7">
            <a:extLst>
              <a:ext uri="{FF2B5EF4-FFF2-40B4-BE49-F238E27FC236}">
                <a16:creationId xmlns:a16="http://schemas.microsoft.com/office/drawing/2014/main" id="{CCF6F14E-FE81-B81E-6706-DF465DD2A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2486" y="2943134"/>
            <a:ext cx="457200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8">
            <a:extLst>
              <a:ext uri="{FF2B5EF4-FFF2-40B4-BE49-F238E27FC236}">
                <a16:creationId xmlns:a16="http://schemas.microsoft.com/office/drawing/2014/main" id="{11C65E68-1B3E-C850-72EE-0A1B4DAA1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3685" y="3669831"/>
            <a:ext cx="6477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0">
            <a:extLst>
              <a:ext uri="{FF2B5EF4-FFF2-40B4-BE49-F238E27FC236}">
                <a16:creationId xmlns:a16="http://schemas.microsoft.com/office/drawing/2014/main" id="{2702EC9D-1CB5-D7E3-A90F-EC8FE3B15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9873" y="2893975"/>
            <a:ext cx="6953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1">
            <a:extLst>
              <a:ext uri="{FF2B5EF4-FFF2-40B4-BE49-F238E27FC236}">
                <a16:creationId xmlns:a16="http://schemas.microsoft.com/office/drawing/2014/main" id="{675C2A4C-4963-0BEB-D6E3-F510DAA03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4439" y="2097562"/>
            <a:ext cx="7429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2">
            <a:extLst>
              <a:ext uri="{FF2B5EF4-FFF2-40B4-BE49-F238E27FC236}">
                <a16:creationId xmlns:a16="http://schemas.microsoft.com/office/drawing/2014/main" id="{6132C255-4609-5652-CB5E-E25B12C83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2834" y="3876308"/>
            <a:ext cx="5810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6">
            <a:extLst>
              <a:ext uri="{FF2B5EF4-FFF2-40B4-BE49-F238E27FC236}">
                <a16:creationId xmlns:a16="http://schemas.microsoft.com/office/drawing/2014/main" id="{71B481D0-732F-4EC0-DE75-B92146C3C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660" y="6500275"/>
            <a:ext cx="10953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649248" y="51331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팀 조직도</a:t>
            </a:r>
            <a:endParaRPr lang="en-US" sz="4374" dirty="0"/>
          </a:p>
        </p:txBody>
      </p: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F1A7259D-84EB-4843-BCD6-DD46171B7EE7}"/>
              </a:ext>
            </a:extLst>
          </p:cNvPr>
          <p:cNvSpPr/>
          <p:nvPr/>
        </p:nvSpPr>
        <p:spPr>
          <a:xfrm>
            <a:off x="6114003" y="1706917"/>
            <a:ext cx="2402393" cy="870812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강태경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B61D49E-B3D5-667D-4473-C033966B6D05}"/>
              </a:ext>
            </a:extLst>
          </p:cNvPr>
          <p:cNvGrpSpPr/>
          <p:nvPr/>
        </p:nvGrpSpPr>
        <p:grpSpPr>
          <a:xfrm>
            <a:off x="6114005" y="3346495"/>
            <a:ext cx="2402394" cy="1196120"/>
            <a:chOff x="6114002" y="3153142"/>
            <a:chExt cx="2402394" cy="1196120"/>
          </a:xfrm>
        </p:grpSpPr>
        <p:sp>
          <p:nvSpPr>
            <p:cNvPr id="20" name="순서도: 처리 19">
              <a:extLst>
                <a:ext uri="{FF2B5EF4-FFF2-40B4-BE49-F238E27FC236}">
                  <a16:creationId xmlns:a16="http://schemas.microsoft.com/office/drawing/2014/main" id="{2BC0DA75-AC7D-1905-4224-9F4ACEC54EC3}"/>
                </a:ext>
              </a:extLst>
            </p:cNvPr>
            <p:cNvSpPr/>
            <p:nvPr/>
          </p:nvSpPr>
          <p:spPr>
            <a:xfrm>
              <a:off x="6114002" y="3153142"/>
              <a:ext cx="2402393" cy="870812"/>
            </a:xfrm>
            <a:prstGeom prst="flowChartProcess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박시은</a:t>
              </a:r>
            </a:p>
          </p:txBody>
        </p:sp>
        <p:sp>
          <p:nvSpPr>
            <p:cNvPr id="26" name="순서도: 처리 25">
              <a:extLst>
                <a:ext uri="{FF2B5EF4-FFF2-40B4-BE49-F238E27FC236}">
                  <a16:creationId xmlns:a16="http://schemas.microsoft.com/office/drawing/2014/main" id="{398CBA8F-B58A-227F-C05F-AB78BDBC5CE3}"/>
                </a:ext>
              </a:extLst>
            </p:cNvPr>
            <p:cNvSpPr/>
            <p:nvPr/>
          </p:nvSpPr>
          <p:spPr>
            <a:xfrm>
              <a:off x="6114003" y="4013955"/>
              <a:ext cx="2402393" cy="335307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백엔드</a:t>
              </a:r>
              <a:r>
                <a:rPr lang="en-US" altLang="ko-KR" sz="1600" dirty="0"/>
                <a:t>,</a:t>
              </a:r>
              <a:r>
                <a:rPr lang="ko-KR" altLang="en-US" sz="1600" dirty="0"/>
                <a:t> </a:t>
              </a:r>
              <a:r>
                <a:rPr lang="ko-KR" altLang="en-US" sz="1600" dirty="0" err="1"/>
                <a:t>프론트엔드</a:t>
              </a:r>
              <a:endParaRPr lang="ko-KR" altLang="en-US" sz="1600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348350E-3551-5EDB-F890-F67470B3E504}"/>
              </a:ext>
            </a:extLst>
          </p:cNvPr>
          <p:cNvGrpSpPr/>
          <p:nvPr/>
        </p:nvGrpSpPr>
        <p:grpSpPr>
          <a:xfrm>
            <a:off x="6114004" y="5489508"/>
            <a:ext cx="2402394" cy="1196120"/>
            <a:chOff x="6114002" y="3153142"/>
            <a:chExt cx="2402394" cy="1196120"/>
          </a:xfrm>
        </p:grpSpPr>
        <p:sp>
          <p:nvSpPr>
            <p:cNvPr id="30" name="순서도: 처리 29">
              <a:extLst>
                <a:ext uri="{FF2B5EF4-FFF2-40B4-BE49-F238E27FC236}">
                  <a16:creationId xmlns:a16="http://schemas.microsoft.com/office/drawing/2014/main" id="{2C8B304D-5216-655C-7BF3-2C7911941745}"/>
                </a:ext>
              </a:extLst>
            </p:cNvPr>
            <p:cNvSpPr/>
            <p:nvPr/>
          </p:nvSpPr>
          <p:spPr>
            <a:xfrm>
              <a:off x="6114002" y="3153142"/>
              <a:ext cx="2402393" cy="870812"/>
            </a:xfrm>
            <a:prstGeom prst="flowChartProcess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구미지</a:t>
              </a:r>
            </a:p>
          </p:txBody>
        </p:sp>
        <p:sp>
          <p:nvSpPr>
            <p:cNvPr id="31" name="순서도: 처리 30">
              <a:extLst>
                <a:ext uri="{FF2B5EF4-FFF2-40B4-BE49-F238E27FC236}">
                  <a16:creationId xmlns:a16="http://schemas.microsoft.com/office/drawing/2014/main" id="{FA755A5A-B7DF-BB58-8B91-64E2D82306FC}"/>
                </a:ext>
              </a:extLst>
            </p:cNvPr>
            <p:cNvSpPr/>
            <p:nvPr/>
          </p:nvSpPr>
          <p:spPr>
            <a:xfrm>
              <a:off x="6114003" y="4013955"/>
              <a:ext cx="2402393" cy="335307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백엔드</a:t>
              </a:r>
              <a:r>
                <a:rPr lang="en-US" altLang="ko-KR" sz="1600" dirty="0"/>
                <a:t>,</a:t>
              </a:r>
              <a:r>
                <a:rPr lang="ko-KR" altLang="en-US" sz="1600" dirty="0"/>
                <a:t> </a:t>
              </a:r>
              <a:r>
                <a:rPr lang="ko-KR" altLang="en-US" sz="1600" dirty="0" err="1"/>
                <a:t>프론트엔드</a:t>
              </a:r>
              <a:endParaRPr lang="ko-KR" altLang="en-US" sz="16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9630074-27DD-EDFF-4393-62E0F55B956E}"/>
              </a:ext>
            </a:extLst>
          </p:cNvPr>
          <p:cNvGrpSpPr/>
          <p:nvPr/>
        </p:nvGrpSpPr>
        <p:grpSpPr>
          <a:xfrm>
            <a:off x="3426739" y="5489508"/>
            <a:ext cx="2402394" cy="1196120"/>
            <a:chOff x="6114002" y="3153142"/>
            <a:chExt cx="2402394" cy="1196120"/>
          </a:xfrm>
        </p:grpSpPr>
        <p:sp>
          <p:nvSpPr>
            <p:cNvPr id="33" name="순서도: 처리 32">
              <a:extLst>
                <a:ext uri="{FF2B5EF4-FFF2-40B4-BE49-F238E27FC236}">
                  <a16:creationId xmlns:a16="http://schemas.microsoft.com/office/drawing/2014/main" id="{CD78D61D-CFD5-94A0-A29E-CEEBD774DF2F}"/>
                </a:ext>
              </a:extLst>
            </p:cNvPr>
            <p:cNvSpPr/>
            <p:nvPr/>
          </p:nvSpPr>
          <p:spPr>
            <a:xfrm>
              <a:off x="6114002" y="3153142"/>
              <a:ext cx="2402393" cy="870812"/>
            </a:xfrm>
            <a:prstGeom prst="flowChartProcess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김태완</a:t>
              </a:r>
            </a:p>
          </p:txBody>
        </p:sp>
        <p:sp>
          <p:nvSpPr>
            <p:cNvPr id="34" name="순서도: 처리 33">
              <a:extLst>
                <a:ext uri="{FF2B5EF4-FFF2-40B4-BE49-F238E27FC236}">
                  <a16:creationId xmlns:a16="http://schemas.microsoft.com/office/drawing/2014/main" id="{3BEA2D9D-B30A-501A-F763-898B745493A3}"/>
                </a:ext>
              </a:extLst>
            </p:cNvPr>
            <p:cNvSpPr/>
            <p:nvPr/>
          </p:nvSpPr>
          <p:spPr>
            <a:xfrm>
              <a:off x="6114003" y="4013955"/>
              <a:ext cx="2402393" cy="335307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백엔드</a:t>
              </a:r>
              <a:r>
                <a:rPr lang="en-US" altLang="ko-KR" sz="1600" dirty="0"/>
                <a:t>,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DB</a:t>
              </a:r>
              <a:endParaRPr lang="ko-KR" altLang="en-US" sz="16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5AB561F-B76E-B19A-307E-1AD0724C9F72}"/>
              </a:ext>
            </a:extLst>
          </p:cNvPr>
          <p:cNvGrpSpPr/>
          <p:nvPr/>
        </p:nvGrpSpPr>
        <p:grpSpPr>
          <a:xfrm>
            <a:off x="739472" y="5496189"/>
            <a:ext cx="2402394" cy="1196120"/>
            <a:chOff x="6114002" y="3153142"/>
            <a:chExt cx="2402394" cy="1196120"/>
          </a:xfrm>
        </p:grpSpPr>
        <p:sp>
          <p:nvSpPr>
            <p:cNvPr id="36" name="순서도: 처리 35">
              <a:extLst>
                <a:ext uri="{FF2B5EF4-FFF2-40B4-BE49-F238E27FC236}">
                  <a16:creationId xmlns:a16="http://schemas.microsoft.com/office/drawing/2014/main" id="{A01FD190-43DE-6494-3157-8EBD71695602}"/>
                </a:ext>
              </a:extLst>
            </p:cNvPr>
            <p:cNvSpPr/>
            <p:nvPr/>
          </p:nvSpPr>
          <p:spPr>
            <a:xfrm>
              <a:off x="6114002" y="3153142"/>
              <a:ext cx="2402393" cy="870812"/>
            </a:xfrm>
            <a:prstGeom prst="flowChartProcess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고현준</a:t>
              </a:r>
            </a:p>
          </p:txBody>
        </p:sp>
        <p:sp>
          <p:nvSpPr>
            <p:cNvPr id="37" name="순서도: 처리 36">
              <a:extLst>
                <a:ext uri="{FF2B5EF4-FFF2-40B4-BE49-F238E27FC236}">
                  <a16:creationId xmlns:a16="http://schemas.microsoft.com/office/drawing/2014/main" id="{827F6227-2F88-C19B-6C11-BE00537D5F04}"/>
                </a:ext>
              </a:extLst>
            </p:cNvPr>
            <p:cNvSpPr/>
            <p:nvPr/>
          </p:nvSpPr>
          <p:spPr>
            <a:xfrm>
              <a:off x="6114003" y="4013955"/>
              <a:ext cx="2402393" cy="335307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백엔드</a:t>
              </a:r>
              <a:r>
                <a:rPr lang="en-US" altLang="ko-KR" sz="1600" dirty="0"/>
                <a:t>,</a:t>
              </a:r>
              <a:r>
                <a:rPr lang="ko-KR" altLang="en-US" sz="1600" dirty="0"/>
                <a:t> </a:t>
              </a:r>
              <a:r>
                <a:rPr lang="ko-KR" altLang="en-US" sz="1600" dirty="0" err="1"/>
                <a:t>프론트엔드</a:t>
              </a:r>
              <a:endParaRPr lang="ko-KR" altLang="en-US" sz="16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4F4981F-9EE6-05B9-C4FA-AEB057A4A0B8}"/>
              </a:ext>
            </a:extLst>
          </p:cNvPr>
          <p:cNvGrpSpPr/>
          <p:nvPr/>
        </p:nvGrpSpPr>
        <p:grpSpPr>
          <a:xfrm>
            <a:off x="8801268" y="5489508"/>
            <a:ext cx="2402394" cy="1196120"/>
            <a:chOff x="6114002" y="3153142"/>
            <a:chExt cx="2402394" cy="1196120"/>
          </a:xfrm>
        </p:grpSpPr>
        <p:sp>
          <p:nvSpPr>
            <p:cNvPr id="39" name="순서도: 처리 38">
              <a:extLst>
                <a:ext uri="{FF2B5EF4-FFF2-40B4-BE49-F238E27FC236}">
                  <a16:creationId xmlns:a16="http://schemas.microsoft.com/office/drawing/2014/main" id="{89CDC137-F59B-4AAF-47E0-D4AD3176D53B}"/>
                </a:ext>
              </a:extLst>
            </p:cNvPr>
            <p:cNvSpPr/>
            <p:nvPr/>
          </p:nvSpPr>
          <p:spPr>
            <a:xfrm>
              <a:off x="6114002" y="3153142"/>
              <a:ext cx="2402393" cy="870812"/>
            </a:xfrm>
            <a:prstGeom prst="flowChartProcess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석진욱</a:t>
              </a:r>
            </a:p>
          </p:txBody>
        </p:sp>
        <p:sp>
          <p:nvSpPr>
            <p:cNvPr id="40" name="순서도: 처리 39">
              <a:extLst>
                <a:ext uri="{FF2B5EF4-FFF2-40B4-BE49-F238E27FC236}">
                  <a16:creationId xmlns:a16="http://schemas.microsoft.com/office/drawing/2014/main" id="{F492412A-5BAF-A478-79B5-AEC05669255E}"/>
                </a:ext>
              </a:extLst>
            </p:cNvPr>
            <p:cNvSpPr/>
            <p:nvPr/>
          </p:nvSpPr>
          <p:spPr>
            <a:xfrm>
              <a:off x="6114003" y="4013955"/>
              <a:ext cx="2402393" cy="335307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백엔드</a:t>
              </a:r>
              <a:r>
                <a:rPr lang="en-US" altLang="ko-KR" sz="1600" dirty="0"/>
                <a:t>,</a:t>
              </a:r>
              <a:r>
                <a:rPr lang="ko-KR" altLang="en-US" sz="1600" dirty="0"/>
                <a:t> </a:t>
              </a:r>
              <a:r>
                <a:rPr lang="ko-KR" altLang="en-US" sz="1600" dirty="0" err="1"/>
                <a:t>프론트엔드</a:t>
              </a:r>
              <a:endParaRPr lang="ko-KR" altLang="en-US" sz="1600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0ACCEC9-E5A1-459B-FF6D-ED7C08C65516}"/>
              </a:ext>
            </a:extLst>
          </p:cNvPr>
          <p:cNvGrpSpPr/>
          <p:nvPr/>
        </p:nvGrpSpPr>
        <p:grpSpPr>
          <a:xfrm>
            <a:off x="11488535" y="5496189"/>
            <a:ext cx="2402394" cy="1196120"/>
            <a:chOff x="6114002" y="3153142"/>
            <a:chExt cx="2402394" cy="1196120"/>
          </a:xfrm>
        </p:grpSpPr>
        <p:sp>
          <p:nvSpPr>
            <p:cNvPr id="42" name="순서도: 처리 41">
              <a:extLst>
                <a:ext uri="{FF2B5EF4-FFF2-40B4-BE49-F238E27FC236}">
                  <a16:creationId xmlns:a16="http://schemas.microsoft.com/office/drawing/2014/main" id="{97FF0E27-CFC3-738A-72E4-7B1629E274FD}"/>
                </a:ext>
              </a:extLst>
            </p:cNvPr>
            <p:cNvSpPr/>
            <p:nvPr/>
          </p:nvSpPr>
          <p:spPr>
            <a:xfrm>
              <a:off x="6114002" y="3153142"/>
              <a:ext cx="2402393" cy="870812"/>
            </a:xfrm>
            <a:prstGeom prst="flowChartProcess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 err="1">
                  <a:solidFill>
                    <a:schemeClr val="tx1"/>
                  </a:solidFill>
                </a:rPr>
                <a:t>최문석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순서도: 처리 42">
              <a:extLst>
                <a:ext uri="{FF2B5EF4-FFF2-40B4-BE49-F238E27FC236}">
                  <a16:creationId xmlns:a16="http://schemas.microsoft.com/office/drawing/2014/main" id="{E95B9C96-9894-D01C-D267-2B1B5FD4E044}"/>
                </a:ext>
              </a:extLst>
            </p:cNvPr>
            <p:cNvSpPr/>
            <p:nvPr/>
          </p:nvSpPr>
          <p:spPr>
            <a:xfrm>
              <a:off x="6114003" y="4013955"/>
              <a:ext cx="2402393" cy="335307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/>
                <a:t>백엔드</a:t>
              </a:r>
              <a:r>
                <a:rPr lang="en-US" altLang="ko-KR" sz="1600" dirty="0"/>
                <a:t>,</a:t>
              </a:r>
              <a:r>
                <a:rPr lang="ko-KR" altLang="en-US" sz="1600" dirty="0"/>
                <a:t> </a:t>
              </a:r>
              <a:r>
                <a:rPr lang="ko-KR" altLang="en-US" sz="1600" dirty="0" err="1"/>
                <a:t>프론트엔드</a:t>
              </a:r>
              <a:endParaRPr lang="ko-KR" altLang="en-US" sz="1600" dirty="0"/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E32D208-134D-4E28-1B60-36E4EC73F381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>
            <a:off x="7315200" y="2577729"/>
            <a:ext cx="2" cy="76876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012E47E-3B04-D7C9-C97C-4E4E94C4099C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315200" y="4542615"/>
            <a:ext cx="3" cy="52316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D9C826D-7090-E43D-DA6E-6D4F62C89184}"/>
              </a:ext>
            </a:extLst>
          </p:cNvPr>
          <p:cNvCxnSpPr>
            <a:cxnSpLocks/>
          </p:cNvCxnSpPr>
          <p:nvPr/>
        </p:nvCxnSpPr>
        <p:spPr>
          <a:xfrm>
            <a:off x="1940668" y="5065783"/>
            <a:ext cx="0" cy="43040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1D1AF9A-F15A-6482-26BC-B5CC3D8D91DC}"/>
              </a:ext>
            </a:extLst>
          </p:cNvPr>
          <p:cNvCxnSpPr>
            <a:cxnSpLocks/>
          </p:cNvCxnSpPr>
          <p:nvPr/>
        </p:nvCxnSpPr>
        <p:spPr>
          <a:xfrm>
            <a:off x="4627935" y="5065783"/>
            <a:ext cx="0" cy="43040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5CE2768-6C73-CA40-30A7-DBF3FE70F07A}"/>
              </a:ext>
            </a:extLst>
          </p:cNvPr>
          <p:cNvCxnSpPr>
            <a:cxnSpLocks/>
          </p:cNvCxnSpPr>
          <p:nvPr/>
        </p:nvCxnSpPr>
        <p:spPr>
          <a:xfrm>
            <a:off x="7315200" y="5065783"/>
            <a:ext cx="0" cy="43040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7B7659B-2832-5B56-218C-58348940256E}"/>
              </a:ext>
            </a:extLst>
          </p:cNvPr>
          <p:cNvCxnSpPr>
            <a:cxnSpLocks/>
          </p:cNvCxnSpPr>
          <p:nvPr/>
        </p:nvCxnSpPr>
        <p:spPr>
          <a:xfrm>
            <a:off x="10002464" y="5059102"/>
            <a:ext cx="0" cy="43040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A3306AC-EABA-B713-F111-B7373E2500CE}"/>
              </a:ext>
            </a:extLst>
          </p:cNvPr>
          <p:cNvCxnSpPr>
            <a:cxnSpLocks/>
          </p:cNvCxnSpPr>
          <p:nvPr/>
        </p:nvCxnSpPr>
        <p:spPr>
          <a:xfrm>
            <a:off x="12692410" y="5059102"/>
            <a:ext cx="0" cy="430406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7E48F2E-7006-2C09-DADD-8801D18A1BB8}"/>
              </a:ext>
            </a:extLst>
          </p:cNvPr>
          <p:cNvCxnSpPr>
            <a:cxnSpLocks/>
          </p:cNvCxnSpPr>
          <p:nvPr/>
        </p:nvCxnSpPr>
        <p:spPr>
          <a:xfrm>
            <a:off x="1940668" y="5065783"/>
            <a:ext cx="10751742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649248" y="51331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역할 분담</a:t>
            </a:r>
            <a:endParaRPr lang="en-US" sz="4374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48CCD3A-36E8-03A2-A3CF-3B77A1E75F1E}"/>
              </a:ext>
            </a:extLst>
          </p:cNvPr>
          <p:cNvSpPr/>
          <p:nvPr/>
        </p:nvSpPr>
        <p:spPr>
          <a:xfrm>
            <a:off x="623397" y="2104292"/>
            <a:ext cx="4021015" cy="4021015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751C66-4906-7828-4B77-9FA29FEEE74A}"/>
              </a:ext>
            </a:extLst>
          </p:cNvPr>
          <p:cNvSpPr txBox="1"/>
          <p:nvPr/>
        </p:nvSpPr>
        <p:spPr>
          <a:xfrm>
            <a:off x="1301073" y="3413992"/>
            <a:ext cx="2649416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메인 페이지 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상품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및 주문 관련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BD04B19-B5D9-4E61-0F4A-EE02AEC8CBA2}"/>
              </a:ext>
            </a:extLst>
          </p:cNvPr>
          <p:cNvSpPr/>
          <p:nvPr/>
        </p:nvSpPr>
        <p:spPr>
          <a:xfrm>
            <a:off x="5304692" y="2104287"/>
            <a:ext cx="4021015" cy="4021015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BE457DD-B02C-B453-B569-AD559C3E83C8}"/>
              </a:ext>
            </a:extLst>
          </p:cNvPr>
          <p:cNvSpPr/>
          <p:nvPr/>
        </p:nvSpPr>
        <p:spPr>
          <a:xfrm>
            <a:off x="9985988" y="2104292"/>
            <a:ext cx="4021015" cy="4021015"/>
          </a:xfrm>
          <a:prstGeom prst="ellipse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ACD8BD-0BA0-8528-B03D-B8DEEA4356F4}"/>
              </a:ext>
            </a:extLst>
          </p:cNvPr>
          <p:cNvSpPr txBox="1"/>
          <p:nvPr/>
        </p:nvSpPr>
        <p:spPr>
          <a:xfrm>
            <a:off x="5213409" y="3413991"/>
            <a:ext cx="4203581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회원 정보 페이지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장바구니 및 위시리스트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17A331-3190-96F0-DB53-71D2F02412C0}"/>
              </a:ext>
            </a:extLst>
          </p:cNvPr>
          <p:cNvSpPr txBox="1"/>
          <p:nvPr/>
        </p:nvSpPr>
        <p:spPr>
          <a:xfrm>
            <a:off x="10390527" y="3136991"/>
            <a:ext cx="321193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DB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관리자 페이지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로그인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/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회원가입  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7FFCF60-ABD6-AC2A-58BB-C8A98E0072B3}"/>
              </a:ext>
            </a:extLst>
          </p:cNvPr>
          <p:cNvGrpSpPr/>
          <p:nvPr/>
        </p:nvGrpSpPr>
        <p:grpSpPr>
          <a:xfrm>
            <a:off x="1424164" y="6525398"/>
            <a:ext cx="2403231" cy="644255"/>
            <a:chOff x="1359591" y="6515122"/>
            <a:chExt cx="2403231" cy="644255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59FF624-B0BF-AC2F-A23E-F093A15AB211}"/>
                </a:ext>
              </a:extLst>
            </p:cNvPr>
            <p:cNvSpPr/>
            <p:nvPr/>
          </p:nvSpPr>
          <p:spPr>
            <a:xfrm>
              <a:off x="1359591" y="6515122"/>
              <a:ext cx="2403231" cy="64425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9B47F03-E074-3728-C52B-0C79398E7F5A}"/>
                </a:ext>
              </a:extLst>
            </p:cNvPr>
            <p:cNvSpPr txBox="1"/>
            <p:nvPr/>
          </p:nvSpPr>
          <p:spPr>
            <a:xfrm>
              <a:off x="1529575" y="6652583"/>
              <a:ext cx="2063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박시은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석진욱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D6E412D-776C-A56D-31E0-71BCCB575619}"/>
              </a:ext>
            </a:extLst>
          </p:cNvPr>
          <p:cNvGrpSpPr/>
          <p:nvPr/>
        </p:nvGrpSpPr>
        <p:grpSpPr>
          <a:xfrm>
            <a:off x="6113584" y="6450703"/>
            <a:ext cx="2403231" cy="644255"/>
            <a:chOff x="1359591" y="6515122"/>
            <a:chExt cx="2403231" cy="644255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134147FB-6055-EF45-3852-0AA57D8CBC6C}"/>
                </a:ext>
              </a:extLst>
            </p:cNvPr>
            <p:cNvSpPr/>
            <p:nvPr/>
          </p:nvSpPr>
          <p:spPr>
            <a:xfrm>
              <a:off x="1359591" y="6515122"/>
              <a:ext cx="2403231" cy="64425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98B6EF-879B-4BDF-3D9C-E44CB20936CF}"/>
                </a:ext>
              </a:extLst>
            </p:cNvPr>
            <p:cNvSpPr txBox="1"/>
            <p:nvPr/>
          </p:nvSpPr>
          <p:spPr>
            <a:xfrm>
              <a:off x="1529575" y="6652583"/>
              <a:ext cx="2063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고현준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구미지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B13695B-789D-1948-9D1B-B917B523D3A8}"/>
              </a:ext>
            </a:extLst>
          </p:cNvPr>
          <p:cNvGrpSpPr/>
          <p:nvPr/>
        </p:nvGrpSpPr>
        <p:grpSpPr>
          <a:xfrm>
            <a:off x="10803005" y="6450703"/>
            <a:ext cx="2403231" cy="644255"/>
            <a:chOff x="1359591" y="6515122"/>
            <a:chExt cx="2403231" cy="644255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58A4489F-47D9-D81F-1BCB-68B68BE03343}"/>
                </a:ext>
              </a:extLst>
            </p:cNvPr>
            <p:cNvSpPr/>
            <p:nvPr/>
          </p:nvSpPr>
          <p:spPr>
            <a:xfrm>
              <a:off x="1359591" y="6515122"/>
              <a:ext cx="2403231" cy="644255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8213AAA-2869-4732-A9F5-D474590A432F}"/>
                </a:ext>
              </a:extLst>
            </p:cNvPr>
            <p:cNvSpPr txBox="1"/>
            <p:nvPr/>
          </p:nvSpPr>
          <p:spPr>
            <a:xfrm>
              <a:off x="1529575" y="6652583"/>
              <a:ext cx="2063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김태완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ko-KR" altLang="en-US" b="1" dirty="0" err="1">
                  <a:solidFill>
                    <a:schemeClr val="bg1"/>
                  </a:solidFill>
                  <a:latin typeface="+mn-ea"/>
                </a:rPr>
                <a:t>최문석</a:t>
              </a:r>
              <a:endParaRPr lang="ko-KR" altLang="en-US" b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0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 2"/>
          <p:cNvSpPr/>
          <p:nvPr/>
        </p:nvSpPr>
        <p:spPr>
          <a:xfrm>
            <a:off x="674113" y="41689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chemeClr val="bg1"/>
                </a:solidFill>
              </a:rPr>
              <a:t>ERD </a:t>
            </a:r>
            <a:r>
              <a:rPr lang="ko-KR" altLang="en-US" sz="4374" b="1" dirty="0">
                <a:solidFill>
                  <a:schemeClr val="bg1"/>
                </a:solidFill>
              </a:rPr>
              <a:t>설계</a:t>
            </a:r>
            <a:endParaRPr lang="en-US" sz="4374" b="1" dirty="0">
              <a:solidFill>
                <a:schemeClr val="bg1"/>
              </a:soli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2212062" y="3702606"/>
            <a:ext cx="1516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7372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217670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64279" y="3702606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7372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217670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2176582" y="5010507"/>
            <a:ext cx="22264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64279" y="5010507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22" name="그림 2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5975026-098B-5CB7-ADFF-88F53C438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215" y="1275323"/>
            <a:ext cx="10591800" cy="62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2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 2"/>
          <p:cNvSpPr/>
          <p:nvPr/>
        </p:nvSpPr>
        <p:spPr>
          <a:xfrm>
            <a:off x="674113" y="41689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b="1" dirty="0">
                <a:solidFill>
                  <a:schemeClr val="bg1"/>
                </a:solidFill>
              </a:rPr>
              <a:t>일정 관리 및 계획</a:t>
            </a:r>
            <a:endParaRPr lang="en-US" sz="4374" b="1" dirty="0">
              <a:solidFill>
                <a:schemeClr val="bg1"/>
              </a:soli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2212062" y="3702606"/>
            <a:ext cx="1516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7372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217670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64279" y="3702606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7372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217670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2176582" y="5010507"/>
            <a:ext cx="22264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64279" y="5010507"/>
            <a:ext cx="2239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EDA96A-DB54-0F3E-81FF-15D0506DA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6" y="1787243"/>
            <a:ext cx="14466827" cy="486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5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490547" y="41922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와이어프레임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490547" y="15328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altLang="ko-KR" sz="2187" b="1" dirty="0">
                <a:solidFill>
                  <a:srgbClr val="EDEDE8"/>
                </a:solidFill>
                <a:latin typeface="Tomorrow" pitchFamily="34" charset="0"/>
              </a:rPr>
              <a:t>1. </a:t>
            </a:r>
            <a:r>
              <a:rPr lang="ko-KR" altLang="en-US" sz="2187" b="1" dirty="0">
                <a:solidFill>
                  <a:srgbClr val="EDEDE8"/>
                </a:solidFill>
                <a:latin typeface="Tomorrow" pitchFamily="34" charset="0"/>
              </a:rPr>
              <a:t>메인 페이지</a:t>
            </a:r>
            <a:endParaRPr lang="en-US" sz="2187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FFF77E2-2435-BBFA-E9A6-072D70900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959" y="1413925"/>
            <a:ext cx="7861281" cy="63964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490547" y="41922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와이어프레임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490547" y="15328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</a:rPr>
              <a:t>2.</a:t>
            </a:r>
            <a:r>
              <a:rPr lang="ko-KR" altLang="en-US" sz="2187" b="1" dirty="0">
                <a:solidFill>
                  <a:srgbClr val="EDEDE8"/>
                </a:solidFill>
                <a:latin typeface="Tomorrow" pitchFamily="34" charset="0"/>
              </a:rPr>
              <a:t> 로그인 및 회원가입</a:t>
            </a:r>
            <a:endParaRPr lang="en-US" sz="2187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8515D2-5B29-79A2-B31D-C1D89F389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550" y="1706423"/>
            <a:ext cx="4867954" cy="56872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59D33C-24DD-DBF8-DB42-B919E0BD5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5931" y="1736160"/>
            <a:ext cx="5064869" cy="565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2"/>
          <p:cNvSpPr/>
          <p:nvPr/>
        </p:nvSpPr>
        <p:spPr>
          <a:xfrm>
            <a:off x="490547" y="419229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와이어프레임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490547" y="15328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</a:rPr>
              <a:t>3. </a:t>
            </a:r>
            <a:r>
              <a:rPr lang="ko-KR" alt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</a:rPr>
              <a:t>회원 정보 관리 페이지</a:t>
            </a:r>
            <a:endParaRPr lang="en-US" altLang="ko-KR" sz="2187" b="1" dirty="0">
              <a:solidFill>
                <a:srgbClr val="EDEDE8"/>
              </a:solidFill>
              <a:latin typeface="Tomorrow" pitchFamily="34" charset="0"/>
              <a:ea typeface="Tomorrow" pitchFamily="34" charset="-122"/>
            </a:endParaRPr>
          </a:p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</a:rPr>
              <a:t>    (</a:t>
            </a:r>
            <a:r>
              <a:rPr lang="ko-KR" altLang="en-US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</a:rPr>
              <a:t>마이페이지</a:t>
            </a:r>
            <a:r>
              <a:rPr lang="en-US" altLang="ko-KR" sz="2187" b="1" dirty="0">
                <a:solidFill>
                  <a:srgbClr val="EDEDE8"/>
                </a:solidFill>
                <a:latin typeface="Tomorrow" pitchFamily="34" charset="0"/>
                <a:ea typeface="Tomorrow" pitchFamily="34" charset="-122"/>
              </a:rPr>
              <a:t>)</a:t>
            </a:r>
            <a:endParaRPr lang="en-US" sz="2187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567A5A4-C723-D3C6-F537-EF80EE06F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917" y="1335558"/>
            <a:ext cx="9280003" cy="658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27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254</Words>
  <Application>Microsoft Office PowerPoint</Application>
  <PresentationFormat>사용자 지정</PresentationFormat>
  <Paragraphs>93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Tomorrow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박시은</cp:lastModifiedBy>
  <cp:revision>14</cp:revision>
  <dcterms:created xsi:type="dcterms:W3CDTF">2024-04-29T00:49:50Z</dcterms:created>
  <dcterms:modified xsi:type="dcterms:W3CDTF">2024-04-30T02:49:57Z</dcterms:modified>
</cp:coreProperties>
</file>