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75" r:id="rId6"/>
    <p:sldId id="263" r:id="rId7"/>
    <p:sldId id="276" r:id="rId8"/>
    <p:sldId id="259" r:id="rId9"/>
    <p:sldId id="265" r:id="rId10"/>
    <p:sldId id="266" r:id="rId11"/>
    <p:sldId id="268" r:id="rId12"/>
    <p:sldId id="269" r:id="rId13"/>
    <p:sldId id="267" r:id="rId14"/>
    <p:sldId id="272" r:id="rId15"/>
    <p:sldId id="273" r:id="rId16"/>
    <p:sldId id="270" r:id="rId17"/>
    <p:sldId id="260" r:id="rId18"/>
    <p:sldId id="261" r:id="rId19"/>
    <p:sldId id="262" r:id="rId20"/>
    <p:sldId id="264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7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1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235FC-78E4-1455-5931-D073BEB2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E5AB-B31D-A146-AA81-1E251EC9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281D-0CD5-D040-49B9-0A94F7C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830-2AD8-514A-886D-7958AA9C56BA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B6434-5773-94D3-2BAC-D5A73500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B39A1-C01C-35BF-4ED4-3C6D0C28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71AE-9188-6546-A102-B3B83133C5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6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850A-75F4-BAB7-87F0-4BC7FDF4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263A0-F3D3-AEF7-8A29-581647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07263-6381-6CD3-FE0E-A26F1D3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830-2AD8-514A-886D-7958AA9C56BA}" type="datetimeFigureOut">
              <a:rPr kumimoji="1" lang="ko-KR" altLang="en-US" smtClean="0"/>
              <a:t>2024-04-29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4A0EE-1305-C044-7E3A-BE0BA096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09956-3A23-4B57-F5B5-AD2C32F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71AE-9188-6546-A102-B3B83133C5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6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9427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중간 제안서 쇼핑몰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8574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우리 서울쥐 팀은 전문성과 창의성을 갖춘 팀원들로 구성되어 있습니다. 이번 중간 제안서에서는 우리의 기술 부문에 대한 계획을 상세히 소개하고자 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3.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회원 정보 관리 페이지</a:t>
            </a:r>
            <a:endParaRPr lang="en-US" altLang="ko-KR" sz="2187" b="1" dirty="0">
              <a:solidFill>
                <a:srgbClr val="EDEDE8"/>
              </a:solidFill>
              <a:latin typeface="Tomorrow" pitchFamily="34" charset="0"/>
              <a:ea typeface="Tomorrow" pitchFamily="34" charset="-122"/>
            </a:endParaRPr>
          </a:p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    (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마이페이지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)</a:t>
            </a:r>
            <a:endParaRPr lang="en-US" sz="2187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67A5A4-C723-D3C6-F537-EF80EE06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17" y="1335558"/>
            <a:ext cx="9280003" cy="65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</a:rPr>
              <a:t>4.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카테고리별 상품 페이지</a:t>
            </a:r>
            <a:endParaRPr lang="en-US" sz="218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D4E17-EFA7-8F24-E95F-3C1A64572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8"/>
          <a:stretch/>
        </p:blipFill>
        <p:spPr>
          <a:xfrm>
            <a:off x="5296024" y="992365"/>
            <a:ext cx="5874895" cy="69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5. </a:t>
            </a:r>
            <a:r>
              <a:rPr lang="en-US" sz="2187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상품</a:t>
            </a: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상세</a:t>
            </a: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F200A5-0188-5C75-3B46-78EFC066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12" y="1341344"/>
            <a:ext cx="7968168" cy="65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6.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장바구니 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3A6B5-34FE-2731-2CC5-B52163D9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67" y="1532830"/>
            <a:ext cx="9080933" cy="62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주문 결제 페이지 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(1)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5EB62-267E-821A-9DEB-AD0C5D3D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84" y="1496809"/>
            <a:ext cx="3382865" cy="6349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E91062-A92D-2730-0284-3B56FFAB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70" y="1996439"/>
            <a:ext cx="6368425" cy="50342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6A0701-58C8-0900-2E97-CBC726244B21}"/>
              </a:ext>
            </a:extLst>
          </p:cNvPr>
          <p:cNvCxnSpPr>
            <a:cxnSpLocks/>
          </p:cNvCxnSpPr>
          <p:nvPr/>
        </p:nvCxnSpPr>
        <p:spPr>
          <a:xfrm flipV="1">
            <a:off x="7141449" y="1996439"/>
            <a:ext cx="723221" cy="3352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4520B6-4EA1-16F4-ACF0-696BFE570B5C}"/>
              </a:ext>
            </a:extLst>
          </p:cNvPr>
          <p:cNvCxnSpPr>
            <a:cxnSpLocks/>
          </p:cNvCxnSpPr>
          <p:nvPr/>
        </p:nvCxnSpPr>
        <p:spPr>
          <a:xfrm>
            <a:off x="7141449" y="4827334"/>
            <a:ext cx="723221" cy="21538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630ED-1E49-9687-3A8A-F344098454AD}"/>
              </a:ext>
            </a:extLst>
          </p:cNvPr>
          <p:cNvSpPr/>
          <p:nvPr/>
        </p:nvSpPr>
        <p:spPr>
          <a:xfrm>
            <a:off x="3758584" y="2331720"/>
            <a:ext cx="3382865" cy="24956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8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주문 결제 페이지 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(2)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5EB62-267E-821A-9DEB-AD0C5D3D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921" y="1242739"/>
            <a:ext cx="3382865" cy="634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1DA70-8235-F14A-18B9-18183EBA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818" y="1113601"/>
            <a:ext cx="5413778" cy="66967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CD666D-8CBA-29F3-FCAE-3FE68BE37B8B}"/>
              </a:ext>
            </a:extLst>
          </p:cNvPr>
          <p:cNvCxnSpPr>
            <a:cxnSpLocks/>
          </p:cNvCxnSpPr>
          <p:nvPr/>
        </p:nvCxnSpPr>
        <p:spPr>
          <a:xfrm flipV="1">
            <a:off x="7257786" y="1113602"/>
            <a:ext cx="1168032" cy="3470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F63626-D3D1-AEA4-7773-CB15074931C7}"/>
              </a:ext>
            </a:extLst>
          </p:cNvPr>
          <p:cNvCxnSpPr>
            <a:cxnSpLocks/>
          </p:cNvCxnSpPr>
          <p:nvPr/>
        </p:nvCxnSpPr>
        <p:spPr>
          <a:xfrm>
            <a:off x="7257786" y="7561843"/>
            <a:ext cx="1168032" cy="218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C1F93-0C93-C79E-6203-7188E87803BB}"/>
              </a:ext>
            </a:extLst>
          </p:cNvPr>
          <p:cNvSpPr/>
          <p:nvPr/>
        </p:nvSpPr>
        <p:spPr>
          <a:xfrm>
            <a:off x="3874921" y="4584273"/>
            <a:ext cx="3382865" cy="29775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8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7. 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관리자 </a:t>
            </a:r>
            <a:r>
              <a:rPr lang="en-US" sz="2187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C62E55-4B2E-8040-DE4B-FF651320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83" y="2149418"/>
            <a:ext cx="1070759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주요 기능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검색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다양한 검색 옵션으로 원하는 상품을 쉽게 찾을 수 있습니다.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필터링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상품 카테고리, 가격 범위 등으로 손쉽게 필터링할 수 있습니다.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장바구니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원하는 상품을 장바구니에 담아 한번에 결제할 수 있습니다.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52198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29958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결제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8000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안전하고 편리한 결제 시스템으로 고객의 구매 경험을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20500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개발 프로세스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88732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요구사항 정의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91088"/>
            <a:ext cx="21942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고객의 니즈와 시장 동향을 분석하여 개발 방향을 설정합니다.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3188732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41067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설계 및 개발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891088"/>
            <a:ext cx="219432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팀원들이 협력하여 효과적인 솔루션을 설계하고 개발합니다.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188732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410670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테스트 및 검수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891088"/>
            <a:ext cx="21942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철저한 테스트를 통해 품질을 검증하고 필요한 수정을 진행합니다.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3188732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41067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배포 및 유지보수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891088"/>
            <a:ext cx="219432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안정적으로 서비스를 운영하고 지속적으로 개선해나갑니다.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798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기대 효과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사용자 경험 향상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직관적이고 편리한 UI/UX로 고객의 만족도를 높일 수 있습니다.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운영 효율성 증대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체계적인 백엔드 시스템으로 업무 프로세스를 효율화할 수 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지속적인 성장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기술 트렌드를 반영하여 지속적으로 개선해나갈 수 있습니다.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고객 신뢰 확보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안전하고 안정적인 서비스로 고객의 신뢰를 얻을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209454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 조직도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프로젝트 관리자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913703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강태경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69011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전반적인 프로젝트 관리 및 조정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322082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249414"/>
            <a:ext cx="3022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프론트엔드, 백엔드 개발자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3806" y="3818771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고현준, 김태완, 구미지, 박시은, 석진욱, 최문석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806" y="4374078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사용자 인터페이스 설계 및 개발,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3806" y="492938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서버 로직 및 API 개발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4537710" y="37676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4374" b="1">
                <a:solidFill>
                  <a:srgbClr val="EDEDE8"/>
                </a:solidFill>
                <a:latin typeface="Tomorrow" pitchFamily="34" charset="0"/>
              </a:rPr>
              <a:t>감사합니다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1377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579241" y="15280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기술 스택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579241" y="28403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753310" y="2881991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301355" y="2916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형상관리 도구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301355" y="3397055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Git을 사용하여 체계적인 버전 관리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967533" y="28403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105527" y="2881991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689647" y="2916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프론트엔드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689647" y="3397055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Vue 와 ES6 로 강력한 사용자 경험 구현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579241" y="41482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717830" y="4189892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301355" y="42245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백엔드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301355" y="4704957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 와 Spring Boot 로 효율적인 API 개발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6967533" y="41482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105527" y="418989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689647" y="42245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데이터베이스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89647" y="4704957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ORACLE로 안정적인 데이터 관리</a:t>
            </a:r>
            <a:endParaRPr lang="en-US" sz="1750" dirty="0"/>
          </a:p>
        </p:txBody>
      </p:sp>
      <p:pic>
        <p:nvPicPr>
          <p:cNvPr id="36" name="Picture 16">
            <a:extLst>
              <a:ext uri="{FF2B5EF4-FFF2-40B4-BE49-F238E27FC236}">
                <a16:creationId xmlns:a16="http://schemas.microsoft.com/office/drawing/2014/main" id="{7F689F1E-965E-E07F-96BD-3872FDC4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93" y="3625538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3DDE4ADA-1C05-8879-7E0C-D4C6FD71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19" y="3673163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9F589DA-F93F-B3CB-0B6C-31D87C974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919" y="2916638"/>
            <a:ext cx="590550" cy="542925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EC62ACF1-ABBF-0F21-C71D-74B66E59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87" y="5255310"/>
            <a:ext cx="381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>
            <a:extLst>
              <a:ext uri="{FF2B5EF4-FFF2-40B4-BE49-F238E27FC236}">
                <a16:creationId xmlns:a16="http://schemas.microsoft.com/office/drawing/2014/main" id="{4BBBB8E7-1393-4FB6-8D35-39DB35DF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65" y="5296996"/>
            <a:ext cx="1181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A38B716-C983-1D48-8B83-16DFD1FBC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359" y="5296996"/>
            <a:ext cx="638175" cy="552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C836901-CEA2-3F56-AC17-37057E3ED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5106" y="5255310"/>
            <a:ext cx="942975" cy="428625"/>
          </a:xfrm>
          <a:prstGeom prst="rect">
            <a:avLst/>
          </a:prstGeom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4F4AF15C-A496-62D7-26D6-10DED45D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814" y="5081096"/>
            <a:ext cx="11620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CCF6F14E-FE81-B81E-6706-DF465DD2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410" y="3193301"/>
            <a:ext cx="457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>
            <a:extLst>
              <a:ext uri="{FF2B5EF4-FFF2-40B4-BE49-F238E27FC236}">
                <a16:creationId xmlns:a16="http://schemas.microsoft.com/office/drawing/2014/main" id="{11C65E68-1B3E-C850-72EE-0A1B4DAA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058" y="3989717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>
            <a:extLst>
              <a:ext uri="{FF2B5EF4-FFF2-40B4-BE49-F238E27FC236}">
                <a16:creationId xmlns:a16="http://schemas.microsoft.com/office/drawing/2014/main" id="{2702EC9D-1CB5-D7E3-A90F-EC8FE3B1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797" y="3144142"/>
            <a:ext cx="6953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1">
            <a:extLst>
              <a:ext uri="{FF2B5EF4-FFF2-40B4-BE49-F238E27FC236}">
                <a16:creationId xmlns:a16="http://schemas.microsoft.com/office/drawing/2014/main" id="{675C2A4C-4963-0BEB-D6E3-F510DAA0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363" y="2347729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>
            <a:extLst>
              <a:ext uri="{FF2B5EF4-FFF2-40B4-BE49-F238E27FC236}">
                <a16:creationId xmlns:a16="http://schemas.microsoft.com/office/drawing/2014/main" id="{6132C255-4609-5652-CB5E-E25B12C8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207" y="4196194"/>
            <a:ext cx="5810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71B481D0-732F-4EC0-DE75-B92146C3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552" y="5717530"/>
            <a:ext cx="10953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963408" y="2299517"/>
            <a:ext cx="10896468" cy="4690847"/>
            <a:chOff x="1862178" y="2202371"/>
            <a:chExt cx="8476705" cy="3516388"/>
          </a:xfrm>
        </p:grpSpPr>
        <p:sp>
          <p:nvSpPr>
            <p:cNvPr id="4" name="구름 3"/>
            <p:cNvSpPr/>
            <p:nvPr/>
          </p:nvSpPr>
          <p:spPr>
            <a:xfrm>
              <a:off x="7447310" y="2259376"/>
              <a:ext cx="2628037" cy="2080271"/>
            </a:xfrm>
            <a:prstGeom prst="cloud">
              <a:avLst/>
            </a:prstGeom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5" name="구름 4"/>
            <p:cNvSpPr/>
            <p:nvPr/>
          </p:nvSpPr>
          <p:spPr>
            <a:xfrm>
              <a:off x="3609049" y="2202371"/>
              <a:ext cx="3302801" cy="2080271"/>
            </a:xfrm>
            <a:prstGeom prst="cloud">
              <a:avLst/>
            </a:prstGeom>
            <a:gradFill>
              <a:gsLst>
                <a:gs pos="0">
                  <a:schemeClr val="bg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12EEBF0-01EC-65A7-26CB-35B32685D8B4}"/>
                </a:ext>
              </a:extLst>
            </p:cNvPr>
            <p:cNvCxnSpPr/>
            <p:nvPr/>
          </p:nvCxnSpPr>
          <p:spPr>
            <a:xfrm flipV="1">
              <a:off x="6909660" y="3168429"/>
              <a:ext cx="552805" cy="422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5DABA06-6EF7-7F55-9A74-54E1A9606C3A}"/>
                </a:ext>
              </a:extLst>
            </p:cNvPr>
            <p:cNvCxnSpPr>
              <a:cxnSpLocks/>
            </p:cNvCxnSpPr>
            <p:nvPr/>
          </p:nvCxnSpPr>
          <p:spPr>
            <a:xfrm>
              <a:off x="2705724" y="3145847"/>
              <a:ext cx="846018" cy="14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069" y="3114559"/>
              <a:ext cx="1058130" cy="71598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557" y="2704708"/>
              <a:ext cx="483281" cy="86637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521087" y="2476014"/>
              <a:ext cx="1522121" cy="314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 Docker Compose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909079" y="2794685"/>
              <a:ext cx="1701732" cy="314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Oracle Cloud DB</a:t>
              </a:r>
              <a:endParaRPr lang="ko-KR" altLang="en-US" sz="1200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926994" y="2975507"/>
              <a:ext cx="630565" cy="608913"/>
              <a:chOff x="353936" y="2358158"/>
              <a:chExt cx="1457214" cy="1144230"/>
            </a:xfrm>
          </p:grpSpPr>
          <p:pic>
            <p:nvPicPr>
              <p:cNvPr id="13" name="그림 12" descr="텍스트, 실내이(가) 표시된 사진&#10;&#10;자동 생성된 설명">
                <a:extLst>
                  <a:ext uri="{FF2B5EF4-FFF2-40B4-BE49-F238E27FC236}">
                    <a16:creationId xmlns:a16="http://schemas.microsoft.com/office/drawing/2014/main" id="{5F5E8F4D-198A-35BA-0B95-175DFEA5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149" y="2358158"/>
                <a:ext cx="666809" cy="655302"/>
              </a:xfrm>
              <a:prstGeom prst="rect">
                <a:avLst/>
              </a:prstGeom>
            </p:spPr>
          </p:pic>
          <p:pic>
            <p:nvPicPr>
              <p:cNvPr id="14" name="그림 13" descr="텍스트, 실내이(가) 표시된 사진&#10;&#10;자동 생성된 설명">
                <a:extLst>
                  <a:ext uri="{FF2B5EF4-FFF2-40B4-BE49-F238E27FC236}">
                    <a16:creationId xmlns:a16="http://schemas.microsoft.com/office/drawing/2014/main" id="{5F5E8F4D-198A-35BA-0B95-175DFEA5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341" y="2847086"/>
                <a:ext cx="666809" cy="655302"/>
              </a:xfrm>
              <a:prstGeom prst="rect">
                <a:avLst/>
              </a:prstGeom>
            </p:spPr>
          </p:pic>
          <p:pic>
            <p:nvPicPr>
              <p:cNvPr id="15" name="그림 14" descr="텍스트, 실내이(가) 표시된 사진&#10;&#10;자동 생성된 설명">
                <a:extLst>
                  <a:ext uri="{FF2B5EF4-FFF2-40B4-BE49-F238E27FC236}">
                    <a16:creationId xmlns:a16="http://schemas.microsoft.com/office/drawing/2014/main" id="{5F5E8F4D-198A-35BA-0B95-175DFEA5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936" y="2776581"/>
                <a:ext cx="666809" cy="655302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953437" y="4337768"/>
              <a:ext cx="2824473" cy="138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60" dirty="0"/>
                <a:t>H/W : CPU 1, MEM 16G, Disk 8G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60" dirty="0"/>
                <a:t>S/W : </a:t>
              </a:r>
              <a:br>
                <a:rPr lang="en-US" altLang="ko-KR" sz="960" dirty="0"/>
              </a:br>
              <a:r>
                <a:rPr lang="en-US" altLang="ko-KR" sz="960" dirty="0"/>
                <a:t>- OS     : Windows Pro</a:t>
              </a:r>
              <a:br>
                <a:rPr lang="en-US" altLang="ko-KR" sz="960" dirty="0"/>
              </a:br>
              <a:r>
                <a:rPr lang="en-US" altLang="ko-KR" sz="960" dirty="0"/>
                <a:t>- WAS  : Tomcat</a:t>
              </a:r>
              <a:br>
                <a:rPr lang="en-US" altLang="ko-KR" sz="960" dirty="0"/>
              </a:br>
              <a:r>
                <a:rPr lang="en-US" altLang="ko-KR" sz="960" dirty="0"/>
                <a:t>- Frontend : </a:t>
              </a:r>
              <a:r>
                <a:rPr lang="en-US" altLang="ko-KR" sz="960" dirty="0" err="1"/>
                <a:t>Vue</a:t>
              </a:r>
              <a:r>
                <a:rPr lang="en-US" altLang="ko-KR" sz="960" dirty="0"/>
                <a:t> 3 Framework</a:t>
              </a:r>
              <a:br>
                <a:rPr lang="en-US" altLang="ko-KR" sz="960" dirty="0"/>
              </a:br>
              <a:r>
                <a:rPr lang="en-US" altLang="ko-KR" sz="960" dirty="0"/>
                <a:t>- Backend : Open </a:t>
              </a:r>
              <a:r>
                <a:rPr lang="en-US" altLang="ko-KR" sz="960" dirty="0" err="1"/>
                <a:t>Jdk</a:t>
              </a:r>
              <a:r>
                <a:rPr lang="en-US" altLang="ko-KR" sz="960" dirty="0"/>
                <a:t> 17, Spring boot 3.x</a:t>
              </a:r>
              <a:br>
                <a:rPr lang="en-US" altLang="ko-KR" sz="960" dirty="0"/>
              </a:br>
              <a:r>
                <a:rPr lang="en-US" altLang="ko-KR" sz="960" dirty="0"/>
                <a:t>- </a:t>
              </a:r>
              <a:r>
                <a:rPr lang="ko-KR" altLang="en-US" sz="960" dirty="0"/>
                <a:t>기타 </a:t>
              </a:r>
              <a:r>
                <a:rPr lang="en-US" altLang="ko-KR" sz="960" dirty="0"/>
                <a:t>: Kafka , Docker </a:t>
              </a:r>
              <a:br>
                <a:rPr lang="en-US" altLang="ko-KR" sz="960" dirty="0"/>
              </a:br>
              <a:endParaRPr lang="en-US" altLang="ko-KR" sz="96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71667" y="4385458"/>
              <a:ext cx="2867216" cy="5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60" dirty="0"/>
                <a:t>H/W : CPU 1, MEM 1G, DISK 10G </a:t>
              </a:r>
              <a:br>
                <a:rPr lang="en-US" altLang="ko-KR" sz="960" dirty="0"/>
              </a:br>
              <a:r>
                <a:rPr lang="en-US" altLang="ko-KR" sz="960" dirty="0"/>
                <a:t>S/W : ORACLE 19C </a:t>
              </a:r>
              <a:r>
                <a:rPr lang="ko-KR" altLang="en-US" sz="960" dirty="0"/>
                <a:t>자율 운영 </a:t>
              </a:r>
              <a:r>
                <a:rPr lang="en-US" altLang="ko-KR" sz="960" dirty="0"/>
                <a:t>DB</a:t>
              </a:r>
              <a:br>
                <a:rPr lang="en-US" altLang="ko-KR" sz="960" dirty="0"/>
              </a:br>
              <a:r>
                <a:rPr lang="ko-KR" altLang="en-US" sz="960" dirty="0"/>
                <a:t>자율 운영 </a:t>
              </a:r>
              <a:r>
                <a:rPr lang="en-US" altLang="ko-KR" sz="960" dirty="0"/>
                <a:t>DB : S/W </a:t>
              </a:r>
              <a:r>
                <a:rPr lang="ko-KR" altLang="en-US" sz="960" dirty="0"/>
                <a:t>설치</a:t>
              </a:r>
              <a:r>
                <a:rPr lang="en-US" altLang="ko-KR" sz="960" dirty="0"/>
                <a:t>/</a:t>
              </a:r>
              <a:r>
                <a:rPr lang="ko-KR" altLang="en-US" sz="960" dirty="0"/>
                <a:t>관리 오라클에서 전담</a:t>
              </a:r>
              <a:endParaRPr lang="en-US" altLang="ko-KR" sz="96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5DABA06-6EF7-7F55-9A74-54E1A9606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908" y="3390577"/>
              <a:ext cx="79499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2EEBF0-01EC-65A7-26CB-35B32685D8B4}"/>
                </a:ext>
              </a:extLst>
            </p:cNvPr>
            <p:cNvCxnSpPr/>
            <p:nvPr/>
          </p:nvCxnSpPr>
          <p:spPr>
            <a:xfrm flipH="1" flipV="1">
              <a:off x="6916010" y="3379421"/>
              <a:ext cx="519421" cy="422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15754" y="2926970"/>
              <a:ext cx="335699" cy="1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" dirty="0"/>
                <a:t>요청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8009" y="3415399"/>
              <a:ext cx="335699" cy="1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" dirty="0"/>
                <a:t>결과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9410" y="2926970"/>
              <a:ext cx="335699" cy="1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1665" y="3415399"/>
              <a:ext cx="335699" cy="1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" dirty="0"/>
                <a:t>결과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2178" y="4390137"/>
              <a:ext cx="2165904" cy="23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80" dirty="0"/>
                <a:t>사용자 웹 브라우저</a:t>
              </a:r>
              <a:endParaRPr lang="en-US" altLang="ko-KR" sz="1080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455" y="2718050"/>
              <a:ext cx="483281" cy="86637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23093" y="3528994"/>
              <a:ext cx="860697" cy="29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" dirty="0"/>
                <a:t>Frontend</a:t>
              </a:r>
              <a:br>
                <a:rPr lang="en-US" altLang="ko-KR" sz="960" dirty="0"/>
              </a:br>
              <a:r>
                <a:rPr lang="en-US" altLang="ko-KR" sz="960" dirty="0"/>
                <a:t>(</a:t>
              </a:r>
              <a:r>
                <a:rPr lang="en-US" altLang="ko-KR" sz="960" dirty="0" err="1"/>
                <a:t>docker</a:t>
              </a:r>
              <a:r>
                <a:rPr lang="en-US" altLang="ko-KR" sz="960" dirty="0"/>
                <a:t> container)</a:t>
              </a:r>
              <a:endParaRPr lang="ko-KR" altLang="en-US" sz="96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01502" y="3523133"/>
              <a:ext cx="870673" cy="29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" dirty="0"/>
                <a:t>Backend &amp; Kafka</a:t>
              </a:r>
            </a:p>
            <a:p>
              <a:pPr algn="ctr"/>
              <a:r>
                <a:rPr lang="en-US" altLang="ko-KR" sz="960" dirty="0"/>
                <a:t>(</a:t>
              </a:r>
              <a:r>
                <a:rPr lang="en-US" altLang="ko-KR" sz="960" dirty="0" err="1"/>
                <a:t>docker</a:t>
              </a:r>
              <a:r>
                <a:rPr lang="en-US" altLang="ko-KR" sz="960" dirty="0"/>
                <a:t> </a:t>
              </a:r>
              <a:r>
                <a:rPr lang="en-US" altLang="ko-KR" sz="960" dirty="0" err="1"/>
                <a:t>dontainer</a:t>
              </a:r>
              <a:r>
                <a:rPr lang="en-US" altLang="ko-KR" sz="960" dirty="0"/>
                <a:t>)</a:t>
              </a:r>
              <a:endParaRPr lang="ko-KR" altLang="en-US" sz="96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DABA06-6EF7-7F55-9A74-54E1A9606C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5396" y="3144401"/>
              <a:ext cx="717006" cy="683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25207" y="3292574"/>
              <a:ext cx="335699" cy="1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" dirty="0"/>
                <a:t>요청</a:t>
              </a:r>
            </a:p>
          </p:txBody>
        </p:sp>
      </p:grpSp>
      <p:sp>
        <p:nvSpPr>
          <p:cNvPr id="30" name="Google Shape;418;p46"/>
          <p:cNvSpPr txBox="1">
            <a:spLocks/>
          </p:cNvSpPr>
          <p:nvPr/>
        </p:nvSpPr>
        <p:spPr>
          <a:xfrm>
            <a:off x="2692990" y="917109"/>
            <a:ext cx="9261000" cy="875395"/>
          </a:xfrm>
          <a:prstGeom prst="rect">
            <a:avLst/>
          </a:prstGeom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시스템 구성도 </a:t>
            </a:r>
            <a:r>
              <a:rPr lang="en-US" altLang="ko-KR" sz="4800" dirty="0"/>
              <a:t>#1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8618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835965" y="2277157"/>
            <a:ext cx="5772647" cy="5394920"/>
            <a:chOff x="386055" y="894218"/>
            <a:chExt cx="4798195" cy="571659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94B6D5-C52C-FD27-F7C8-B6798AB2F67C}"/>
                </a:ext>
              </a:extLst>
            </p:cNvPr>
            <p:cNvSpPr/>
            <p:nvPr/>
          </p:nvSpPr>
          <p:spPr>
            <a:xfrm>
              <a:off x="475577" y="3560684"/>
              <a:ext cx="4708673" cy="30501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3068963-8C4C-EDD9-B2D6-C292CECD858D}"/>
                </a:ext>
              </a:extLst>
            </p:cNvPr>
            <p:cNvSpPr/>
            <p:nvPr/>
          </p:nvSpPr>
          <p:spPr>
            <a:xfrm>
              <a:off x="1325072" y="5571283"/>
              <a:ext cx="2977290" cy="6443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80" dirty="0"/>
                <a:t>Frontend (</a:t>
              </a:r>
              <a:r>
                <a:rPr kumimoji="1" lang="en-US" altLang="ko-KR" sz="1680" dirty="0" err="1"/>
                <a:t>docker</a:t>
              </a:r>
              <a:r>
                <a:rPr kumimoji="1" lang="en-US" altLang="ko-KR" sz="1680" dirty="0"/>
                <a:t> container)</a:t>
              </a:r>
              <a:endParaRPr kumimoji="1" lang="ko-KR" altLang="en-US" sz="168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0B914F-FCFB-AEDA-8838-7FCCC9432CAD}"/>
                </a:ext>
              </a:extLst>
            </p:cNvPr>
            <p:cNvSpPr/>
            <p:nvPr/>
          </p:nvSpPr>
          <p:spPr>
            <a:xfrm>
              <a:off x="386055" y="894218"/>
              <a:ext cx="4708673" cy="644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80" dirty="0"/>
                <a:t>Oracle</a:t>
              </a:r>
              <a:endParaRPr kumimoji="1" lang="ko-KR" altLang="en-US" sz="168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43B2E7-9461-EDB2-C70D-06237AA8B704}"/>
                </a:ext>
              </a:extLst>
            </p:cNvPr>
            <p:cNvSpPr/>
            <p:nvPr/>
          </p:nvSpPr>
          <p:spPr>
            <a:xfrm>
              <a:off x="1325072" y="3908702"/>
              <a:ext cx="2930156" cy="6443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80" dirty="0">
                  <a:latin typeface="+mj-lt"/>
                </a:rPr>
                <a:t>주문 </a:t>
              </a:r>
              <a:r>
                <a:rPr kumimoji="1" lang="en-US" altLang="ko-KR" sz="1680" dirty="0">
                  <a:latin typeface="+mj-lt"/>
                </a:rPr>
                <a:t>-</a:t>
              </a:r>
              <a:r>
                <a:rPr kumimoji="1" lang="ko-KR" altLang="en-US" sz="1680" dirty="0">
                  <a:latin typeface="+mj-lt"/>
                </a:rPr>
                <a:t> 결재 </a:t>
              </a:r>
              <a:r>
                <a:rPr kumimoji="1" lang="en-US" altLang="ko-KR" sz="1680" dirty="0">
                  <a:latin typeface="+mj-lt"/>
                </a:rPr>
                <a:t>-</a:t>
              </a:r>
              <a:r>
                <a:rPr kumimoji="1" lang="ko-KR" altLang="en-US" sz="1680" dirty="0">
                  <a:latin typeface="+mj-lt"/>
                </a:rPr>
                <a:t> 배송</a:t>
              </a:r>
              <a:endParaRPr kumimoji="1" lang="en-US" altLang="ko-KR" sz="1680" dirty="0">
                <a:latin typeface="+mj-lt"/>
              </a:endParaRPr>
            </a:p>
            <a:p>
              <a:pPr algn="ctr"/>
              <a:r>
                <a:rPr kumimoji="1" lang="en-US" altLang="ko-KR" sz="1680" dirty="0">
                  <a:latin typeface="+mj-lt"/>
                </a:rPr>
                <a:t>Backend(</a:t>
              </a:r>
              <a:r>
                <a:rPr kumimoji="1" lang="en-US" altLang="ko-KR" sz="1680" dirty="0" err="1">
                  <a:latin typeface="+mj-lt"/>
                </a:rPr>
                <a:t>docker</a:t>
              </a:r>
              <a:r>
                <a:rPr kumimoji="1" lang="en-US" altLang="ko-KR" sz="1680" dirty="0">
                  <a:latin typeface="+mj-lt"/>
                </a:rPr>
                <a:t> container)</a:t>
              </a:r>
              <a:endParaRPr kumimoji="1" lang="ko-KR" altLang="en-US" sz="1680" dirty="0">
                <a:latin typeface="+mj-lt"/>
              </a:endParaRPr>
            </a:p>
          </p:txBody>
        </p:sp>
        <p:sp>
          <p:nvSpPr>
            <p:cNvPr id="28" name="아래쪽 화살표[D] 14">
              <a:extLst>
                <a:ext uri="{FF2B5EF4-FFF2-40B4-BE49-F238E27FC236}">
                  <a16:creationId xmlns:a16="http://schemas.microsoft.com/office/drawing/2014/main" id="{20EFA680-127C-57D8-D695-B18C2E88A687}"/>
                </a:ext>
              </a:extLst>
            </p:cNvPr>
            <p:cNvSpPr/>
            <p:nvPr/>
          </p:nvSpPr>
          <p:spPr>
            <a:xfrm rot="10800000">
              <a:off x="2906777" y="1633548"/>
              <a:ext cx="195428" cy="2142122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/>
            </a:p>
          </p:txBody>
        </p:sp>
        <p:sp>
          <p:nvSpPr>
            <p:cNvPr id="29" name="아래쪽 화살표[D] 15">
              <a:extLst>
                <a:ext uri="{FF2B5EF4-FFF2-40B4-BE49-F238E27FC236}">
                  <a16:creationId xmlns:a16="http://schemas.microsoft.com/office/drawing/2014/main" id="{DA141750-4866-8352-D49C-CBF71F4BE042}"/>
                </a:ext>
              </a:extLst>
            </p:cNvPr>
            <p:cNvSpPr/>
            <p:nvPr/>
          </p:nvSpPr>
          <p:spPr>
            <a:xfrm>
              <a:off x="2515920" y="2940684"/>
              <a:ext cx="195428" cy="799301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95B69D-B25A-B8E6-3AB3-54B5E88A0E54}"/>
                </a:ext>
              </a:extLst>
            </p:cNvPr>
            <p:cNvSpPr/>
            <p:nvPr/>
          </p:nvSpPr>
          <p:spPr>
            <a:xfrm>
              <a:off x="435814" y="2144324"/>
              <a:ext cx="4708673" cy="6443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80" dirty="0"/>
                <a:t>Kafka</a:t>
              </a:r>
              <a:endParaRPr kumimoji="1" lang="ko-KR" altLang="en-US" sz="1680" dirty="0"/>
            </a:p>
          </p:txBody>
        </p:sp>
        <p:sp>
          <p:nvSpPr>
            <p:cNvPr id="31" name="아래쪽 화살표[D] 2">
              <a:extLst>
                <a:ext uri="{FF2B5EF4-FFF2-40B4-BE49-F238E27FC236}">
                  <a16:creationId xmlns:a16="http://schemas.microsoft.com/office/drawing/2014/main" id="{6CD915EC-4401-77BF-BB83-90EFB5F31233}"/>
                </a:ext>
              </a:extLst>
            </p:cNvPr>
            <p:cNvSpPr/>
            <p:nvPr/>
          </p:nvSpPr>
          <p:spPr>
            <a:xfrm rot="10800000">
              <a:off x="2711349" y="4686098"/>
              <a:ext cx="195428" cy="799301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CFD0E1-DFB2-1AF0-D275-B9CF27973770}"/>
                </a:ext>
              </a:extLst>
            </p:cNvPr>
            <p:cNvSpPr txBox="1"/>
            <p:nvPr/>
          </p:nvSpPr>
          <p:spPr>
            <a:xfrm>
              <a:off x="591106" y="4901084"/>
              <a:ext cx="1738626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80" dirty="0"/>
                <a:t>Docker Compose</a:t>
              </a:r>
              <a:endParaRPr kumimoji="1" lang="ko-KR" altLang="en-US" sz="168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21428-CB75-AB60-C9E9-34A96DE3FADE}"/>
                </a:ext>
              </a:extLst>
            </p:cNvPr>
            <p:cNvSpPr txBox="1"/>
            <p:nvPr/>
          </p:nvSpPr>
          <p:spPr>
            <a:xfrm>
              <a:off x="905304" y="3081434"/>
              <a:ext cx="1610616" cy="29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+mj-lt"/>
                </a:rPr>
                <a:t>Consume &amp; Producer</a:t>
              </a:r>
              <a:endParaRPr kumimoji="1" lang="ko-KR" altLang="en-US" sz="1200" dirty="0">
                <a:latin typeface="+mj-lt"/>
              </a:endParaRPr>
            </a:p>
          </p:txBody>
        </p:sp>
      </p:grpSp>
      <p:sp>
        <p:nvSpPr>
          <p:cNvPr id="34" name="오른쪽 화살표 33"/>
          <p:cNvSpPr/>
          <p:nvPr/>
        </p:nvSpPr>
        <p:spPr>
          <a:xfrm>
            <a:off x="7254760" y="3659802"/>
            <a:ext cx="858742" cy="196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21428-CB75-AB60-C9E9-34A96DE3FADE}"/>
              </a:ext>
            </a:extLst>
          </p:cNvPr>
          <p:cNvSpPr txBox="1"/>
          <p:nvPr/>
        </p:nvSpPr>
        <p:spPr>
          <a:xfrm>
            <a:off x="6782860" y="3098063"/>
            <a:ext cx="193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프로젝트 고도화 전환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9970" y="1695821"/>
            <a:ext cx="17748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dirty="0"/>
              <a:t>1</a:t>
            </a:r>
            <a:r>
              <a:rPr lang="ko-KR" altLang="en-US" sz="2160" dirty="0"/>
              <a:t>차 프로젝트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3924" y="1733283"/>
            <a:ext cx="21884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dirty="0"/>
              <a:t>고도화 프로젝트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415862" y="2277156"/>
            <a:ext cx="5348924" cy="5266944"/>
            <a:chOff x="6690292" y="2115047"/>
            <a:chExt cx="4457437" cy="4389120"/>
          </a:xfrm>
        </p:grpSpPr>
        <p:grpSp>
          <p:nvGrpSpPr>
            <p:cNvPr id="11" name="그룹 10"/>
            <p:cNvGrpSpPr/>
            <p:nvPr/>
          </p:nvGrpSpPr>
          <p:grpSpPr>
            <a:xfrm>
              <a:off x="6690292" y="2115047"/>
              <a:ext cx="4457437" cy="4389120"/>
              <a:chOff x="2330711" y="703385"/>
              <a:chExt cx="4396092" cy="585644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5BA40CA-D013-4FE1-DF63-F0AD62B5B077}"/>
                  </a:ext>
                </a:extLst>
              </p:cNvPr>
              <p:cNvSpPr/>
              <p:nvPr/>
            </p:nvSpPr>
            <p:spPr>
              <a:xfrm>
                <a:off x="2455452" y="3369852"/>
                <a:ext cx="4271351" cy="3189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3068963-8C4C-EDD9-B2D6-C292CECD858D}"/>
                  </a:ext>
                </a:extLst>
              </p:cNvPr>
              <p:cNvSpPr/>
              <p:nvPr/>
            </p:nvSpPr>
            <p:spPr>
              <a:xfrm>
                <a:off x="3935765" y="5768997"/>
                <a:ext cx="1482092" cy="6739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40" dirty="0"/>
                  <a:t>Frontend (pod)</a:t>
                </a:r>
                <a:endParaRPr kumimoji="1" lang="ko-KR" altLang="en-US" sz="144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D0B914F-FCFB-AEDA-8838-7FCCC9432CAD}"/>
                  </a:ext>
                </a:extLst>
              </p:cNvPr>
              <p:cNvSpPr/>
              <p:nvPr/>
            </p:nvSpPr>
            <p:spPr>
              <a:xfrm>
                <a:off x="2365930" y="703385"/>
                <a:ext cx="4271351" cy="6739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80" dirty="0"/>
                  <a:t>Oracle</a:t>
                </a:r>
                <a:endParaRPr kumimoji="1" lang="ko-KR" altLang="en-US" sz="168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9A4422-DD75-26E9-1EB9-A8DF87B17F7B}"/>
                  </a:ext>
                </a:extLst>
              </p:cNvPr>
              <p:cNvSpPr/>
              <p:nvPr/>
            </p:nvSpPr>
            <p:spPr>
              <a:xfrm>
                <a:off x="2813111" y="3760871"/>
                <a:ext cx="861060" cy="6739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/>
                  <a:t>주문</a:t>
                </a:r>
                <a:r>
                  <a:rPr kumimoji="1" lang="en-US" altLang="ko-KR" sz="1200" dirty="0"/>
                  <a:t>(pod)</a:t>
                </a:r>
              </a:p>
              <a:p>
                <a:pPr algn="ctr"/>
                <a:r>
                  <a:rPr kumimoji="1" lang="en-US" altLang="ko-KR" sz="1200" dirty="0"/>
                  <a:t>backend</a:t>
                </a:r>
                <a:endParaRPr kumimoji="1"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43B2E7-9461-EDB2-C70D-06237AA8B704}"/>
                  </a:ext>
                </a:extLst>
              </p:cNvPr>
              <p:cNvSpPr/>
              <p:nvPr/>
            </p:nvSpPr>
            <p:spPr>
              <a:xfrm>
                <a:off x="4308065" y="3765623"/>
                <a:ext cx="861060" cy="6739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/>
                  <a:t>결재</a:t>
                </a:r>
                <a:r>
                  <a:rPr kumimoji="1" lang="en-US" altLang="ko-KR" sz="1200" dirty="0"/>
                  <a:t> (pod)</a:t>
                </a:r>
              </a:p>
              <a:p>
                <a:pPr algn="ctr"/>
                <a:r>
                  <a:rPr kumimoji="1" lang="en-US" altLang="ko-KR" sz="1200" dirty="0"/>
                  <a:t>backend</a:t>
                </a:r>
                <a:endParaRPr kumimoji="1" lang="ko-KR" altLang="en-US" sz="12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5CE4924-1B8E-FC63-C512-A968062CA253}"/>
                  </a:ext>
                </a:extLst>
              </p:cNvPr>
              <p:cNvSpPr/>
              <p:nvPr/>
            </p:nvSpPr>
            <p:spPr>
              <a:xfrm>
                <a:off x="5713613" y="3789687"/>
                <a:ext cx="861060" cy="6739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/>
                  <a:t>배송</a:t>
                </a:r>
                <a:r>
                  <a:rPr kumimoji="1" lang="en-US" altLang="ko-KR" sz="1200" dirty="0"/>
                  <a:t> (pod)</a:t>
                </a:r>
              </a:p>
              <a:p>
                <a:pPr algn="ctr"/>
                <a:r>
                  <a:rPr kumimoji="1" lang="en-US" altLang="ko-KR" sz="1200" dirty="0"/>
                  <a:t>backend</a:t>
                </a:r>
                <a:endParaRPr kumimoji="1" lang="ko-KR" altLang="en-US" sz="1200" dirty="0"/>
              </a:p>
            </p:txBody>
          </p:sp>
          <p:sp>
            <p:nvSpPr>
              <p:cNvPr id="13" name="아래쪽 화살표[D] 12">
                <a:extLst>
                  <a:ext uri="{FF2B5EF4-FFF2-40B4-BE49-F238E27FC236}">
                    <a16:creationId xmlns:a16="http://schemas.microsoft.com/office/drawing/2014/main" id="{B69DCEFA-D34E-147D-1428-8EB5D0EDC66C}"/>
                  </a:ext>
                </a:extLst>
              </p:cNvPr>
              <p:cNvSpPr/>
              <p:nvPr/>
            </p:nvSpPr>
            <p:spPr>
              <a:xfrm rot="10800000">
                <a:off x="4042149" y="1453539"/>
                <a:ext cx="177277" cy="2240334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/>
              </a:p>
            </p:txBody>
          </p:sp>
          <p:sp>
            <p:nvSpPr>
              <p:cNvPr id="14" name="아래쪽 화살표[D] 13">
                <a:extLst>
                  <a:ext uri="{FF2B5EF4-FFF2-40B4-BE49-F238E27FC236}">
                    <a16:creationId xmlns:a16="http://schemas.microsoft.com/office/drawing/2014/main" id="{9FD82CD0-83CE-9AA7-A3E9-1C2DBACE7D5D}"/>
                  </a:ext>
                </a:extLst>
              </p:cNvPr>
              <p:cNvSpPr/>
              <p:nvPr/>
            </p:nvSpPr>
            <p:spPr>
              <a:xfrm>
                <a:off x="3685975" y="2744085"/>
                <a:ext cx="177277" cy="835948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15" name="아래쪽 화살표[D] 14">
                <a:extLst>
                  <a:ext uri="{FF2B5EF4-FFF2-40B4-BE49-F238E27FC236}">
                    <a16:creationId xmlns:a16="http://schemas.microsoft.com/office/drawing/2014/main" id="{20EFA680-127C-57D8-D695-B18C2E88A687}"/>
                  </a:ext>
                </a:extLst>
              </p:cNvPr>
              <p:cNvSpPr/>
              <p:nvPr/>
            </p:nvSpPr>
            <p:spPr>
              <a:xfrm rot="10800000">
                <a:off x="5227090" y="1400400"/>
                <a:ext cx="177277" cy="2240334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/>
              </a:p>
            </p:txBody>
          </p:sp>
          <p:sp>
            <p:nvSpPr>
              <p:cNvPr id="16" name="아래쪽 화살표[D] 15">
                <a:extLst>
                  <a:ext uri="{FF2B5EF4-FFF2-40B4-BE49-F238E27FC236}">
                    <a16:creationId xmlns:a16="http://schemas.microsoft.com/office/drawing/2014/main" id="{DA141750-4866-8352-D49C-CBF71F4BE042}"/>
                  </a:ext>
                </a:extLst>
              </p:cNvPr>
              <p:cNvSpPr/>
              <p:nvPr/>
            </p:nvSpPr>
            <p:spPr>
              <a:xfrm>
                <a:off x="4938491" y="2793190"/>
                <a:ext cx="177277" cy="835948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95B69D-B25A-B8E6-3AB3-54B5E88A0E54}"/>
                  </a:ext>
                </a:extLst>
              </p:cNvPr>
              <p:cNvSpPr/>
              <p:nvPr/>
            </p:nvSpPr>
            <p:spPr>
              <a:xfrm>
                <a:off x="2415689" y="1953491"/>
                <a:ext cx="4271351" cy="67390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80" dirty="0"/>
                  <a:t>Kafka</a:t>
                </a:r>
                <a:endParaRPr kumimoji="1" lang="ko-KR" altLang="en-US" sz="168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721428-CB75-AB60-C9E9-34A96DE3FADE}"/>
                  </a:ext>
                </a:extLst>
              </p:cNvPr>
              <p:cNvSpPr txBox="1"/>
              <p:nvPr/>
            </p:nvSpPr>
            <p:spPr>
              <a:xfrm>
                <a:off x="2330711" y="2863527"/>
                <a:ext cx="1621990" cy="30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>
                    <a:latin typeface="+mj-lt"/>
                  </a:rPr>
                  <a:t>Consume &amp; Producer</a:t>
                </a:r>
                <a:endParaRPr kumimoji="1" lang="ko-KR" altLang="en-US" sz="1200" dirty="0">
                  <a:latin typeface="+mj-lt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0C9B14-0AA9-B57C-7998-9992112D458B}"/>
                  </a:ext>
                </a:extLst>
              </p:cNvPr>
              <p:cNvSpPr txBox="1"/>
              <p:nvPr/>
            </p:nvSpPr>
            <p:spPr>
              <a:xfrm>
                <a:off x="2620758" y="4861567"/>
                <a:ext cx="1245766" cy="67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80" dirty="0"/>
                  <a:t>k8s</a:t>
                </a:r>
                <a:br>
                  <a:rPr kumimoji="1" lang="en-US" altLang="ko-KR" sz="1680" dirty="0"/>
                </a:br>
                <a:r>
                  <a:rPr kumimoji="1" lang="en-US" altLang="ko-KR" sz="1680" dirty="0"/>
                  <a:t>(</a:t>
                </a:r>
                <a:r>
                  <a:rPr kumimoji="1" lang="en-US" altLang="ko-KR" sz="1680" dirty="0" err="1"/>
                  <a:t>kubernates</a:t>
                </a:r>
                <a:r>
                  <a:rPr kumimoji="1" lang="en-US" altLang="ko-KR" sz="1680" dirty="0"/>
                  <a:t>)</a:t>
                </a:r>
                <a:endParaRPr kumimoji="1" lang="ko-KR" altLang="en-US" sz="1680" dirty="0"/>
              </a:p>
            </p:txBody>
          </p:sp>
          <p:sp>
            <p:nvSpPr>
              <p:cNvPr id="3" name="아래쪽 화살표[D] 2">
                <a:extLst>
                  <a:ext uri="{FF2B5EF4-FFF2-40B4-BE49-F238E27FC236}">
                    <a16:creationId xmlns:a16="http://schemas.microsoft.com/office/drawing/2014/main" id="{F8287557-1EB8-79FA-153B-8B2FD57BB85E}"/>
                  </a:ext>
                </a:extLst>
              </p:cNvPr>
              <p:cNvSpPr/>
              <p:nvPr/>
            </p:nvSpPr>
            <p:spPr>
              <a:xfrm rot="10800000">
                <a:off x="4531277" y="5370377"/>
                <a:ext cx="313073" cy="31940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12" name="아래쪽 화살표[D] 11">
                <a:extLst>
                  <a:ext uri="{FF2B5EF4-FFF2-40B4-BE49-F238E27FC236}">
                    <a16:creationId xmlns:a16="http://schemas.microsoft.com/office/drawing/2014/main" id="{84E2A51F-1386-E681-10A6-E9F895EDBEFB}"/>
                  </a:ext>
                </a:extLst>
              </p:cNvPr>
              <p:cNvSpPr/>
              <p:nvPr/>
            </p:nvSpPr>
            <p:spPr>
              <a:xfrm rot="16200000">
                <a:off x="5282646" y="4010190"/>
                <a:ext cx="354999" cy="241856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22" name="아래쪽 화살표[D] 21">
                <a:extLst>
                  <a:ext uri="{FF2B5EF4-FFF2-40B4-BE49-F238E27FC236}">
                    <a16:creationId xmlns:a16="http://schemas.microsoft.com/office/drawing/2014/main" id="{7EA90255-508F-4CAC-0D14-01499B0699F7}"/>
                  </a:ext>
                </a:extLst>
              </p:cNvPr>
              <p:cNvSpPr/>
              <p:nvPr/>
            </p:nvSpPr>
            <p:spPr>
              <a:xfrm rot="16200000">
                <a:off x="3839545" y="3976897"/>
                <a:ext cx="354999" cy="241856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160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3068963-8C4C-EDD9-B2D6-C292CECD858D}"/>
                  </a:ext>
                </a:extLst>
              </p:cNvPr>
              <p:cNvSpPr/>
              <p:nvPr/>
            </p:nvSpPr>
            <p:spPr>
              <a:xfrm>
                <a:off x="3952701" y="4870449"/>
                <a:ext cx="1482092" cy="41797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40" dirty="0"/>
                  <a:t>Ingress(</a:t>
                </a:r>
                <a:r>
                  <a:rPr kumimoji="1" lang="en-US" altLang="ko-KR" sz="1440" dirty="0" err="1"/>
                  <a:t>nginx</a:t>
                </a:r>
                <a:r>
                  <a:rPr kumimoji="1" lang="en-US" altLang="ko-KR" sz="1440" dirty="0"/>
                  <a:t>)</a:t>
                </a:r>
                <a:endParaRPr kumimoji="1" lang="ko-KR" altLang="en-US" sz="1440" dirty="0"/>
              </a:p>
            </p:txBody>
          </p:sp>
        </p:grpSp>
        <p:sp>
          <p:nvSpPr>
            <p:cNvPr id="43" name="아래쪽 화살표[D] 2">
              <a:extLst>
                <a:ext uri="{FF2B5EF4-FFF2-40B4-BE49-F238E27FC236}">
                  <a16:creationId xmlns:a16="http://schemas.microsoft.com/office/drawing/2014/main" id="{F8287557-1EB8-79FA-153B-8B2FD57BB85E}"/>
                </a:ext>
              </a:extLst>
            </p:cNvPr>
            <p:cNvSpPr/>
            <p:nvPr/>
          </p:nvSpPr>
          <p:spPr>
            <a:xfrm rot="10800000">
              <a:off x="8447415" y="4960830"/>
              <a:ext cx="310878" cy="21978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  <p:sp>
          <p:nvSpPr>
            <p:cNvPr id="44" name="아래쪽 화살표[D] 2">
              <a:extLst>
                <a:ext uri="{FF2B5EF4-FFF2-40B4-BE49-F238E27FC236}">
                  <a16:creationId xmlns:a16="http://schemas.microsoft.com/office/drawing/2014/main" id="{F8287557-1EB8-79FA-153B-8B2FD57BB85E}"/>
                </a:ext>
              </a:extLst>
            </p:cNvPr>
            <p:cNvSpPr/>
            <p:nvPr/>
          </p:nvSpPr>
          <p:spPr>
            <a:xfrm rot="10800000">
              <a:off x="8938135" y="4960830"/>
              <a:ext cx="310878" cy="21978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  <p:sp>
          <p:nvSpPr>
            <p:cNvPr id="45" name="아래쪽 화살표[D] 2">
              <a:extLst>
                <a:ext uri="{FF2B5EF4-FFF2-40B4-BE49-F238E27FC236}">
                  <a16:creationId xmlns:a16="http://schemas.microsoft.com/office/drawing/2014/main" id="{F8287557-1EB8-79FA-153B-8B2FD57BB85E}"/>
                </a:ext>
              </a:extLst>
            </p:cNvPr>
            <p:cNvSpPr/>
            <p:nvPr/>
          </p:nvSpPr>
          <p:spPr>
            <a:xfrm rot="10800000">
              <a:off x="9406138" y="4968828"/>
              <a:ext cx="310878" cy="21978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160" dirty="0"/>
            </a:p>
          </p:txBody>
        </p:sp>
      </p:grpSp>
      <p:sp>
        <p:nvSpPr>
          <p:cNvPr id="47" name="Google Shape;418;p46"/>
          <p:cNvSpPr txBox="1">
            <a:spLocks/>
          </p:cNvSpPr>
          <p:nvPr/>
        </p:nvSpPr>
        <p:spPr>
          <a:xfrm>
            <a:off x="2786867" y="656209"/>
            <a:ext cx="9261000" cy="875395"/>
          </a:xfrm>
          <a:prstGeom prst="rect">
            <a:avLst/>
          </a:prstGeom>
        </p:spPr>
        <p:txBody>
          <a:bodyPr spcFirstLastPara="1" vert="horz" wrap="square" lIns="109710" tIns="109710" rIns="109710" bIns="10971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시스템 구성도 </a:t>
            </a:r>
            <a:r>
              <a:rPr lang="en-US" altLang="ko-KR" sz="4800" dirty="0"/>
              <a:t>#2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257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674113" y="4168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</a:rPr>
              <a:t>ERD </a:t>
            </a:r>
            <a:r>
              <a:rPr lang="ko-KR" altLang="en-US" sz="4374" b="1" dirty="0">
                <a:solidFill>
                  <a:schemeClr val="bg1"/>
                </a:solidFill>
              </a:rPr>
              <a:t>설계</a:t>
            </a:r>
            <a:endParaRPr lang="en-US" sz="4374" b="1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212062" y="3702606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64279" y="370260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975026-098B-5CB7-ADFF-88F53C43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15" y="1275323"/>
            <a:ext cx="10591800" cy="62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674113" y="4168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dirty="0">
                <a:solidFill>
                  <a:schemeClr val="bg1"/>
                </a:solidFill>
              </a:rPr>
              <a:t>일정 관리 및 계획</a:t>
            </a:r>
            <a:endParaRPr lang="en-US" sz="4374" b="1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212062" y="3702606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64279" y="370260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DA96A-DB54-0F3E-81FF-15D0506DA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" y="1787243"/>
            <a:ext cx="14466827" cy="48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</a:rPr>
              <a:t>1.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메인 페이지</a:t>
            </a:r>
            <a:endParaRPr lang="en-US" sz="2187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FF77E2-2435-BBFA-E9A6-072D7090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59" y="1413925"/>
            <a:ext cx="7861281" cy="63964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</a:rPr>
              <a:t>2.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 로그인 및 회원가입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515D2-5B29-79A2-B31D-C1D89F38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50" y="1706423"/>
            <a:ext cx="4867954" cy="5687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9D33C-24DD-DBF8-DB42-B919E0BD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931" y="1736160"/>
            <a:ext cx="5064869" cy="56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516</Words>
  <Application>Microsoft Office PowerPoint</Application>
  <PresentationFormat>사용자 지정</PresentationFormat>
  <Paragraphs>130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Tomorrow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박시은</cp:lastModifiedBy>
  <cp:revision>7</cp:revision>
  <dcterms:created xsi:type="dcterms:W3CDTF">2024-04-29T00:49:50Z</dcterms:created>
  <dcterms:modified xsi:type="dcterms:W3CDTF">2024-04-29T02:15:16Z</dcterms:modified>
</cp:coreProperties>
</file>