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9" r:id="rId4"/>
    <p:sldId id="257" r:id="rId5"/>
    <p:sldId id="265" r:id="rId6"/>
    <p:sldId id="260" r:id="rId7"/>
    <p:sldId id="261" r:id="rId8"/>
    <p:sldId id="262" r:id="rId9"/>
    <p:sldId id="268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.fehrenbach1@web.de" initials="j" lastIdx="1" clrIdx="0">
    <p:extLst>
      <p:ext uri="{19B8F6BF-5375-455C-9EA6-DF929625EA0E}">
        <p15:presenceInfo xmlns:p15="http://schemas.microsoft.com/office/powerpoint/2012/main" userId="4491b4ffc73cbd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1478" y="48"/>
      </p:cViewPr>
      <p:guideLst>
        <p:guide orient="horz" pos="2160"/>
        <p:guide pos="2880"/>
        <p:guide pos="272"/>
        <p:guide pos="5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r>
              <a:rPr lang="de-DE" sz="1400" b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Fortschritt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v>Soll</c:v>
          </c:tx>
          <c:spPr>
            <a:ln w="19050" cap="rnd" cmpd="sng" algn="ctr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Auswertung!$E$6:$S$6</c:f>
              <c:numCache>
                <c:formatCode>0</c:formatCode>
                <c:ptCount val="15"/>
                <c:pt idx="0">
                  <c:v>0</c:v>
                </c:pt>
                <c:pt idx="1">
                  <c:v>25.25</c:v>
                </c:pt>
                <c:pt idx="2">
                  <c:v>50.5</c:v>
                </c:pt>
                <c:pt idx="3">
                  <c:v>75.75</c:v>
                </c:pt>
                <c:pt idx="4">
                  <c:v>101</c:v>
                </c:pt>
                <c:pt idx="5">
                  <c:v>128.33333333333334</c:v>
                </c:pt>
                <c:pt idx="6">
                  <c:v>155.66666666666669</c:v>
                </c:pt>
                <c:pt idx="7">
                  <c:v>183</c:v>
                </c:pt>
                <c:pt idx="8">
                  <c:v>199.75</c:v>
                </c:pt>
                <c:pt idx="9">
                  <c:v>216.5</c:v>
                </c:pt>
                <c:pt idx="10">
                  <c:v>233.25</c:v>
                </c:pt>
                <c:pt idx="11">
                  <c:v>250</c:v>
                </c:pt>
                <c:pt idx="12">
                  <c:v>263</c:v>
                </c:pt>
                <c:pt idx="13">
                  <c:v>263</c:v>
                </c:pt>
                <c:pt idx="14">
                  <c:v>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2-4DAC-BB57-0C893865FACF}"/>
            </c:ext>
          </c:extLst>
        </c:ser>
        <c:ser>
          <c:idx val="1"/>
          <c:order val="1"/>
          <c:tx>
            <c:v>Ist</c:v>
          </c:tx>
          <c:spPr>
            <a:ln w="19050" cap="rnd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Auswertung!$E$7:$S$7</c:f>
              <c:numCache>
                <c:formatCode>0</c:formatCode>
                <c:ptCount val="15"/>
                <c:pt idx="0">
                  <c:v>0</c:v>
                </c:pt>
                <c:pt idx="1">
                  <c:v>15</c:v>
                </c:pt>
                <c:pt idx="2">
                  <c:v>24</c:v>
                </c:pt>
                <c:pt idx="3">
                  <c:v>41</c:v>
                </c:pt>
                <c:pt idx="4">
                  <c:v>52</c:v>
                </c:pt>
                <c:pt idx="5">
                  <c:v>73</c:v>
                </c:pt>
                <c:pt idx="6">
                  <c:v>97</c:v>
                </c:pt>
                <c:pt idx="7">
                  <c:v>157</c:v>
                </c:pt>
                <c:pt idx="8">
                  <c:v>157</c:v>
                </c:pt>
                <c:pt idx="9">
                  <c:v>194</c:v>
                </c:pt>
                <c:pt idx="10">
                  <c:v>213</c:v>
                </c:pt>
                <c:pt idx="11">
                  <c:v>223</c:v>
                </c:pt>
                <c:pt idx="12">
                  <c:v>235</c:v>
                </c:pt>
                <c:pt idx="13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2-4DAC-BB57-0C893865F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3600016"/>
        <c:axId val="3600560"/>
      </c:lineChart>
      <c:dateAx>
        <c:axId val="360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Arbeitstage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m/d/yyyy" sourceLinked="1"/>
        <c:majorTickMark val="out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560"/>
        <c:crosses val="autoZero"/>
        <c:auto val="1"/>
        <c:lblOffset val="100"/>
        <c:baseTimeUnit val="days"/>
      </c:dateAx>
      <c:valAx>
        <c:axId val="3600560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Anzahl Stunden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1"/>
  </c:chart>
  <c:spPr>
    <a:solidFill>
      <a:srgbClr val="FFFFFF"/>
    </a:solidFill>
    <a:ln w="9360" cap="flat" cmpd="sng" algn="ctr">
      <a:solidFill>
        <a:srgbClr val="D9D9D9"/>
      </a:solidFill>
      <a:prstDash val="solid"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>
                <a:solidFill>
                  <a:sysClr val="windowText" lastClr="000000"/>
                </a:solidFill>
              </a:rPr>
              <a:t>Zeilen</a:t>
            </a:r>
            <a:r>
              <a:rPr lang="de-DE" baseline="0">
                <a:solidFill>
                  <a:sysClr val="windowText" lastClr="000000"/>
                </a:solidFill>
              </a:rPr>
              <a:t> angepasst oder hinzugefügt</a:t>
            </a:r>
            <a:endParaRPr lang="de-DE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Additions!$I$5</c:f>
              <c:strCache>
                <c:ptCount val="1"/>
                <c:pt idx="0">
                  <c:v>Jonas F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Additions!$J$5:$M$5</c:f>
              <c:numCache>
                <c:formatCode>General</c:formatCode>
                <c:ptCount val="4"/>
                <c:pt idx="0">
                  <c:v>1269</c:v>
                </c:pt>
                <c:pt idx="1">
                  <c:v>1553</c:v>
                </c:pt>
                <c:pt idx="2">
                  <c:v>3384</c:v>
                </c:pt>
                <c:pt idx="3">
                  <c:v>3685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D1-4A75-8CDE-4CEACE63A277}"/>
            </c:ext>
          </c:extLst>
        </c:ser>
        <c:ser>
          <c:idx val="1"/>
          <c:order val="1"/>
          <c:tx>
            <c:strRef>
              <c:f>Additions!$I$6</c:f>
              <c:strCache>
                <c:ptCount val="1"/>
                <c:pt idx="0">
                  <c:v>Jonas 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Additions!$J$6:$M$6</c:f>
              <c:numCache>
                <c:formatCode>General</c:formatCode>
                <c:ptCount val="4"/>
                <c:pt idx="0">
                  <c:v>204</c:v>
                </c:pt>
                <c:pt idx="1">
                  <c:v>1629</c:v>
                </c:pt>
                <c:pt idx="2">
                  <c:v>2449</c:v>
                </c:pt>
                <c:pt idx="3">
                  <c:v>3228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D1-4A75-8CDE-4CEACE63A277}"/>
            </c:ext>
          </c:extLst>
        </c:ser>
        <c:ser>
          <c:idx val="2"/>
          <c:order val="2"/>
          <c:tx>
            <c:strRef>
              <c:f>Additions!$I$7</c:f>
              <c:strCache>
                <c:ptCount val="1"/>
                <c:pt idx="0">
                  <c:v>Lucas 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Additions!$J$7:$M$7</c:f>
              <c:numCache>
                <c:formatCode>General</c:formatCode>
                <c:ptCount val="4"/>
                <c:pt idx="0">
                  <c:v>1073</c:v>
                </c:pt>
                <c:pt idx="1">
                  <c:v>3035</c:v>
                </c:pt>
                <c:pt idx="2">
                  <c:v>5719</c:v>
                </c:pt>
                <c:pt idx="3">
                  <c:v>6376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D1-4A75-8CDE-4CEACE63A277}"/>
            </c:ext>
          </c:extLst>
        </c:ser>
        <c:ser>
          <c:idx val="3"/>
          <c:order val="3"/>
          <c:tx>
            <c:strRef>
              <c:f>Additions!$I$8</c:f>
              <c:strCache>
                <c:ptCount val="1"/>
                <c:pt idx="0">
                  <c:v>Nicolas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Additions!$J$8:$M$8</c:f>
              <c:numCache>
                <c:formatCode>General</c:formatCode>
                <c:ptCount val="4"/>
                <c:pt idx="0">
                  <c:v>2419</c:v>
                </c:pt>
                <c:pt idx="1">
                  <c:v>3075</c:v>
                </c:pt>
                <c:pt idx="2">
                  <c:v>4927</c:v>
                </c:pt>
                <c:pt idx="3">
                  <c:v>5562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D1-4A75-8CDE-4CEACE63A277}"/>
            </c:ext>
          </c:extLst>
        </c:ser>
        <c:ser>
          <c:idx val="4"/>
          <c:order val="4"/>
          <c:tx>
            <c:strRef>
              <c:f>Additions!$I$9</c:f>
              <c:strCache>
                <c:ptCount val="1"/>
                <c:pt idx="0">
                  <c:v>Sven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Additions!$J$9:$M$9</c:f>
              <c:numCache>
                <c:formatCode>General</c:formatCode>
                <c:ptCount val="4"/>
                <c:pt idx="0">
                  <c:v>286</c:v>
                </c:pt>
                <c:pt idx="1">
                  <c:v>2038</c:v>
                </c:pt>
                <c:pt idx="2">
                  <c:v>2038</c:v>
                </c:pt>
                <c:pt idx="3">
                  <c:v>3404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D1-4A75-8CDE-4CEACE63A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524746384"/>
        <c:axId val="-524739312"/>
      </c:barChart>
      <c:catAx>
        <c:axId val="-52474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39312"/>
        <c:crosses val="autoZero"/>
        <c:auto val="1"/>
        <c:lblAlgn val="ctr"/>
        <c:lblOffset val="100"/>
        <c:noMultiLvlLbl val="0"/>
      </c:catAx>
      <c:valAx>
        <c:axId val="-52473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>
                    <a:solidFill>
                      <a:sysClr val="windowText" lastClr="000000"/>
                    </a:solidFill>
                  </a:rPr>
                  <a:t>Anzahl Zeilen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46384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EBD8-2338-401D-BEBD-1C4CA260E0A3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9A56D-055F-4701-8C70-DEB80571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22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56D-055F-4701-8C70-DEB8057195E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6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388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Myriad Pro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75" y="67356"/>
            <a:ext cx="704088" cy="704088"/>
          </a:xfrm>
          <a:prstGeom prst="rect">
            <a:avLst/>
          </a:prstGeom>
        </p:spPr>
      </p:pic>
      <p:sp>
        <p:nvSpPr>
          <p:cNvPr id="25" name="Rectangle 36"/>
          <p:cNvSpPr>
            <a:spLocks noChangeArrowheads="1"/>
          </p:cNvSpPr>
          <p:nvPr userDrawn="1"/>
        </p:nvSpPr>
        <p:spPr bwMode="auto">
          <a:xfrm>
            <a:off x="0" y="866775"/>
            <a:ext cx="9144000" cy="125413"/>
          </a:xfrm>
          <a:prstGeom prst="rect">
            <a:avLst/>
          </a:prstGeom>
          <a:solidFill>
            <a:srgbClr val="80A5AB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200">
              <a:latin typeface="Myriad Pro" pitchFamily="34" charset="0"/>
            </a:endParaRPr>
          </a:p>
        </p:txBody>
      </p:sp>
      <p:sp>
        <p:nvSpPr>
          <p:cNvPr id="26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250826" y="0"/>
            <a:ext cx="875033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 dirty="0"/>
              <a:t>Action Title (</a:t>
            </a:r>
            <a:r>
              <a:rPr lang="en-US" noProof="0" dirty="0" err="1"/>
              <a:t>einzeilig</a:t>
            </a:r>
            <a:r>
              <a:rPr lang="en-US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0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5B695E-2CB7-4AE2-A912-DE1F0704EC18}" type="datetimeFigureOut">
              <a:rPr lang="de-DE" smtClean="0"/>
              <a:t>08.09.2016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31783B8-9860-412B-A7C4-430BA07A1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7091363" y="6642100"/>
            <a:ext cx="1296987" cy="215900"/>
          </a:xfrm>
          <a:prstGeom prst="rect">
            <a:avLst/>
          </a:prstGeom>
          <a:solidFill>
            <a:srgbClr val="DBD7D5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18" name="Rectangle 37"/>
          <p:cNvSpPr>
            <a:spLocks noChangeArrowheads="1"/>
          </p:cNvSpPr>
          <p:nvPr userDrawn="1"/>
        </p:nvSpPr>
        <p:spPr bwMode="auto">
          <a:xfrm>
            <a:off x="8388351" y="6642100"/>
            <a:ext cx="755650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000" b="1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auto">
          <a:xfrm>
            <a:off x="0" y="6642100"/>
            <a:ext cx="2267711" cy="215900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13.09.2016</a:t>
            </a:r>
          </a:p>
        </p:txBody>
      </p:sp>
      <p:sp>
        <p:nvSpPr>
          <p:cNvPr id="20" name="Rectangle 30"/>
          <p:cNvSpPr>
            <a:spLocks noChangeArrowheads="1"/>
          </p:cNvSpPr>
          <p:nvPr userDrawn="1"/>
        </p:nvSpPr>
        <p:spPr bwMode="auto">
          <a:xfrm>
            <a:off x="2267711" y="6642100"/>
            <a:ext cx="4837556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Nicolas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Boltz</a:t>
            </a: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Fehrenbach, Sven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Kummetz</a:t>
            </a:r>
            <a:r>
              <a:rPr lang="de-DE" sz="1000" baseline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Meier, Lucas Steinmann</a:t>
            </a:r>
            <a:endParaRPr lang="de-DE" sz="1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1"/>
          <p:cNvSpPr>
            <a:spLocks noChangeArrowheads="1"/>
          </p:cNvSpPr>
          <p:nvPr userDrawn="1"/>
        </p:nvSpPr>
        <p:spPr bwMode="auto">
          <a:xfrm>
            <a:off x="7105271" y="6642100"/>
            <a:ext cx="859154" cy="2159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00" kern="1200" baseline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Foliennummernplatzhalter 5"/>
          <p:cNvSpPr txBox="1">
            <a:spLocks/>
          </p:cNvSpPr>
          <p:nvPr userDrawn="1"/>
        </p:nvSpPr>
        <p:spPr>
          <a:xfrm>
            <a:off x="8373174" y="6643688"/>
            <a:ext cx="770825" cy="214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MetaNormal-Roman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B440D5-A4F2-4093-90AC-879B200C8BA2}" type="slidenum">
              <a:rPr lang="de-DE" sz="1000" kern="1200" baseline="0" noProof="0" smtClean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000" kern="1200" baseline="0" noProof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54" y="231219"/>
            <a:ext cx="3329668" cy="332966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1179" y="1301343"/>
            <a:ext cx="4384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Graph von Ansicht</a:t>
            </a:r>
          </a:p>
        </p:txBody>
      </p:sp>
      <p:sp>
        <p:nvSpPr>
          <p:cNvPr id="9" name="Rectangle 1042"/>
          <p:cNvSpPr>
            <a:spLocks noChangeArrowheads="1"/>
          </p:cNvSpPr>
          <p:nvPr/>
        </p:nvSpPr>
        <p:spPr bwMode="auto">
          <a:xfrm>
            <a:off x="251521" y="3295674"/>
            <a:ext cx="8738101" cy="324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>
              <a:spcAft>
                <a:spcPts val="600"/>
              </a:spcAft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Visualisierung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von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Programmgraphen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Praxis der </a:t>
            </a:r>
            <a:r>
              <a:rPr lang="en-US" sz="2000" dirty="0" err="1"/>
              <a:t>Softwareentwicklung</a:t>
            </a:r>
            <a:endParaRPr lang="en-US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IPD </a:t>
            </a:r>
            <a:r>
              <a:rPr lang="en-US" sz="2000" dirty="0" err="1"/>
              <a:t>Snelting</a:t>
            </a:r>
            <a:r>
              <a:rPr lang="en-US" sz="2000" dirty="0"/>
              <a:t>, ITI Wagner</a:t>
            </a:r>
          </a:p>
          <a:p>
            <a:pPr marL="342900" indent="-342900" defTabSz="762000">
              <a:buFontTx/>
              <a:buChar char="-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-5936"/>
            <a:ext cx="8750331" cy="857250"/>
          </a:xfrm>
        </p:spPr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44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Viele Fehler waren bereits aus der </a:t>
            </a:r>
            <a:r>
              <a:rPr lang="de-DE" dirty="0" err="1"/>
              <a:t>Implementierungphase</a:t>
            </a:r>
            <a:r>
              <a:rPr lang="de-DE" dirty="0"/>
              <a:t> bekannt.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28650" y="4905843"/>
            <a:ext cx="5728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JUnit</a:t>
            </a:r>
            <a:r>
              <a:rPr lang="de-DE" dirty="0"/>
              <a:t> Testfälle für einzelne </a:t>
            </a:r>
            <a:r>
              <a:rPr lang="de-DE" dirty="0" err="1"/>
              <a:t>Plugins</a:t>
            </a: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Testszenarien 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Codeüberdeckung von 59% (automatisiert)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2" y="2746714"/>
            <a:ext cx="1625741" cy="65029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357646" y="2746710"/>
            <a:ext cx="2268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/>
              <a:t>EclEmma</a:t>
            </a:r>
            <a:endParaRPr lang="de-DE" sz="4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91" y="2360147"/>
            <a:ext cx="1905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3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1221" y="2235198"/>
            <a:ext cx="7969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b="1" dirty="0"/>
              <a:t>Welche Probleme sind aufgetreten?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b="1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b="1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b="1" dirty="0"/>
              <a:t>Was lief gut?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b="1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b="1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b="1" dirty="0"/>
              <a:t>Was würden wir anders machen?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b="1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b="1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b="1" dirty="0"/>
              <a:t>Was haben wir gelernt?</a:t>
            </a:r>
          </a:p>
        </p:txBody>
      </p:sp>
    </p:spTree>
    <p:extLst>
      <p:ext uri="{BB962C8B-B14F-4D97-AF65-F5344CB8AC3E}">
        <p14:creationId xmlns:p14="http://schemas.microsoft.com/office/powerpoint/2010/main" val="37370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966288" y="2211921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Live Demo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966288" y="3133990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Pflichtenheft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966287" y="4056059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Entwurf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966286" y="4978128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Implementierung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966286" y="1289852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Ziel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179512" y="1125652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179512" y="2047721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179512" y="2969790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179512" y="3891859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179512" y="4813928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966286" y="5900197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dirty="0">
                <a:ea typeface="ヒラギノ角ゴ Pro W3" pitchFamily="1" charset="-128"/>
              </a:rPr>
              <a:t>Qualitätssicherung</a:t>
            </a:r>
            <a:endParaRPr lang="de-DE" sz="1800" dirty="0">
              <a:ea typeface="ヒラギノ角ゴ Pro W3" pitchFamily="1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79512" y="5735997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7" y="4940217"/>
            <a:ext cx="599473" cy="59947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6" y="4028351"/>
            <a:ext cx="573960" cy="57396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1" y="2132685"/>
            <a:ext cx="626707" cy="626707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8" y="5821156"/>
            <a:ext cx="626317" cy="62631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8" y="1220621"/>
            <a:ext cx="569495" cy="56949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27"/>
          <a:stretch/>
        </p:blipFill>
        <p:spPr>
          <a:xfrm>
            <a:off x="427249" y="3099163"/>
            <a:ext cx="441054" cy="5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4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2641" y="2595758"/>
            <a:ext cx="7886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Anwendung zur Visualisierung von Programmgraphen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Elementare Funktionen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JOANA-Programmabhängigkeitsgraphen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Leicht austauschbare Bausteine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Kein </a:t>
            </a:r>
            <a:r>
              <a:rPr lang="de-DE" sz="2000" dirty="0" err="1"/>
              <a:t>Grapheditor</a:t>
            </a:r>
            <a:endParaRPr lang="de-DE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Zielgruppen: </a:t>
            </a:r>
            <a:r>
              <a:rPr lang="de-DE" sz="2000" dirty="0"/>
              <a:t>Institute und Forschungsgruppen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Zielzweck: </a:t>
            </a:r>
            <a:r>
              <a:rPr lang="de-DE" sz="2000" dirty="0"/>
              <a:t>Betrachten von Graphen.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39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32316" y="1598746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4374643" y="2454854"/>
            <a:ext cx="394714" cy="1556426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632006" y="1437041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Ausgangslage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66995" y="1594463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066685" y="1437947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96124" y="5397401"/>
            <a:ext cx="8416076" cy="1127943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JOANA-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Programmabhängigkeitsgraphen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menschliche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übersichtlicht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dargestellt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Programmstrukturen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erkennen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6" y="2017272"/>
            <a:ext cx="2743388" cy="258643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22" y="2304581"/>
            <a:ext cx="3620150" cy="20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63" y="1575194"/>
            <a:ext cx="5886856" cy="44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79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Entwicklung eines </a:t>
            </a:r>
            <a:r>
              <a:rPr lang="de-DE" dirty="0" err="1"/>
              <a:t>GraphViewer</a:t>
            </a:r>
            <a:r>
              <a:rPr lang="de-DE" dirty="0"/>
              <a:t>, welcher durch </a:t>
            </a:r>
            <a:r>
              <a:rPr lang="de-DE" dirty="0" err="1"/>
              <a:t>Plugins</a:t>
            </a:r>
            <a:r>
              <a:rPr lang="de-DE" dirty="0"/>
              <a:t> erweiterbar ist.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81792" y="3894547"/>
            <a:ext cx="5439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Anzeigen und Navigieren von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Filtern bestimmter Knoten und Kanten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Speichern der visualisierten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Laden von Programmgraphen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 JOANA angepasste Visualisierung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9" y="4459348"/>
            <a:ext cx="910901" cy="9109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40" y="3170459"/>
            <a:ext cx="910901" cy="91090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13" y="2337020"/>
            <a:ext cx="1687674" cy="1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1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sp>
        <p:nvSpPr>
          <p:cNvPr id="4" name="Rechteck 3"/>
          <p:cNvSpPr/>
          <p:nvPr/>
        </p:nvSpPr>
        <p:spPr>
          <a:xfrm>
            <a:off x="628650" y="169068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Aufteilung der funktionalen Anforderungen in die entsprechenden </a:t>
            </a:r>
            <a:r>
              <a:rPr lang="de-DE" dirty="0" err="1"/>
              <a:t>Plugins</a:t>
            </a:r>
            <a:r>
              <a:rPr lang="de-DE" dirty="0"/>
              <a:t>.</a:t>
            </a:r>
          </a:p>
        </p:txBody>
      </p:sp>
      <p:sp>
        <p:nvSpPr>
          <p:cNvPr id="3" name="Rechteck 2"/>
          <p:cNvSpPr/>
          <p:nvPr/>
        </p:nvSpPr>
        <p:spPr>
          <a:xfrm>
            <a:off x="628650" y="3022649"/>
            <a:ext cx="7886700" cy="728324"/>
          </a:xfrm>
          <a:prstGeom prst="rect">
            <a:avLst/>
          </a:prstGeom>
          <a:noFill/>
          <a:ln w="12700"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90985" y="2853372"/>
            <a:ext cx="17261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Hauptprogramm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7148" y="4828900"/>
            <a:ext cx="2878494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629115" y="465962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JOANA</a:t>
            </a:r>
          </a:p>
        </p:txBody>
      </p:sp>
      <p:sp>
        <p:nvSpPr>
          <p:cNvPr id="15" name="Rechteck 14"/>
          <p:cNvSpPr/>
          <p:nvPr/>
        </p:nvSpPr>
        <p:spPr>
          <a:xfrm>
            <a:off x="2682373" y="516741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808786" y="5143312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Layout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037701" y="5143312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4147499" y="514331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19" name="Rechteck 18"/>
          <p:cNvSpPr/>
          <p:nvPr/>
        </p:nvSpPr>
        <p:spPr>
          <a:xfrm>
            <a:off x="5639400" y="4828900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751367" y="465962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Import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775643" y="5152191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GraphML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7196230" y="4827040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308197" y="465776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Export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7571642" y="5152191"/>
            <a:ext cx="5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SVG</a:t>
            </a:r>
          </a:p>
        </p:txBody>
      </p:sp>
      <p:sp>
        <p:nvSpPr>
          <p:cNvPr id="29" name="Rechteck 28"/>
          <p:cNvSpPr/>
          <p:nvPr/>
        </p:nvSpPr>
        <p:spPr>
          <a:xfrm>
            <a:off x="628650" y="4827040"/>
            <a:ext cx="164885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95649" y="4657763"/>
            <a:ext cx="875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Layout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912830" y="5119213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Sugiyama</a:t>
            </a:r>
            <a:endParaRPr lang="de-DE" dirty="0"/>
          </a:p>
        </p:txBody>
      </p:sp>
      <p:sp>
        <p:nvSpPr>
          <p:cNvPr id="33" name="Flussdiagramm: Zusammenführen 32"/>
          <p:cNvSpPr/>
          <p:nvPr/>
        </p:nvSpPr>
        <p:spPr>
          <a:xfrm>
            <a:off x="912830" y="4087628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6159708" y="3234760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6268200" y="3222710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Schnittstellen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1418054" y="3234881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1973619" y="32348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GUI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02562" y="3222710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4202637" y="322271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40" name="Flussdiagramm: Zusammenführen 39"/>
          <p:cNvSpPr/>
          <p:nvPr/>
        </p:nvSpPr>
        <p:spPr>
          <a:xfrm>
            <a:off x="3396469" y="4087628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lussdiagramm: Zusammenführen 40"/>
          <p:cNvSpPr/>
          <p:nvPr/>
        </p:nvSpPr>
        <p:spPr>
          <a:xfrm>
            <a:off x="5657971" y="4087627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lussdiagramm: Zusammenführen 41"/>
          <p:cNvSpPr/>
          <p:nvPr/>
        </p:nvSpPr>
        <p:spPr>
          <a:xfrm>
            <a:off x="7293397" y="4087627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929629" y="514331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4" name="Rechteck 43"/>
          <p:cNvSpPr/>
          <p:nvPr/>
        </p:nvSpPr>
        <p:spPr>
          <a:xfrm>
            <a:off x="5767114" y="516155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5" name="Rechteck 44"/>
          <p:cNvSpPr/>
          <p:nvPr/>
        </p:nvSpPr>
        <p:spPr>
          <a:xfrm>
            <a:off x="7321476" y="5130687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9009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zweitägige Aktualisierungen des Projektfortschrittes wurden Verzögerungen früh erkannt.</a:t>
            </a:r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945111"/>
              </p:ext>
            </p:extLst>
          </p:nvPr>
        </p:nvGraphicFramePr>
        <p:xfrm>
          <a:off x="522270" y="2828146"/>
          <a:ext cx="8099460" cy="3368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071590"/>
              </p:ext>
            </p:extLst>
          </p:nvPr>
        </p:nvGraphicFramePr>
        <p:xfrm>
          <a:off x="4097178" y="1797803"/>
          <a:ext cx="4057777" cy="378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46450" y="3092442"/>
            <a:ext cx="2828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105 Klassen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37 Interfaces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9043 Zeilen Code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3070 Zeilen Kommentare</a:t>
            </a:r>
          </a:p>
        </p:txBody>
      </p:sp>
    </p:spTree>
    <p:extLst>
      <p:ext uri="{BB962C8B-B14F-4D97-AF65-F5344CB8AC3E}">
        <p14:creationId xmlns:p14="http://schemas.microsoft.com/office/powerpoint/2010/main" val="2189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201</Words>
  <Application>Microsoft Office PowerPoint</Application>
  <PresentationFormat>Bildschirmpräsentation (4:3)</PresentationFormat>
  <Paragraphs>81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Myriad Pro</vt:lpstr>
      <vt:lpstr>Wingdings</vt:lpstr>
      <vt:lpstr>ヒラギノ角ゴ Pro W3</vt:lpstr>
      <vt:lpstr>Office</vt:lpstr>
      <vt:lpstr>PowerPoint-Präsentation</vt:lpstr>
      <vt:lpstr>Inhaltsverzeichnis</vt:lpstr>
      <vt:lpstr>Ziel</vt:lpstr>
      <vt:lpstr>Ziel</vt:lpstr>
      <vt:lpstr>Live-demo</vt:lpstr>
      <vt:lpstr>Pflichtenheft</vt:lpstr>
      <vt:lpstr>Entwurf</vt:lpstr>
      <vt:lpstr>Implementierung</vt:lpstr>
      <vt:lpstr>Implementierung</vt:lpstr>
      <vt:lpstr>Qualitätssicherung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jonas.fehrenbach1@web.de</dc:creator>
  <cp:lastModifiedBy>jonas.fehrenbach1@web.de</cp:lastModifiedBy>
  <cp:revision>61</cp:revision>
  <dcterms:created xsi:type="dcterms:W3CDTF">2016-08-29T18:27:27Z</dcterms:created>
  <dcterms:modified xsi:type="dcterms:W3CDTF">2016-09-08T17:17:35Z</dcterms:modified>
</cp:coreProperties>
</file>