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quickStyle10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28"/>
  </p:notesMasterIdLst>
  <p:sldIdLst>
    <p:sldId id="295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8" r:id="rId21"/>
    <p:sldId id="289" r:id="rId22"/>
    <p:sldId id="290" r:id="rId23"/>
    <p:sldId id="291" r:id="rId24"/>
    <p:sldId id="292" r:id="rId25"/>
    <p:sldId id="293" r:id="rId26"/>
    <p:sldId id="28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D0446A-86D4-40C3-B7F3-E1AD0FD04236}" type="doc">
      <dgm:prSet loTypeId="urn:microsoft.com/office/officeart/2005/8/layout/arrow2" loCatId="process" qsTypeId="urn:microsoft.com/office/officeart/2005/8/quickstyle/simple2" qsCatId="simple" csTypeId="urn:microsoft.com/office/officeart/2005/8/colors/accent1_2" csCatId="accent1" phldr="1"/>
      <dgm:spPr/>
    </dgm:pt>
    <dgm:pt modelId="{60A1EA7D-225D-4551-88C2-8636362EE82C}">
      <dgm:prSet phldrT="[Text]"/>
      <dgm:spPr/>
      <dgm:t>
        <a:bodyPr/>
        <a:lstStyle/>
        <a:p>
          <a:r>
            <a:rPr lang="en-US" dirty="0" smtClean="0"/>
            <a:t>HTML</a:t>
          </a:r>
        </a:p>
        <a:p>
          <a:r>
            <a:rPr lang="en-US" dirty="0" smtClean="0"/>
            <a:t>Contains:</a:t>
          </a:r>
        </a:p>
        <a:p>
          <a:r>
            <a:rPr lang="en-US" dirty="0" smtClean="0"/>
            <a:t>Content of a web page</a:t>
          </a:r>
          <a:endParaRPr lang="en-IN" dirty="0"/>
        </a:p>
      </dgm:t>
    </dgm:pt>
    <dgm:pt modelId="{2000172E-77F0-4FC8-84A8-D17A9D8A8B95}" type="parTrans" cxnId="{EB9869C0-8A78-494D-9DC8-E531EA17A1A9}">
      <dgm:prSet/>
      <dgm:spPr/>
      <dgm:t>
        <a:bodyPr/>
        <a:lstStyle/>
        <a:p>
          <a:endParaRPr lang="en-IN"/>
        </a:p>
      </dgm:t>
    </dgm:pt>
    <dgm:pt modelId="{E1E8534C-F5EE-4219-A323-852D6912BB1A}" type="sibTrans" cxnId="{EB9869C0-8A78-494D-9DC8-E531EA17A1A9}">
      <dgm:prSet/>
      <dgm:spPr/>
      <dgm:t>
        <a:bodyPr/>
        <a:lstStyle/>
        <a:p>
          <a:endParaRPr lang="en-IN"/>
        </a:p>
      </dgm:t>
    </dgm:pt>
    <dgm:pt modelId="{E4A10A17-B9ED-4B60-B716-EE1BC327534D}">
      <dgm:prSet phldrT="[Text]"/>
      <dgm:spPr/>
      <dgm:t>
        <a:bodyPr/>
        <a:lstStyle/>
        <a:p>
          <a:r>
            <a:rPr lang="en-US" dirty="0" smtClean="0"/>
            <a:t>CSS</a:t>
          </a:r>
        </a:p>
        <a:p>
          <a:r>
            <a:rPr lang="en-US" dirty="0" smtClean="0"/>
            <a:t>Contains:</a:t>
          </a:r>
        </a:p>
        <a:p>
          <a:r>
            <a:rPr lang="en-US" dirty="0" smtClean="0"/>
            <a:t>Style of a web page</a:t>
          </a:r>
          <a:endParaRPr lang="en-IN" dirty="0"/>
        </a:p>
      </dgm:t>
    </dgm:pt>
    <dgm:pt modelId="{5B7FD77B-3447-447D-AAAD-36A6ADC6B333}" type="parTrans" cxnId="{CFA1C955-5E28-4845-8961-93FD8D117997}">
      <dgm:prSet/>
      <dgm:spPr/>
      <dgm:t>
        <a:bodyPr/>
        <a:lstStyle/>
        <a:p>
          <a:endParaRPr lang="en-IN"/>
        </a:p>
      </dgm:t>
    </dgm:pt>
    <dgm:pt modelId="{667499B0-9B13-4FB3-8003-6A862A6BF197}" type="sibTrans" cxnId="{CFA1C955-5E28-4845-8961-93FD8D117997}">
      <dgm:prSet/>
      <dgm:spPr/>
      <dgm:t>
        <a:bodyPr/>
        <a:lstStyle/>
        <a:p>
          <a:endParaRPr lang="en-IN"/>
        </a:p>
      </dgm:t>
    </dgm:pt>
    <dgm:pt modelId="{BA651596-A159-4A4C-BE03-7739D4A9BEB6}">
      <dgm:prSet phldrT="[Text]"/>
      <dgm:spPr/>
      <dgm:t>
        <a:bodyPr/>
        <a:lstStyle/>
        <a:p>
          <a:r>
            <a:rPr lang="en-US" dirty="0" smtClean="0"/>
            <a:t>JAVA</a:t>
          </a:r>
        </a:p>
        <a:p>
          <a:r>
            <a:rPr lang="en-US" dirty="0" smtClean="0"/>
            <a:t>SCRIPT</a:t>
          </a:r>
        </a:p>
        <a:p>
          <a:r>
            <a:rPr lang="en-US" dirty="0" smtClean="0"/>
            <a:t>Contain:</a:t>
          </a:r>
        </a:p>
        <a:p>
          <a:r>
            <a:rPr lang="en-US" dirty="0" smtClean="0"/>
            <a:t>Behavior</a:t>
          </a:r>
        </a:p>
        <a:p>
          <a:r>
            <a:rPr lang="en-US" dirty="0" smtClean="0"/>
            <a:t>Of a web page</a:t>
          </a:r>
          <a:endParaRPr lang="en-IN" dirty="0"/>
        </a:p>
      </dgm:t>
    </dgm:pt>
    <dgm:pt modelId="{1B28B65B-2274-4365-80D5-90120E9B3E39}" type="parTrans" cxnId="{644F123D-A905-461A-AC00-55DC587F4BB8}">
      <dgm:prSet/>
      <dgm:spPr/>
      <dgm:t>
        <a:bodyPr/>
        <a:lstStyle/>
        <a:p>
          <a:endParaRPr lang="en-IN"/>
        </a:p>
      </dgm:t>
    </dgm:pt>
    <dgm:pt modelId="{E7E6ED2A-E9A8-44A9-A02C-120200B54510}" type="sibTrans" cxnId="{644F123D-A905-461A-AC00-55DC587F4BB8}">
      <dgm:prSet/>
      <dgm:spPr/>
      <dgm:t>
        <a:bodyPr/>
        <a:lstStyle/>
        <a:p>
          <a:endParaRPr lang="en-IN"/>
        </a:p>
      </dgm:t>
    </dgm:pt>
    <dgm:pt modelId="{7307C2F4-5AAD-4D65-AEBF-BABC1AD1D7A5}" type="pres">
      <dgm:prSet presAssocID="{69D0446A-86D4-40C3-B7F3-E1AD0FD04236}" presName="arrowDiagram" presStyleCnt="0">
        <dgm:presLayoutVars>
          <dgm:chMax val="5"/>
          <dgm:dir/>
          <dgm:resizeHandles val="exact"/>
        </dgm:presLayoutVars>
      </dgm:prSet>
      <dgm:spPr/>
    </dgm:pt>
    <dgm:pt modelId="{53BC5D47-2E10-42E0-BE69-F15D6A812848}" type="pres">
      <dgm:prSet presAssocID="{69D0446A-86D4-40C3-B7F3-E1AD0FD04236}" presName="arrow" presStyleLbl="bgShp" presStyleIdx="0" presStyleCnt="1" custLinFactNeighborX="-312" custLinFactNeighborY="-632"/>
      <dgm:spPr/>
    </dgm:pt>
    <dgm:pt modelId="{F39679D5-1B46-4737-A040-BF316866A678}" type="pres">
      <dgm:prSet presAssocID="{69D0446A-86D4-40C3-B7F3-E1AD0FD04236}" presName="arrowDiagram3" presStyleCnt="0"/>
      <dgm:spPr/>
    </dgm:pt>
    <dgm:pt modelId="{2CF970E3-8759-4E43-987D-BB321DF324EF}" type="pres">
      <dgm:prSet presAssocID="{60A1EA7D-225D-4551-88C2-8636362EE82C}" presName="bullet3a" presStyleLbl="node1" presStyleIdx="0" presStyleCnt="3"/>
      <dgm:spPr/>
    </dgm:pt>
    <dgm:pt modelId="{4695015F-827B-4248-A7A6-65DAB46A0E61}" type="pres">
      <dgm:prSet presAssocID="{60A1EA7D-225D-4551-88C2-8636362EE82C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DB23F33-3981-45FE-BD9B-DD5FB61D7B16}" type="pres">
      <dgm:prSet presAssocID="{E4A10A17-B9ED-4B60-B716-EE1BC327534D}" presName="bullet3b" presStyleLbl="node1" presStyleIdx="1" presStyleCnt="3"/>
      <dgm:spPr/>
    </dgm:pt>
    <dgm:pt modelId="{827A1DD5-AC13-4361-B2AA-C3731B4DE746}" type="pres">
      <dgm:prSet presAssocID="{E4A10A17-B9ED-4B60-B716-EE1BC327534D}" presName="textBox3b" presStyleLbl="revTx" presStyleIdx="1" presStyleCnt="3" custAng="21355996" custFlipVert="0" custScaleX="71401" custScaleY="101525" custLinFactNeighborX="-84733" custLinFactNeighborY="-5860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7AF38E3-D7F4-4204-B61F-E8F7E44E5F05}" type="pres">
      <dgm:prSet presAssocID="{BA651596-A159-4A4C-BE03-7739D4A9BEB6}" presName="bullet3c" presStyleLbl="node1" presStyleIdx="2" presStyleCnt="3"/>
      <dgm:spPr/>
    </dgm:pt>
    <dgm:pt modelId="{5BE86580-0DA4-4CCD-BE78-CC822AEE6B60}" type="pres">
      <dgm:prSet presAssocID="{BA651596-A159-4A4C-BE03-7739D4A9BEB6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44F123D-A905-461A-AC00-55DC587F4BB8}" srcId="{69D0446A-86D4-40C3-B7F3-E1AD0FD04236}" destId="{BA651596-A159-4A4C-BE03-7739D4A9BEB6}" srcOrd="2" destOrd="0" parTransId="{1B28B65B-2274-4365-80D5-90120E9B3E39}" sibTransId="{E7E6ED2A-E9A8-44A9-A02C-120200B54510}"/>
    <dgm:cxn modelId="{9937DB55-E21A-4562-9E64-34AB632FB91C}" type="presOf" srcId="{69D0446A-86D4-40C3-B7F3-E1AD0FD04236}" destId="{7307C2F4-5AAD-4D65-AEBF-BABC1AD1D7A5}" srcOrd="0" destOrd="0" presId="urn:microsoft.com/office/officeart/2005/8/layout/arrow2"/>
    <dgm:cxn modelId="{36E82F40-5856-4BD2-8C54-5051FD7E9AF5}" type="presOf" srcId="{BA651596-A159-4A4C-BE03-7739D4A9BEB6}" destId="{5BE86580-0DA4-4CCD-BE78-CC822AEE6B60}" srcOrd="0" destOrd="0" presId="urn:microsoft.com/office/officeart/2005/8/layout/arrow2"/>
    <dgm:cxn modelId="{39F8B6DE-387C-4FB1-A8D9-BB34694005AD}" type="presOf" srcId="{E4A10A17-B9ED-4B60-B716-EE1BC327534D}" destId="{827A1DD5-AC13-4361-B2AA-C3731B4DE746}" srcOrd="0" destOrd="0" presId="urn:microsoft.com/office/officeart/2005/8/layout/arrow2"/>
    <dgm:cxn modelId="{EB9869C0-8A78-494D-9DC8-E531EA17A1A9}" srcId="{69D0446A-86D4-40C3-B7F3-E1AD0FD04236}" destId="{60A1EA7D-225D-4551-88C2-8636362EE82C}" srcOrd="0" destOrd="0" parTransId="{2000172E-77F0-4FC8-84A8-D17A9D8A8B95}" sibTransId="{E1E8534C-F5EE-4219-A323-852D6912BB1A}"/>
    <dgm:cxn modelId="{AB5CDDC1-7CA0-40CF-A155-750BCEDEE13B}" type="presOf" srcId="{60A1EA7D-225D-4551-88C2-8636362EE82C}" destId="{4695015F-827B-4248-A7A6-65DAB46A0E61}" srcOrd="0" destOrd="0" presId="urn:microsoft.com/office/officeart/2005/8/layout/arrow2"/>
    <dgm:cxn modelId="{CFA1C955-5E28-4845-8961-93FD8D117997}" srcId="{69D0446A-86D4-40C3-B7F3-E1AD0FD04236}" destId="{E4A10A17-B9ED-4B60-B716-EE1BC327534D}" srcOrd="1" destOrd="0" parTransId="{5B7FD77B-3447-447D-AAAD-36A6ADC6B333}" sibTransId="{667499B0-9B13-4FB3-8003-6A862A6BF197}"/>
    <dgm:cxn modelId="{467DCCA1-1B59-47CC-9622-1BE23DCE7788}" type="presParOf" srcId="{7307C2F4-5AAD-4D65-AEBF-BABC1AD1D7A5}" destId="{53BC5D47-2E10-42E0-BE69-F15D6A812848}" srcOrd="0" destOrd="0" presId="urn:microsoft.com/office/officeart/2005/8/layout/arrow2"/>
    <dgm:cxn modelId="{1F5BE2B3-AFC7-4541-8F3C-D47A58E1F722}" type="presParOf" srcId="{7307C2F4-5AAD-4D65-AEBF-BABC1AD1D7A5}" destId="{F39679D5-1B46-4737-A040-BF316866A678}" srcOrd="1" destOrd="0" presId="urn:microsoft.com/office/officeart/2005/8/layout/arrow2"/>
    <dgm:cxn modelId="{55465AC6-A7C9-4C6A-8080-CB884AEB156E}" type="presParOf" srcId="{F39679D5-1B46-4737-A040-BF316866A678}" destId="{2CF970E3-8759-4E43-987D-BB321DF324EF}" srcOrd="0" destOrd="0" presId="urn:microsoft.com/office/officeart/2005/8/layout/arrow2"/>
    <dgm:cxn modelId="{2C6B4DB0-4052-41C9-A86A-5B8403847210}" type="presParOf" srcId="{F39679D5-1B46-4737-A040-BF316866A678}" destId="{4695015F-827B-4248-A7A6-65DAB46A0E61}" srcOrd="1" destOrd="0" presId="urn:microsoft.com/office/officeart/2005/8/layout/arrow2"/>
    <dgm:cxn modelId="{F8B896C0-679A-4DBC-9186-C1754C6751CF}" type="presParOf" srcId="{F39679D5-1B46-4737-A040-BF316866A678}" destId="{CDB23F33-3981-45FE-BD9B-DD5FB61D7B16}" srcOrd="2" destOrd="0" presId="urn:microsoft.com/office/officeart/2005/8/layout/arrow2"/>
    <dgm:cxn modelId="{6A4EBB8C-973E-4BE4-9E9D-C98E8BE157B5}" type="presParOf" srcId="{F39679D5-1B46-4737-A040-BF316866A678}" destId="{827A1DD5-AC13-4361-B2AA-C3731B4DE746}" srcOrd="3" destOrd="0" presId="urn:microsoft.com/office/officeart/2005/8/layout/arrow2"/>
    <dgm:cxn modelId="{9AE548F8-9C72-425E-B693-7A22C166612E}" type="presParOf" srcId="{F39679D5-1B46-4737-A040-BF316866A678}" destId="{47AF38E3-D7F4-4204-B61F-E8F7E44E5F05}" srcOrd="4" destOrd="0" presId="urn:microsoft.com/office/officeart/2005/8/layout/arrow2"/>
    <dgm:cxn modelId="{E3A430A7-23E9-48D2-970E-0349533DE2C1}" type="presParOf" srcId="{F39679D5-1B46-4737-A040-BF316866A678}" destId="{5BE86580-0DA4-4CCD-BE78-CC822AEE6B60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C5D47-2E10-42E0-BE69-F15D6A812848}">
      <dsp:nvSpPr>
        <dsp:cNvPr id="0" name=""/>
        <dsp:cNvSpPr/>
      </dsp:nvSpPr>
      <dsp:spPr>
        <a:xfrm>
          <a:off x="342349" y="-9719"/>
          <a:ext cx="7498112" cy="468632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970E3-8759-4E43-987D-BB321DF324EF}">
      <dsp:nvSpPr>
        <dsp:cNvPr id="0" name=""/>
        <dsp:cNvSpPr/>
      </dsp:nvSpPr>
      <dsp:spPr>
        <a:xfrm>
          <a:off x="1318004" y="3224778"/>
          <a:ext cx="194950" cy="1949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695015F-827B-4248-A7A6-65DAB46A0E61}">
      <dsp:nvSpPr>
        <dsp:cNvPr id="0" name=""/>
        <dsp:cNvSpPr/>
      </dsp:nvSpPr>
      <dsp:spPr>
        <a:xfrm>
          <a:off x="1415479" y="3322254"/>
          <a:ext cx="1747060" cy="1354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300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HTML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Contains: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Content of a web page</a:t>
          </a:r>
          <a:endParaRPr lang="en-IN" sz="1800" kern="1200" dirty="0"/>
        </a:p>
      </dsp:txBody>
      <dsp:txXfrm>
        <a:off x="1415479" y="3322254"/>
        <a:ext cx="1747060" cy="1354346"/>
      </dsp:txXfrm>
    </dsp:sp>
    <dsp:sp modelId="{CDB23F33-3981-45FE-BD9B-DD5FB61D7B16}">
      <dsp:nvSpPr>
        <dsp:cNvPr id="0" name=""/>
        <dsp:cNvSpPr/>
      </dsp:nvSpPr>
      <dsp:spPr>
        <a:xfrm>
          <a:off x="3038820" y="1951036"/>
          <a:ext cx="352411" cy="3524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27A1DD5-AC13-4361-B2AA-C3731B4DE746}">
      <dsp:nvSpPr>
        <dsp:cNvPr id="0" name=""/>
        <dsp:cNvSpPr/>
      </dsp:nvSpPr>
      <dsp:spPr>
        <a:xfrm rot="21355996">
          <a:off x="1947542" y="613803"/>
          <a:ext cx="1284894" cy="2588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735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CSS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Contains: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Style of a web page</a:t>
          </a:r>
          <a:endParaRPr lang="en-IN" sz="1800" kern="1200" dirty="0"/>
        </a:p>
      </dsp:txBody>
      <dsp:txXfrm>
        <a:off x="1947542" y="613803"/>
        <a:ext cx="1284894" cy="2588235"/>
      </dsp:txXfrm>
    </dsp:sp>
    <dsp:sp modelId="{47AF38E3-D7F4-4204-B61F-E8F7E44E5F05}">
      <dsp:nvSpPr>
        <dsp:cNvPr id="0" name=""/>
        <dsp:cNvSpPr/>
      </dsp:nvSpPr>
      <dsp:spPr>
        <a:xfrm>
          <a:off x="5108299" y="1175919"/>
          <a:ext cx="487377" cy="4873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BE86580-0DA4-4CCD-BE78-CC822AEE6B60}">
      <dsp:nvSpPr>
        <dsp:cNvPr id="0" name=""/>
        <dsp:cNvSpPr/>
      </dsp:nvSpPr>
      <dsp:spPr>
        <a:xfrm>
          <a:off x="5351988" y="1419608"/>
          <a:ext cx="1799546" cy="3256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251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JAVA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SCRIPT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Contain: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Behavior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Of a web page</a:t>
          </a:r>
          <a:endParaRPr lang="en-IN" sz="1800" kern="1200" dirty="0"/>
        </a:p>
      </dsp:txBody>
      <dsp:txXfrm>
        <a:off x="5351988" y="1419608"/>
        <a:ext cx="1799546" cy="3256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4" name="Slide Image Placeholder 3"/>
          <p:cNvSpPr txBox="1"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5" name="Notes Placeholder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idx="4"/>
          </p:nvPr>
        </p:nvSpPr>
        <p:spPr>
          <a:xfrm>
            <a:off x="0" y="8685212"/>
            <a:ext cx="2971800" cy="4572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idx="5"/>
          </p:nvPr>
        </p:nvSpPr>
        <p:spPr>
          <a:xfrm>
            <a:off x="3884613" y="8685212"/>
            <a:ext cx="2971800" cy="4572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239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 txBox="1">
            <a:spLocks noGrp="1"/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4128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 txBox="1">
            <a:spLocks noGrp="1"/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5147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 txBox="1">
            <a:spLocks noGrp="1"/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1313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 txBox="1">
            <a:spLocks noGrp="1"/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5042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 txBox="1">
            <a:spLocks noGrp="1"/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4747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 txBox="1">
            <a:spLocks noGrp="1"/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7024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 txBox="1">
            <a:spLocks noGrp="1"/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6077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 txBox="1">
            <a:spLocks noGrp="1"/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127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 txBox="1">
            <a:spLocks noGrp="1"/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5907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 txBox="1">
            <a:spLocks noGrp="1"/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951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 txBox="1">
            <a:spLocks noGrp="1"/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1202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B38DBA3-52F9-4AF4-A6A4-FA4D7DB2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7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B38DBA3-52F9-4AF4-A6A4-FA4D7DB2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4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B38DBA3-52F9-4AF4-A6A4-FA4D7DB2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85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B38DBA3-52F9-4AF4-A6A4-FA4D7DB2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66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B38DBA3-52F9-4AF4-A6A4-FA4D7DB2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11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B38DBA3-52F9-4AF4-A6A4-FA4D7DB2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48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B38DBA3-52F9-4AF4-A6A4-FA4D7DB2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28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B38DBA3-52F9-4AF4-A6A4-FA4D7DB2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92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B38DBA3-52F9-4AF4-A6A4-FA4D7DB2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B38DBA3-52F9-4AF4-A6A4-FA4D7DB2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5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B38DBA3-52F9-4AF4-A6A4-FA4D7DB2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0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B38DBA3-52F9-4AF4-A6A4-FA4D7DB2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B38DBA3-52F9-4AF4-A6A4-FA4D7DB2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2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B38DBA3-52F9-4AF4-A6A4-FA4D7DB2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3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B38DBA3-52F9-4AF4-A6A4-FA4D7DB2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2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B38DBA3-52F9-4AF4-A6A4-FA4D7DB2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9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B38DBA3-52F9-4AF4-A6A4-FA4D7DB2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9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8B38DBA3-52F9-4AF4-A6A4-FA4D7DB2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2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0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1785" y="1504772"/>
            <a:ext cx="6619244" cy="2008236"/>
          </a:xfrm>
        </p:spPr>
        <p:txBody>
          <a:bodyPr/>
          <a:lstStyle/>
          <a:p>
            <a:r>
              <a:rPr lang="en-US" sz="3600" dirty="0"/>
              <a:t>EVENT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7596" y="3657893"/>
            <a:ext cx="6619244" cy="646065"/>
          </a:xfrm>
        </p:spPr>
        <p:txBody>
          <a:bodyPr/>
          <a:lstStyle/>
          <a:p>
            <a:r>
              <a:rPr lang="en-US" dirty="0" smtClean="0"/>
              <a:t>Project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43223" y="4303959"/>
            <a:ext cx="1992853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Batch Members :</a:t>
            </a:r>
          </a:p>
          <a:p>
            <a:r>
              <a:rPr lang="en-US" sz="1350" dirty="0">
                <a:solidFill>
                  <a:schemeClr val="bg1"/>
                </a:solidFill>
              </a:rPr>
              <a:t>ALAGURAJA.U</a:t>
            </a:r>
          </a:p>
          <a:p>
            <a:r>
              <a:rPr lang="en-US" sz="1350" dirty="0">
                <a:solidFill>
                  <a:schemeClr val="bg1"/>
                </a:solidFill>
              </a:rPr>
              <a:t>MARUTHIRAJA</a:t>
            </a:r>
          </a:p>
          <a:p>
            <a:r>
              <a:rPr lang="en-US" sz="1350" dirty="0">
                <a:solidFill>
                  <a:schemeClr val="bg1"/>
                </a:solidFill>
              </a:rPr>
              <a:t>JAGADEESHKUMAR.C</a:t>
            </a:r>
          </a:p>
          <a:p>
            <a:r>
              <a:rPr lang="en-US" sz="1350" dirty="0">
                <a:solidFill>
                  <a:schemeClr val="bg1"/>
                </a:solidFill>
              </a:rPr>
              <a:t>SARAVANAKUMAR.N</a:t>
            </a:r>
          </a:p>
        </p:txBody>
      </p:sp>
    </p:spTree>
    <p:extLst>
      <p:ext uri="{BB962C8B-B14F-4D97-AF65-F5344CB8AC3E}">
        <p14:creationId xmlns:p14="http://schemas.microsoft.com/office/powerpoint/2010/main" val="396346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ext Placeholder 1"/>
          <p:cNvPicPr>
            <a:picLocks noGrp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14281" y="428604"/>
            <a:ext cx="4336409" cy="6072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Text Placeholder 2"/>
          <p:cNvPicPr>
            <a:picLocks noGrp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4648200" y="428604"/>
            <a:ext cx="4281520" cy="6072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Create Classes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dirty="0"/>
              <a:t>A class is created by using by just defining a function</a:t>
            </a:r>
          </a:p>
          <a:p>
            <a:pPr lvl="0" rtl="0">
              <a:buNone/>
            </a:pPr>
            <a:r>
              <a:rPr dirty="0"/>
              <a:t>‘this’ keyword is used refer the current object.</a:t>
            </a:r>
          </a:p>
          <a:p>
            <a:pPr lvl="0" rtl="0"/>
            <a:r>
              <a:rPr dirty="0" smtClean="0"/>
              <a:t>Syntax</a:t>
            </a:r>
            <a:endParaRPr lang="en-US" dirty="0" smtClean="0"/>
          </a:p>
          <a:p>
            <a:pPr lvl="0" rtl="0"/>
            <a:r>
              <a:rPr dirty="0" smtClean="0"/>
              <a:t> </a:t>
            </a:r>
            <a:r>
              <a:rPr dirty="0"/>
              <a:t>function student(){</a:t>
            </a:r>
          </a:p>
          <a:p>
            <a:pPr lvl="0" rtl="0"/>
            <a:r>
              <a:rPr dirty="0"/>
              <a:t>This.name</a:t>
            </a:r>
            <a:r>
              <a:rPr dirty="0" smtClean="0"/>
              <a:t>=“</a:t>
            </a:r>
            <a:r>
              <a:rPr lang="en-US" dirty="0" err="1" smtClean="0"/>
              <a:t>srikanth</a:t>
            </a:r>
            <a:r>
              <a:rPr dirty="0" smtClean="0"/>
              <a:t>”;</a:t>
            </a:r>
            <a:endParaRPr dirty="0"/>
          </a:p>
          <a:p>
            <a:pPr lvl="0" rtl="0"/>
            <a:r>
              <a:rPr dirty="0"/>
              <a:t>}</a:t>
            </a:r>
          </a:p>
          <a:p>
            <a:pPr lvl="0" rtl="0"/>
            <a:r>
              <a:rPr dirty="0" err="1"/>
              <a:t>Var</a:t>
            </a:r>
            <a:r>
              <a:rPr dirty="0"/>
              <a:t> college=new student();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lvl="0">
              <a:defRPr/>
            </a:lvl1pPr>
          </a:lstStyle>
          <a:p>
            <a:pPr lvl="0" rtl="0"/>
            <a:r>
              <a:rPr/>
              <a:t>Example program for creating class in</a:t>
            </a:r>
            <a:r>
              <a:t/>
            </a:r>
            <a:br/>
            <a:r>
              <a:rPr/>
              <a:t>JS</a:t>
            </a:r>
          </a:p>
        </p:txBody>
      </p:sp>
      <p:pic>
        <p:nvPicPr>
          <p:cNvPr id="3" name="Picture 2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-25506" y="1875371"/>
            <a:ext cx="9144000" cy="5429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Date method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84500" lnSpcReduction="20000"/>
          </a:bodyPr>
          <a:lstStyle>
            <a:lvl1pPr lvl="0">
              <a:defRPr/>
            </a:lvl1pPr>
          </a:lstStyle>
          <a:p>
            <a:pPr lvl="0" rtl="0"/>
            <a:r>
              <a:rPr/>
              <a:t>Used to store date as well as time.</a:t>
            </a:r>
          </a:p>
          <a:p>
            <a:pPr lvl="0" rtl="0"/>
            <a:r>
              <a:rPr/>
              <a:t>Syntax:</a:t>
            </a:r>
          </a:p>
          <a:p>
            <a:pPr lvl="0" rtl="0"/>
            <a:r>
              <a:rPr/>
              <a:t>The most of the code is JS are in camal case.</a:t>
            </a:r>
          </a:p>
          <a:p>
            <a:pPr lvl="0" rtl="0"/>
            <a:r>
              <a:rPr/>
              <a:t>Var myobj=new Date();</a:t>
            </a:r>
          </a:p>
          <a:p>
            <a:pPr lvl="0" rtl="0"/>
            <a:r>
              <a:rPr/>
              <a:t>Methods:</a:t>
            </a:r>
          </a:p>
          <a:p>
            <a:pPr lvl="0" rtl="0"/>
            <a:r>
              <a:rPr/>
              <a:t>getDate()	setDate()</a:t>
            </a:r>
          </a:p>
          <a:p>
            <a:pPr lvl="0" rtl="0"/>
            <a:r>
              <a:rPr/>
              <a:t>getMonth()	setMonth()   toLocaleString()</a:t>
            </a:r>
          </a:p>
          <a:p>
            <a:pPr lvl="0" rtl="0"/>
            <a:r>
              <a:rPr/>
              <a:t>getFullyear()	setFullyear()  toDateString()</a:t>
            </a:r>
          </a:p>
          <a:p>
            <a:pPr lvl="0" rtl="0"/>
            <a:r>
              <a:rPr/>
              <a:t>getHours()		setHours()</a:t>
            </a:r>
          </a:p>
          <a:p>
            <a:pPr lvl="0" rtl="0"/>
            <a:r>
              <a:rPr/>
              <a:t>getMinutes()	setMinutes()</a:t>
            </a:r>
          </a:p>
          <a:p>
            <a:pPr lvl="0" rtl="0"/>
            <a:r>
              <a:rPr/>
              <a:t>getSeconds()	setSeconds()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lvl="0">
              <a:defRPr/>
            </a:lvl1pPr>
          </a:lstStyle>
          <a:p>
            <a:pPr lvl="0" rtl="0"/>
            <a:r>
              <a:rPr/>
              <a:t>Example program for date method</a:t>
            </a:r>
            <a:r>
              <a:t/>
            </a:r>
            <a:br/>
            <a:r>
              <a:rPr/>
              <a:t>in JS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471114"/>
            <a:ext cx="9144000" cy="5386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Math methods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9500" lnSpcReduction="10000"/>
          </a:bodyPr>
          <a:lstStyle>
            <a:lvl1pPr lvl="0">
              <a:defRPr/>
            </a:lvl1pPr>
          </a:lstStyle>
          <a:p>
            <a:pPr lvl="0" rtl="0">
              <a:buNone/>
            </a:pPr>
            <a:r>
              <a:rPr dirty="0" err="1" smtClean="0"/>
              <a:t>Math</a:t>
            </a:r>
            <a:r>
              <a:rPr lang="en-US" dirty="0" err="1" smtClean="0"/>
              <a:t>a</a:t>
            </a:r>
            <a:r>
              <a:rPr dirty="0" err="1" smtClean="0"/>
              <a:t>matical</a:t>
            </a:r>
            <a:r>
              <a:rPr dirty="0" smtClean="0"/>
              <a:t> </a:t>
            </a:r>
            <a:r>
              <a:rPr dirty="0"/>
              <a:t>operations are used in the java script.</a:t>
            </a:r>
          </a:p>
          <a:p>
            <a:pPr lvl="0" rtl="0">
              <a:buNone/>
            </a:pPr>
            <a:r>
              <a:rPr dirty="0"/>
              <a:t>To calculate in the JS the math keyword is used.</a:t>
            </a:r>
          </a:p>
          <a:p>
            <a:pPr lvl="0" rtl="0">
              <a:buNone/>
            </a:pPr>
            <a:r>
              <a:rPr dirty="0"/>
              <a:t>Examples:</a:t>
            </a:r>
          </a:p>
          <a:p>
            <a:pPr lvl="0" rtl="0">
              <a:buNone/>
            </a:pPr>
            <a:r>
              <a:rPr dirty="0" err="1"/>
              <a:t>math.sin</a:t>
            </a:r>
            <a:r>
              <a:rPr dirty="0"/>
              <a:t>(90);//0.89	</a:t>
            </a:r>
            <a:r>
              <a:rPr dirty="0" err="1"/>
              <a:t>math.round</a:t>
            </a:r>
            <a:r>
              <a:rPr dirty="0"/>
              <a:t>(230.54);//230</a:t>
            </a:r>
          </a:p>
          <a:p>
            <a:pPr lvl="0" rtl="0">
              <a:buNone/>
            </a:pPr>
            <a:r>
              <a:rPr dirty="0" err="1"/>
              <a:t>math.cos</a:t>
            </a:r>
            <a:r>
              <a:rPr dirty="0"/>
              <a:t>(90);//-0.44	</a:t>
            </a:r>
            <a:r>
              <a:rPr dirty="0" err="1"/>
              <a:t>math.PI</a:t>
            </a:r>
            <a:r>
              <a:rPr dirty="0"/>
              <a:t>;//3.14</a:t>
            </a:r>
          </a:p>
          <a:p>
            <a:pPr lvl="0" rtl="0">
              <a:buNone/>
            </a:pPr>
            <a:r>
              <a:rPr dirty="0" err="1"/>
              <a:t>math.tan</a:t>
            </a:r>
            <a:r>
              <a:rPr dirty="0"/>
              <a:t>(45);//1		</a:t>
            </a:r>
            <a:r>
              <a:rPr dirty="0" err="1"/>
              <a:t>math.pow</a:t>
            </a:r>
            <a:r>
              <a:rPr dirty="0"/>
              <a:t>(2,3);//8</a:t>
            </a:r>
          </a:p>
          <a:p>
            <a:pPr lvl="0" rtl="0">
              <a:buNone/>
            </a:pPr>
            <a:r>
              <a:rPr dirty="0" err="1"/>
              <a:t>math.abs</a:t>
            </a:r>
            <a:r>
              <a:rPr dirty="0"/>
              <a:t>(-20);//20	math.log(1);//0</a:t>
            </a:r>
          </a:p>
          <a:p>
            <a:pPr lvl="0" rtl="0">
              <a:buNone/>
            </a:pPr>
            <a:r>
              <a:rPr dirty="0" err="1"/>
              <a:t>math.ceil</a:t>
            </a:r>
            <a:r>
              <a:rPr dirty="0"/>
              <a:t>(2.5);//3		</a:t>
            </a:r>
            <a:r>
              <a:rPr dirty="0" err="1"/>
              <a:t>math.sqrt</a:t>
            </a:r>
            <a:r>
              <a:rPr dirty="0"/>
              <a:t>(16);//4</a:t>
            </a:r>
          </a:p>
          <a:p>
            <a:pPr lvl="0" rtl="0">
              <a:buNone/>
            </a:pPr>
            <a:r>
              <a:rPr dirty="0" err="1"/>
              <a:t>math.floor</a:t>
            </a:r>
            <a:r>
              <a:rPr dirty="0"/>
              <a:t>(2.5);//2		</a:t>
            </a:r>
          </a:p>
          <a:p>
            <a:pPr lvl="0" rtl="0">
              <a:buNone/>
            </a:pPr>
            <a:endParaRPr dirty="0"/>
          </a:p>
          <a:p>
            <a:pPr lvl="0" rtl="0">
              <a:buNone/>
            </a:pPr>
            <a:endParaRPr dirty="0"/>
          </a:p>
          <a:p>
            <a:pPr lvl="0" rtl="0"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lvl="0">
              <a:defRPr/>
            </a:lvl1pPr>
          </a:lstStyle>
          <a:p>
            <a:pPr lvl="0" rtl="0"/>
            <a:r>
              <a:rPr dirty="0"/>
              <a:t>Example program for math methods</a:t>
            </a:r>
            <a:r>
              <a:rPr dirty="0"/>
              <a:t/>
            </a:r>
            <a:br>
              <a:rPr dirty="0"/>
            </a:br>
            <a:r>
              <a:rPr dirty="0"/>
              <a:t>in JS</a:t>
            </a:r>
            <a:r>
              <a:rPr dirty="0"/>
              <a:t/>
            </a:r>
            <a:br>
              <a:rPr dirty="0"/>
            </a:br>
            <a:endParaRPr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733266"/>
            <a:ext cx="9144000" cy="5124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Data conversion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978924"/>
            <a:ext cx="9144000" cy="487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428737"/>
            <a:ext cx="9144000" cy="5429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428736"/>
            <a:ext cx="9144000" cy="5429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Layers of webpage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63717539"/>
              </p:ext>
            </p:extLst>
          </p:nvPr>
        </p:nvGraphicFramePr>
        <p:xfrm>
          <a:off x="428596" y="1571612"/>
          <a:ext cx="8229600" cy="468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Html+css</a:t>
            </a:r>
          </a:p>
          <a:p>
            <a:r>
              <a:rPr lang="en-US" dirty="0" smtClean="0"/>
              <a:t>Ajax</a:t>
            </a:r>
          </a:p>
          <a:p>
            <a:r>
              <a:rPr lang="en-US" dirty="0" smtClean="0"/>
              <a:t>JavaScript</a:t>
            </a:r>
            <a:endParaRPr lang="en-US" dirty="0"/>
          </a:p>
          <a:p>
            <a:r>
              <a:rPr lang="en-US" dirty="0" smtClean="0"/>
              <a:t>Php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5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login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6937" y="2808400"/>
            <a:ext cx="936938" cy="3187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faculty</a:t>
            </a:r>
          </a:p>
        </p:txBody>
      </p:sp>
      <p:sp>
        <p:nvSpPr>
          <p:cNvPr id="5" name="Oval 4"/>
          <p:cNvSpPr/>
          <p:nvPr/>
        </p:nvSpPr>
        <p:spPr>
          <a:xfrm>
            <a:off x="2501722" y="3127152"/>
            <a:ext cx="1188077" cy="6761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Visit website</a:t>
            </a:r>
          </a:p>
        </p:txBody>
      </p:sp>
      <p:sp>
        <p:nvSpPr>
          <p:cNvPr id="6" name="Oval 5"/>
          <p:cNvSpPr/>
          <p:nvPr/>
        </p:nvSpPr>
        <p:spPr>
          <a:xfrm>
            <a:off x="4607417" y="3803292"/>
            <a:ext cx="1120463" cy="7147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login</a:t>
            </a:r>
          </a:p>
        </p:txBody>
      </p:sp>
      <p:sp>
        <p:nvSpPr>
          <p:cNvPr id="7" name="Oval 6"/>
          <p:cNvSpPr/>
          <p:nvPr/>
        </p:nvSpPr>
        <p:spPr>
          <a:xfrm>
            <a:off x="2625599" y="4295909"/>
            <a:ext cx="1180109" cy="7147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View event entry</a:t>
            </a:r>
          </a:p>
        </p:txBody>
      </p:sp>
      <p:sp>
        <p:nvSpPr>
          <p:cNvPr id="8" name="Oval 7"/>
          <p:cNvSpPr/>
          <p:nvPr/>
        </p:nvSpPr>
        <p:spPr>
          <a:xfrm>
            <a:off x="346882" y="5010687"/>
            <a:ext cx="1180109" cy="7147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Prepares proposal</a:t>
            </a:r>
          </a:p>
        </p:txBody>
      </p:sp>
      <p:sp>
        <p:nvSpPr>
          <p:cNvPr id="10" name="Oval 9"/>
          <p:cNvSpPr/>
          <p:nvPr/>
        </p:nvSpPr>
        <p:spPr>
          <a:xfrm>
            <a:off x="2355142" y="5145914"/>
            <a:ext cx="1180109" cy="7147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Registered  info</a:t>
            </a:r>
          </a:p>
        </p:txBody>
      </p:sp>
      <p:cxnSp>
        <p:nvCxnSpPr>
          <p:cNvPr id="14" name="Curved Connector 13"/>
          <p:cNvCxnSpPr>
            <a:stCxn id="6" idx="3"/>
            <a:endCxn id="7" idx="6"/>
          </p:cNvCxnSpPr>
          <p:nvPr/>
        </p:nvCxnSpPr>
        <p:spPr>
          <a:xfrm rot="5400000">
            <a:off x="4168654" y="4050446"/>
            <a:ext cx="239906" cy="965798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endCxn id="5" idx="1"/>
          </p:cNvCxnSpPr>
          <p:nvPr/>
        </p:nvCxnSpPr>
        <p:spPr>
          <a:xfrm>
            <a:off x="1873876" y="3127152"/>
            <a:ext cx="801836" cy="99019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5" idx="6"/>
            <a:endCxn id="6" idx="1"/>
          </p:cNvCxnSpPr>
          <p:nvPr/>
        </p:nvCxnSpPr>
        <p:spPr>
          <a:xfrm>
            <a:off x="3689798" y="3465222"/>
            <a:ext cx="1081707" cy="442747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" idx="2"/>
            <a:endCxn id="8" idx="7"/>
          </p:cNvCxnSpPr>
          <p:nvPr/>
        </p:nvCxnSpPr>
        <p:spPr>
          <a:xfrm rot="10800000" flipV="1">
            <a:off x="1354168" y="4653298"/>
            <a:ext cx="1271432" cy="462065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7" idx="3"/>
            <a:endCxn id="10" idx="7"/>
          </p:cNvCxnSpPr>
          <p:nvPr/>
        </p:nvCxnSpPr>
        <p:spPr>
          <a:xfrm rot="16200000" flipH="1">
            <a:off x="2908135" y="4796297"/>
            <a:ext cx="344581" cy="56400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28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617631" y="3263855"/>
          <a:ext cx="3274454" cy="5638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274454"/>
              </a:tblGrid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57968" y="3252721"/>
            <a:ext cx="8402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User ID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36753" y="3529720"/>
            <a:ext cx="10647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Password :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921062" y="3391220"/>
            <a:ext cx="1043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64251" y="3252721"/>
            <a:ext cx="2250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Faculty Adviser /Secretary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46608" y="4411819"/>
            <a:ext cx="222161" cy="2607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4974465" y="4411819"/>
            <a:ext cx="222161" cy="2607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2946043" y="4441784"/>
            <a:ext cx="11673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Faculty Adviser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71124" y="4456272"/>
            <a:ext cx="13420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Student Secretary</a:t>
            </a:r>
          </a:p>
        </p:txBody>
      </p:sp>
    </p:spTree>
    <p:extLst>
      <p:ext uri="{BB962C8B-B14F-4D97-AF65-F5344CB8AC3E}">
        <p14:creationId xmlns:p14="http://schemas.microsoft.com/office/powerpoint/2010/main" val="70914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Club Inauguration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866775" y="2809873"/>
          <a:ext cx="6618687" cy="22707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06229"/>
                <a:gridCol w="2206229"/>
                <a:gridCol w="2206229"/>
              </a:tblGrid>
              <a:tr h="3752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Clubs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Program</a:t>
                      </a:r>
                      <a:r>
                        <a:rPr lang="en-US" sz="1400" baseline="0" dirty="0" smtClean="0"/>
                        <a:t> meeting details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Hall Booking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17145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Music club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Dance</a:t>
                      </a:r>
                      <a:r>
                        <a:rPr lang="en-US" sz="1400" baseline="0" dirty="0" smtClean="0"/>
                        <a:t> club</a:t>
                      </a:r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Women Development club </a:t>
                      </a:r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Quiz Club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Venue : A block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Venue : Y block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Venue : K</a:t>
                      </a:r>
                      <a:r>
                        <a:rPr lang="en-US" sz="1400" baseline="0" dirty="0" smtClean="0"/>
                        <a:t> block</a:t>
                      </a:r>
                    </a:p>
                    <a:p>
                      <a:endParaRPr lang="en-US" sz="1400" baseline="0" dirty="0" smtClean="0"/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Venue : D block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7611414" y="3194765"/>
            <a:ext cx="376708" cy="17000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8065395" y="3906271"/>
            <a:ext cx="9012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websites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418786" y="3301016"/>
            <a:ext cx="1941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18786" y="3745337"/>
            <a:ext cx="1941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18786" y="4183271"/>
            <a:ext cx="1941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18786" y="4762820"/>
            <a:ext cx="1941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43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Registration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5022761" y="2688086"/>
          <a:ext cx="2964975" cy="2819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964975"/>
              </a:tblGrid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5042079" y="3203138"/>
          <a:ext cx="2964975" cy="2819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964975"/>
              </a:tblGrid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5042080" y="3765839"/>
          <a:ext cx="2964975" cy="2819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964975"/>
              </a:tblGrid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5042079" y="4266777"/>
          <a:ext cx="2964975" cy="93546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964975"/>
              </a:tblGrid>
              <a:tr h="93546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63650" y="2710015"/>
            <a:ext cx="27959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Name of the Association/club 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96598" y="3128665"/>
            <a:ext cx="18582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Name of the Event 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99992" y="3766970"/>
            <a:ext cx="17556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Date of the Event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08118" y="4266776"/>
            <a:ext cx="10486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Invitation 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90374" y="5599895"/>
            <a:ext cx="878984" cy="241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submit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97784" y="5599895"/>
            <a:ext cx="878983" cy="241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cancel</a:t>
            </a:r>
          </a:p>
        </p:txBody>
      </p:sp>
      <p:cxnSp>
        <p:nvCxnSpPr>
          <p:cNvPr id="15" name="Curved Connector 14"/>
          <p:cNvCxnSpPr/>
          <p:nvPr/>
        </p:nvCxnSpPr>
        <p:spPr>
          <a:xfrm rot="10800000">
            <a:off x="3096599" y="5087961"/>
            <a:ext cx="1926163" cy="6326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3300" y="4810961"/>
            <a:ext cx="25556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Email to Principal/HOD/Tutor/Faculty </a:t>
            </a:r>
          </a:p>
        </p:txBody>
      </p:sp>
    </p:spTree>
    <p:extLst>
      <p:ext uri="{BB962C8B-B14F-4D97-AF65-F5344CB8AC3E}">
        <p14:creationId xmlns:p14="http://schemas.microsoft.com/office/powerpoint/2010/main" val="418467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Gallery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870910" y="3167264"/>
          <a:ext cx="3248443" cy="1543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8443"/>
              </a:tblGrid>
              <a:tr h="154398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66215" y="2634535"/>
            <a:ext cx="138050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Photography 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876" y="3175448"/>
            <a:ext cx="3235818" cy="151648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602310" y="3416927"/>
            <a:ext cx="859665" cy="415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Choose images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02310" y="4097942"/>
            <a:ext cx="859665" cy="2607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upload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73876" y="5261825"/>
            <a:ext cx="705119" cy="270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submit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46620" y="5261825"/>
            <a:ext cx="763074" cy="270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350575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2370146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Why java script used?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Light weight scripting language.</a:t>
            </a:r>
          </a:p>
          <a:p>
            <a:pPr lvl="0" rtl="0"/>
            <a:r>
              <a:rPr/>
              <a:t>Interpreted language(inbuilt in all browser) It is otherwise known as java script engine.</a:t>
            </a:r>
          </a:p>
          <a:p>
            <a:pPr lvl="0" rtl="0"/>
            <a:r>
              <a:rPr/>
              <a:t>Embedded directly into html code.</a:t>
            </a:r>
          </a:p>
          <a:p>
            <a:pPr lvl="0" rtl="0"/>
            <a:r>
              <a:rPr/>
              <a:t>No need of purchase of license.</a:t>
            </a:r>
          </a:p>
          <a:p>
            <a:pPr lvl="0" rtl="0"/>
            <a:r>
              <a:rPr/>
              <a:t>Validations in web page.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Working of java script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>
            <a:normAutofit fontScale="99500"/>
          </a:bodyPr>
          <a:lstStyle>
            <a:lvl1pPr lvl="0">
              <a:defRPr/>
            </a:lvl1pPr>
          </a:lstStyle>
          <a:p>
            <a:pPr lvl="0" rtl="0"/>
            <a:endParaRPr/>
          </a:p>
          <a:p>
            <a:pPr lvl="0" rtl="0"/>
            <a:endParaRPr/>
          </a:p>
          <a:p>
            <a:pPr lvl="0" rtl="0"/>
            <a:endParaRPr/>
          </a:p>
          <a:p>
            <a:pPr lvl="0" rtl="0"/>
            <a:endParaRPr/>
          </a:p>
          <a:p>
            <a:pPr lvl="0" rtl="0"/>
            <a:endParaRPr/>
          </a:p>
          <a:p>
            <a:pPr lvl="0" rtl="0"/>
            <a:endParaRPr/>
          </a:p>
          <a:p>
            <a:pPr lvl="0" rtl="0"/>
            <a:endParaRPr/>
          </a:p>
          <a:p>
            <a:pPr lvl="0" rtl="0"/>
            <a:r>
              <a:rPr/>
              <a:t>Browser 					  server</a:t>
            </a:r>
          </a:p>
          <a:p>
            <a:pPr lvl="0" rtl="0"/>
            <a:endParaRPr/>
          </a:p>
          <a:p>
            <a:pPr lvl="0" rtl="0"/>
            <a:endParaRPr/>
          </a:p>
          <a:p>
            <a:pPr lvl="0" rtl="0"/>
            <a:r>
              <a:rPr/>
              <a:t>Java script is a client side scripting language.</a:t>
            </a:r>
          </a:p>
          <a:p>
            <a:pPr lvl="0" rtl="0"/>
            <a:r>
              <a:rPr/>
              <a:t>The client can validate by using JS.</a:t>
            </a:r>
          </a:p>
          <a:p>
            <a:pPr lvl="0" rtl="0"/>
            <a:r>
              <a:rPr/>
              <a:t>But php, nod.js, asp are server side scripting language</a:t>
            </a:r>
          </a:p>
        </p:txBody>
      </p:sp>
      <p:sp>
        <p:nvSpPr>
          <p:cNvPr id="4" name="Trapezoid 3"/>
          <p:cNvSpPr/>
          <p:nvPr/>
        </p:nvSpPr>
        <p:spPr>
          <a:xfrm>
            <a:off x="857224" y="3786190"/>
            <a:ext cx="1714512" cy="428629"/>
          </a:xfrm>
          <a:prstGeom prst="trapezoid">
            <a:avLst>
              <a:gd name="adj" fmla="val 43008"/>
            </a:avLst>
          </a:prstGeom>
          <a:solidFill>
            <a:schemeClr val="accent1"/>
          </a:solidFill>
          <a:ln w="25400" cap="flat">
            <a:solidFill>
              <a:schemeClr val="accent1">
                <a:shade val="50000"/>
              </a:schemeClr>
            </a:solidFill>
          </a:ln>
        </p:spPr>
        <p:txBody>
          <a:bodyPr anchor="ctr"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5" name="Trapezoid 4"/>
          <p:cNvSpPr/>
          <p:nvPr/>
        </p:nvSpPr>
        <p:spPr>
          <a:xfrm>
            <a:off x="1000100" y="3786190"/>
            <a:ext cx="1428760" cy="357190"/>
          </a:xfrm>
          <a:prstGeom prst="trapezoid">
            <a:avLst>
              <a:gd name="adj" fmla="val 79303"/>
            </a:avLst>
          </a:prstGeom>
          <a:solidFill>
            <a:schemeClr val="accent1"/>
          </a:solidFill>
          <a:ln w="25400" cap="flat">
            <a:solidFill>
              <a:schemeClr val="accent1">
                <a:shade val="50000"/>
              </a:schemeClr>
            </a:solidFill>
          </a:ln>
        </p:spPr>
        <p:txBody>
          <a:bodyPr anchor="ctr"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6" name="Trapezoid 5"/>
          <p:cNvSpPr/>
          <p:nvPr/>
        </p:nvSpPr>
        <p:spPr>
          <a:xfrm>
            <a:off x="1571604" y="4000504"/>
            <a:ext cx="285752" cy="71438"/>
          </a:xfrm>
          <a:prstGeom prst="trapezoid">
            <a:avLst/>
          </a:prstGeom>
          <a:solidFill>
            <a:schemeClr val="accent1"/>
          </a:solidFill>
          <a:ln w="25400" cap="flat">
            <a:solidFill>
              <a:schemeClr val="accent1">
                <a:shade val="50000"/>
              </a:schemeClr>
            </a:solidFill>
          </a:ln>
        </p:spPr>
        <p:txBody>
          <a:bodyPr anchor="ctr"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7" name="Trapezoid 6"/>
          <p:cNvSpPr/>
          <p:nvPr/>
        </p:nvSpPr>
        <p:spPr>
          <a:xfrm>
            <a:off x="1214414" y="3786190"/>
            <a:ext cx="1000132" cy="71438"/>
          </a:xfrm>
          <a:prstGeom prst="trapezoid">
            <a:avLst/>
          </a:prstGeom>
          <a:solidFill>
            <a:schemeClr val="accent1"/>
          </a:solidFill>
          <a:ln w="25400" cap="flat">
            <a:solidFill>
              <a:schemeClr val="accent1">
                <a:shade val="50000"/>
              </a:schemeClr>
            </a:solidFill>
          </a:ln>
        </p:spPr>
        <p:txBody>
          <a:bodyPr anchor="ctr"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8" name="Trapezoid 7"/>
          <p:cNvSpPr/>
          <p:nvPr/>
        </p:nvSpPr>
        <p:spPr>
          <a:xfrm>
            <a:off x="1214414" y="3857628"/>
            <a:ext cx="1000132" cy="71438"/>
          </a:xfrm>
          <a:prstGeom prst="trapezoid">
            <a:avLst/>
          </a:prstGeom>
          <a:solidFill>
            <a:schemeClr val="accent1"/>
          </a:solidFill>
          <a:ln w="25400" cap="flat">
            <a:solidFill>
              <a:schemeClr val="accent1">
                <a:shade val="50000"/>
              </a:schemeClr>
            </a:solidFill>
          </a:ln>
        </p:spPr>
        <p:txBody>
          <a:bodyPr anchor="ctr"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9" name="Frame 8"/>
          <p:cNvSpPr/>
          <p:nvPr/>
        </p:nvSpPr>
        <p:spPr>
          <a:xfrm>
            <a:off x="928662" y="2643182"/>
            <a:ext cx="1571636" cy="1071570"/>
          </a:xfrm>
          <a:prstGeom prst="frame">
            <a:avLst/>
          </a:prstGeom>
          <a:solidFill>
            <a:schemeClr val="accent1"/>
          </a:solidFill>
          <a:ln w="25400" cap="flat">
            <a:solidFill>
              <a:schemeClr val="accent1">
                <a:shade val="50000"/>
              </a:schemeClr>
            </a:solidFill>
          </a:ln>
        </p:spPr>
        <p:txBody>
          <a:bodyPr anchor="ctr"/>
          <a:lstStyle>
            <a:lvl1pPr lvl="0">
              <a:defRPr/>
            </a:lvl1pPr>
          </a:lstStyle>
          <a:p>
            <a:pPr lvl="0" algn="ctr" rtl="0"/>
            <a:r>
              <a:rPr>
                <a:solidFill>
                  <a:schemeClr val="tx1"/>
                </a:solidFill>
              </a:rPr>
              <a:t>HTML</a:t>
            </a:r>
          </a:p>
          <a:p>
            <a:pPr lvl="0" algn="ctr" rtl="0"/>
            <a:r>
              <a:rPr>
                <a:solidFill>
                  <a:schemeClr val="tx1"/>
                </a:solidFill>
              </a:rPr>
              <a:t>CSS</a:t>
            </a:r>
          </a:p>
          <a:p>
            <a:pPr lvl="0" algn="ctr" rtl="0"/>
            <a:r>
              <a:rPr>
                <a:solidFill>
                  <a:schemeClr val="tx1"/>
                </a:solidFill>
              </a:rPr>
              <a:t>JS</a:t>
            </a:r>
          </a:p>
        </p:txBody>
      </p:sp>
      <p:sp>
        <p:nvSpPr>
          <p:cNvPr id="10" name="Notched Right Arrow 9"/>
          <p:cNvSpPr/>
          <p:nvPr/>
        </p:nvSpPr>
        <p:spPr>
          <a:xfrm>
            <a:off x="2643174" y="2857496"/>
            <a:ext cx="1785950" cy="500066"/>
          </a:xfrm>
          <a:prstGeom prst="notchedRightArrow">
            <a:avLst/>
          </a:prstGeom>
          <a:solidFill>
            <a:schemeClr val="accent1"/>
          </a:solidFill>
          <a:ln w="25400" cap="flat">
            <a:solidFill>
              <a:schemeClr val="accent1">
                <a:shade val="50000"/>
              </a:schemeClr>
            </a:solidFill>
          </a:ln>
        </p:spPr>
        <p:txBody>
          <a:bodyPr anchor="ctr"/>
          <a:lstStyle>
            <a:lvl1pPr lvl="0">
              <a:defRPr/>
            </a:lvl1pPr>
          </a:lstStyle>
          <a:p>
            <a:pPr lvl="0" algn="ctr" rtl="0"/>
            <a:r>
              <a:rPr/>
              <a:t>REQUEST</a:t>
            </a:r>
          </a:p>
        </p:txBody>
      </p:sp>
      <p:sp>
        <p:nvSpPr>
          <p:cNvPr id="11" name="Can 10"/>
          <p:cNvSpPr/>
          <p:nvPr/>
        </p:nvSpPr>
        <p:spPr>
          <a:xfrm>
            <a:off x="6143636" y="2357430"/>
            <a:ext cx="1143009" cy="1857388"/>
          </a:xfrm>
          <a:prstGeom prst="can">
            <a:avLst/>
          </a:prstGeom>
          <a:solidFill>
            <a:schemeClr val="accent1"/>
          </a:solidFill>
          <a:ln w="25400" cap="flat">
            <a:solidFill>
              <a:schemeClr val="accent1">
                <a:shade val="50000"/>
              </a:schemeClr>
            </a:solidFill>
          </a:ln>
        </p:spPr>
        <p:txBody>
          <a:bodyPr anchor="ctr"/>
          <a:lstStyle>
            <a:lvl1pPr lvl="0">
              <a:defRPr/>
            </a:lvl1pPr>
          </a:lstStyle>
          <a:p>
            <a:pPr lvl="0" algn="ctr" rtl="0"/>
            <a:r>
              <a:rPr/>
              <a:t>WEB SERVER</a:t>
            </a:r>
          </a:p>
        </p:txBody>
      </p:sp>
      <p:sp>
        <p:nvSpPr>
          <p:cNvPr id="12" name="Notched Right Arrow 11"/>
          <p:cNvSpPr/>
          <p:nvPr/>
        </p:nvSpPr>
        <p:spPr>
          <a:xfrm flipH="1">
            <a:off x="4071934" y="3786190"/>
            <a:ext cx="1857388" cy="571504"/>
          </a:xfrm>
          <a:prstGeom prst="notchedRightArrow">
            <a:avLst/>
          </a:prstGeom>
          <a:solidFill>
            <a:schemeClr val="accent1"/>
          </a:solidFill>
          <a:ln w="25400" cap="flat">
            <a:solidFill>
              <a:schemeClr val="accent1">
                <a:shade val="50000"/>
              </a:schemeClr>
            </a:solidFill>
          </a:ln>
        </p:spPr>
        <p:txBody>
          <a:bodyPr anchor="ctr"/>
          <a:lstStyle>
            <a:lvl1pPr lvl="0">
              <a:defRPr/>
            </a:lvl1pPr>
          </a:lstStyle>
          <a:p>
            <a:pPr lvl="0" algn="ctr" rtl="0"/>
            <a:r>
              <a:rPr/>
              <a:t>RESPONSE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Syntax of JS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JS uses &lt;script&gt;…..&lt;/script&gt; in html page.</a:t>
            </a:r>
          </a:p>
          <a:p>
            <a:pPr lvl="0" rtl="0"/>
            <a:r>
              <a:rPr/>
              <a:t>Two important attributes</a:t>
            </a:r>
          </a:p>
          <a:p>
            <a:pPr lvl="0" rtl="0"/>
            <a:r>
              <a:rPr/>
              <a:t>-Language—it specified script language.</a:t>
            </a:r>
          </a:p>
          <a:p>
            <a:pPr lvl="0" rtl="0"/>
            <a:r>
              <a:rPr/>
              <a:t>-type— optional since supports all browsers.</a:t>
            </a:r>
          </a:p>
          <a:p>
            <a:pPr lvl="0" rtl="0"/>
            <a:endParaRPr/>
          </a:p>
          <a:p>
            <a:pPr lvl="0" rtl="0"/>
            <a:r>
              <a:rPr/>
              <a:t>&lt;script language=“javascript” type=“text/javascript”&gt;…&lt;/script&gt;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Where to place a script tag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4" name="Rounded Rectangle 3"/>
          <p:cNvSpPr/>
          <p:nvPr/>
        </p:nvSpPr>
        <p:spPr>
          <a:xfrm>
            <a:off x="1785918" y="2071678"/>
            <a:ext cx="2286017" cy="1285884"/>
          </a:xfrm>
          <a:prstGeom prst="roundRect">
            <a:avLst/>
          </a:prstGeom>
          <a:solidFill>
            <a:schemeClr val="accent1"/>
          </a:solidFill>
          <a:ln w="25400" cap="flat">
            <a:solidFill>
              <a:schemeClr val="accent1">
                <a:shade val="50000"/>
              </a:schemeClr>
            </a:solidFill>
          </a:ln>
        </p:spPr>
        <p:txBody>
          <a:bodyPr anchor="ctr"/>
          <a:lstStyle>
            <a:lvl1pPr lvl="0">
              <a:defRPr/>
            </a:lvl1pPr>
          </a:lstStyle>
          <a:p>
            <a:pPr lvl="0" algn="ctr" rtl="0"/>
            <a:r>
              <a:rPr sz="2800"/>
              <a:t>HEAD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14942" y="2071678"/>
            <a:ext cx="2357454" cy="1285884"/>
          </a:xfrm>
          <a:prstGeom prst="roundRect">
            <a:avLst/>
          </a:prstGeom>
          <a:solidFill>
            <a:schemeClr val="accent1"/>
          </a:solidFill>
          <a:ln w="25400" cap="flat">
            <a:solidFill>
              <a:schemeClr val="accent1">
                <a:shade val="50000"/>
              </a:schemeClr>
            </a:solidFill>
          </a:ln>
        </p:spPr>
        <p:txBody>
          <a:bodyPr anchor="ctr"/>
          <a:lstStyle>
            <a:lvl1pPr lvl="0">
              <a:defRPr/>
            </a:lvl1pPr>
          </a:lstStyle>
          <a:p>
            <a:pPr lvl="0" algn="ctr" rtl="0"/>
            <a:r>
              <a:rPr sz="2800"/>
              <a:t>BODY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286116" y="4000504"/>
            <a:ext cx="2286016" cy="1571636"/>
          </a:xfrm>
          <a:prstGeom prst="roundRect">
            <a:avLst/>
          </a:prstGeom>
          <a:solidFill>
            <a:schemeClr val="accent1"/>
          </a:solidFill>
          <a:ln w="25400" cap="flat">
            <a:solidFill>
              <a:schemeClr val="accent1">
                <a:shade val="50000"/>
              </a:schemeClr>
            </a:solidFill>
          </a:ln>
        </p:spPr>
        <p:txBody>
          <a:bodyPr anchor="ctr"/>
          <a:lstStyle>
            <a:lvl1pPr lvl="0">
              <a:defRPr/>
            </a:lvl1pPr>
          </a:lstStyle>
          <a:p>
            <a:pPr lvl="0" algn="ctr" rtl="0"/>
            <a:r>
              <a:rPr sz="2800"/>
              <a:t>HEAD</a:t>
            </a:r>
          </a:p>
          <a:p>
            <a:pPr lvl="0" algn="ctr" rtl="0"/>
            <a:r>
              <a:rPr sz="2800"/>
              <a:t>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DHTML(dynamic html)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/>
              <a:t>This combination</a:t>
            </a:r>
          </a:p>
          <a:p>
            <a:pPr lvl="0" rtl="0"/>
            <a:r>
              <a:rPr/>
              <a:t>Is known as </a:t>
            </a:r>
          </a:p>
          <a:p>
            <a:pPr lvl="0" rtl="0"/>
            <a:r>
              <a:rPr/>
              <a:t>DHTML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00430" y="2000240"/>
            <a:ext cx="2000264" cy="714380"/>
          </a:xfrm>
          <a:prstGeom prst="roundRect">
            <a:avLst/>
          </a:prstGeom>
          <a:solidFill>
            <a:schemeClr val="accent1"/>
          </a:solidFill>
          <a:ln w="25400" cap="flat">
            <a:solidFill>
              <a:schemeClr val="accent1">
                <a:shade val="50000"/>
              </a:schemeClr>
            </a:solidFill>
          </a:ln>
        </p:spPr>
        <p:txBody>
          <a:bodyPr anchor="ctr"/>
          <a:lstStyle>
            <a:lvl1pPr lvl="0">
              <a:defRPr/>
            </a:lvl1pPr>
          </a:lstStyle>
          <a:p>
            <a:pPr lvl="0" algn="ctr" rtl="0"/>
            <a:r>
              <a:rPr>
                <a:solidFill>
                  <a:schemeClr val="tx1"/>
                </a:solidFill>
              </a:rPr>
              <a:t>HTML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500430" y="5072074"/>
            <a:ext cx="2000264" cy="857257"/>
          </a:xfrm>
          <a:prstGeom prst="roundRect">
            <a:avLst/>
          </a:prstGeom>
          <a:solidFill>
            <a:schemeClr val="accent1"/>
          </a:solidFill>
          <a:ln w="25400" cap="flat">
            <a:solidFill>
              <a:schemeClr val="accent1">
                <a:shade val="50000"/>
              </a:schemeClr>
            </a:solidFill>
          </a:ln>
        </p:spPr>
        <p:txBody>
          <a:bodyPr anchor="ctr"/>
          <a:lstStyle>
            <a:lvl1pPr lvl="0">
              <a:defRPr/>
            </a:lvl1pPr>
          </a:lstStyle>
          <a:p>
            <a:pPr lvl="0" algn="ctr" rtl="0"/>
            <a:r>
              <a:rPr>
                <a:solidFill>
                  <a:schemeClr val="tx1"/>
                </a:solidFill>
              </a:rPr>
              <a:t>SCRIPTING LANGUAGE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357950" y="3500438"/>
            <a:ext cx="2000264" cy="714380"/>
          </a:xfrm>
          <a:prstGeom prst="roundRect">
            <a:avLst/>
          </a:prstGeom>
          <a:solidFill>
            <a:schemeClr val="accent1"/>
          </a:solidFill>
          <a:ln w="25400" cap="flat">
            <a:solidFill>
              <a:schemeClr val="accent1">
                <a:shade val="50000"/>
              </a:schemeClr>
            </a:solidFill>
          </a:ln>
        </p:spPr>
        <p:txBody>
          <a:bodyPr anchor="ctr"/>
          <a:lstStyle>
            <a:lvl1pPr lvl="0">
              <a:defRPr/>
            </a:lvl1pPr>
          </a:lstStyle>
          <a:p>
            <a:pPr lvl="0" algn="ctr" rtl="0"/>
            <a:r>
              <a:rPr>
                <a:solidFill>
                  <a:schemeClr val="tx1"/>
                </a:solidFill>
              </a:rPr>
              <a:t>CSS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14348" y="3500438"/>
            <a:ext cx="2000264" cy="714380"/>
          </a:xfrm>
          <a:prstGeom prst="roundRect">
            <a:avLst/>
          </a:prstGeom>
          <a:solidFill>
            <a:schemeClr val="accent1"/>
          </a:solidFill>
          <a:ln w="25400" cap="flat">
            <a:solidFill>
              <a:schemeClr val="accent1">
                <a:shade val="50000"/>
              </a:schemeClr>
            </a:solidFill>
          </a:ln>
        </p:spPr>
        <p:txBody>
          <a:bodyPr anchor="ctr"/>
          <a:lstStyle>
            <a:lvl1pPr lvl="0">
              <a:defRPr/>
            </a:lvl1pPr>
          </a:lstStyle>
          <a:p>
            <a:pPr lvl="0" algn="ctr" rtl="0"/>
            <a:r>
              <a:rPr>
                <a:solidFill>
                  <a:schemeClr val="tx1"/>
                </a:solidFill>
              </a:rPr>
              <a:t>DOM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00430" y="3286124"/>
            <a:ext cx="2000264" cy="1143009"/>
          </a:xfrm>
          <a:prstGeom prst="roundRect">
            <a:avLst/>
          </a:prstGeom>
          <a:solidFill>
            <a:schemeClr val="accent1"/>
          </a:solidFill>
          <a:ln w="25400" cap="flat">
            <a:solidFill>
              <a:schemeClr val="accent1">
                <a:shade val="50000"/>
              </a:schemeClr>
            </a:solidFill>
          </a:ln>
        </p:spPr>
        <p:txBody>
          <a:bodyPr anchor="ctr"/>
          <a:lstStyle>
            <a:lvl1pPr lvl="0">
              <a:defRPr/>
            </a:lvl1pPr>
          </a:lstStyle>
          <a:p>
            <a:pPr lvl="0" algn="ctr" rtl="0"/>
            <a:r>
              <a:rPr>
                <a:solidFill>
                  <a:schemeClr val="tx1"/>
                </a:solidFill>
              </a:rPr>
              <a:t>DHTML</a:t>
            </a:r>
          </a:p>
        </p:txBody>
      </p:sp>
      <p:sp>
        <p:nvSpPr>
          <p:cNvPr id="9" name="Straight Connector 8"/>
          <p:cNvSpPr/>
          <p:nvPr/>
        </p:nvSpPr>
        <p:spPr>
          <a:xfrm rot="5400000">
            <a:off x="4214810" y="3000372"/>
            <a:ext cx="571504" cy="1588"/>
          </a:xfrm>
          <a:prstGeom prst="line">
            <a:avLst/>
          </a:prstGeom>
          <a:noFill/>
          <a:ln w="9525" cap="flat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10" name="Straight Connector 9"/>
          <p:cNvSpPr/>
          <p:nvPr/>
        </p:nvSpPr>
        <p:spPr>
          <a:xfrm rot="5400000">
            <a:off x="4179091" y="4750603"/>
            <a:ext cx="642942" cy="1588"/>
          </a:xfrm>
          <a:prstGeom prst="line">
            <a:avLst/>
          </a:prstGeom>
          <a:noFill/>
          <a:ln w="9525" cap="flat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11" name="Straight Connector 10"/>
          <p:cNvSpPr/>
          <p:nvPr/>
        </p:nvSpPr>
        <p:spPr>
          <a:xfrm>
            <a:off x="2714612" y="3857628"/>
            <a:ext cx="785818" cy="1588"/>
          </a:xfrm>
          <a:prstGeom prst="line">
            <a:avLst/>
          </a:prstGeom>
          <a:noFill/>
          <a:ln w="9525" cap="flat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12" name="Straight Connector 11"/>
          <p:cNvSpPr/>
          <p:nvPr/>
        </p:nvSpPr>
        <p:spPr>
          <a:xfrm>
            <a:off x="5500694" y="3857628"/>
            <a:ext cx="857256" cy="1588"/>
          </a:xfrm>
          <a:prstGeom prst="line">
            <a:avLst/>
          </a:prstGeom>
          <a:noFill/>
          <a:ln w="9525" cap="flat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lvl="0">
              <a:defRPr/>
            </a:lvl1pPr>
          </a:lstStyle>
          <a:p>
            <a:pPr lvl="0" rtl="0"/>
            <a:r>
              <a:rPr/>
              <a:t>Creating object, class, date conversion</a:t>
            </a:r>
            <a:r>
              <a:t/>
            </a:r>
            <a:br/>
            <a:r>
              <a:rPr/>
              <a:t>date, string, math methods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lang="en-US" smtClean="0"/>
              <a:t>OBJECT:</a:t>
            </a:r>
          </a:p>
          <a:p>
            <a:pPr lvl="0" rtl="0"/>
            <a:r>
              <a:rPr dirty="0" smtClean="0"/>
              <a:t>Object </a:t>
            </a:r>
            <a:r>
              <a:rPr dirty="0"/>
              <a:t>in </a:t>
            </a:r>
            <a:r>
              <a:rPr dirty="0" err="1"/>
              <a:t>js</a:t>
            </a:r>
            <a:r>
              <a:rPr dirty="0"/>
              <a:t> are created with the help of constructor</a:t>
            </a:r>
          </a:p>
          <a:p>
            <a:pPr lvl="0" rtl="0"/>
            <a:r>
              <a:rPr dirty="0"/>
              <a:t>The object constructor use new keyword to create a dynamically and generic object .</a:t>
            </a:r>
          </a:p>
          <a:p>
            <a:pPr lvl="0" rtl="0"/>
            <a:r>
              <a:rPr dirty="0"/>
              <a:t>Syntax:</a:t>
            </a:r>
          </a:p>
          <a:p>
            <a:pPr lvl="0" rtl="0"/>
            <a:r>
              <a:rPr dirty="0" err="1"/>
              <a:t>Var</a:t>
            </a:r>
            <a:r>
              <a:rPr dirty="0"/>
              <a:t> student=new Object(arg1,arg2,….</a:t>
            </a:r>
            <a:r>
              <a:rPr dirty="0" err="1"/>
              <a:t>argn</a:t>
            </a:r>
            <a:r>
              <a:rPr dirty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lvl="0">
              <a:defRPr/>
            </a:lvl1pPr>
          </a:lstStyle>
          <a:p>
            <a:pPr lvl="0" rtl="0"/>
            <a:r>
              <a:rPr/>
              <a:t>Example program for creating</a:t>
            </a:r>
            <a:r>
              <a:t/>
            </a:r>
            <a:br/>
            <a:r>
              <a:rPr/>
              <a:t>object in JS</a:t>
            </a:r>
          </a:p>
        </p:txBody>
      </p:sp>
      <p:pic>
        <p:nvPicPr>
          <p:cNvPr id="3" name="Picture 2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1357298"/>
            <a:ext cx="9144000" cy="5500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</TotalTime>
  <Words>430</Words>
  <Application>Microsoft Office PowerPoint</Application>
  <PresentationFormat>On-screen Show (4:3)</PresentationFormat>
  <Paragraphs>161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Century Gothic</vt:lpstr>
      <vt:lpstr>Wingdings 3</vt:lpstr>
      <vt:lpstr>Ion Boardroom</vt:lpstr>
      <vt:lpstr>EVENT MANAGEMENT SYSTEM</vt:lpstr>
      <vt:lpstr>Layers of webpage</vt:lpstr>
      <vt:lpstr>Why java script used?</vt:lpstr>
      <vt:lpstr>Working of java script</vt:lpstr>
      <vt:lpstr>Syntax of JS</vt:lpstr>
      <vt:lpstr>Where to place a script tag</vt:lpstr>
      <vt:lpstr>DHTML(dynamic html)</vt:lpstr>
      <vt:lpstr>Creating object, class, date conversion date, string, math methods</vt:lpstr>
      <vt:lpstr>Example program for creating object in JS</vt:lpstr>
      <vt:lpstr>PowerPoint Presentation</vt:lpstr>
      <vt:lpstr>Create Classes</vt:lpstr>
      <vt:lpstr>Example program for creating class in JS</vt:lpstr>
      <vt:lpstr>Date method</vt:lpstr>
      <vt:lpstr>Example program for date method in JS</vt:lpstr>
      <vt:lpstr>Math methods</vt:lpstr>
      <vt:lpstr>Example program for math methods in JS </vt:lpstr>
      <vt:lpstr>Data conversion</vt:lpstr>
      <vt:lpstr>PowerPoint Presentation</vt:lpstr>
      <vt:lpstr>PowerPoint Presentation</vt:lpstr>
      <vt:lpstr>Applications :</vt:lpstr>
      <vt:lpstr>Process of login</vt:lpstr>
      <vt:lpstr>Login Page</vt:lpstr>
      <vt:lpstr>Club Inauguration </vt:lpstr>
      <vt:lpstr>Event Registration</vt:lpstr>
      <vt:lpstr>Gallery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presentation</dc:title>
  <dc:creator>NS</dc:creator>
  <cp:lastModifiedBy>NS</cp:lastModifiedBy>
  <cp:revision>9</cp:revision>
  <dcterms:modified xsi:type="dcterms:W3CDTF">2017-05-04T05:28:33Z</dcterms:modified>
</cp:coreProperties>
</file>