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  <p:embeddedFont>
      <p:font typeface="Maven Pro Medium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hpKxdgds+2M6I/2crVnkZRpkEn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33" Type="http://schemas.openxmlformats.org/officeDocument/2006/relationships/font" Target="fonts/MavenProMedium-bold.fntdata"/><Relationship Id="rId10" Type="http://schemas.openxmlformats.org/officeDocument/2006/relationships/slide" Target="slides/slide5.xml"/><Relationship Id="rId32" Type="http://schemas.openxmlformats.org/officeDocument/2006/relationships/font" Target="fonts/MavenProMedium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4041be4e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14041be4e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4041be4ed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14041be4ed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4041be4ed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14041be4ed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4041be4e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14041be4e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4041be4e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214041be4e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0dd7a49c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10dd7a49c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0dd7a49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10dd7a49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0dd7a49c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10dd7a49c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0dd7a49c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10dd7a49c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824000" y="1440150"/>
            <a:ext cx="5787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800">
                <a:solidFill>
                  <a:srgbClr val="FFFFFF"/>
                </a:solidFill>
              </a:rPr>
              <a:t>É TUDO CASEIRO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4678525" y="2794850"/>
            <a:ext cx="4255500" cy="20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GRUPO 05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ISABELLA BOSCO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LEONARDO RIBEIRO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LUCAS HENRIQUE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LUÍSA BRAZ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1588050" y="994050"/>
            <a:ext cx="596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>
                <a:solidFill>
                  <a:srgbClr val="86C86F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-TEMPERO DE CASA-</a:t>
            </a:r>
            <a:endParaRPr sz="4000">
              <a:solidFill>
                <a:srgbClr val="86C86F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/>
        </p:nvSpPr>
        <p:spPr>
          <a:xfrm>
            <a:off x="6311650" y="81150"/>
            <a:ext cx="254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PERSONAS</a:t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3943100" y="607200"/>
            <a:ext cx="50550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Luciana Moreira </a:t>
            </a:r>
            <a:endParaRPr b="1" i="0" sz="18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41 anos</a:t>
            </a: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 -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Dona de Casa</a:t>
            </a:r>
            <a:endParaRPr b="0" i="0" sz="16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700">
                <a:latin typeface="Maven Pro Medium"/>
                <a:ea typeface="Maven Pro Medium"/>
                <a:cs typeface="Maven Pro Medium"/>
                <a:sym typeface="Maven Pro Medium"/>
              </a:rPr>
              <a:t>Luciana Moreira é casada e mãe de dois filhos pequenos. O aniversário de seu filho mais velho (6 anos) está chegando. Ele pediu uma festa com o tema dos Vingadores e um bolo com o formato do punho do Hulk, seu herói favorito. 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20371" l="19524" r="21964" t="9085"/>
          <a:stretch/>
        </p:blipFill>
        <p:spPr>
          <a:xfrm>
            <a:off x="2400300" y="735975"/>
            <a:ext cx="1578900" cy="239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2340500" y="3340725"/>
            <a:ext cx="66576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Luciana está com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dificuldade de encontrar algum lugar ou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alguém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que faça o bolo e os docinhos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personalizados,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como ela quer.</a:t>
            </a:r>
            <a:endParaRPr sz="1700" u="sng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67" name="Google Shape;167;p7"/>
          <p:cNvSpPr/>
          <p:nvPr/>
        </p:nvSpPr>
        <p:spPr>
          <a:xfrm rot="-5400000">
            <a:off x="1891213" y="784263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72" name="Google Shape;172;p7"/>
          <p:cNvCxnSpPr/>
          <p:nvPr/>
        </p:nvCxnSpPr>
        <p:spPr>
          <a:xfrm flipH="1" rot="10800000">
            <a:off x="2714275" y="818300"/>
            <a:ext cx="6283800" cy="4114500"/>
          </a:xfrm>
          <a:prstGeom prst="bentConnector3">
            <a:avLst>
              <a:gd fmla="val 100197" name="adj1"/>
            </a:avLst>
          </a:prstGeom>
          <a:noFill/>
          <a:ln cap="flat" cmpd="sng" w="28575">
            <a:solidFill>
              <a:srgbClr val="86C86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/>
        </p:nvSpPr>
        <p:spPr>
          <a:xfrm>
            <a:off x="2351175" y="91325"/>
            <a:ext cx="63501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HISTÓRIA DE USUÁRIOS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 b="0" l="3309" r="8436" t="4333"/>
          <a:stretch/>
        </p:blipFill>
        <p:spPr>
          <a:xfrm>
            <a:off x="2609050" y="542075"/>
            <a:ext cx="6139149" cy="461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/>
          <p:nvPr/>
        </p:nvSpPr>
        <p:spPr>
          <a:xfrm rot="-5400000">
            <a:off x="1895838" y="795425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 txBox="1"/>
          <p:nvPr/>
        </p:nvSpPr>
        <p:spPr>
          <a:xfrm>
            <a:off x="0" y="603275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10"/>
          <p:cNvSpPr txBox="1"/>
          <p:nvPr/>
        </p:nvSpPr>
        <p:spPr>
          <a:xfrm>
            <a:off x="0" y="91325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10"/>
          <p:cNvSpPr txBox="1"/>
          <p:nvPr/>
        </p:nvSpPr>
        <p:spPr>
          <a:xfrm>
            <a:off x="0" y="1346225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0" y="2089175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/>
        </p:nvSpPr>
        <p:spPr>
          <a:xfrm>
            <a:off x="2503575" y="81150"/>
            <a:ext cx="6350100" cy="29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REQUISITOS FUNCIONAIS</a:t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420" y="440700"/>
            <a:ext cx="6482258" cy="24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1"/>
          <p:cNvPicPr preferRelativeResize="0"/>
          <p:nvPr/>
        </p:nvPicPr>
        <p:blipFill rotWithShape="1">
          <a:blip r:embed="rId4">
            <a:alphaModFix/>
          </a:blip>
          <a:srcRect b="3725" l="0" r="0" t="0"/>
          <a:stretch/>
        </p:blipFill>
        <p:spPr>
          <a:xfrm>
            <a:off x="2400300" y="2904000"/>
            <a:ext cx="6453375" cy="22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1"/>
          <p:cNvSpPr/>
          <p:nvPr/>
        </p:nvSpPr>
        <p:spPr>
          <a:xfrm rot="-5400000">
            <a:off x="1891213" y="784263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/>
        </p:nvSpPr>
        <p:spPr>
          <a:xfrm>
            <a:off x="2503575" y="81150"/>
            <a:ext cx="63501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REQUISITOS NÃO FUNCIONAIS</a:t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1" name="Google Shape;20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550" y="1050876"/>
            <a:ext cx="6446125" cy="5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2"/>
          <p:cNvSpPr/>
          <p:nvPr/>
        </p:nvSpPr>
        <p:spPr>
          <a:xfrm rot="-5400000">
            <a:off x="1891213" y="784263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6" name="Google Shape;206;p12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4041be4ed_0_23"/>
          <p:cNvSpPr txBox="1"/>
          <p:nvPr/>
        </p:nvSpPr>
        <p:spPr>
          <a:xfrm>
            <a:off x="2503575" y="81150"/>
            <a:ext cx="63501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RESTRIÇÕES</a:t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2" name="Google Shape;212;g214041be4ed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281" y="874650"/>
            <a:ext cx="6317394" cy="1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14041be4ed_0_23"/>
          <p:cNvSpPr/>
          <p:nvPr/>
        </p:nvSpPr>
        <p:spPr>
          <a:xfrm rot="-5400000">
            <a:off x="1891213" y="784263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14041be4ed_0_23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" name="Google Shape;215;g214041be4ed_0_23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g214041be4ed_0_23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g214041be4ed_0_23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4041be4ed_3_13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g214041be4ed_3_13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" name="Google Shape;224;g214041be4ed_3_13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1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5" name="Google Shape;225;g214041be4ed_3_13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6" name="Google Shape;226;g214041be4ed_3_13"/>
          <p:cNvSpPr/>
          <p:nvPr/>
        </p:nvSpPr>
        <p:spPr>
          <a:xfrm rot="-5400000">
            <a:off x="1868988" y="1528200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14041be4ed_3_13"/>
          <p:cNvSpPr txBox="1"/>
          <p:nvPr/>
        </p:nvSpPr>
        <p:spPr>
          <a:xfrm>
            <a:off x="6013825" y="1558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WIREFRAME</a:t>
            </a:r>
            <a:endParaRPr/>
          </a:p>
        </p:txBody>
      </p:sp>
      <p:pic>
        <p:nvPicPr>
          <p:cNvPr id="228" name="Google Shape;228;g214041be4ed_3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050" y="59525"/>
            <a:ext cx="3243899" cy="5024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4041be4ed_2_121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4" name="Google Shape;234;g214041be4ed_2_121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5" name="Google Shape;235;g214041be4ed_2_121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1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6" name="Google Shape;236;g214041be4ed_2_121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7" name="Google Shape;237;g214041be4ed_2_121"/>
          <p:cNvSpPr/>
          <p:nvPr/>
        </p:nvSpPr>
        <p:spPr>
          <a:xfrm rot="-5400000">
            <a:off x="1868988" y="1528200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214041be4ed_2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351" y="81150"/>
            <a:ext cx="30981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214041be4ed_2_121"/>
          <p:cNvSpPr txBox="1"/>
          <p:nvPr/>
        </p:nvSpPr>
        <p:spPr>
          <a:xfrm>
            <a:off x="6013825" y="155875"/>
            <a:ext cx="3000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USER FLOW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Cliente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4041be4ed_3_2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g214041be4ed_3_2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6" name="Google Shape;246;g214041be4ed_3_2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1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7" name="Google Shape;247;g214041be4ed_3_2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8" name="Google Shape;248;g214041be4ed_3_2"/>
          <p:cNvSpPr/>
          <p:nvPr/>
        </p:nvSpPr>
        <p:spPr>
          <a:xfrm rot="-5400000">
            <a:off x="1868988" y="1528200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g214041be4ed_3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925" y="152400"/>
            <a:ext cx="367816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214041be4ed_3_2"/>
          <p:cNvSpPr txBox="1"/>
          <p:nvPr/>
        </p:nvSpPr>
        <p:spPr>
          <a:xfrm>
            <a:off x="6013825" y="155875"/>
            <a:ext cx="3000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USER FLOW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Produtor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050" y="788750"/>
            <a:ext cx="6574351" cy="16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4"/>
          <p:cNvSpPr txBox="1"/>
          <p:nvPr/>
        </p:nvSpPr>
        <p:spPr>
          <a:xfrm>
            <a:off x="2503575" y="81150"/>
            <a:ext cx="635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Divisão dos papéis</a:t>
            </a:r>
            <a:endParaRPr b="0" i="0" sz="22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1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1" name="Google Shape;261;p14"/>
          <p:cNvSpPr/>
          <p:nvPr/>
        </p:nvSpPr>
        <p:spPr>
          <a:xfrm rot="-5400000">
            <a:off x="2024038" y="2154675"/>
            <a:ext cx="4135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4041be4ed_0_8"/>
          <p:cNvSpPr txBox="1"/>
          <p:nvPr/>
        </p:nvSpPr>
        <p:spPr>
          <a:xfrm>
            <a:off x="2503575" y="81150"/>
            <a:ext cx="635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Ferramentas</a:t>
            </a:r>
            <a:endParaRPr b="0" i="0" sz="22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7" name="Google Shape;267;g214041be4ed_0_8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8" name="Google Shape;268;g214041be4ed_0_8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9" name="Google Shape;269;g214041be4ed_0_8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0" name="Google Shape;270;g214041be4ed_0_8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1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1" name="Google Shape;271;g214041be4ed_0_8"/>
          <p:cNvSpPr/>
          <p:nvPr/>
        </p:nvSpPr>
        <p:spPr>
          <a:xfrm rot="-5400000">
            <a:off x="2016363" y="2154675"/>
            <a:ext cx="4135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g214041be4ed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650" y="756750"/>
            <a:ext cx="6054145" cy="42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ESPECIFICAÇÕES</a:t>
            </a: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 DO PROJETO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" name="Google Shape;65;p2"/>
          <p:cNvSpPr/>
          <p:nvPr/>
        </p:nvSpPr>
        <p:spPr>
          <a:xfrm rot="-5400000">
            <a:off x="2028263" y="124613"/>
            <a:ext cx="413575" cy="3305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2602725" y="719825"/>
            <a:ext cx="6234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 Medium"/>
              <a:buChar char="-"/>
            </a:pPr>
            <a:r>
              <a:rPr b="0" i="0" lang="pt-BR" sz="1800" u="none" cap="none" strike="noStrike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Pequenos empreendedores do mercado alimentício</a:t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 Medium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Dificuldade de se divulgar e achar novos clientes</a:t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 Medium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Competição contra empreendedores de maior porte</a:t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Maven Pro Medium"/>
                <a:ea typeface="Maven Pro Medium"/>
                <a:cs typeface="Maven Pro Medium"/>
                <a:sym typeface="Maven Pro Medium"/>
              </a:rPr>
              <a:t>Consumidores do mercado alimentício artesanal</a:t>
            </a:r>
            <a:endParaRPr sz="18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 Medium"/>
              <a:buChar char="●"/>
            </a:pPr>
            <a:r>
              <a:rPr lang="pt-BR" sz="1800">
                <a:latin typeface="Maven Pro Medium"/>
                <a:ea typeface="Maven Pro Medium"/>
                <a:cs typeface="Maven Pro Medium"/>
                <a:sym typeface="Maven Pro Medium"/>
              </a:rPr>
              <a:t>Dificuldade de acesso a culinária artesanal diversificada</a:t>
            </a:r>
            <a:endParaRPr sz="18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 Medium"/>
              <a:buChar char="●"/>
            </a:pPr>
            <a:r>
              <a:rPr lang="pt-BR" sz="1800">
                <a:latin typeface="Maven Pro Medium"/>
                <a:ea typeface="Maven Pro Medium"/>
                <a:cs typeface="Maven Pro Medium"/>
                <a:sym typeface="Maven Pro Medium"/>
              </a:rPr>
              <a:t>Falta ou dificuldade de acesso a informação sobre os produtos que são ofertados no mercado popular</a:t>
            </a:r>
            <a:endParaRPr sz="18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3904100" y="81150"/>
            <a:ext cx="494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PROBLEMA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/>
          <p:nvPr>
            <p:ph idx="1" type="subTitle"/>
          </p:nvPr>
        </p:nvSpPr>
        <p:spPr>
          <a:xfrm>
            <a:off x="4467850" y="2918800"/>
            <a:ext cx="4255500" cy="20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GRUPO 05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ISABELLA BOSCO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LEONARDO RIBEIRO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LUCAS HENRIQUE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latin typeface="Maven Pro Medium"/>
                <a:ea typeface="Maven Pro Medium"/>
                <a:cs typeface="Maven Pro Medium"/>
                <a:sym typeface="Maven Pro Medium"/>
              </a:rPr>
              <a:t>LUÍSA BRAZ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8" name="Google Shape;278;p15"/>
          <p:cNvSpPr txBox="1"/>
          <p:nvPr/>
        </p:nvSpPr>
        <p:spPr>
          <a:xfrm>
            <a:off x="2097150" y="1283350"/>
            <a:ext cx="49497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86C86F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OBRIGADO(A)!</a:t>
            </a:r>
            <a:endParaRPr b="0" i="0" sz="4000" u="none" cap="none" strike="noStrike">
              <a:solidFill>
                <a:srgbClr val="86C86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8F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2602725" y="627850"/>
            <a:ext cx="6234300" cy="3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 Medium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Desenvolver uma solução de software que atenda aos pequenos produtores de alimentos artesanais;</a:t>
            </a:r>
            <a:endParaRPr b="0" i="0" sz="1800" u="none" cap="none" strike="noStrike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2900" lvl="0" marL="45720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 Medium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Auxiliar/Incentivar a crescer seu próprio negócio.</a:t>
            </a:r>
            <a:endParaRPr b="0" i="0" sz="1800" u="none" cap="none" strike="noStrike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2900" lvl="0" marL="457200" marR="0" rtl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Font typeface="Maven Pro Medium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Facilitar</a:t>
            </a:r>
            <a:r>
              <a:rPr lang="pt-BR" sz="18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conexão entre</a:t>
            </a:r>
            <a:r>
              <a:rPr b="0" i="0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consumidores e produtores</a:t>
            </a:r>
            <a:r>
              <a:rPr lang="pt-BR" sz="18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para um estilo de</a:t>
            </a:r>
            <a:r>
              <a:rPr b="0" i="0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alimentos mais </a:t>
            </a:r>
            <a:r>
              <a:rPr lang="pt-BR" sz="18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orgânicos</a:t>
            </a:r>
            <a:r>
              <a:rPr b="0" i="0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, com uma produção </a:t>
            </a:r>
            <a:r>
              <a:rPr lang="pt-BR" sz="18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também saudável</a:t>
            </a:r>
            <a:r>
              <a:rPr b="0" i="0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e feita à sua maneira.</a:t>
            </a:r>
            <a:endParaRPr sz="18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8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3904100" y="81150"/>
            <a:ext cx="494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OBJETIVOS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" name="Google Shape;78;p8"/>
          <p:cNvSpPr/>
          <p:nvPr/>
        </p:nvSpPr>
        <p:spPr>
          <a:xfrm rot="-5400000">
            <a:off x="2028263" y="124613"/>
            <a:ext cx="413575" cy="3305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8F8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/>
        </p:nvSpPr>
        <p:spPr>
          <a:xfrm>
            <a:off x="2279850" y="1106025"/>
            <a:ext cx="65571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Assim como vários talentos da alimentação artesanal são ignorados, vários clientes têm dificuldades em encontrar alimentos orgânicos e artesanais </a:t>
            </a:r>
            <a:r>
              <a:rPr i="1" lang="pt-BR" sz="18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prontos ou personalizados</a:t>
            </a:r>
            <a:r>
              <a:rPr b="0" i="1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, contentando-se então com aqueles alimentos encontrados em padarias ou lanchonetes que não atendam a seus gostos, preferên</a:t>
            </a:r>
            <a:r>
              <a:rPr i="1" lang="pt-BR" sz="18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cias ou restrições</a:t>
            </a:r>
            <a:r>
              <a:rPr b="0" i="1" lang="pt-BR" sz="1800" u="none" cap="none" strike="noStrike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. </a:t>
            </a:r>
            <a:endParaRPr b="0" i="1" sz="14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3904100" y="81150"/>
            <a:ext cx="494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highlight>
                  <a:srgbClr val="F9F8F8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JUSTIFICATIVA</a:t>
            </a:r>
            <a:endParaRPr b="0" i="0" sz="1400" u="none" cap="none" strike="noStrike">
              <a:solidFill>
                <a:srgbClr val="000000"/>
              </a:solidFill>
              <a:highlight>
                <a:srgbClr val="F9F8F8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9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9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9"/>
          <p:cNvSpPr/>
          <p:nvPr/>
        </p:nvSpPr>
        <p:spPr>
          <a:xfrm rot="-5400000">
            <a:off x="2028263" y="124613"/>
            <a:ext cx="413575" cy="3305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0dd7a49c1_0_71"/>
          <p:cNvSpPr txBox="1"/>
          <p:nvPr/>
        </p:nvSpPr>
        <p:spPr>
          <a:xfrm>
            <a:off x="2280500" y="3730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10dd7a49c1_0_71"/>
          <p:cNvSpPr txBox="1"/>
          <p:nvPr/>
        </p:nvSpPr>
        <p:spPr>
          <a:xfrm>
            <a:off x="2521750" y="163250"/>
            <a:ext cx="64722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Pequenos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comerciantes</a:t>
            </a:r>
            <a:r>
              <a:rPr b="1"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produtores de alimentos caseiros/artesanais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trabalham de casa 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não conseguem ter boa 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divulgação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não têm conhecimento em tecnologia 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não têm lugar 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confiável</a:t>
            </a: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para se promover 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jovens-adultos, adultos e idosos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Consumidores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buscam algo muito específico que é difícil de achar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não terem muita opção de comida saudável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não acharem comidas saudáveis de qualidade e com preço acessível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pt-BR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jovens-adultos, adultos e idosos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6" name="Google Shape;96;g210dd7a49c1_0_71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g210dd7a49c1_0_71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g210dd7a49c1_0_71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g210dd7a49c1_0_71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g210dd7a49c1_0_71"/>
          <p:cNvSpPr/>
          <p:nvPr/>
        </p:nvSpPr>
        <p:spPr>
          <a:xfrm rot="-5400000">
            <a:off x="2031688" y="158763"/>
            <a:ext cx="4135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10dd7a49c1_0_71"/>
          <p:cNvSpPr txBox="1"/>
          <p:nvPr/>
        </p:nvSpPr>
        <p:spPr>
          <a:xfrm>
            <a:off x="4044250" y="83075"/>
            <a:ext cx="494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PÚBLICO</a:t>
            </a: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 ALVO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" name="Google Shape;102;g210dd7a49c1_0_71"/>
          <p:cNvPicPr preferRelativeResize="0"/>
          <p:nvPr/>
        </p:nvPicPr>
        <p:blipFill rotWithShape="1">
          <a:blip r:embed="rId3">
            <a:alphaModFix/>
          </a:blip>
          <a:srcRect b="0" l="11401" r="21691" t="0"/>
          <a:stretch/>
        </p:blipFill>
        <p:spPr>
          <a:xfrm flipH="1">
            <a:off x="6987300" y="721375"/>
            <a:ext cx="1871100" cy="2020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20127" l="5568" r="22482" t="7155"/>
          <a:stretch/>
        </p:blipFill>
        <p:spPr>
          <a:xfrm>
            <a:off x="2285200" y="593100"/>
            <a:ext cx="1578900" cy="239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8" name="Google Shape;108;p5"/>
          <p:cNvSpPr/>
          <p:nvPr/>
        </p:nvSpPr>
        <p:spPr>
          <a:xfrm rot="-5400000">
            <a:off x="1891213" y="784263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6311650" y="81150"/>
            <a:ext cx="254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PERSONAS</a:t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3943100" y="607200"/>
            <a:ext cx="5055000" cy="28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Maria das Graças </a:t>
            </a:r>
            <a:endParaRPr b="1" i="0" sz="18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55 anos </a:t>
            </a: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Aposentada/ Dona de Casa</a:t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Maria das Graças é uma advogada recém aposentada. Ela tem dois filhos e 3 netos.</a:t>
            </a:r>
            <a:endParaRPr b="0" i="0" sz="17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700">
                <a:latin typeface="Maven Pro Medium"/>
                <a:ea typeface="Maven Pro Medium"/>
                <a:cs typeface="Maven Pro Medium"/>
                <a:sym typeface="Maven Pro Medium"/>
              </a:rPr>
              <a:t>Ela</a:t>
            </a:r>
            <a:r>
              <a:rPr b="0" i="0" lang="pt-BR" sz="1700" u="none" cap="none" strike="noStrike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sempre gostou de fazer doces  e bolos para sua família. Devido a sua aposentadoria, ela tem muito tempo de sobra e procura uma </a:t>
            </a:r>
            <a:r>
              <a:rPr b="0" i="0" lang="pt-BR" sz="1700" u="sng" cap="none" strike="noStrike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atividade para não ficar parada. </a:t>
            </a:r>
            <a:r>
              <a:rPr b="0" i="0" lang="pt-BR" sz="1800" u="sng" cap="none" strike="noStrike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</a:t>
            </a:r>
            <a:endParaRPr b="0" i="0" sz="1400" u="sng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11" name="Google Shape;111;p5"/>
          <p:cNvCxnSpPr/>
          <p:nvPr/>
        </p:nvCxnSpPr>
        <p:spPr>
          <a:xfrm flipH="1" rot="10800000">
            <a:off x="2714275" y="818300"/>
            <a:ext cx="6283800" cy="4114500"/>
          </a:xfrm>
          <a:prstGeom prst="bentConnector3">
            <a:avLst>
              <a:gd fmla="val 100197" name="adj1"/>
            </a:avLst>
          </a:prstGeom>
          <a:noFill/>
          <a:ln cap="flat" cmpd="sng" w="28575">
            <a:solidFill>
              <a:srgbClr val="86C86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5"/>
          <p:cNvSpPr txBox="1"/>
          <p:nvPr/>
        </p:nvSpPr>
        <p:spPr>
          <a:xfrm>
            <a:off x="2285200" y="3407375"/>
            <a:ext cx="66576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Surgiu então, a ideia de fazer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doces para vender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, mas a princípio seus clientes são apenas amigos e parentes. Maria busca uma forma de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divulgar o seu novo negócio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para expandi-lo </a:t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0dd7a49c1_0_2"/>
          <p:cNvSpPr txBox="1"/>
          <p:nvPr/>
        </p:nvSpPr>
        <p:spPr>
          <a:xfrm>
            <a:off x="6311650" y="81150"/>
            <a:ext cx="254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PERSONAS</a:t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g210dd7a49c1_0_2"/>
          <p:cNvSpPr txBox="1"/>
          <p:nvPr/>
        </p:nvSpPr>
        <p:spPr>
          <a:xfrm>
            <a:off x="3943100" y="607200"/>
            <a:ext cx="50550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Jonas Alberto</a:t>
            </a:r>
            <a:endParaRPr b="1" i="0" sz="18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22</a:t>
            </a: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anos </a:t>
            </a: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- Estudante</a:t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Jonas é uma estudante de veterinária. Ele mora sozinho em BH em uma república junto com mais dois estudantes. Jonas tem aulas pela manhã e faz estágio na parte da tarde. Faz dois anos que Jonas se tornou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vegetariano.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</a:t>
            </a:r>
            <a:endParaRPr sz="17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cxnSp>
        <p:nvCxnSpPr>
          <p:cNvPr id="123" name="Google Shape;123;g210dd7a49c1_0_2"/>
          <p:cNvCxnSpPr/>
          <p:nvPr/>
        </p:nvCxnSpPr>
        <p:spPr>
          <a:xfrm flipH="1" rot="10800000">
            <a:off x="2714275" y="818300"/>
            <a:ext cx="6283800" cy="4114500"/>
          </a:xfrm>
          <a:prstGeom prst="bentConnector3">
            <a:avLst>
              <a:gd fmla="val 100197" name="adj1"/>
            </a:avLst>
          </a:prstGeom>
          <a:noFill/>
          <a:ln cap="flat" cmpd="sng" w="28575">
            <a:solidFill>
              <a:srgbClr val="86C86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g210dd7a49c1_0_2"/>
          <p:cNvSpPr txBox="1"/>
          <p:nvPr/>
        </p:nvSpPr>
        <p:spPr>
          <a:xfrm>
            <a:off x="2285200" y="3178775"/>
            <a:ext cx="66576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Desde então ele tem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dificuldade de manter uma alimentação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balanceada e diversificada, pois devido a sua rotina corrida ele não consegue preparar suas refeições. Além disso, ele tem dificuldade de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achar alimentos orgânicos de qualidade e com variedade.</a:t>
            </a:r>
            <a:endParaRPr sz="1700" u="sng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125" name="Google Shape;125;g210dd7a49c1_0_2"/>
          <p:cNvPicPr preferRelativeResize="0"/>
          <p:nvPr/>
        </p:nvPicPr>
        <p:blipFill rotWithShape="1">
          <a:blip r:embed="rId3">
            <a:alphaModFix/>
          </a:blip>
          <a:srcRect b="31429" l="21675" r="20707" t="2401"/>
          <a:stretch/>
        </p:blipFill>
        <p:spPr>
          <a:xfrm>
            <a:off x="2285200" y="627900"/>
            <a:ext cx="1677000" cy="239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6" name="Google Shape;126;g210dd7a49c1_0_2"/>
          <p:cNvSpPr/>
          <p:nvPr/>
        </p:nvSpPr>
        <p:spPr>
          <a:xfrm rot="-5400000">
            <a:off x="1891213" y="784263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10dd7a49c1_0_2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8" name="Google Shape;128;g210dd7a49c1_0_2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g210dd7a49c1_0_2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" name="Google Shape;130;g210dd7a49c1_0_2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0dd7a49c1_0_35"/>
          <p:cNvSpPr txBox="1"/>
          <p:nvPr/>
        </p:nvSpPr>
        <p:spPr>
          <a:xfrm>
            <a:off x="6311650" y="81150"/>
            <a:ext cx="254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PERSONAS</a:t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g210dd7a49c1_0_35"/>
          <p:cNvSpPr txBox="1"/>
          <p:nvPr/>
        </p:nvSpPr>
        <p:spPr>
          <a:xfrm>
            <a:off x="3943100" y="607200"/>
            <a:ext cx="5055000" cy="27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Letícia Salgado</a:t>
            </a:r>
            <a:endParaRPr b="1" i="0" sz="18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26</a:t>
            </a: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anos </a:t>
            </a: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- Estudante</a:t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Letícia estuda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nutrição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. Ela está quase se formando. Ela é filha única e mora com seus pais. Para ganhar uma renda extra durante a faculdade, Letícia f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az lanches e marmitas para vender. Cada alimento de acordo com a dieta do cliente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.</a:t>
            </a:r>
            <a:endParaRPr sz="17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cxnSp>
        <p:nvCxnSpPr>
          <p:cNvPr id="137" name="Google Shape;137;g210dd7a49c1_0_35"/>
          <p:cNvCxnSpPr/>
          <p:nvPr/>
        </p:nvCxnSpPr>
        <p:spPr>
          <a:xfrm flipH="1" rot="10800000">
            <a:off x="2714275" y="818300"/>
            <a:ext cx="6283800" cy="4114500"/>
          </a:xfrm>
          <a:prstGeom prst="bentConnector3">
            <a:avLst>
              <a:gd fmla="val 100197" name="adj1"/>
            </a:avLst>
          </a:prstGeom>
          <a:noFill/>
          <a:ln cap="flat" cmpd="sng" w="28575">
            <a:solidFill>
              <a:srgbClr val="86C86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g210dd7a49c1_0_35"/>
          <p:cNvSpPr txBox="1"/>
          <p:nvPr/>
        </p:nvSpPr>
        <p:spPr>
          <a:xfrm>
            <a:off x="2285200" y="3178775"/>
            <a:ext cx="66576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Com a formatura 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chegando, Letícia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gostaria de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expandir seu pequeno empreendimento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de forma a conseguir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novos clientes e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atraí-los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para seu novo escritório de nutrição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. Onde ela poderá trabalhar em sua área ao acompanhar, criar e produzir as dietas. </a:t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139" name="Google Shape;139;g210dd7a49c1_0_35"/>
          <p:cNvPicPr preferRelativeResize="0"/>
          <p:nvPr/>
        </p:nvPicPr>
        <p:blipFill rotWithShape="1">
          <a:blip r:embed="rId3">
            <a:alphaModFix/>
          </a:blip>
          <a:srcRect b="26561" l="0" r="32822" t="6260"/>
          <a:stretch/>
        </p:blipFill>
        <p:spPr>
          <a:xfrm>
            <a:off x="2400300" y="547152"/>
            <a:ext cx="1578900" cy="239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0" name="Google Shape;140;g210dd7a49c1_0_35"/>
          <p:cNvSpPr/>
          <p:nvPr/>
        </p:nvSpPr>
        <p:spPr>
          <a:xfrm rot="-5400000">
            <a:off x="1891213" y="784263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10dd7a49c1_0_35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g210dd7a49c1_0_35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g210dd7a49c1_0_35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Google Shape;144;g210dd7a49c1_0_35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0dd7a49c1_0_51"/>
          <p:cNvSpPr txBox="1"/>
          <p:nvPr/>
        </p:nvSpPr>
        <p:spPr>
          <a:xfrm>
            <a:off x="6311650" y="81150"/>
            <a:ext cx="254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ven Pro Medium"/>
                <a:ea typeface="Maven Pro Medium"/>
                <a:cs typeface="Maven Pro Medium"/>
                <a:sym typeface="Maven Pro Medium"/>
              </a:rPr>
              <a:t>PERSONAS</a:t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g210dd7a49c1_0_51"/>
          <p:cNvSpPr txBox="1"/>
          <p:nvPr/>
        </p:nvSpPr>
        <p:spPr>
          <a:xfrm>
            <a:off x="3943100" y="607200"/>
            <a:ext cx="50550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Mario Marcos</a:t>
            </a:r>
            <a:endParaRPr b="1" i="0" sz="18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35</a:t>
            </a:r>
            <a:r>
              <a:rPr b="1" i="0" lang="pt-BR" sz="1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anos </a:t>
            </a:r>
            <a:r>
              <a:rPr b="1" lang="pt-BR" sz="1800"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b="1" lang="pt-BR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Pequeno Comerciante</a:t>
            </a:r>
            <a:endParaRPr b="0" i="0" sz="1800" u="none" cap="none" strike="noStrike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Mario Marcos é solteiro e recentemente abandonou sua carreira como advogado para trabalhar com o que realmente ama: cozinhar.</a:t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Ele começou a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produzir salgados e sanduíches artesanais,</a:t>
            </a: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mas percebeu que seus clientes se restringem a apenas pessoas que vivem na mesma região que ele.</a:t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cxnSp>
        <p:nvCxnSpPr>
          <p:cNvPr id="151" name="Google Shape;151;g210dd7a49c1_0_51"/>
          <p:cNvCxnSpPr/>
          <p:nvPr/>
        </p:nvCxnSpPr>
        <p:spPr>
          <a:xfrm flipH="1" rot="10800000">
            <a:off x="2714275" y="818300"/>
            <a:ext cx="6283800" cy="4114500"/>
          </a:xfrm>
          <a:prstGeom prst="bentConnector3">
            <a:avLst>
              <a:gd fmla="val 100197" name="adj1"/>
            </a:avLst>
          </a:prstGeom>
          <a:noFill/>
          <a:ln cap="flat" cmpd="sng" w="28575">
            <a:solidFill>
              <a:srgbClr val="86C86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g210dd7a49c1_0_51"/>
          <p:cNvSpPr txBox="1"/>
          <p:nvPr/>
        </p:nvSpPr>
        <p:spPr>
          <a:xfrm>
            <a:off x="2327300" y="3607350"/>
            <a:ext cx="66576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Por isso, Marcos </a:t>
            </a:r>
            <a:r>
              <a:rPr lang="pt-BR" sz="1700" u="sng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procura uma lugar para divulgar seu novo negócio a fim de expandi-lo</a:t>
            </a:r>
            <a:endParaRPr sz="1700" u="sng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153" name="Google Shape;153;g210dd7a49c1_0_51"/>
          <p:cNvPicPr preferRelativeResize="0"/>
          <p:nvPr/>
        </p:nvPicPr>
        <p:blipFill rotWithShape="1">
          <a:blip r:embed="rId3">
            <a:alphaModFix/>
          </a:blip>
          <a:srcRect b="34600" l="5891" r="30551" t="2479"/>
          <a:stretch/>
        </p:blipFill>
        <p:spPr>
          <a:xfrm>
            <a:off x="2327300" y="662700"/>
            <a:ext cx="1615800" cy="239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4" name="Google Shape;154;g210dd7a49c1_0_51"/>
          <p:cNvSpPr/>
          <p:nvPr/>
        </p:nvSpPr>
        <p:spPr>
          <a:xfrm rot="-5400000">
            <a:off x="1891213" y="784263"/>
            <a:ext cx="648475" cy="262200"/>
          </a:xfrm>
          <a:prstGeom prst="flowChartOffpageConnector">
            <a:avLst/>
          </a:prstGeom>
          <a:solidFill>
            <a:srgbClr val="86C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10dd7a49c1_0_51"/>
          <p:cNvSpPr txBox="1"/>
          <p:nvPr/>
        </p:nvSpPr>
        <p:spPr>
          <a:xfrm>
            <a:off x="0" y="593100"/>
            <a:ext cx="2138100" cy="646500"/>
          </a:xfrm>
          <a:prstGeom prst="rect">
            <a:avLst/>
          </a:prstGeom>
          <a:solidFill>
            <a:srgbClr val="86C86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latin typeface="Nunito"/>
                <a:ea typeface="Nunito"/>
                <a:cs typeface="Nunito"/>
                <a:sym typeface="Nunito"/>
              </a:rPr>
              <a:t>ESPECIFICAÇÕES DO PROJETO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g210dd7a49c1_0_51"/>
          <p:cNvSpPr txBox="1"/>
          <p:nvPr/>
        </p:nvSpPr>
        <p:spPr>
          <a:xfrm>
            <a:off x="0" y="8115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g210dd7a49c1_0_51"/>
          <p:cNvSpPr txBox="1"/>
          <p:nvPr/>
        </p:nvSpPr>
        <p:spPr>
          <a:xfrm>
            <a:off x="0" y="1336050"/>
            <a:ext cx="2138100" cy="646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PROJETO DE INTERFACE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" name="Google Shape;158;g210dd7a49c1_0_51"/>
          <p:cNvSpPr txBox="1"/>
          <p:nvPr/>
        </p:nvSpPr>
        <p:spPr>
          <a:xfrm>
            <a:off x="0" y="2079000"/>
            <a:ext cx="2138100" cy="415500"/>
          </a:xfrm>
          <a:prstGeom prst="rect">
            <a:avLst/>
          </a:prstGeom>
          <a:solidFill>
            <a:srgbClr val="BEEFA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METODOLOGIA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