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orient="horz" pos="1049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1525">
          <p15:clr>
            <a:srgbClr val="A4A3A4"/>
          </p15:clr>
        </p15:guide>
        <p15:guide id="5" orient="horz" pos="2704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pos="3742">
          <p15:clr>
            <a:srgbClr val="A4A3A4"/>
          </p15:clr>
        </p15:guide>
        <p15:guide id="10" pos="2608">
          <p15:clr>
            <a:srgbClr val="A4A3A4"/>
          </p15:clr>
        </p15:guide>
        <p15:guide id="11" pos="1474">
          <p15:clr>
            <a:srgbClr val="A4A3A4"/>
          </p15:clr>
        </p15:guide>
        <p15:guide id="12" pos="340">
          <p15:clr>
            <a:srgbClr val="A4A3A4"/>
          </p15:clr>
        </p15:guide>
        <p15:guide id="13" pos="3515">
          <p15:clr>
            <a:srgbClr val="A4A3A4"/>
          </p15:clr>
        </p15:guide>
        <p15:guide id="14" pos="3855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iVgjBB39qD16DNOnTP0ClgIwvs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95ECC7-248B-434F-B727-961930920D6D}">
  <a:tblStyle styleId="{3A95ECC7-248B-434F-B727-961930920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1049" orient="horz"/>
        <p:guide pos="4156" orient="horz"/>
        <p:guide pos="1525" orient="horz"/>
        <p:guide pos="2704" orient="horz"/>
        <p:guide pos="1842" orient="horz"/>
        <p:guide pos="3475" orient="horz"/>
        <p:guide pos="845" orient="horz"/>
        <p:guide pos="3742"/>
        <p:guide pos="2608"/>
        <p:guide pos="1474"/>
        <p:guide pos="340"/>
        <p:guide pos="3515"/>
        <p:guide pos="385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544179" y="76987"/>
            <a:ext cx="4853528" cy="261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544179" y="338741"/>
            <a:ext cx="4853528" cy="22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/>
        </p:nvSpPr>
        <p:spPr>
          <a:xfrm>
            <a:off x="595861" y="9684900"/>
            <a:ext cx="5657636" cy="16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76987"/>
            <a:ext cx="472737" cy="261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fld id="{00000000-1234-1234-1234-123412341234}" type="slidenum">
              <a:rPr b="1" i="0" lang="de-DE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n"/>
          <p:cNvCxnSpPr/>
          <p:nvPr/>
        </p:nvCxnSpPr>
        <p:spPr>
          <a:xfrm>
            <a:off x="0" y="76986"/>
            <a:ext cx="67976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n"/>
          <p:cNvSpPr/>
          <p:nvPr/>
        </p:nvSpPr>
        <p:spPr>
          <a:xfrm>
            <a:off x="-24321" y="109322"/>
            <a:ext cx="139845" cy="173989"/>
          </a:xfrm>
          <a:prstGeom prst="homePlate">
            <a:avLst>
              <a:gd fmla="val 10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4100" lIns="88200" spcFirstLastPara="1" rIns="88200" wrap="square" tIns="44100">
            <a:noAutofit/>
          </a:bodyPr>
          <a:lstStyle/>
          <a:p>
            <a:pPr indent="0" lvl="0" marL="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n"/>
          <p:cNvCxnSpPr/>
          <p:nvPr/>
        </p:nvCxnSpPr>
        <p:spPr>
          <a:xfrm>
            <a:off x="0" y="548144"/>
            <a:ext cx="67976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n"/>
          <p:cNvCxnSpPr/>
          <p:nvPr/>
        </p:nvCxnSpPr>
        <p:spPr>
          <a:xfrm>
            <a:off x="0" y="9654105"/>
            <a:ext cx="67976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go_standard_dt" id="13" name="Google Shape;13;n"/>
          <p:cNvPicPr preferRelativeResize="0"/>
          <p:nvPr/>
        </p:nvPicPr>
        <p:blipFill rotWithShape="1">
          <a:blip r:embed="rId2">
            <a:alphaModFix/>
          </a:blip>
          <a:srcRect b="0" l="0" r="37751" t="0"/>
          <a:stretch/>
        </p:blipFill>
        <p:spPr>
          <a:xfrm>
            <a:off x="5812681" y="123179"/>
            <a:ext cx="984994" cy="371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VOC dataset 2007 / COCO hat mAP von 48%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On a Pascal Titan X 1000 MHz GPU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Tiny YOLO hat </a:t>
            </a:r>
            <a:r>
              <a:rPr lang="de-DE" sz="1050"/>
              <a:t>zwar</a:t>
            </a:r>
            <a:r>
              <a:rPr lang="de-DE" sz="1050"/>
              <a:t> 160 FPS mehr, aber eine mAP von nur 57% / 22% weniger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Dauer des </a:t>
            </a:r>
            <a:r>
              <a:rPr lang="de-DE" sz="1050"/>
              <a:t>Trainierens ist</a:t>
            </a:r>
            <a:r>
              <a:rPr lang="de-DE" sz="1050"/>
              <a:t> </a:t>
            </a:r>
            <a:r>
              <a:rPr lang="de-DE" sz="1050"/>
              <a:t>abhängig</a:t>
            </a:r>
            <a:r>
              <a:rPr lang="de-DE" sz="1050"/>
              <a:t> von der Anzahl der Klassen und Bilder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Das Trainieren und Testen des Modells dauert mit einer CPU 10 mal so lange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Ist schlecht darin kleine Dinge zu identifizieren</a:t>
            </a:r>
            <a:endParaRPr sz="1050"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10x mal schneller als Faster R-CNN</a:t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f3312746_0_71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e3f3312746_0_7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f3312746_0_13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e3f3312746_0_1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f3312746_0_27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Convolutional Neural Network - </a:t>
            </a: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faltendes neuronales Netzwerk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ein oder mehrere Convolutional Layer, gefolgt von einem Pooling Layer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Präzision</a:t>
            </a: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 = True Positives / Total Results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PASCAL VOC dataset 2012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All timings use one Nvidia K40 GPU overclocked to 875 MHz.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29" name="Google Shape;129;ge3f3312746_0_2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f3312746_0_35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PASCAL VOC dataset 2012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All timings use one Nvidia K40 GPU overclocked to 875 MHz.</a:t>
            </a:r>
            <a:endParaRPr sz="1050"/>
          </a:p>
        </p:txBody>
      </p:sp>
      <p:sp>
        <p:nvSpPr>
          <p:cNvPr id="139" name="Google Shape;139;ge3f3312746_0_3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f3312746_0_106:notes"/>
          <p:cNvSpPr txBox="1"/>
          <p:nvPr>
            <p:ph idx="1" type="body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/>
              <a:t>VOC 2007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02122"/>
                </a:solidFill>
                <a:highlight>
                  <a:srgbClr val="FFFFFF"/>
                </a:highlight>
              </a:rPr>
              <a:t>All timings use one Nvidia K40 GPU overclocked to 875 MHz.</a:t>
            </a:r>
            <a:endParaRPr sz="1050"/>
          </a:p>
        </p:txBody>
      </p:sp>
      <p:sp>
        <p:nvSpPr>
          <p:cNvPr id="149" name="Google Shape;149;ge3f3312746_0_10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955478" y="2026738"/>
            <a:ext cx="72330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371601" y="3840480"/>
            <a:ext cx="6400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▶"/>
              <a:defRPr/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16"/>
          <p:cNvCxnSpPr/>
          <p:nvPr/>
        </p:nvCxnSpPr>
        <p:spPr>
          <a:xfrm>
            <a:off x="0" y="94456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5DAE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16"/>
          <p:cNvSpPr txBox="1"/>
          <p:nvPr>
            <p:ph type="ctrTitle"/>
          </p:nvPr>
        </p:nvSpPr>
        <p:spPr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539750" y="1052736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pic>
        <p:nvPicPr>
          <p:cNvPr descr="8-7-6-5-4-3-4-5-6-7-8_S.gif" id="39" name="Google Shape;3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0412" y="116633"/>
            <a:ext cx="828092" cy="6365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/>
          <p:nvPr/>
        </p:nvSpPr>
        <p:spPr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468313" y="908050"/>
            <a:ext cx="8099425" cy="547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814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40"/>
              <a:buChar char="▶"/>
              <a:defRPr>
                <a:solidFill>
                  <a:srgbClr val="595959"/>
                </a:solidFill>
              </a:defRPr>
            </a:lvl1pPr>
            <a:lvl2pPr indent="-3365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▶"/>
              <a:defRPr>
                <a:solidFill>
                  <a:srgbClr val="595959"/>
                </a:solidFill>
              </a:defRPr>
            </a:lvl2pPr>
            <a:lvl3pPr indent="-325755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Char char="▶"/>
              <a:defRPr>
                <a:solidFill>
                  <a:srgbClr val="595959"/>
                </a:solidFill>
              </a:defRPr>
            </a:lvl3pPr>
            <a:lvl4pPr indent="-3149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▶"/>
              <a:defRPr>
                <a:solidFill>
                  <a:srgbClr val="595959"/>
                </a:solidFill>
              </a:defRPr>
            </a:lvl4pPr>
            <a:lvl5pPr indent="-31496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▶"/>
              <a:defRPr>
                <a:solidFill>
                  <a:srgbClr val="595959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indent="-31432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indent="-31432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indent="-314325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2" type="subTitle"/>
          </p:nvPr>
        </p:nvSpPr>
        <p:spPr>
          <a:xfrm>
            <a:off x="467544" y="512676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539750" y="944724"/>
            <a:ext cx="3830638" cy="544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96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▶"/>
              <a:defRPr sz="1600"/>
            </a:lvl1pPr>
            <a:lvl2pPr indent="-31496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2pPr>
            <a:lvl3pPr indent="-3149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5pPr>
            <a:lvl6pPr indent="-31432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6pPr>
            <a:lvl7pPr indent="-31432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7pPr>
            <a:lvl8pPr indent="-31432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8pPr>
            <a:lvl9pPr indent="-314325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 sz="1800"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4522788" y="944724"/>
            <a:ext cx="3830637" cy="544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96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▶"/>
              <a:defRPr sz="1600"/>
            </a:lvl1pPr>
            <a:lvl2pPr indent="-31496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2pPr>
            <a:lvl3pPr indent="-3149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▶"/>
              <a:defRPr sz="1600"/>
            </a:lvl5pPr>
            <a:lvl6pPr indent="-31432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6pPr>
            <a:lvl7pPr indent="-31432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7pPr>
            <a:lvl8pPr indent="-31432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 sz="1800"/>
            </a:lvl8pPr>
            <a:lvl9pPr indent="-314325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 sz="1800"/>
            </a:lvl9pPr>
          </a:lstStyle>
          <a:p/>
        </p:txBody>
      </p:sp>
      <p:sp>
        <p:nvSpPr>
          <p:cNvPr id="56" name="Google Shape;56;p18"/>
          <p:cNvSpPr txBox="1"/>
          <p:nvPr>
            <p:ph idx="3" type="subTitle"/>
          </p:nvPr>
        </p:nvSpPr>
        <p:spPr>
          <a:xfrm>
            <a:off x="467544" y="512676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Tabelle">
  <p:cSld name="Titel und Tabel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539750" y="116632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subTitle"/>
          </p:nvPr>
        </p:nvSpPr>
        <p:spPr>
          <a:xfrm>
            <a:off x="539750" y="469057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539750" y="116632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subTitle"/>
          </p:nvPr>
        </p:nvSpPr>
        <p:spPr>
          <a:xfrm>
            <a:off x="539750" y="469057"/>
            <a:ext cx="5326063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b="1" sz="2000">
                <a:solidFill>
                  <a:srgbClr val="7F7F7F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▶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6pPr>
            <a:lvl7pPr lvl="6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7pPr>
            <a:lvl8pPr lvl="7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►"/>
              <a:defRPr/>
            </a:lvl8pPr>
            <a:lvl9pPr lvl="8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50"/>
              <a:buChar char="►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444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/>
          <p:nvPr>
            <p:ph type="title"/>
          </p:nvPr>
        </p:nvSpPr>
        <p:spPr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468313" y="908050"/>
            <a:ext cx="8099425" cy="547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81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Noto Sans Symbols"/>
              <a:buChar char="▶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▶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Noto Sans Symbols"/>
              <a:buChar char="▶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Font typeface="Noto Sans Symbols"/>
              <a:buChar char="▶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Font typeface="Noto Sans Symbols"/>
              <a:buChar char="▶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9B9B9"/>
              </a:buClr>
              <a:buSzPts val="1200"/>
              <a:buFont typeface="Arial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9B9B9"/>
              </a:buClr>
              <a:buSzPts val="1200"/>
              <a:buFont typeface="Arial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9B9B9"/>
              </a:buClr>
              <a:buSzPts val="1200"/>
              <a:buFont typeface="Arial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B9B9B9"/>
              </a:buClr>
              <a:buSzPts val="1200"/>
              <a:buFont typeface="Arial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748464" y="6655197"/>
            <a:ext cx="396044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&lt;</a:t>
            </a:r>
            <a:fld id="{00000000-1234-1234-1234-123412341234}" type="slidenum">
              <a:rPr lang="de-DE"/>
              <a:t>‹#›</a:t>
            </a:fld>
            <a:r>
              <a:rPr lang="de-DE"/>
              <a:t>&gt;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21" name="Google Shape;21;p13"/>
          <p:cNvCxnSpPr/>
          <p:nvPr/>
        </p:nvCxnSpPr>
        <p:spPr>
          <a:xfrm>
            <a:off x="0" y="7969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25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3"/>
          <p:cNvSpPr/>
          <p:nvPr/>
        </p:nvSpPr>
        <p:spPr>
          <a:xfrm>
            <a:off x="0" y="250825"/>
            <a:ext cx="107950" cy="107950"/>
          </a:xfrm>
          <a:prstGeom prst="homePlate">
            <a:avLst>
              <a:gd fmla="val 10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-7-6-5-4-3-4-5-6-7-8_S.gif" id="24" name="Google Shape;2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80412" y="116633"/>
            <a:ext cx="828092" cy="6365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311.2524.pdf" TargetMode="External"/><Relationship Id="rId4" Type="http://schemas.openxmlformats.org/officeDocument/2006/relationships/hyperlink" Target="https://arxiv.org/pdf/1504.08083.pdf" TargetMode="External"/><Relationship Id="rId5" Type="http://schemas.openxmlformats.org/officeDocument/2006/relationships/hyperlink" Target="https://arxiv.org/pdf/1506.01497.pdf" TargetMode="External"/><Relationship Id="rId6" Type="http://schemas.openxmlformats.org/officeDocument/2006/relationships/hyperlink" Target="https://arxiv.org/pdf/1506.02640v5.pdf" TargetMode="External"/><Relationship Id="rId7" Type="http://schemas.openxmlformats.org/officeDocument/2006/relationships/hyperlink" Target="https://pjreddie.com/darknet/yol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955476" y="2026738"/>
            <a:ext cx="52368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Objekterkennung</a:t>
            </a:r>
            <a:endParaRPr sz="3200">
              <a:solidFill>
                <a:schemeClr val="lt2"/>
              </a:solidFill>
            </a:endParaRPr>
          </a:p>
          <a:p>
            <a:pPr indent="0" lvl="0" marL="0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2"/>
              </a:solidFill>
            </a:endParaRPr>
          </a:p>
          <a:p>
            <a:pPr indent="0" lvl="0" marL="0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600">
                <a:solidFill>
                  <a:schemeClr val="lt2"/>
                </a:solidFill>
              </a:rPr>
              <a:t>Niklas Heiber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7" name="Google Shape;77;p1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12.07.2021</a:t>
            </a:r>
            <a:endParaRPr/>
          </a:p>
        </p:txBody>
      </p:sp>
      <p:sp>
        <p:nvSpPr>
          <p:cNvPr id="78" name="Google Shape;78;p1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79" name="Google Shape;79;p1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323528" y="116632"/>
            <a:ext cx="655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YOLO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75" y="2594325"/>
            <a:ext cx="5804250" cy="38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647564" y="1192577"/>
            <a:ext cx="8316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mean average precision </a:t>
            </a:r>
            <a:r>
              <a:rPr lang="de-DE" sz="2000">
                <a:solidFill>
                  <a:schemeClr val="lt2"/>
                </a:solidFill>
              </a:rPr>
              <a:t>(mAP) von 79%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nur 0,025 Sekunden pro Bild (</a:t>
            </a:r>
            <a:r>
              <a:rPr lang="de-DE" sz="2000">
                <a:solidFill>
                  <a:schemeClr val="lt2"/>
                </a:solidFill>
              </a:rPr>
              <a:t>40</a:t>
            </a:r>
            <a:r>
              <a:rPr lang="de-DE" sz="2000">
                <a:solidFill>
                  <a:schemeClr val="lt2"/>
                </a:solidFill>
              </a:rPr>
              <a:t> FPS) (GPU) 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Tiny YOLO </a:t>
            </a:r>
            <a:r>
              <a:rPr lang="de-DE" sz="2000">
                <a:solidFill>
                  <a:schemeClr val="lt2"/>
                </a:solidFill>
              </a:rPr>
              <a:t>benötigt</a:t>
            </a:r>
            <a:r>
              <a:rPr lang="de-DE" sz="2000">
                <a:solidFill>
                  <a:schemeClr val="lt2"/>
                </a:solidFill>
              </a:rPr>
              <a:t> nur 0,005 s</a:t>
            </a:r>
            <a:r>
              <a:rPr lang="de-DE" sz="2000">
                <a:solidFill>
                  <a:schemeClr val="lt2"/>
                </a:solidFill>
              </a:rPr>
              <a:t>ekunden pro Bild (207 FPS) (GPU)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Trainieren dauert 3 GPU Tage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72" name="Google Shape;172;p12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200">
                <a:solidFill>
                  <a:schemeClr val="lt2"/>
                </a:solidFill>
              </a:rPr>
              <a:t>Fazit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647564" y="1192577"/>
            <a:ext cx="8316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2"/>
                </a:solidFill>
              </a:rPr>
              <a:t>Vorteile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YOLO kann in Echtzeit </a:t>
            </a:r>
            <a:r>
              <a:rPr lang="de-DE" sz="2000">
                <a:solidFill>
                  <a:schemeClr val="lt2"/>
                </a:solidFill>
              </a:rPr>
              <a:t>genutzt</a:t>
            </a:r>
            <a:r>
              <a:rPr lang="de-DE" sz="2000">
                <a:solidFill>
                  <a:schemeClr val="lt2"/>
                </a:solidFill>
              </a:rPr>
              <a:t> werden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Ist </a:t>
            </a:r>
            <a:r>
              <a:rPr lang="de-DE" sz="2000">
                <a:solidFill>
                  <a:schemeClr val="lt2"/>
                </a:solidFill>
              </a:rPr>
              <a:t>ungefähr</a:t>
            </a:r>
            <a:r>
              <a:rPr lang="de-DE" sz="2000">
                <a:solidFill>
                  <a:schemeClr val="lt2"/>
                </a:solidFill>
              </a:rPr>
              <a:t> so Präzise wie Faster R-CNN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Bildrate von 40 FPS mit YOLO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Bildrate von 207 FPS mit Tiny YOLO</a:t>
            </a:r>
            <a:endParaRPr sz="2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2"/>
                </a:solidFill>
              </a:rPr>
              <a:t>Nachteile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lange zum Trainieren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Schlecht darin, kleine Dinge zu erkennen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f3312746_0_71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81" name="Google Shape;181;ge3f3312746_0_71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82" name="Google Shape;182;ge3f3312746_0_71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83" name="Google Shape;183;ge3f3312746_0_71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200">
                <a:solidFill>
                  <a:schemeClr val="lt2"/>
                </a:solidFill>
              </a:rPr>
              <a:t>End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184" name="Google Shape;184;ge3f3312746_0_71"/>
          <p:cNvSpPr txBox="1"/>
          <p:nvPr/>
        </p:nvSpPr>
        <p:spPr>
          <a:xfrm>
            <a:off x="647564" y="1192577"/>
            <a:ext cx="831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3f3312746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438" y="1207196"/>
            <a:ext cx="6468324" cy="485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f3312746_0_13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91" name="Google Shape;191;ge3f3312746_0_13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92" name="Google Shape;192;ge3f3312746_0_13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93" name="Google Shape;193;ge3f3312746_0_13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200">
                <a:solidFill>
                  <a:schemeClr val="lt2"/>
                </a:solidFill>
              </a:rPr>
              <a:t>Quellen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194" name="Google Shape;194;ge3f3312746_0_13"/>
          <p:cNvSpPr txBox="1"/>
          <p:nvPr/>
        </p:nvSpPr>
        <p:spPr>
          <a:xfrm>
            <a:off x="647564" y="1192577"/>
            <a:ext cx="8316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de-DE" sz="2000" u="sng">
                <a:solidFill>
                  <a:schemeClr val="hlink"/>
                </a:solidFill>
                <a:hlinkClick r:id="rId3"/>
              </a:rPr>
              <a:t>https://arxiv.org/pdf/1311.2524.pdf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 u="sng">
                <a:solidFill>
                  <a:schemeClr val="hlink"/>
                </a:solidFill>
                <a:hlinkClick r:id="rId4"/>
              </a:rPr>
              <a:t>https://arxiv.org/pdf/1504.08083.pdf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 u="sng">
                <a:solidFill>
                  <a:schemeClr val="hlink"/>
                </a:solidFill>
                <a:hlinkClick r:id="rId5"/>
              </a:rPr>
              <a:t>https://arxiv.org/pdf/1506.01497.pdf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 u="sng">
                <a:solidFill>
                  <a:schemeClr val="hlink"/>
                </a:solidFill>
                <a:hlinkClick r:id="rId6"/>
              </a:rPr>
              <a:t>https://arxiv.org/pdf/1506.02640v5.pdf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 u="sng">
                <a:solidFill>
                  <a:schemeClr val="hlink"/>
                </a:solidFill>
                <a:hlinkClick r:id="rId7"/>
              </a:rPr>
              <a:t>https://pjreddie.com/darknet/yolo/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787783" y="4839999"/>
            <a:ext cx="8316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Die Idee ist, Objekte/Tiere/Pflanzen/Menschen zu erkennen und mit den geographischen Koordinaten und der Zeit (Zeitstempel) abzuspeichern.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Dies kann zur Verbesserung des autonomen Fahrens und der Fahrassistenz genutzt werden.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85" name="Google Shape;85;p2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88" y="914032"/>
            <a:ext cx="7474592" cy="392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96" name="Google Shape;96;p3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323528" y="116632"/>
            <a:ext cx="52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 sz="3200">
                <a:solidFill>
                  <a:schemeClr val="lt2"/>
                </a:solidFill>
              </a:rPr>
              <a:t>Anforderungen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3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{3A95ECC7-248B-434F-B727-961930920D6D}</a:tableStyleId>
              </a:tblPr>
              <a:tblGrid>
                <a:gridCol w="790675"/>
                <a:gridCol w="644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Anforderungen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Program muss Objecte, Tiere, Pflanze und Menschen erkennen können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</a:t>
                      </a:r>
                      <a:r>
                        <a:rPr lang="de-DE"/>
                        <a:t>Programm</a:t>
                      </a:r>
                      <a:r>
                        <a:rPr lang="de-DE"/>
                        <a:t> muss ein Bild davon machen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</a:t>
                      </a:r>
                      <a:r>
                        <a:rPr lang="de-DE"/>
                        <a:t>Programm</a:t>
                      </a:r>
                      <a:r>
                        <a:rPr lang="de-DE"/>
                        <a:t> muss das Bild mit derzeitigen </a:t>
                      </a:r>
                      <a:r>
                        <a:rPr lang="de-DE"/>
                        <a:t>Koordinaten</a:t>
                      </a:r>
                      <a:r>
                        <a:rPr lang="de-DE"/>
                        <a:t> und Zeit speichern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FN1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Bild als PNG Format gespeichert werden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FN2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Die Zeit soll das aktuelle Datum und Uhrzeit beinhalten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701047" y="5161368"/>
            <a:ext cx="831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Objekte wie Autos, Tiere und Menschen beim Fahren identifizieren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Video / Bilder mit Identifikation speichern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Zeit und Koordinaten speichern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400" y="1089950"/>
            <a:ext cx="4769190" cy="3942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15" name="Google Shape;115;p5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323528" y="116632"/>
            <a:ext cx="523670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Use-Case Diagramm</a:t>
            </a:r>
            <a:endParaRPr sz="3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166061"/>
            <a:ext cx="87725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idx="10" type="dt"/>
          </p:nvPr>
        </p:nvSpPr>
        <p:spPr>
          <a:xfrm>
            <a:off x="7812360" y="6656388"/>
            <a:ext cx="75565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1" type="ftr"/>
          </p:nvPr>
        </p:nvSpPr>
        <p:spPr>
          <a:xfrm>
            <a:off x="182563" y="6656388"/>
            <a:ext cx="4389437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676456" y="6655197"/>
            <a:ext cx="468052" cy="158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323528" y="116632"/>
            <a:ext cx="572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DL Modelle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647564" y="1192577"/>
            <a:ext cx="8316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de-DE" sz="2200">
                <a:solidFill>
                  <a:schemeClr val="lt2"/>
                </a:solidFill>
              </a:rPr>
              <a:t>R-CNN</a:t>
            </a:r>
            <a:endParaRPr sz="2200">
              <a:solidFill>
                <a:schemeClr val="lt2"/>
              </a:solidFill>
            </a:endParaRPr>
          </a:p>
          <a:p>
            <a:pPr indent="-3365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de-DE" sz="2200">
                <a:solidFill>
                  <a:schemeClr val="lt2"/>
                </a:solidFill>
              </a:rPr>
              <a:t>Faster R-CNN</a:t>
            </a:r>
            <a:endParaRPr sz="2200">
              <a:solidFill>
                <a:schemeClr val="lt2"/>
              </a:solidFill>
            </a:endParaRPr>
          </a:p>
          <a:p>
            <a:pPr indent="-3365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de-DE" sz="2200">
                <a:solidFill>
                  <a:schemeClr val="lt2"/>
                </a:solidFill>
              </a:rPr>
              <a:t>Fastest R-CNN</a:t>
            </a:r>
            <a:endParaRPr sz="2200">
              <a:solidFill>
                <a:schemeClr val="lt2"/>
              </a:solidFill>
            </a:endParaRPr>
          </a:p>
          <a:p>
            <a:pPr indent="-3365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•"/>
            </a:pPr>
            <a:r>
              <a:rPr lang="de-DE" sz="2200">
                <a:solidFill>
                  <a:schemeClr val="lt2"/>
                </a:solidFill>
              </a:rPr>
              <a:t>YOLO</a:t>
            </a:r>
            <a:endParaRPr sz="2200">
              <a:solidFill>
                <a:schemeClr val="lt2"/>
              </a:solidFill>
            </a:endParaRPr>
          </a:p>
          <a:p>
            <a:pPr indent="0" lvl="0" marL="892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f3312746_0_27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32" name="Google Shape;132;ge3f3312746_0_27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33" name="Google Shape;133;ge3f3312746_0_27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34" name="Google Shape;134;ge3f3312746_0_27"/>
          <p:cNvSpPr txBox="1"/>
          <p:nvPr/>
        </p:nvSpPr>
        <p:spPr>
          <a:xfrm>
            <a:off x="323528" y="116632"/>
            <a:ext cx="622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R-CNN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e3f331274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38" y="2574074"/>
            <a:ext cx="7952725" cy="29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e3f3312746_0_27"/>
          <p:cNvSpPr txBox="1"/>
          <p:nvPr/>
        </p:nvSpPr>
        <p:spPr>
          <a:xfrm>
            <a:off x="647564" y="1192577"/>
            <a:ext cx="8316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mean average precision (mAP) von 62% 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</a:t>
            </a:r>
            <a:r>
              <a:rPr lang="de-DE" sz="2000">
                <a:solidFill>
                  <a:schemeClr val="lt2"/>
                </a:solidFill>
              </a:rPr>
              <a:t>ungefähr</a:t>
            </a:r>
            <a:r>
              <a:rPr lang="de-DE" sz="2000">
                <a:solidFill>
                  <a:schemeClr val="lt2"/>
                </a:solidFill>
              </a:rPr>
              <a:t> 47 S</a:t>
            </a:r>
            <a:r>
              <a:rPr lang="de-DE" sz="2000">
                <a:solidFill>
                  <a:schemeClr val="lt2"/>
                </a:solidFill>
              </a:rPr>
              <a:t>ekunden</a:t>
            </a:r>
            <a:r>
              <a:rPr lang="de-DE" sz="2000">
                <a:solidFill>
                  <a:schemeClr val="lt2"/>
                </a:solidFill>
              </a:rPr>
              <a:t> pro Bild (0,02 FPS) (GPU)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Trainieren dauert lange (2.5 GPU-Tage für 5k Bilder)</a:t>
            </a:r>
            <a:endParaRPr sz="2000">
              <a:solidFill>
                <a:schemeClr val="lt2"/>
              </a:solidFill>
            </a:endParaRPr>
          </a:p>
          <a:p>
            <a:pPr indent="0" lvl="0" marL="892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f3312746_0_35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2" name="Google Shape;142;ge3f3312746_0_35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43" name="Google Shape;143;ge3f3312746_0_35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44" name="Google Shape;144;ge3f3312746_0_35"/>
          <p:cNvSpPr txBox="1"/>
          <p:nvPr/>
        </p:nvSpPr>
        <p:spPr>
          <a:xfrm>
            <a:off x="323528" y="116632"/>
            <a:ext cx="705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Fast R-CNN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e3f3312746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50" y="2547574"/>
            <a:ext cx="7469751" cy="30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e3f3312746_0_35"/>
          <p:cNvSpPr txBox="1"/>
          <p:nvPr/>
        </p:nvSpPr>
        <p:spPr>
          <a:xfrm>
            <a:off x="647564" y="1192577"/>
            <a:ext cx="831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mean average precision (mAP) von 66% 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nur 2,3 Sekunden pro Bild (0,4 FPS) (GPU)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Trainieren dauert 0.28 GPU Tage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3f3312746_0_106"/>
          <p:cNvSpPr txBox="1"/>
          <p:nvPr>
            <p:ph idx="10" type="dt"/>
          </p:nvPr>
        </p:nvSpPr>
        <p:spPr>
          <a:xfrm>
            <a:off x="7812360" y="6656388"/>
            <a:ext cx="7557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/>
              <a:t>12.07.2021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52" name="Google Shape;152;ge3f3312746_0_106"/>
          <p:cNvSpPr txBox="1"/>
          <p:nvPr>
            <p:ph idx="11" type="ftr"/>
          </p:nvPr>
        </p:nvSpPr>
        <p:spPr>
          <a:xfrm>
            <a:off x="182563" y="6656388"/>
            <a:ext cx="43893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Prof. Dr. Achim Rettberg – University of Applied Sciences Hamm-Lippstadt</a:t>
            </a:r>
            <a:endParaRPr/>
          </a:p>
        </p:txBody>
      </p:sp>
      <p:sp>
        <p:nvSpPr>
          <p:cNvPr id="153" name="Google Shape;153;ge3f3312746_0_106"/>
          <p:cNvSpPr txBox="1"/>
          <p:nvPr>
            <p:ph idx="12" type="sldNum"/>
          </p:nvPr>
        </p:nvSpPr>
        <p:spPr>
          <a:xfrm>
            <a:off x="8676456" y="6655197"/>
            <a:ext cx="468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&lt; </a:t>
            </a:r>
            <a:fld id="{00000000-1234-1234-1234-123412341234}" type="slidenum">
              <a:rPr lang="de-DE"/>
              <a:t>‹#›</a:t>
            </a:fld>
            <a:r>
              <a:rPr lang="de-DE"/>
              <a:t> &gt;</a:t>
            </a:r>
            <a:endParaRPr/>
          </a:p>
        </p:txBody>
      </p:sp>
      <p:sp>
        <p:nvSpPr>
          <p:cNvPr id="154" name="Google Shape;154;ge3f3312746_0_106"/>
          <p:cNvSpPr txBox="1"/>
          <p:nvPr/>
        </p:nvSpPr>
        <p:spPr>
          <a:xfrm>
            <a:off x="323528" y="116632"/>
            <a:ext cx="705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929" marR="3572" rtl="0" algn="l">
              <a:lnSpc>
                <a:spcPct val="10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lt2"/>
                </a:solidFill>
              </a:rPr>
              <a:t>Faster R-CNN</a:t>
            </a:r>
            <a:endParaRPr sz="3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f3312746_0_106"/>
          <p:cNvSpPr txBox="1"/>
          <p:nvPr/>
        </p:nvSpPr>
        <p:spPr>
          <a:xfrm>
            <a:off x="647564" y="1192577"/>
            <a:ext cx="831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Hat eine mean average precision (mAP) von 70% 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Benötigt nur 0,2 Sekunden pro Bild (5 FPS) (GPU)</a:t>
            </a:r>
            <a:endParaRPr sz="2000">
              <a:solidFill>
                <a:schemeClr val="lt2"/>
              </a:solidFill>
            </a:endParaRPr>
          </a:p>
          <a:p>
            <a:pPr indent="-323850" lvl="0" marL="294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de-DE" sz="2000">
                <a:solidFill>
                  <a:schemeClr val="lt2"/>
                </a:solidFill>
              </a:rPr>
              <a:t>Trainieren dauert 0.28 GPU Tage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56" name="Google Shape;156;ge3f3312746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174" y="2634874"/>
            <a:ext cx="3795650" cy="38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TANDARD">
  <a:themeElements>
    <a:clrScheme name="STANDARD 1">
      <a:dk1>
        <a:srgbClr val="000000"/>
      </a:dk1>
      <a:lt1>
        <a:srgbClr val="FFFFFF"/>
      </a:lt1>
      <a:dk2>
        <a:srgbClr val="00197D"/>
      </a:dk2>
      <a:lt2>
        <a:srgbClr val="646464"/>
      </a:lt2>
      <a:accent1>
        <a:srgbClr val="0078F0"/>
      </a:accent1>
      <a:accent2>
        <a:srgbClr val="6EAA23"/>
      </a:accent2>
      <a:accent3>
        <a:srgbClr val="FFFFFF"/>
      </a:accent3>
      <a:accent4>
        <a:srgbClr val="000000"/>
      </a:accent4>
      <a:accent5>
        <a:srgbClr val="AABEF6"/>
      </a:accent5>
      <a:accent6>
        <a:srgbClr val="639A1F"/>
      </a:accent6>
      <a:hlink>
        <a:srgbClr val="00197D"/>
      </a:hlink>
      <a:folHlink>
        <a:srgbClr val="FF8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2008-08-13T11:47:09Z</dcterms:created>
  <dc:creator>Prof. Dr. Henkler, Stefan</dc:creator>
</cp:coreProperties>
</file>