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2"/>
  </p:notesMasterIdLst>
  <p:handoutMasterIdLst>
    <p:handoutMasterId r:id="rId33"/>
  </p:handoutMasterIdLst>
  <p:sldIdLst>
    <p:sldId id="285" r:id="rId5"/>
    <p:sldId id="298" r:id="rId6"/>
    <p:sldId id="302" r:id="rId7"/>
    <p:sldId id="304" r:id="rId8"/>
    <p:sldId id="305" r:id="rId9"/>
    <p:sldId id="306" r:id="rId10"/>
    <p:sldId id="307" r:id="rId11"/>
    <p:sldId id="309" r:id="rId12"/>
    <p:sldId id="325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7" r:id="rId23"/>
    <p:sldId id="328" r:id="rId24"/>
    <p:sldId id="329" r:id="rId25"/>
    <p:sldId id="320" r:id="rId26"/>
    <p:sldId id="330" r:id="rId27"/>
    <p:sldId id="331" r:id="rId28"/>
    <p:sldId id="323" r:id="rId29"/>
    <p:sldId id="324" r:id="rId30"/>
    <p:sldId id="301" r:id="rId31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232F3E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9" autoAdjust="0"/>
    <p:restoredTop sz="96882" autoAdjust="0"/>
  </p:normalViewPr>
  <p:slideViewPr>
    <p:cSldViewPr snapToGrid="0" showGuides="1">
      <p:cViewPr>
        <p:scale>
          <a:sx n="100" d="100"/>
          <a:sy n="100" d="100"/>
        </p:scale>
        <p:origin x="871" y="377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3ADD5-8F34-B843-89F8-47769A5C1CAF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37480A-3787-5841-9D43-E78E83A8A245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App</a:t>
          </a:r>
        </a:p>
      </dgm:t>
    </dgm:pt>
    <dgm:pt modelId="{CA3B6D8F-CD8E-2D41-9FD2-62E8F929B7E7}" type="parTrans" cxnId="{518F62F9-74AD-8D41-9909-E3F73BF7464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2B9CA6B9-2608-114C-9FC7-0EEFD575CE10}" type="sibTrans" cxnId="{518F62F9-74AD-8D41-9909-E3F73BF7464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A43A4D72-EFA2-6F4D-9B9E-038894E0073F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Environments</a:t>
          </a:r>
        </a:p>
      </dgm:t>
    </dgm:pt>
    <dgm:pt modelId="{2B632B4F-2BC8-064C-B8F7-D2E8E8371709}" type="parTrans" cxnId="{7BD2DC22-AB06-8043-B4EF-CF05CA90C97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D702B4B4-829A-9041-92D3-4ECD9C230917}" type="sibTrans" cxnId="{7BD2DC22-AB06-8043-B4EF-CF05CA90C97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FD564CCF-B6A2-934B-9FAA-7EF2E03BAB0C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Stacks</a:t>
          </a:r>
        </a:p>
      </dgm:t>
    </dgm:pt>
    <dgm:pt modelId="{0DD40DCB-1C70-6A4F-9B4E-6FFC56851921}" type="parTrans" cxnId="{84A76447-E3BB-A849-99D0-7D7A3A7A533F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7C277E36-45D5-B14F-B963-5561DFDBD873}" type="sibTrans" cxnId="{84A76447-E3BB-A849-99D0-7D7A3A7A533F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C5055CAF-E424-094C-ABE8-08A77F637195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Constructs</a:t>
          </a:r>
        </a:p>
      </dgm:t>
    </dgm:pt>
    <dgm:pt modelId="{1C83570E-FB72-754B-80B3-1A296BB75582}" type="parTrans" cxnId="{AB78B210-1AAB-7F41-9C4E-5ED0B77D9730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4A017308-EFA5-B94E-A6C4-BA4AB9864FD0}" type="sibTrans" cxnId="{AB78B210-1AAB-7F41-9C4E-5ED0B77D9730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27A45FC2-9CBA-D640-B7B6-CA52A800D3F4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Resources</a:t>
          </a:r>
        </a:p>
      </dgm:t>
    </dgm:pt>
    <dgm:pt modelId="{B76E3C9D-29D1-CC49-9C74-ABA708C258C5}" type="parTrans" cxnId="{EDDD94FE-132A-584F-813A-8B759DD678FB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DF6C6B5B-4607-6A4D-875A-DAFEB8EF0647}" type="sibTrans" cxnId="{EDDD94FE-132A-584F-813A-8B759DD678FB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04B6C68C-19EF-2E4B-8EFC-35455BA7D837}" type="pres">
      <dgm:prSet presAssocID="{BF63ADD5-8F34-B843-89F8-47769A5C1CA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4A8211-F1CF-D241-A1F2-DFACF908D53B}" type="pres">
      <dgm:prSet presAssocID="{BF63ADD5-8F34-B843-89F8-47769A5C1CAF}" presName="comp1" presStyleCnt="0"/>
      <dgm:spPr/>
    </dgm:pt>
    <dgm:pt modelId="{34CEA6DB-2E16-3841-A66E-8A308BFA4F66}" type="pres">
      <dgm:prSet presAssocID="{BF63ADD5-8F34-B843-89F8-47769A5C1CAF}" presName="circle1" presStyleLbl="node1" presStyleIdx="0" presStyleCnt="5"/>
      <dgm:spPr/>
      <dgm:t>
        <a:bodyPr/>
        <a:lstStyle/>
        <a:p>
          <a:endParaRPr lang="en-US"/>
        </a:p>
      </dgm:t>
    </dgm:pt>
    <dgm:pt modelId="{9710749F-7CE3-2E43-8781-2F96A3FB194F}" type="pres">
      <dgm:prSet presAssocID="{BF63ADD5-8F34-B843-89F8-47769A5C1CAF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B52AA-9102-724C-BD32-C4BA0E27832F}" type="pres">
      <dgm:prSet presAssocID="{BF63ADD5-8F34-B843-89F8-47769A5C1CAF}" presName="comp2" presStyleCnt="0"/>
      <dgm:spPr/>
    </dgm:pt>
    <dgm:pt modelId="{BD5CEDC5-B92D-7241-A470-35959477F589}" type="pres">
      <dgm:prSet presAssocID="{BF63ADD5-8F34-B843-89F8-47769A5C1CAF}" presName="circle2" presStyleLbl="node1" presStyleIdx="1" presStyleCnt="5"/>
      <dgm:spPr/>
      <dgm:t>
        <a:bodyPr/>
        <a:lstStyle/>
        <a:p>
          <a:endParaRPr lang="en-US"/>
        </a:p>
      </dgm:t>
    </dgm:pt>
    <dgm:pt modelId="{39F3F3BD-F45C-1546-B658-26FDBFE2A4C4}" type="pres">
      <dgm:prSet presAssocID="{BF63ADD5-8F34-B843-89F8-47769A5C1CAF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324C8-70EC-9D48-A6DE-A8AA56D470FB}" type="pres">
      <dgm:prSet presAssocID="{BF63ADD5-8F34-B843-89F8-47769A5C1CAF}" presName="comp3" presStyleCnt="0"/>
      <dgm:spPr/>
    </dgm:pt>
    <dgm:pt modelId="{C31DE072-1F94-1747-A12F-BC78E8C895BE}" type="pres">
      <dgm:prSet presAssocID="{BF63ADD5-8F34-B843-89F8-47769A5C1CAF}" presName="circle3" presStyleLbl="node1" presStyleIdx="2" presStyleCnt="5"/>
      <dgm:spPr/>
      <dgm:t>
        <a:bodyPr/>
        <a:lstStyle/>
        <a:p>
          <a:endParaRPr lang="en-US"/>
        </a:p>
      </dgm:t>
    </dgm:pt>
    <dgm:pt modelId="{6E666258-5C23-AF46-A791-D6DDF6183974}" type="pres">
      <dgm:prSet presAssocID="{BF63ADD5-8F34-B843-89F8-47769A5C1CAF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0251F-7F93-EE44-8731-19F86B9FF084}" type="pres">
      <dgm:prSet presAssocID="{BF63ADD5-8F34-B843-89F8-47769A5C1CAF}" presName="comp4" presStyleCnt="0"/>
      <dgm:spPr/>
    </dgm:pt>
    <dgm:pt modelId="{E6072825-D852-9047-B204-34C415665E0F}" type="pres">
      <dgm:prSet presAssocID="{BF63ADD5-8F34-B843-89F8-47769A5C1CAF}" presName="circle4" presStyleLbl="node1" presStyleIdx="3" presStyleCnt="5"/>
      <dgm:spPr/>
      <dgm:t>
        <a:bodyPr/>
        <a:lstStyle/>
        <a:p>
          <a:endParaRPr lang="en-US"/>
        </a:p>
      </dgm:t>
    </dgm:pt>
    <dgm:pt modelId="{1303600C-7302-9C4D-A179-0B0903B913A2}" type="pres">
      <dgm:prSet presAssocID="{BF63ADD5-8F34-B843-89F8-47769A5C1CAF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9BB6-44B2-4340-A27E-75D48305657F}" type="pres">
      <dgm:prSet presAssocID="{BF63ADD5-8F34-B843-89F8-47769A5C1CAF}" presName="comp5" presStyleCnt="0"/>
      <dgm:spPr/>
    </dgm:pt>
    <dgm:pt modelId="{FB227776-21E4-C942-BB7B-E2D692D8B1D5}" type="pres">
      <dgm:prSet presAssocID="{BF63ADD5-8F34-B843-89F8-47769A5C1CAF}" presName="circle5" presStyleLbl="node1" presStyleIdx="4" presStyleCnt="5"/>
      <dgm:spPr/>
      <dgm:t>
        <a:bodyPr/>
        <a:lstStyle/>
        <a:p>
          <a:endParaRPr lang="en-US"/>
        </a:p>
      </dgm:t>
    </dgm:pt>
    <dgm:pt modelId="{CD718BC4-8B29-0042-B2FD-7BBD27C96714}" type="pres">
      <dgm:prSet presAssocID="{BF63ADD5-8F34-B843-89F8-47769A5C1CAF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81DB61-8DE0-744F-BA2C-F4FAB59CF2E9}" type="presOf" srcId="{BF63ADD5-8F34-B843-89F8-47769A5C1CAF}" destId="{04B6C68C-19EF-2E4B-8EFC-35455BA7D837}" srcOrd="0" destOrd="0" presId="urn:microsoft.com/office/officeart/2005/8/layout/venn2"/>
    <dgm:cxn modelId="{A46B867D-A6EF-364D-ADCA-91CD60ADC4AF}" type="presOf" srcId="{1F37480A-3787-5841-9D43-E78E83A8A245}" destId="{9710749F-7CE3-2E43-8781-2F96A3FB194F}" srcOrd="1" destOrd="0" presId="urn:microsoft.com/office/officeart/2005/8/layout/venn2"/>
    <dgm:cxn modelId="{7BD2DC22-AB06-8043-B4EF-CF05CA90C975}" srcId="{BF63ADD5-8F34-B843-89F8-47769A5C1CAF}" destId="{A43A4D72-EFA2-6F4D-9B9E-038894E0073F}" srcOrd="1" destOrd="0" parTransId="{2B632B4F-2BC8-064C-B8F7-D2E8E8371709}" sibTransId="{D702B4B4-829A-9041-92D3-4ECD9C230917}"/>
    <dgm:cxn modelId="{537E6878-7BF0-FA4F-B22A-60CCC98FCE9A}" type="presOf" srcId="{FD564CCF-B6A2-934B-9FAA-7EF2E03BAB0C}" destId="{C31DE072-1F94-1747-A12F-BC78E8C895BE}" srcOrd="0" destOrd="0" presId="urn:microsoft.com/office/officeart/2005/8/layout/venn2"/>
    <dgm:cxn modelId="{7E3D188A-1164-6444-9B0A-381EE60D6546}" type="presOf" srcId="{C5055CAF-E424-094C-ABE8-08A77F637195}" destId="{E6072825-D852-9047-B204-34C415665E0F}" srcOrd="0" destOrd="0" presId="urn:microsoft.com/office/officeart/2005/8/layout/venn2"/>
    <dgm:cxn modelId="{F055D253-26B7-354F-8DCE-A64FD7F482D2}" type="presOf" srcId="{A43A4D72-EFA2-6F4D-9B9E-038894E0073F}" destId="{39F3F3BD-F45C-1546-B658-26FDBFE2A4C4}" srcOrd="1" destOrd="0" presId="urn:microsoft.com/office/officeart/2005/8/layout/venn2"/>
    <dgm:cxn modelId="{AB78B210-1AAB-7F41-9C4E-5ED0B77D9730}" srcId="{BF63ADD5-8F34-B843-89F8-47769A5C1CAF}" destId="{C5055CAF-E424-094C-ABE8-08A77F637195}" srcOrd="3" destOrd="0" parTransId="{1C83570E-FB72-754B-80B3-1A296BB75582}" sibTransId="{4A017308-EFA5-B94E-A6C4-BA4AB9864FD0}"/>
    <dgm:cxn modelId="{518F62F9-74AD-8D41-9909-E3F73BF74649}" srcId="{BF63ADD5-8F34-B843-89F8-47769A5C1CAF}" destId="{1F37480A-3787-5841-9D43-E78E83A8A245}" srcOrd="0" destOrd="0" parTransId="{CA3B6D8F-CD8E-2D41-9FD2-62E8F929B7E7}" sibTransId="{2B9CA6B9-2608-114C-9FC7-0EEFD575CE10}"/>
    <dgm:cxn modelId="{EDDD94FE-132A-584F-813A-8B759DD678FB}" srcId="{BF63ADD5-8F34-B843-89F8-47769A5C1CAF}" destId="{27A45FC2-9CBA-D640-B7B6-CA52A800D3F4}" srcOrd="4" destOrd="0" parTransId="{B76E3C9D-29D1-CC49-9C74-ABA708C258C5}" sibTransId="{DF6C6B5B-4607-6A4D-875A-DAFEB8EF0647}"/>
    <dgm:cxn modelId="{1A7B1F12-82D7-704F-B4F4-202DCCA3846E}" type="presOf" srcId="{1F37480A-3787-5841-9D43-E78E83A8A245}" destId="{34CEA6DB-2E16-3841-A66E-8A308BFA4F66}" srcOrd="0" destOrd="0" presId="urn:microsoft.com/office/officeart/2005/8/layout/venn2"/>
    <dgm:cxn modelId="{030ED1F9-4F2F-D64F-AEAE-9AB8EE31B572}" type="presOf" srcId="{C5055CAF-E424-094C-ABE8-08A77F637195}" destId="{1303600C-7302-9C4D-A179-0B0903B913A2}" srcOrd="1" destOrd="0" presId="urn:microsoft.com/office/officeart/2005/8/layout/venn2"/>
    <dgm:cxn modelId="{5D23FB6E-39D8-574E-8E89-9333D2966748}" type="presOf" srcId="{27A45FC2-9CBA-D640-B7B6-CA52A800D3F4}" destId="{CD718BC4-8B29-0042-B2FD-7BBD27C96714}" srcOrd="1" destOrd="0" presId="urn:microsoft.com/office/officeart/2005/8/layout/venn2"/>
    <dgm:cxn modelId="{54DD6AA6-E461-3842-B9D1-4B324A008EE7}" type="presOf" srcId="{FD564CCF-B6A2-934B-9FAA-7EF2E03BAB0C}" destId="{6E666258-5C23-AF46-A791-D6DDF6183974}" srcOrd="1" destOrd="0" presId="urn:microsoft.com/office/officeart/2005/8/layout/venn2"/>
    <dgm:cxn modelId="{EBD7E994-A002-B74B-BFE5-9BBC6A54823C}" type="presOf" srcId="{A43A4D72-EFA2-6F4D-9B9E-038894E0073F}" destId="{BD5CEDC5-B92D-7241-A470-35959477F589}" srcOrd="0" destOrd="0" presId="urn:microsoft.com/office/officeart/2005/8/layout/venn2"/>
    <dgm:cxn modelId="{CC85BD62-7F3B-524A-ACEF-917443B08352}" type="presOf" srcId="{27A45FC2-9CBA-D640-B7B6-CA52A800D3F4}" destId="{FB227776-21E4-C942-BB7B-E2D692D8B1D5}" srcOrd="0" destOrd="0" presId="urn:microsoft.com/office/officeart/2005/8/layout/venn2"/>
    <dgm:cxn modelId="{84A76447-E3BB-A849-99D0-7D7A3A7A533F}" srcId="{BF63ADD5-8F34-B843-89F8-47769A5C1CAF}" destId="{FD564CCF-B6A2-934B-9FAA-7EF2E03BAB0C}" srcOrd="2" destOrd="0" parTransId="{0DD40DCB-1C70-6A4F-9B4E-6FFC56851921}" sibTransId="{7C277E36-45D5-B14F-B963-5561DFDBD873}"/>
    <dgm:cxn modelId="{78A4C995-7CF9-B24C-998A-E7631E86B839}" type="presParOf" srcId="{04B6C68C-19EF-2E4B-8EFC-35455BA7D837}" destId="{324A8211-F1CF-D241-A1F2-DFACF908D53B}" srcOrd="0" destOrd="0" presId="urn:microsoft.com/office/officeart/2005/8/layout/venn2"/>
    <dgm:cxn modelId="{29C030EC-CCFD-7544-8B65-B2FCC35143C1}" type="presParOf" srcId="{324A8211-F1CF-D241-A1F2-DFACF908D53B}" destId="{34CEA6DB-2E16-3841-A66E-8A308BFA4F66}" srcOrd="0" destOrd="0" presId="urn:microsoft.com/office/officeart/2005/8/layout/venn2"/>
    <dgm:cxn modelId="{9633F8C3-84F7-5143-8991-AC6C310F9A7B}" type="presParOf" srcId="{324A8211-F1CF-D241-A1F2-DFACF908D53B}" destId="{9710749F-7CE3-2E43-8781-2F96A3FB194F}" srcOrd="1" destOrd="0" presId="urn:microsoft.com/office/officeart/2005/8/layout/venn2"/>
    <dgm:cxn modelId="{3E7A4A66-73E9-F14A-AE86-642C62B5D2E0}" type="presParOf" srcId="{04B6C68C-19EF-2E4B-8EFC-35455BA7D837}" destId="{FF3B52AA-9102-724C-BD32-C4BA0E27832F}" srcOrd="1" destOrd="0" presId="urn:microsoft.com/office/officeart/2005/8/layout/venn2"/>
    <dgm:cxn modelId="{AEE82882-6511-784F-8C2F-DDDA36B6A6E3}" type="presParOf" srcId="{FF3B52AA-9102-724C-BD32-C4BA0E27832F}" destId="{BD5CEDC5-B92D-7241-A470-35959477F589}" srcOrd="0" destOrd="0" presId="urn:microsoft.com/office/officeart/2005/8/layout/venn2"/>
    <dgm:cxn modelId="{6FFE92BD-3A05-8349-9C41-34F09DD41EC7}" type="presParOf" srcId="{FF3B52AA-9102-724C-BD32-C4BA0E27832F}" destId="{39F3F3BD-F45C-1546-B658-26FDBFE2A4C4}" srcOrd="1" destOrd="0" presId="urn:microsoft.com/office/officeart/2005/8/layout/venn2"/>
    <dgm:cxn modelId="{BB7A543A-F239-5C48-87F2-C904E70F95AD}" type="presParOf" srcId="{04B6C68C-19EF-2E4B-8EFC-35455BA7D837}" destId="{CF1324C8-70EC-9D48-A6DE-A8AA56D470FB}" srcOrd="2" destOrd="0" presId="urn:microsoft.com/office/officeart/2005/8/layout/venn2"/>
    <dgm:cxn modelId="{95896233-6013-4543-8C5F-4B1F1CA88910}" type="presParOf" srcId="{CF1324C8-70EC-9D48-A6DE-A8AA56D470FB}" destId="{C31DE072-1F94-1747-A12F-BC78E8C895BE}" srcOrd="0" destOrd="0" presId="urn:microsoft.com/office/officeart/2005/8/layout/venn2"/>
    <dgm:cxn modelId="{BB4E13B3-92FB-044D-B7CD-7D70ABDF1018}" type="presParOf" srcId="{CF1324C8-70EC-9D48-A6DE-A8AA56D470FB}" destId="{6E666258-5C23-AF46-A791-D6DDF6183974}" srcOrd="1" destOrd="0" presId="urn:microsoft.com/office/officeart/2005/8/layout/venn2"/>
    <dgm:cxn modelId="{4D8235A0-123B-044F-BAE7-A23AC495DEED}" type="presParOf" srcId="{04B6C68C-19EF-2E4B-8EFC-35455BA7D837}" destId="{3250251F-7F93-EE44-8731-19F86B9FF084}" srcOrd="3" destOrd="0" presId="urn:microsoft.com/office/officeart/2005/8/layout/venn2"/>
    <dgm:cxn modelId="{7E15370D-1FF4-714F-8FF6-C49C24C4EA03}" type="presParOf" srcId="{3250251F-7F93-EE44-8731-19F86B9FF084}" destId="{E6072825-D852-9047-B204-34C415665E0F}" srcOrd="0" destOrd="0" presId="urn:microsoft.com/office/officeart/2005/8/layout/venn2"/>
    <dgm:cxn modelId="{51B56AF7-2612-2A4C-94E1-5892D5172747}" type="presParOf" srcId="{3250251F-7F93-EE44-8731-19F86B9FF084}" destId="{1303600C-7302-9C4D-A179-0B0903B913A2}" srcOrd="1" destOrd="0" presId="urn:microsoft.com/office/officeart/2005/8/layout/venn2"/>
    <dgm:cxn modelId="{5721F67A-BD78-0A47-BF4A-4259BFA3C670}" type="presParOf" srcId="{04B6C68C-19EF-2E4B-8EFC-35455BA7D837}" destId="{CBBF9BB6-44B2-4340-A27E-75D48305657F}" srcOrd="4" destOrd="0" presId="urn:microsoft.com/office/officeart/2005/8/layout/venn2"/>
    <dgm:cxn modelId="{5B99FC70-D98C-B74A-A3B4-1AA1FDEFD56D}" type="presParOf" srcId="{CBBF9BB6-44B2-4340-A27E-75D48305657F}" destId="{FB227776-21E4-C942-BB7B-E2D692D8B1D5}" srcOrd="0" destOrd="0" presId="urn:microsoft.com/office/officeart/2005/8/layout/venn2"/>
    <dgm:cxn modelId="{DAA1CFD2-D0B7-A149-8CC3-9435828CAFED}" type="presParOf" srcId="{CBBF9BB6-44B2-4340-A27E-75D48305657F}" destId="{CD718BC4-8B29-0042-B2FD-7BBD27C9671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6DB-2E16-3841-A66E-8A308BFA4F66}">
      <dsp:nvSpPr>
        <dsp:cNvPr id="0" name=""/>
        <dsp:cNvSpPr/>
      </dsp:nvSpPr>
      <dsp:spPr>
        <a:xfrm>
          <a:off x="3131573" y="0"/>
          <a:ext cx="5036224" cy="5036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App</a:t>
          </a:r>
        </a:p>
      </dsp:txBody>
      <dsp:txXfrm>
        <a:off x="4705393" y="251811"/>
        <a:ext cx="1888584" cy="503622"/>
      </dsp:txXfrm>
    </dsp:sp>
    <dsp:sp modelId="{BD5CEDC5-B92D-7241-A470-35959477F589}">
      <dsp:nvSpPr>
        <dsp:cNvPr id="0" name=""/>
        <dsp:cNvSpPr/>
      </dsp:nvSpPr>
      <dsp:spPr>
        <a:xfrm>
          <a:off x="3509290" y="755433"/>
          <a:ext cx="4280790" cy="4280790"/>
        </a:xfrm>
        <a:prstGeom prst="ellipse">
          <a:avLst/>
        </a:prstGeom>
        <a:solidFill>
          <a:schemeClr val="accent2">
            <a:hueOff val="121594"/>
            <a:satOff val="0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Environments</a:t>
          </a:r>
        </a:p>
      </dsp:txBody>
      <dsp:txXfrm>
        <a:off x="4726640" y="1001579"/>
        <a:ext cx="1846090" cy="492290"/>
      </dsp:txXfrm>
    </dsp:sp>
    <dsp:sp modelId="{C31DE072-1F94-1747-A12F-BC78E8C895BE}">
      <dsp:nvSpPr>
        <dsp:cNvPr id="0" name=""/>
        <dsp:cNvSpPr/>
      </dsp:nvSpPr>
      <dsp:spPr>
        <a:xfrm>
          <a:off x="3887007" y="1510867"/>
          <a:ext cx="3525356" cy="3525356"/>
        </a:xfrm>
        <a:prstGeom prst="ellipse">
          <a:avLst/>
        </a:prstGeom>
        <a:solidFill>
          <a:schemeClr val="accent2">
            <a:hueOff val="243188"/>
            <a:satOff val="0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Stacks</a:t>
          </a:r>
        </a:p>
      </dsp:txBody>
      <dsp:txXfrm>
        <a:off x="4737499" y="1754116"/>
        <a:ext cx="1824372" cy="486499"/>
      </dsp:txXfrm>
    </dsp:sp>
    <dsp:sp modelId="{E6072825-D852-9047-B204-34C415665E0F}">
      <dsp:nvSpPr>
        <dsp:cNvPr id="0" name=""/>
        <dsp:cNvSpPr/>
      </dsp:nvSpPr>
      <dsp:spPr>
        <a:xfrm>
          <a:off x="4264724" y="2266300"/>
          <a:ext cx="2769923" cy="2769923"/>
        </a:xfrm>
        <a:prstGeom prst="ellipse">
          <a:avLst/>
        </a:prstGeom>
        <a:solidFill>
          <a:schemeClr val="accent2">
            <a:hueOff val="364782"/>
            <a:satOff val="0"/>
            <a:lumOff val="-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Constructs</a:t>
          </a:r>
        </a:p>
      </dsp:txBody>
      <dsp:txXfrm>
        <a:off x="4901806" y="2515593"/>
        <a:ext cx="1495758" cy="498586"/>
      </dsp:txXfrm>
    </dsp:sp>
    <dsp:sp modelId="{FB227776-21E4-C942-BB7B-E2D692D8B1D5}">
      <dsp:nvSpPr>
        <dsp:cNvPr id="0" name=""/>
        <dsp:cNvSpPr/>
      </dsp:nvSpPr>
      <dsp:spPr>
        <a:xfrm>
          <a:off x="4642441" y="3021734"/>
          <a:ext cx="2014489" cy="2014489"/>
        </a:xfrm>
        <a:prstGeom prst="ellipse">
          <a:avLst/>
        </a:prstGeom>
        <a:solidFill>
          <a:schemeClr val="accent2">
            <a:hueOff val="486376"/>
            <a:satOff val="0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Resources</a:t>
          </a:r>
        </a:p>
      </dsp:txBody>
      <dsp:txXfrm>
        <a:off x="4937456" y="3525356"/>
        <a:ext cx="1424459" cy="100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3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let’s go build!</a:t>
            </a:r>
          </a:p>
          <a:p>
            <a:endParaRPr lang="en-US" dirty="0" smtClean="0"/>
          </a:p>
          <a:p>
            <a:r>
              <a:rPr lang="en-US" dirty="0" smtClean="0"/>
              <a:t>Content in Demo1-EC2IISWebServerFleet subfolder</a:t>
            </a:r>
          </a:p>
          <a:p>
            <a:endParaRPr lang="en-US" dirty="0" smtClean="0"/>
          </a:p>
          <a:p>
            <a:r>
              <a:rPr lang="en-US" dirty="0" smtClean="0"/>
              <a:t>Uses</a:t>
            </a:r>
            <a:r>
              <a:rPr lang="en-US" baseline="0" dirty="0" smtClean="0"/>
              <a:t> simple ASP.NET demo app (which we’ll also use later) in Demo1App subfolder, configured as a </a:t>
            </a:r>
            <a:r>
              <a:rPr lang="en-US" baseline="0" dirty="0" err="1" smtClean="0"/>
              <a:t>webdeploy</a:t>
            </a:r>
            <a:r>
              <a:rPr lang="en-US" baseline="0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why not use </a:t>
            </a:r>
            <a:r>
              <a:rPr lang="en-US" dirty="0" err="1" smtClean="0"/>
              <a:t>CloudFormation</a:t>
            </a:r>
            <a:r>
              <a:rPr lang="en-US" dirty="0" smtClean="0"/>
              <a:t> (IAAS)</a:t>
            </a:r>
            <a:r>
              <a:rPr lang="en-US" baseline="0" dirty="0" smtClean="0"/>
              <a:t> and a declarative template</a:t>
            </a:r>
            <a:r>
              <a:rPr lang="en-US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Familiarity with PowerShell and perhaps service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yaml</a:t>
            </a:r>
            <a:endParaRPr lang="en-US" baseline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Need some imperative coding (loops, conditionals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– hard to do in declarative format)</a:t>
            </a:r>
          </a:p>
          <a:p>
            <a:pPr marL="342900" indent="-34290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Elastic Beanstalk – PAAS service, you worry about the app and service worries about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CodeDeploy is a bit closer to the ‘metal’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3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we have a fleet, no matter</a:t>
            </a:r>
            <a:r>
              <a:rPr lang="en-US" baseline="0" dirty="0" smtClean="0"/>
              <a:t> how small or large, we need to manage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Again, console operator and a mouse won’t scale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might want to manage cloud and on-</a:t>
            </a:r>
            <a:r>
              <a:rPr lang="en-US" baseline="0" dirty="0" err="1" smtClean="0"/>
              <a:t>prem</a:t>
            </a:r>
            <a:r>
              <a:rPr lang="en-US" baseline="0" dirty="0" smtClean="0"/>
              <a:t> as a unified whole, what then?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2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Systems Manager is a collection of services</a:t>
            </a:r>
          </a:p>
          <a:p>
            <a:r>
              <a:rPr lang="en-US" baseline="0" dirty="0" smtClean="0"/>
              <a:t>  - Automation: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automate common and repetitive IT operations and management tasks across AWS resources, with scheduling support</a:t>
            </a:r>
            <a:endParaRPr lang="en-US" baseline="0" dirty="0" smtClean="0"/>
          </a:p>
          <a:p>
            <a:r>
              <a:rPr lang="en-US" baseline="0" dirty="0" smtClean="0"/>
              <a:t>  - Run Command: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remote management of your instances at scale without logging into your servers</a:t>
            </a:r>
            <a:endParaRPr lang="en-US" baseline="0" dirty="0" smtClean="0"/>
          </a:p>
          <a:p>
            <a:r>
              <a:rPr lang="en-US" baseline="0" dirty="0" smtClean="0"/>
              <a:t>  - Patch Manager: s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elect and deploy operating system and software patches automatically across large groups of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 EC2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or on-premises instances</a:t>
            </a:r>
            <a:endParaRPr lang="en-US" baseline="0" dirty="0" smtClean="0"/>
          </a:p>
          <a:p>
            <a:r>
              <a:rPr lang="en-US" baseline="0" dirty="0" smtClean="0"/>
              <a:t>  - State Manager: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configuration management, which helps you maintain consistent configuration of your 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EC2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or on-premises instances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Four ancillary services</a:t>
            </a:r>
          </a:p>
          <a:p>
            <a:r>
              <a:rPr lang="en-US" baseline="0" dirty="0" smtClean="0"/>
              <a:t>  - Parameter store: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centralized store to manage your configuration data, whether plain-text data such as database strings or secrets such as passwords</a:t>
            </a:r>
            <a:endParaRPr lang="en-US" baseline="0" dirty="0" smtClean="0"/>
          </a:p>
          <a:p>
            <a:r>
              <a:rPr lang="en-US" baseline="0" dirty="0" smtClean="0"/>
              <a:t>  - Maintenance windows: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schedule windows of time to run administrative and maintenance tasks across your instances</a:t>
            </a:r>
            <a:endParaRPr lang="en-US" baseline="0" dirty="0" smtClean="0"/>
          </a:p>
          <a:p>
            <a:r>
              <a:rPr lang="en-US" baseline="0" dirty="0" smtClean="0"/>
              <a:t>  - Inventory: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collects information about your instances and the software installed on them</a:t>
            </a:r>
            <a:endParaRPr lang="en-US" baseline="0" dirty="0" smtClean="0"/>
          </a:p>
          <a:p>
            <a:r>
              <a:rPr lang="en-US" baseline="0" dirty="0" smtClean="0"/>
              <a:t>  - Session Manager: 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browser-based interactive shell and CLI for managing Windows and Linux EC2 instances, no SSH or RDP ports need to be opened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‘document’ is at the heart of Systems Manager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it’s all available from the AWS Tools for PowerShell and can use PowerShell too!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76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document contains</a:t>
            </a:r>
            <a:r>
              <a:rPr lang="en-US" baseline="0" dirty="0" smtClean="0"/>
              <a:t> metadata (schema, description), optional parameters plus the instructions to be run as a series of one or more steps – which can be PowerShell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17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</a:t>
            </a:r>
            <a:r>
              <a:rPr lang="en-US" baseline="0" dirty="0" smtClean="0"/>
              <a:t> to look at a number of features of Systems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Parameter Store for reading and writing runtime configuration data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Run Command to execute Amazon-provided and custom scripts against a fleet (cloud &amp; on-</a:t>
            </a:r>
            <a:r>
              <a:rPr lang="en-US" baseline="0" dirty="0" err="1" smtClean="0"/>
              <a:t>prem</a:t>
            </a:r>
            <a:r>
              <a:rPr lang="en-US" baseline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Session Manager for connecting to instances that have no direct connectivity –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our web servers from demo1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With a fleet at scale, how can we monitor for issues? Going to look at 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 PowerShell for log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1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CDK</a:t>
            </a:r>
            <a:r>
              <a:rPr lang="en-US" baseline="0" dirty="0" smtClean="0"/>
              <a:t> went GA at AWS NYC Summit in July 2019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.NET and Java support in preview but closing on release</a:t>
            </a:r>
          </a:p>
          <a:p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CloudFormation</a:t>
            </a:r>
            <a:r>
              <a:rPr lang="en-US" dirty="0" smtClean="0"/>
              <a:t> accepts (largely) static, declarative templates in JSON or 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parameterize templates for some customization and re-use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Declarative templates can be awkward –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creating multiple EC2 instances requires copy/paste, when we just want to loop 1..N (where N passed in as a parameter)</a:t>
            </a:r>
          </a:p>
          <a:p>
            <a:endParaRPr lang="en-US" baseline="0" dirty="0" smtClean="0"/>
          </a:p>
          <a:p>
            <a:r>
              <a:rPr lang="en-US" dirty="0" smtClean="0"/>
              <a:t>Ability to write code means we can take advantage of imperative coding – loops, branches, variables </a:t>
            </a:r>
            <a:r>
              <a:rPr lang="en-US" dirty="0" err="1" smtClean="0"/>
              <a:t>etc</a:t>
            </a:r>
            <a:r>
              <a:rPr lang="en-US" dirty="0" smtClean="0"/>
              <a:t> – and not be restricted by a largely</a:t>
            </a:r>
            <a:r>
              <a:rPr lang="en-US" baseline="0" dirty="0" smtClean="0"/>
              <a:t> static, declarative template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CDK takes your code and turns it onto a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template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 commands to output template (if you care), deploy, diff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7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a code perspective, we write</a:t>
            </a:r>
            <a:r>
              <a:rPr lang="en-US" baseline="0" dirty="0" smtClean="0"/>
              <a:t> an app that is composed of one or more stacks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stack is composed of constructs which map down to one or more AWS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86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need to see the template (unless you really</a:t>
            </a:r>
            <a:r>
              <a:rPr lang="en-US" baseline="0" dirty="0" smtClean="0"/>
              <a:t> care) but it is an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7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CDK</a:t>
            </a:r>
            <a:r>
              <a:rPr lang="en-US" baseline="0" dirty="0" smtClean="0"/>
              <a:t> examples to build an application load balancer with listener on port 80</a:t>
            </a:r>
          </a:p>
          <a:p>
            <a:endParaRPr lang="en-US" baseline="0" dirty="0" smtClean="0"/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question is, what might this look like in PowerShell?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1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intro for those</a:t>
            </a:r>
            <a:r>
              <a:rPr lang="en-US" baseline="0" dirty="0" smtClean="0"/>
              <a:t> not familiar with the AWS modules and finding your way around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Resource management at scale requires consistent, repeatable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Script for standing up VPC network and fleet of EC2 Windows web servers, plus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We’re not going to launch thousands of instances in this session, but what I’m showing is applicable whether you launch 1, 10, 100 or 1000’s or more!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Once at scale, we need to manage at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Looking at working with PowerShell and Systems Manager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Mention Andrew’s session on DSC later in the day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Sneak peek later at a proof of concept we’re thinking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1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baseline="0" dirty="0" smtClean="0"/>
              <a:t> to get everyone on same page regarding tools and exciting new development!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Extensive support for AWS service APIs</a:t>
            </a:r>
            <a:r>
              <a:rPr lang="en-US" baseline="0" dirty="0" smtClean="0"/>
              <a:t> from 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5 </a:t>
            </a:r>
            <a:r>
              <a:rPr lang="en-US" dirty="0" err="1" smtClean="0"/>
              <a:t>mins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to install</a:t>
            </a:r>
            <a:r>
              <a:rPr lang="en-US" baseline="0" dirty="0" smtClean="0"/>
              <a:t> and configure credentials – gallery or </a:t>
            </a:r>
            <a:r>
              <a:rPr lang="en-US" baseline="0" dirty="0" err="1" smtClean="0"/>
              <a:t>msi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services are supported?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cmdlets are available for a service?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cmdlet maps to a particular service API?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have an AWS CLI command, what cmdlet does it map to?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Pre-installed on EC2 Windows and can get credentials/region automatically from instance metadata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5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0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</a:t>
            </a:r>
            <a:r>
              <a:rPr lang="en-US" baseline="0" dirty="0" smtClean="0"/>
              <a:t> resource construction at scale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noted, we are looking for consistent, repeatable automation – console clicks from an operator won’t scale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why not script out what we need using the tools I just showed?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9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build a fleet of Windows web servers,</a:t>
            </a:r>
            <a:r>
              <a:rPr lang="en-US" baseline="0" dirty="0" smtClean="0"/>
              <a:t> secured inside a virtual private cloud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Web servers not directly addressable – all ingress traffic must come through load balancer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Servers do have outbound connectivity (for updates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Servers are based on stock Amazon Windows images so will need to be configured on startup with IIS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 want to simplify deployment so instances will be configured to use CodeDeploy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4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illustrating the VPC and web server fleet our script builds - somewhat simplified to avoid clutter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for those not familiar with AWS and VPC networking, it’s a lot of resources and configuration!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Internet gateway allows in/outbound access to wider internet</a:t>
            </a:r>
          </a:p>
          <a:p>
            <a:r>
              <a:rPr lang="en-US" baseline="0" dirty="0" smtClean="0"/>
              <a:t>NAT gateway (shared across subnets) permits outbound access –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our IIS servers can get Windows Updates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ELB has a target group and listener setup to forward traffic to the instances in the private subnets – which do not have public IP addresses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could have configured the auto scaling group to place instances into the public subnets. In this scenario however, I wanted to test using Systems Manager Session Manager to open PowerShell sessions onto EC2 instances that have no public IP – hence I placed them into private subnets with no direct connectivity from the open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9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8.svg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image" Target="../media/image20.png"/><Relationship Id="rId21" Type="http://schemas.openxmlformats.org/officeDocument/2006/relationships/image" Target="../media/image866.svg"/><Relationship Id="rId17" Type="http://schemas.openxmlformats.org/officeDocument/2006/relationships/image" Target="../media/image862.svg"/><Relationship Id="rId25" Type="http://schemas.openxmlformats.org/officeDocument/2006/relationships/image" Target="../media/image87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856.svg"/><Relationship Id="rId24" Type="http://schemas.openxmlformats.org/officeDocument/2006/relationships/image" Target="../media/image26.png"/><Relationship Id="rId5" Type="http://schemas.openxmlformats.org/officeDocument/2006/relationships/image" Target="../media/image850.svg"/><Relationship Id="rId23" Type="http://schemas.openxmlformats.org/officeDocument/2006/relationships/image" Target="../media/image25.png"/><Relationship Id="rId15" Type="http://schemas.openxmlformats.org/officeDocument/2006/relationships/image" Target="../media/image860.svg"/><Relationship Id="rId28" Type="http://schemas.openxmlformats.org/officeDocument/2006/relationships/image" Target="../media/image868.svg"/><Relationship Id="rId19" Type="http://schemas.openxmlformats.org/officeDocument/2006/relationships/image" Target="../media/image864.svg"/><Relationship Id="rId14" Type="http://schemas.openxmlformats.org/officeDocument/2006/relationships/image" Target="../media/image22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AWSPowerShell.NetCore/" TargetMode="External"/><Relationship Id="rId2" Type="http://schemas.openxmlformats.org/officeDocument/2006/relationships/hyperlink" Target="https://www.powershellgallery.com/packages/AWSPowerShell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ws.amazon.com/blogs/developer/category/programing-language/powershell/" TargetMode="External"/><Relationship Id="rId5" Type="http://schemas.openxmlformats.org/officeDocument/2006/relationships/hyperlink" Target="https://aws.amazon.com/developer/language/net/" TargetMode="External"/><Relationship Id="rId4" Type="http://schemas.openxmlformats.org/officeDocument/2006/relationships/hyperlink" Target="https://docs.aws.amazon.com/powershell/latest/referenc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26" Type="http://schemas.openxmlformats.org/officeDocument/2006/relationships/image" Target="../media/image12.png"/><Relationship Id="rId72" Type="http://schemas.openxmlformats.org/officeDocument/2006/relationships/image" Target="NULL"/><Relationship Id="rId39" Type="http://schemas.openxmlformats.org/officeDocument/2006/relationships/image" Target="NULL"/><Relationship Id="rId3" Type="http://schemas.openxmlformats.org/officeDocument/2006/relationships/image" Target="../media/image9.png"/><Relationship Id="rId76" Type="http://schemas.openxmlformats.org/officeDocument/2006/relationships/image" Target="../media/image16.png"/><Relationship Id="rId25" Type="http://schemas.openxmlformats.org/officeDocument/2006/relationships/image" Target="../media/image11.png"/><Relationship Id="rId17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notesSlide" Target="../notesSlides/notesSlide9.xml"/><Relationship Id="rId75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4" Type="http://schemas.openxmlformats.org/officeDocument/2006/relationships/image" Target="../media/image10.png"/><Relationship Id="rId74" Type="http://schemas.openxmlformats.org/officeDocument/2006/relationships/image" Target="../media/image14.png"/><Relationship Id="rId79" Type="http://schemas.openxmlformats.org/officeDocument/2006/relationships/image" Target="../media/image19.png"/><Relationship Id="rId23" Type="http://schemas.openxmlformats.org/officeDocument/2006/relationships/image" Target="NULL"/><Relationship Id="rId28" Type="http://schemas.openxmlformats.org/officeDocument/2006/relationships/image" Target="NULL"/><Relationship Id="rId73" Type="http://schemas.openxmlformats.org/officeDocument/2006/relationships/image" Target="../media/image13.png"/><Relationship Id="rId78" Type="http://schemas.openxmlformats.org/officeDocument/2006/relationships/image" Target="../media/image18.png"/><Relationship Id="rId14" Type="http://schemas.openxmlformats.org/officeDocument/2006/relationships/image" Target="NULL"/><Relationship Id="rId77" Type="http://schemas.openxmlformats.org/officeDocument/2006/relationships/image" Target="../media/image17.png"/><Relationship Id="rId69" Type="http://schemas.openxmlformats.org/officeDocument/2006/relationships/image" Target="NULL"/><Relationship Id="rId22" Type="http://schemas.openxmlformats.org/officeDocument/2006/relationships/image" Target="NULL"/><Relationship Id="rId6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8640" y="5406888"/>
            <a:ext cx="7130048" cy="15400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Steve Roberts</a:t>
            </a:r>
          </a:p>
          <a:p>
            <a:r>
              <a:rPr lang="en-US" dirty="0" smtClean="0"/>
              <a:t>Senior Technical Evangelist, Amazon Web Services</a:t>
            </a:r>
            <a:endParaRPr lang="en-US" dirty="0"/>
          </a:p>
          <a:p>
            <a:r>
              <a:rPr lang="en-US" dirty="0" smtClean="0"/>
              <a:t>August 2019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bellevuesteve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8640" y="3053166"/>
            <a:ext cx="12968577" cy="1191259"/>
          </a:xfrm>
        </p:spPr>
        <p:txBody>
          <a:bodyPr/>
          <a:lstStyle/>
          <a:p>
            <a:r>
              <a:rPr lang="en-US" sz="4800" dirty="0" smtClean="0"/>
              <a:t>Resource configuration, management and monitoring – at scale! - with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108960"/>
            <a:ext cx="13673051" cy="1488168"/>
          </a:xfrm>
        </p:spPr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Building infrastructure from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563688"/>
            <a:ext cx="13411200" cy="5509057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range of cmdlets and supported services in the AWS modules means we can build almost anything from pure script!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do need to be aware of eventual 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only can we build and configure infrastructure, we can also initiate deployments from PowerShell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Not just AWS CodeDeploy – can also initiate deployments to AWS Elastic Beanstalk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and monitoring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5160723"/>
            <a:ext cx="70679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PowerShell and AWS Systems Manager</a:t>
            </a:r>
          </a:p>
          <a:p>
            <a:pPr algn="l"/>
            <a:r>
              <a:rPr lang="en-US" sz="2900" dirty="0" err="1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Serverless</a:t>
            </a: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PowerShell with AWS Lambda</a:t>
            </a:r>
          </a:p>
        </p:txBody>
      </p:sp>
    </p:spTree>
    <p:extLst>
      <p:ext uri="{BB962C8B-B14F-4D97-AF65-F5344CB8AC3E}">
        <p14:creationId xmlns:p14="http://schemas.microsoft.com/office/powerpoint/2010/main" val="27066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AWS Systems Manager?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735396" cy="48963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“Single pane of glass” oversight of your infrastructure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View operational data from multiple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Seamlessly automate operational tasks across your resources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In cloud </a:t>
            </a:r>
            <a:r>
              <a:rPr lang="en-US" b="1" i="1" dirty="0" smtClean="0"/>
              <a:t>and</a:t>
            </a:r>
            <a:r>
              <a:rPr lang="en-US" dirty="0" smtClean="0"/>
              <a:t> on-</a:t>
            </a:r>
            <a:r>
              <a:rPr lang="en-US" dirty="0" err="1" smtClean="0"/>
              <a:t>prem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Simplified resource and application management</a:t>
            </a:r>
          </a:p>
          <a:p>
            <a:pPr marL="457200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Easy to operate and manage your infrastructure securely </a:t>
            </a:r>
            <a:r>
              <a:rPr lang="en-US" sz="2900" b="1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scale</a:t>
            </a:r>
          </a:p>
          <a:p>
            <a:pPr marL="1645920"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89711" y="928689"/>
            <a:ext cx="13037128" cy="5874327"/>
          </a:xfrm>
          <a:prstGeom prst="roundRect">
            <a:avLst/>
          </a:prstGeom>
          <a:solidFill>
            <a:srgbClr val="595A5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29373" y="573089"/>
            <a:ext cx="2301904" cy="1127937"/>
            <a:chOff x="4318046" y="1113416"/>
            <a:chExt cx="2301904" cy="11279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1AEDA-18D9-1845-917E-508EE5F37BEA}"/>
                </a:ext>
              </a:extLst>
            </p:cNvPr>
            <p:cNvSpPr txBox="1"/>
            <p:nvPr/>
          </p:nvSpPr>
          <p:spPr>
            <a:xfrm>
              <a:off x="4318046" y="1933576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Systems Manager</a:t>
              </a:r>
            </a:p>
          </p:txBody>
        </p:sp>
        <p:pic>
          <p:nvPicPr>
            <p:cNvPr id="12" name="Graphic 71">
              <a:extLst>
                <a:ext uri="{FF2B5EF4-FFF2-40B4-BE49-F238E27FC236}">
                  <a16:creationId xmlns:a16="http://schemas.microsoft.com/office/drawing/2014/main" id="{1B7A9C64-4601-C44B-98CA-6AE6E209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113398" y="1113416"/>
              <a:ext cx="711200" cy="7112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681393" y="3532545"/>
            <a:ext cx="1586945" cy="1044290"/>
            <a:chOff x="5759575" y="3936347"/>
            <a:chExt cx="1202522" cy="791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505FBA-A00A-624B-A93F-3F238636FEFF}"/>
                </a:ext>
              </a:extLst>
            </p:cNvPr>
            <p:cNvSpPr txBox="1"/>
            <p:nvPr/>
          </p:nvSpPr>
          <p:spPr>
            <a:xfrm>
              <a:off x="5759575" y="4419890"/>
              <a:ext cx="1202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15" name="Graphic 12">
              <a:extLst>
                <a:ext uri="{FF2B5EF4-FFF2-40B4-BE49-F238E27FC236}">
                  <a16:creationId xmlns:a16="http://schemas.microsoft.com/office/drawing/2014/main" id="{FEF5E24B-A46C-BA49-B736-F87717663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145718" y="3936347"/>
              <a:ext cx="469900" cy="4699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8901301" y="2431136"/>
            <a:ext cx="1449012" cy="1221092"/>
            <a:chOff x="8399586" y="3859621"/>
            <a:chExt cx="1202522" cy="10133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841443-960B-0D47-B548-CB7A8538057B}"/>
                </a:ext>
              </a:extLst>
            </p:cNvPr>
            <p:cNvSpPr txBox="1"/>
            <p:nvPr/>
          </p:nvSpPr>
          <p:spPr>
            <a:xfrm>
              <a:off x="8399586" y="4349774"/>
              <a:ext cx="1202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Parameter Store</a:t>
              </a:r>
            </a:p>
          </p:txBody>
        </p:sp>
        <p:pic>
          <p:nvPicPr>
            <p:cNvPr id="30" name="Graphic 16">
              <a:extLst>
                <a:ext uri="{FF2B5EF4-FFF2-40B4-BE49-F238E27FC236}">
                  <a16:creationId xmlns:a16="http://schemas.microsoft.com/office/drawing/2014/main" id="{BB419A69-E14F-F74A-B6AF-54FBF736F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765897" y="3859621"/>
              <a:ext cx="469900" cy="4699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1068624" y="2387554"/>
            <a:ext cx="1565123" cy="1325596"/>
            <a:chOff x="5779407" y="4901632"/>
            <a:chExt cx="1216550" cy="10303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DAD32E-4CB2-E343-A7EF-8A94D864F953}"/>
                </a:ext>
              </a:extLst>
            </p:cNvPr>
            <p:cNvSpPr txBox="1"/>
            <p:nvPr/>
          </p:nvSpPr>
          <p:spPr>
            <a:xfrm>
              <a:off x="5779407" y="5408781"/>
              <a:ext cx="1216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Maintenance windows</a:t>
              </a:r>
            </a:p>
          </p:txBody>
        </p:sp>
        <p:pic>
          <p:nvPicPr>
            <p:cNvPr id="33" name="Graphic 20">
              <a:extLst>
                <a:ext uri="{FF2B5EF4-FFF2-40B4-BE49-F238E27FC236}">
                  <a16:creationId xmlns:a16="http://schemas.microsoft.com/office/drawing/2014/main" id="{7AFC2550-727F-E94A-ACDB-A41E9892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6166797" y="4901632"/>
              <a:ext cx="469900" cy="4699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9908917" y="4072802"/>
            <a:ext cx="1617810" cy="1134887"/>
            <a:chOff x="10521804" y="4215615"/>
            <a:chExt cx="1202522" cy="8435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969899-F011-1643-9398-38854B36C5E0}"/>
                </a:ext>
              </a:extLst>
            </p:cNvPr>
            <p:cNvSpPr txBox="1"/>
            <p:nvPr/>
          </p:nvSpPr>
          <p:spPr>
            <a:xfrm>
              <a:off x="10521804" y="4751402"/>
              <a:ext cx="1202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Inventory</a:t>
              </a:r>
            </a:p>
          </p:txBody>
        </p:sp>
        <p:pic>
          <p:nvPicPr>
            <p:cNvPr id="36" name="Graphic 18">
              <a:extLst>
                <a:ext uri="{FF2B5EF4-FFF2-40B4-BE49-F238E27FC236}">
                  <a16:creationId xmlns:a16="http://schemas.microsoft.com/office/drawing/2014/main" id="{FC19621E-7EB0-FD41-976D-428D6AB0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0941767" y="4215615"/>
              <a:ext cx="469900" cy="46990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9356883" y="5845842"/>
            <a:ext cx="33313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 Session Manager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37232" y="2247668"/>
            <a:ext cx="2059110" cy="1325001"/>
            <a:chOff x="2006561" y="2387554"/>
            <a:chExt cx="2059110" cy="1325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006561" y="2387554"/>
              <a:ext cx="1500457" cy="1013373"/>
              <a:chOff x="4279228" y="3953117"/>
              <a:chExt cx="1202522" cy="81215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2B3122-1906-5749-9096-963E002B127E}"/>
                  </a:ext>
                </a:extLst>
              </p:cNvPr>
              <p:cNvSpPr txBox="1"/>
              <p:nvPr/>
            </p:nvSpPr>
            <p:spPr>
              <a:xfrm>
                <a:off x="4279228" y="4457495"/>
                <a:ext cx="1202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Automation</a:t>
                </a:r>
              </a:p>
            </p:txBody>
          </p:sp>
          <p:pic>
            <p:nvPicPr>
              <p:cNvPr id="18" name="Graphic 10">
                <a:extLst>
                  <a:ext uri="{FF2B5EF4-FFF2-40B4-BE49-F238E27FC236}">
                    <a16:creationId xmlns:a16="http://schemas.microsoft.com/office/drawing/2014/main" id="{D2E19B5C-C88B-D64D-B90E-9A14E22F7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0406" y="3953117"/>
                <a:ext cx="469900" cy="469900"/>
              </a:xfrm>
              <a:prstGeom prst="rect">
                <a:avLst/>
              </a:prstGeom>
            </p:spPr>
          </p:pic>
        </p:grpSp>
        <p:cxnSp>
          <p:nvCxnSpPr>
            <p:cNvPr id="42" name="Elbow Connector 41"/>
            <p:cNvCxnSpPr>
              <a:stCxn id="18" idx="3"/>
            </p:cNvCxnSpPr>
            <p:nvPr/>
          </p:nvCxnSpPr>
          <p:spPr>
            <a:xfrm>
              <a:off x="3143367" y="2680715"/>
              <a:ext cx="922304" cy="1031840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940710" y="2247668"/>
            <a:ext cx="1953214" cy="1325001"/>
            <a:chOff x="4907180" y="2387554"/>
            <a:chExt cx="1953214" cy="1325001"/>
          </a:xfrm>
        </p:grpSpPr>
        <p:grpSp>
          <p:nvGrpSpPr>
            <p:cNvPr id="22" name="Group 21"/>
            <p:cNvGrpSpPr/>
            <p:nvPr/>
          </p:nvGrpSpPr>
          <p:grpSpPr>
            <a:xfrm>
              <a:off x="5334962" y="2387554"/>
              <a:ext cx="1525432" cy="1264674"/>
              <a:chOff x="8339004" y="4931197"/>
              <a:chExt cx="1202522" cy="99696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EBF8AA-9E7E-5A40-98E5-02C0408E097B}"/>
                  </a:ext>
                </a:extLst>
              </p:cNvPr>
              <p:cNvSpPr txBox="1"/>
              <p:nvPr/>
            </p:nvSpPr>
            <p:spPr>
              <a:xfrm>
                <a:off x="8339004" y="5404939"/>
                <a:ext cx="1202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Run command</a:t>
                </a:r>
              </a:p>
            </p:txBody>
          </p:sp>
          <p:pic>
            <p:nvPicPr>
              <p:cNvPr id="21" name="Graphic 24">
                <a:extLst>
                  <a:ext uri="{FF2B5EF4-FFF2-40B4-BE49-F238E27FC236}">
                    <a16:creationId xmlns:a16="http://schemas.microsoft.com/office/drawing/2014/main" id="{84C1F050-5572-4641-BF56-D524429C5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xmlns="" r:embed="rId25"/>
                  </a:ext>
                </a:extLst>
              </a:blip>
              <a:stretch>
                <a:fillRect/>
              </a:stretch>
            </p:blipFill>
            <p:spPr>
              <a:xfrm>
                <a:off x="8750300" y="4931197"/>
                <a:ext cx="469900" cy="469900"/>
              </a:xfrm>
              <a:prstGeom prst="rect">
                <a:avLst/>
              </a:prstGeom>
            </p:spPr>
          </p:pic>
        </p:grpSp>
        <p:cxnSp>
          <p:nvCxnSpPr>
            <p:cNvPr id="45" name="Elbow Connector 44"/>
            <p:cNvCxnSpPr>
              <a:stCxn id="21" idx="1"/>
            </p:cNvCxnSpPr>
            <p:nvPr/>
          </p:nvCxnSpPr>
          <p:spPr>
            <a:xfrm rot="10800000" flipV="1">
              <a:off x="4907180" y="2685595"/>
              <a:ext cx="949522" cy="1026960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051943" y="4566640"/>
            <a:ext cx="1940159" cy="1964902"/>
            <a:chOff x="2125512" y="4072802"/>
            <a:chExt cx="1940159" cy="1964902"/>
          </a:xfrm>
        </p:grpSpPr>
        <p:grpSp>
          <p:nvGrpSpPr>
            <p:cNvPr id="25" name="Group 24"/>
            <p:cNvGrpSpPr/>
            <p:nvPr/>
          </p:nvGrpSpPr>
          <p:grpSpPr>
            <a:xfrm>
              <a:off x="2125512" y="4788971"/>
              <a:ext cx="1437015" cy="1248733"/>
              <a:chOff x="7108548" y="3856668"/>
              <a:chExt cx="1202522" cy="104496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CE695D-F9A0-DE44-B2F6-5B59044C8B74}"/>
                  </a:ext>
                </a:extLst>
              </p:cNvPr>
              <p:cNvSpPr txBox="1"/>
              <p:nvPr/>
            </p:nvSpPr>
            <p:spPr>
              <a:xfrm>
                <a:off x="7108548" y="4378412"/>
                <a:ext cx="1202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Patch manager</a:t>
                </a:r>
              </a:p>
            </p:txBody>
          </p:sp>
          <p:pic>
            <p:nvPicPr>
              <p:cNvPr id="24" name="Graphic 14">
                <a:extLst>
                  <a:ext uri="{FF2B5EF4-FFF2-40B4-BE49-F238E27FC236}">
                    <a16:creationId xmlns:a16="http://schemas.microsoft.com/office/drawing/2014/main" id="{4996554A-94A6-3F4C-8A57-EBB5D7778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7455807" y="3856668"/>
                <a:ext cx="469900" cy="469900"/>
              </a:xfrm>
              <a:prstGeom prst="rect">
                <a:avLst/>
              </a:prstGeom>
            </p:spPr>
          </p:pic>
        </p:grpSp>
        <p:cxnSp>
          <p:nvCxnSpPr>
            <p:cNvPr id="48" name="Elbow Connector 47"/>
            <p:cNvCxnSpPr>
              <a:stCxn id="24" idx="3"/>
            </p:cNvCxnSpPr>
            <p:nvPr/>
          </p:nvCxnSpPr>
          <p:spPr>
            <a:xfrm flipV="1">
              <a:off x="3102018" y="4072802"/>
              <a:ext cx="963653" cy="996935"/>
            </a:xfrm>
            <a:prstGeom prst="bentConnector2">
              <a:avLst/>
            </a:prstGeom>
            <a:ln>
              <a:headEnd type="triangl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0710" y="4594841"/>
            <a:ext cx="2019080" cy="1617865"/>
            <a:chOff x="4991319" y="4140066"/>
            <a:chExt cx="2019080" cy="16178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A86A24-078B-AB47-A220-EF201F0225D3}"/>
                </a:ext>
              </a:extLst>
            </p:cNvPr>
            <p:cNvSpPr txBox="1"/>
            <p:nvPr/>
          </p:nvSpPr>
          <p:spPr>
            <a:xfrm>
              <a:off x="5446838" y="5450154"/>
              <a:ext cx="156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State manager</a:t>
              </a:r>
            </a:p>
          </p:txBody>
        </p:sp>
        <p:pic>
          <p:nvPicPr>
            <p:cNvPr id="27" name="Graphic 22">
              <a:extLst>
                <a:ext uri="{FF2B5EF4-FFF2-40B4-BE49-F238E27FC236}">
                  <a16:creationId xmlns:a16="http://schemas.microsoft.com/office/drawing/2014/main" id="{158105AB-9A22-BC46-8F31-7F3A5674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p:blipFill>
          <p:spPr>
            <a:xfrm>
              <a:off x="5918769" y="4842033"/>
              <a:ext cx="547793" cy="547793"/>
            </a:xfrm>
            <a:prstGeom prst="rect">
              <a:avLst/>
            </a:prstGeom>
          </p:spPr>
        </p:pic>
        <p:cxnSp>
          <p:nvCxnSpPr>
            <p:cNvPr id="53" name="Elbow Connector 52"/>
            <p:cNvCxnSpPr>
              <a:stCxn id="27" idx="1"/>
            </p:cNvCxnSpPr>
            <p:nvPr/>
          </p:nvCxnSpPr>
          <p:spPr>
            <a:xfrm rot="10800000">
              <a:off x="4991319" y="4140066"/>
              <a:ext cx="927450" cy="975865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‘document’?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563687"/>
            <a:ext cx="13463752" cy="5419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“</a:t>
            </a:r>
            <a:r>
              <a:rPr lang="en-US" sz="2000" dirty="0" err="1" smtClean="0">
                <a:latin typeface="Consolas" panose="020B0609020204030204" pitchFamily="49" charset="0"/>
              </a:rPr>
              <a:t>schemaVersion</a:t>
            </a:r>
            <a:r>
              <a:rPr lang="en-US" sz="2000" dirty="0" smtClean="0">
                <a:latin typeface="Consolas" panose="020B0609020204030204" pitchFamily="49" charset="0"/>
              </a:rPr>
              <a:t>”: “2.0”,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“</a:t>
            </a:r>
            <a:r>
              <a:rPr lang="en-US" sz="20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 smtClean="0">
                <a:latin typeface="Consolas" panose="020B0609020204030204" pitchFamily="49" charset="0"/>
              </a:rPr>
              <a:t>”: “Installs a Windows Feature”,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“</a:t>
            </a:r>
            <a:r>
              <a:rPr lang="en-US" sz="20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parameters</a:t>
            </a:r>
            <a:r>
              <a:rPr lang="en-US" sz="2000" dirty="0" smtClean="0">
                <a:latin typeface="Consolas" panose="020B0609020204030204" pitchFamily="49" charset="0"/>
              </a:rPr>
              <a:t>”: 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“feature”: 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	“type”: “String”,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	“description”: “Specify a package to install”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},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“</a:t>
            </a:r>
            <a:r>
              <a:rPr lang="en-US" sz="20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mainSteps</a:t>
            </a:r>
            <a:r>
              <a:rPr lang="en-US" sz="2000" dirty="0" smtClean="0">
                <a:latin typeface="Consolas" panose="020B0609020204030204" pitchFamily="49" charset="0"/>
              </a:rPr>
              <a:t>”: [ 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“action”: “</a:t>
            </a:r>
            <a:r>
              <a:rPr lang="en-US" sz="20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aws:runPowerShellScript</a:t>
            </a:r>
            <a:r>
              <a:rPr lang="en-US" sz="2000" dirty="0" smtClean="0">
                <a:latin typeface="Consolas" panose="020B0609020204030204" pitchFamily="49" charset="0"/>
              </a:rPr>
              <a:t>”,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“name”: “run”,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	“inputs”: { “commands”: “Install-</a:t>
            </a:r>
            <a:r>
              <a:rPr lang="en-US" sz="2000" dirty="0" err="1" smtClean="0">
                <a:latin typeface="Consolas" panose="020B0609020204030204" pitchFamily="49" charset="0"/>
              </a:rPr>
              <a:t>WindowsFeature</a:t>
            </a:r>
            <a:r>
              <a:rPr lang="en-US" sz="2000" dirty="0" smtClean="0">
                <a:latin typeface="Consolas" panose="020B0609020204030204" pitchFamily="49" charset="0"/>
              </a:rPr>
              <a:t> {{feature}}” 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} ]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108960"/>
            <a:ext cx="13444451" cy="1488168"/>
          </a:xfrm>
        </p:spPr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Management and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Parameter Store from our scripts/command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Amazon-provided and custom Run Command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Session Manager to connect to instances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No need to open RDP or SSH ports!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serverless</a:t>
            </a:r>
            <a:r>
              <a:rPr lang="en-US" dirty="0" smtClean="0"/>
              <a:t> PowerShell to monitor deployed apps/infrastructure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108960"/>
            <a:ext cx="13389033" cy="1488168"/>
          </a:xfrm>
        </p:spPr>
        <p:txBody>
          <a:bodyPr/>
          <a:lstStyle/>
          <a:p>
            <a:r>
              <a:rPr lang="en-US" dirty="0" smtClean="0"/>
              <a:t>Sneak peek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02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AWS Cloud Developer Kit (CDK)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Software development framework for defining cloud infrastructure in code and provisioning it through AWS </a:t>
            </a:r>
            <a:r>
              <a:rPr lang="en-US" i="1" dirty="0" err="1"/>
              <a:t>CloudFormation</a:t>
            </a:r>
            <a:endParaRPr lang="en-US" i="1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Programmatic (idiosyncratic) structured approach to organizing, composing, packaging and deploying applications and services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Organize components to create reusable cloud infrastructure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Sharable hierarchies and aggregations are encouraged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Infrastructure IN Code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 all AWS languages (eventually)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PowerShell</a:t>
            </a:r>
            <a:r>
              <a:rPr lang="en-US" dirty="0" smtClean="0"/>
              <a:t>, Java, C#, Python, JavaScript/Node.js, </a:t>
            </a:r>
            <a:r>
              <a:rPr lang="en-US" dirty="0" err="1" smtClean="0"/>
              <a:t>Golang</a:t>
            </a:r>
            <a:r>
              <a:rPr lang="en-US" dirty="0" smtClean="0"/>
              <a:t>, Ruby, PHP, C++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10B-612A-5B45-95F7-2A25DF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session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914C-65F5-CC41-BBCB-918C1794A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Brief introduction to the AWS Tools for PowerShell 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Scripting build-out and deployment to infrastructure on AWS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Management and monitoring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Sneak peek at … !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CDK application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420D3-43B4-3D4F-953C-D57B2E7C8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18279"/>
              </p:ext>
            </p:extLst>
          </p:nvPr>
        </p:nvGraphicFramePr>
        <p:xfrm>
          <a:off x="1654684" y="1929726"/>
          <a:ext cx="11299372" cy="503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5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CDK code to running infrastructure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6178" y="2514601"/>
            <a:ext cx="13481906" cy="3512126"/>
            <a:chOff x="506178" y="2514601"/>
            <a:chExt cx="11460602" cy="2985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FBF491-91F3-E349-957E-D9EC5D6BD44F}"/>
                </a:ext>
              </a:extLst>
            </p:cNvPr>
            <p:cNvGrpSpPr/>
            <p:nvPr/>
          </p:nvGrpSpPr>
          <p:grpSpPr>
            <a:xfrm>
              <a:off x="506178" y="2514601"/>
              <a:ext cx="4474029" cy="2890156"/>
              <a:chOff x="506178" y="2514601"/>
              <a:chExt cx="4474029" cy="28901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51B6A0-C665-3C4A-8B66-004B60D5AFD5}"/>
                  </a:ext>
                </a:extLst>
              </p:cNvPr>
              <p:cNvSpPr/>
              <p:nvPr/>
            </p:nvSpPr>
            <p:spPr>
              <a:xfrm>
                <a:off x="506178" y="2514601"/>
                <a:ext cx="4474029" cy="28901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CDK Application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A7AC70-D564-804E-A211-9BBBF9DD46A6}"/>
                  </a:ext>
                </a:extLst>
              </p:cNvPr>
              <p:cNvSpPr/>
              <p:nvPr/>
            </p:nvSpPr>
            <p:spPr>
              <a:xfrm>
                <a:off x="816420" y="2951790"/>
                <a:ext cx="1763486" cy="21717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Construct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30080-F448-2A48-B632-65F2E37AFA76}"/>
                  </a:ext>
                </a:extLst>
              </p:cNvPr>
              <p:cNvSpPr/>
              <p:nvPr/>
            </p:nvSpPr>
            <p:spPr>
              <a:xfrm>
                <a:off x="2881984" y="2951790"/>
                <a:ext cx="1763486" cy="21717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Construct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08D7BA-EA3E-A741-8B20-D47628920702}"/>
                </a:ext>
              </a:extLst>
            </p:cNvPr>
            <p:cNvSpPr/>
            <p:nvPr/>
          </p:nvSpPr>
          <p:spPr>
            <a:xfrm>
              <a:off x="5927272" y="3458170"/>
              <a:ext cx="880192" cy="100301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/>
                <a:t>cdk</a:t>
              </a:r>
              <a:r>
                <a:rPr lang="en-US" sz="2400" b="1" dirty="0"/>
                <a:t> CLI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70A81F-F564-7449-BBAB-0619ADB13A35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980207" y="3959679"/>
              <a:ext cx="947065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9FCCFE6-3ED0-9941-B5F7-385C34F1C475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6807464" y="3959678"/>
              <a:ext cx="1048318" cy="1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317A4D-5065-A940-8D34-6D6B75D2C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382" y="3375686"/>
              <a:ext cx="544781" cy="6537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891A64-34B4-CA45-9F75-7D760859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734" y="3414450"/>
              <a:ext cx="544781" cy="5296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45174E-331E-4E4A-9B0A-E3608596B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057" y="4249264"/>
              <a:ext cx="538196" cy="56423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C860B2-E3C3-7646-BCA4-DA5D285D0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473" y="4208931"/>
              <a:ext cx="530056" cy="64490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B6C77E-C2C1-E042-B949-FA214234A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655" y="3380216"/>
              <a:ext cx="543745" cy="5638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8CDF4C-6625-404A-88A6-0DBCB0FA6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867" y="3435646"/>
              <a:ext cx="543466" cy="60199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A36F10-39EF-1341-8BA0-B20E1F23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6996" y="3312188"/>
              <a:ext cx="1048318" cy="1294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A5D046-126B-444A-84EC-FFD664E8ABE2}"/>
                </a:ext>
              </a:extLst>
            </p:cNvPr>
            <p:cNvSpPr txBox="1"/>
            <p:nvPr/>
          </p:nvSpPr>
          <p:spPr>
            <a:xfrm>
              <a:off x="9975529" y="4853833"/>
              <a:ext cx="1991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AWS</a:t>
              </a:r>
            </a:p>
            <a:p>
              <a:pPr algn="ctr"/>
              <a:r>
                <a:rPr lang="en-US" dirty="0"/>
                <a:t>CloudFormation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CB71FE-A309-AE47-AB3F-DEF3E6CEEC21}"/>
                </a:ext>
              </a:extLst>
            </p:cNvPr>
            <p:cNvSpPr txBox="1"/>
            <p:nvPr/>
          </p:nvSpPr>
          <p:spPr>
            <a:xfrm>
              <a:off x="7300075" y="4834849"/>
              <a:ext cx="1991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CloudFormation</a:t>
              </a:r>
            </a:p>
            <a:p>
              <a:pPr algn="ctr"/>
              <a:r>
                <a:rPr lang="en-US" dirty="0"/>
                <a:t>Templates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1A7370-54AC-3647-B799-C94C0BD82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782" y="3458169"/>
              <a:ext cx="879839" cy="1003018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D5BE500-4AFE-E943-BA99-1E03C7A86F47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8735621" y="3959678"/>
              <a:ext cx="1711375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17EEA9D-FD20-C84E-B2FC-7EA652FAC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100" y="4252159"/>
              <a:ext cx="518823" cy="62564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0196E57-A18D-9641-8E66-562FD38A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720" y="4376742"/>
              <a:ext cx="677355" cy="451569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4986397" y="3783528"/>
              <a:ext cx="94087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6828090" y="3796458"/>
              <a:ext cx="102769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8733870" y="3771953"/>
              <a:ext cx="171312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87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CDK code (Typescript)</a:t>
            </a:r>
            <a:endParaRPr lang="en-US" dirty="0"/>
          </a:p>
        </p:txBody>
      </p:sp>
      <p:pic>
        <p:nvPicPr>
          <p:cNvPr id="1029" name="Picture 5" descr="C:\Users\strobe\AppData\Local\Temp\SNAGHTML489b2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98" y="1120316"/>
            <a:ext cx="6672943" cy="63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possible</a:t>
            </a:r>
            <a:r>
              <a:rPr lang="en-US" dirty="0" smtClean="0"/>
              <a:t> PowerShell DSL for the CDK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848" y="2190943"/>
            <a:ext cx="4571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900" dirty="0" err="1" smtClean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1589" y="1217218"/>
            <a:ext cx="455700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example creates  a </a:t>
            </a: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number </a:t>
            </a: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 Amazon S3 buckets using the App, Stack and Bucket constructs.</a:t>
            </a:r>
            <a:b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/>
            </a:r>
            <a:b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90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Disclaimer</a:t>
            </a: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proof of concept only, not yet publicly released!</a:t>
            </a:r>
            <a:endParaRPr lang="en-US" sz="2900" dirty="0" smtClean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28" name="Picture 4" descr="C:\Users\strobe\AppData\Local\Temp\SNAGHTMLc1e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146936"/>
            <a:ext cx="8956743" cy="636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ossible</a:t>
            </a:r>
            <a:r>
              <a:rPr lang="en-US" dirty="0" smtClean="0"/>
              <a:t> VPC &amp; IIS Web Server Fleet demo 1 example</a:t>
            </a:r>
            <a:endParaRPr lang="en-US" dirty="0"/>
          </a:p>
        </p:txBody>
      </p:sp>
      <p:pic>
        <p:nvPicPr>
          <p:cNvPr id="2054" name="Picture 6" descr="C:\Users\strobe\AppData\Local\Temp\SNAGHTML109b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1133284"/>
            <a:ext cx="5510893" cy="633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4573" y="1576703"/>
            <a:ext cx="598170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example shows the code from demo 1 (300+ lines of imperative code) translated to a possible DSL implementation.</a:t>
            </a:r>
            <a:b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/>
            </a:r>
            <a:b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It uses a variety of low and higher level CDK constructs to build a VPC with load balancer and configure the fleet of IIS web servers running in the VPC.</a:t>
            </a:r>
            <a:b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/>
            </a:r>
            <a:b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Disclaimer</a:t>
            </a: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proof of concept only, not yet publicly released</a:t>
            </a:r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  <a:endParaRPr lang="en-US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Getting started with the AWS Tools for PowerShell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</a:rPr>
              <a:t>Run, don’t walk, to get </a:t>
            </a:r>
            <a:r>
              <a:rPr lang="en-US" i="1" smtClean="0">
                <a:solidFill>
                  <a:srgbClr val="FFFF00"/>
                </a:solidFill>
              </a:rPr>
              <a:t>the new preview </a:t>
            </a:r>
            <a:r>
              <a:rPr lang="en-US" i="1" dirty="0" smtClean="0">
                <a:solidFill>
                  <a:srgbClr val="FFFF00"/>
                </a:solidFill>
              </a:rPr>
              <a:t>and give feedback </a:t>
            </a:r>
            <a:r>
              <a:rPr lang="en-US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PowerShell script to build and configure AWS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PowerShell and AWS Systems Manager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Writing and using PowerShell-based ‘documents’ with Run Command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Using Session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Serverless</a:t>
            </a:r>
            <a:r>
              <a:rPr lang="en-US" dirty="0" smtClean="0"/>
              <a:t> PowerShell with AWS Lambda to monitor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Sneak peek at the (unreleased) PowerShell CDK proof-of-concept</a:t>
            </a:r>
          </a:p>
        </p:txBody>
      </p:sp>
    </p:spTree>
    <p:extLst>
      <p:ext uri="{BB962C8B-B14F-4D97-AF65-F5344CB8AC3E}">
        <p14:creationId xmlns:p14="http://schemas.microsoft.com/office/powerpoint/2010/main" val="15437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199" y="1563687"/>
            <a:ext cx="13766677" cy="572380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(Original) AWS modules on PowerShell Gallery</a:t>
            </a:r>
          </a:p>
          <a:p>
            <a:pPr lvl="1"/>
            <a:r>
              <a:rPr lang="en-US" dirty="0" smtClean="0">
                <a:hlinkClick r:id="rId2"/>
              </a:rPr>
              <a:t>https://www.powershellgallery.com/packages/AWSPowerShell/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https://www.powershellgallery.com/packages/AWSPowerShell.NetCore/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per-service modules: </a:t>
            </a:r>
            <a:r>
              <a:rPr lang="en-US" dirty="0" err="1" smtClean="0">
                <a:solidFill>
                  <a:srgbClr val="FFFF00"/>
                </a:solidFill>
              </a:rPr>
              <a:t>AWS.Tools.</a:t>
            </a:r>
            <a:r>
              <a:rPr lang="en-US" i="1" dirty="0" err="1" smtClean="0">
                <a:solidFill>
                  <a:srgbClr val="FFFF00"/>
                </a:solidFill>
              </a:rPr>
              <a:t>servicename</a:t>
            </a:r>
            <a:endParaRPr lang="en-US" i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See blog post</a:t>
            </a:r>
            <a:r>
              <a:rPr lang="en-US" smtClean="0"/>
              <a:t>: </a:t>
            </a:r>
            <a:r>
              <a:rPr lang="en-US"/>
              <a:t>https://aws.amazon.com/blogs/aws/preview-release-of-the-new-aws-tools-for-powershell/</a:t>
            </a: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AWS Tools for PowerShell Reference</a:t>
            </a:r>
          </a:p>
          <a:p>
            <a:pPr lvl="1"/>
            <a:r>
              <a:rPr lang="en-US" dirty="0" smtClean="0">
                <a:hlinkClick r:id="rId4"/>
              </a:rPr>
              <a:t>https://docs.aws.amazon.com/powershell/latest/reference/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.NET/PowerShell homepage on AWS</a:t>
            </a:r>
          </a:p>
          <a:p>
            <a:pPr lvl="1"/>
            <a:r>
              <a:rPr lang="en-US" dirty="0" smtClean="0">
                <a:hlinkClick r:id="rId5"/>
              </a:rPr>
              <a:t>https://aws.amazon.com/developer/language/net/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AWS Developer Blog articles on PowerShell</a:t>
            </a:r>
          </a:p>
          <a:p>
            <a:pPr lvl="1"/>
            <a:r>
              <a:rPr lang="en-US" dirty="0" smtClean="0">
                <a:hlinkClick r:id="rId6"/>
              </a:rPr>
              <a:t>https://aws.amazon.com/blogs/developer/category/programing-language/powershell/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3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5440963"/>
            <a:ext cx="425789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Twitter: @</a:t>
            </a:r>
            <a:r>
              <a:rPr lang="en-US" sz="2900" dirty="0" err="1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bellevuesteve</a:t>
            </a:r>
            <a:endParaRPr lang="en-US" sz="2900" dirty="0" smtClean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Tools for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731520" y="658416"/>
            <a:ext cx="13167360" cy="1218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 shipped December 2012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Contained approx. 550 cmdlets across approx. 20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5193"/>
            <a:ext cx="1306068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Latest version </a:t>
            </a:r>
            <a:r>
              <a:rPr lang="en-US" i="1" dirty="0"/>
              <a:t>(v3.3.553.0, July 19</a:t>
            </a:r>
            <a:r>
              <a:rPr lang="en-US" i="1" baseline="30000" dirty="0"/>
              <a:t>th</a:t>
            </a:r>
            <a:r>
              <a:rPr lang="en-US" i="1" dirty="0"/>
              <a:t> 2019)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5939 cmdlets across 175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modules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US" dirty="0"/>
              <a:t>Windows PowerShell (v2+) – </a:t>
            </a:r>
            <a:r>
              <a:rPr lang="en-US" i="1" dirty="0"/>
              <a:t>“</a:t>
            </a:r>
            <a:r>
              <a:rPr lang="en-US" i="1" dirty="0" err="1"/>
              <a:t>AWSPowerShell</a:t>
            </a:r>
            <a:r>
              <a:rPr lang="en-US" i="1" dirty="0"/>
              <a:t>”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US" dirty="0"/>
              <a:t>PowerShell 6 (aka PowerShell Core) – </a:t>
            </a:r>
            <a:r>
              <a:rPr lang="en-US" i="1" dirty="0"/>
              <a:t>“</a:t>
            </a:r>
            <a:r>
              <a:rPr lang="en-US" i="1" dirty="0" err="1"/>
              <a:t>AWSPowerShell.NetCore</a:t>
            </a:r>
            <a:r>
              <a:rPr lang="en-US" i="1" dirty="0"/>
              <a:t>”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100% compatibility between the two </a:t>
            </a:r>
            <a:r>
              <a:rPr lang="en-US" dirty="0" smtClean="0">
                <a:solidFill>
                  <a:srgbClr val="00B0F0"/>
                </a:solidFill>
              </a:rPr>
              <a:t>modules</a:t>
            </a:r>
            <a:endParaRPr lang="en-US" sz="2900" dirty="0" smtClean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" y="5084618"/>
            <a:ext cx="1192505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all cmdlets map 1:1 to AWS service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‘higher level’ cmdlets wrap multiple APIs (</a:t>
            </a:r>
            <a:r>
              <a:rPr lang="en-US" dirty="0" err="1"/>
              <a:t>eg</a:t>
            </a:r>
            <a:r>
              <a:rPr lang="en-US" dirty="0"/>
              <a:t> Write-S3Object</a:t>
            </a:r>
            <a:r>
              <a:rPr lang="en-US" dirty="0" smtClean="0"/>
              <a:t>)</a:t>
            </a:r>
            <a:endParaRPr lang="en-US" dirty="0" smtClean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193" y="6631116"/>
            <a:ext cx="1000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FF00"/>
                </a:solidFill>
              </a:rPr>
              <a:t>If you can code it in an SDK, you can script it in PowerShell</a:t>
            </a:r>
            <a:r>
              <a:rPr lang="en-US" sz="2800" b="1" i="1" dirty="0" smtClean="0">
                <a:solidFill>
                  <a:srgbClr val="FFFF00"/>
                </a:solidFill>
              </a:rPr>
              <a:t>!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Getting started with 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199" y="1563688"/>
            <a:ext cx="13438909" cy="5439785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Installation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New tools </a:t>
            </a:r>
            <a:r>
              <a:rPr lang="en-US" b="1" dirty="0" smtClean="0">
                <a:solidFill>
                  <a:srgbClr val="FFFF00"/>
                </a:solidFill>
              </a:rPr>
              <a:t>preview on PowerShell Gallery!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i="1" dirty="0" smtClean="0"/>
              <a:t>per-service modules and mandatory parameter </a:t>
            </a:r>
            <a:r>
              <a:rPr lang="en-US" i="1" dirty="0" smtClean="0"/>
              <a:t>attribution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 smtClean="0"/>
              <a:t>AWS.Tools.</a:t>
            </a:r>
            <a:r>
              <a:rPr lang="en-US" i="1" dirty="0" err="1" smtClean="0"/>
              <a:t>servicename</a:t>
            </a:r>
            <a:r>
              <a:rPr lang="en-US" dirty="0" smtClean="0"/>
              <a:t> module name pattern</a:t>
            </a:r>
            <a:endParaRPr lang="en-US" dirty="0" smtClean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b="1" i="1" dirty="0" smtClean="0"/>
              <a:t>Much, much faster to use!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Configuring credential profiles and 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to determine supported services and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to map from service API ‘X’ to cmdlet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to map from AWS CLI command to PowerShell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infrastructure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5498926"/>
            <a:ext cx="984436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Infrastructure as code with the AWS Tools for PowerShell</a:t>
            </a:r>
          </a:p>
        </p:txBody>
      </p:sp>
    </p:spTree>
    <p:extLst>
      <p:ext uri="{BB962C8B-B14F-4D97-AF65-F5344CB8AC3E}">
        <p14:creationId xmlns:p14="http://schemas.microsoft.com/office/powerpoint/2010/main" val="2822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web server fleet in a 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Private subnets – one per AZ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Public subnets – one per Availability Zone (AZ)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Internet Gateway to allow inbound access from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Route tables and security groups for the public/private subnets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Auto Scaling group and launch configuration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smtClean="0"/>
              <a:t>Places EC2 instances (IIS web servers) into private subnets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Application Load Balancer routing traffic to instances from public subnets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NAT Gateway to allow outbound connectivity from instances</a:t>
            </a:r>
          </a:p>
        </p:txBody>
      </p:sp>
    </p:spTree>
    <p:extLst>
      <p:ext uri="{BB962C8B-B14F-4D97-AF65-F5344CB8AC3E}">
        <p14:creationId xmlns:p14="http://schemas.microsoft.com/office/powerpoint/2010/main" val="41724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23" y="120774"/>
            <a:ext cx="13511460" cy="873186"/>
          </a:xfrm>
        </p:spPr>
        <p:txBody>
          <a:bodyPr/>
          <a:lstStyle/>
          <a:p>
            <a:r>
              <a:rPr lang="en-US" sz="3200" dirty="0" smtClean="0"/>
              <a:t>Example: creating a virtual private cloud (VPC) &amp; IIS web server fleet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0877" y="869474"/>
            <a:ext cx="13542809" cy="6481481"/>
            <a:chOff x="550877" y="869474"/>
            <a:chExt cx="13542809" cy="6481481"/>
          </a:xfrm>
        </p:grpSpPr>
        <p:cxnSp>
          <p:nvCxnSpPr>
            <p:cNvPr id="31" name="Straight Connector 30"/>
            <p:cNvCxnSpPr>
              <a:stCxn id="90" idx="0"/>
              <a:endCxn id="95" idx="0"/>
            </p:cNvCxnSpPr>
            <p:nvPr/>
          </p:nvCxnSpPr>
          <p:spPr>
            <a:xfrm>
              <a:off x="5537608" y="5084202"/>
              <a:ext cx="4735" cy="94419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818972" y="2306099"/>
              <a:ext cx="12835771" cy="4890778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accent6"/>
                  </a:solidFill>
                </a:rPr>
                <a:t>VPC</a:t>
              </a:r>
              <a:endParaRPr lang="en-US" sz="1200" dirty="0">
                <a:ln w="0"/>
                <a:solidFill>
                  <a:schemeClr val="accent6"/>
                </a:solidFill>
              </a:endParaRPr>
            </a:p>
          </p:txBody>
        </p:sp>
        <p:pic>
          <p:nvPicPr>
            <p:cNvPr id="36" name="Graphic 77">
              <a:extLst>
                <a:ext uri="{FF2B5EF4-FFF2-40B4-BE49-F238E27FC236}">
                  <a16:creationId xmlns:a16="http://schemas.microsoft.com/office/drawing/2014/main" id="{2316BE92-0E78-E045-83F8-47F8C3146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18972" y="2309772"/>
              <a:ext cx="330200" cy="33020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3988707" y="883761"/>
              <a:ext cx="1329292" cy="836253"/>
              <a:chOff x="7749235" y="2847620"/>
              <a:chExt cx="1329292" cy="836253"/>
            </a:xfrm>
          </p:grpSpPr>
          <p:pic>
            <p:nvPicPr>
              <p:cNvPr id="38" name="Graphic 15">
                <a:extLst>
                  <a:ext uri="{FF2B5EF4-FFF2-40B4-BE49-F238E27FC236}">
                    <a16:creationId xmlns:a16="http://schemas.microsoft.com/office/drawing/2014/main" id="{3AE4BA5B-DE17-F54A-8FC6-8FB0A95F6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050660" y="284762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EF5FDF-E6AC-9B45-9985-723F61E2113E}"/>
                  </a:ext>
                </a:extLst>
              </p:cNvPr>
              <p:cNvSpPr txBox="1"/>
              <p:nvPr/>
            </p:nvSpPr>
            <p:spPr>
              <a:xfrm>
                <a:off x="7749235" y="3376096"/>
                <a:ext cx="1329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Open internet</a:t>
                </a:r>
                <a:endParaRPr lang="en-US" sz="1400" dirty="0"/>
              </a:p>
            </p:txBody>
          </p:sp>
        </p:grpSp>
        <p:cxnSp>
          <p:nvCxnSpPr>
            <p:cNvPr id="136" name="Elbow Connector 135"/>
            <p:cNvCxnSpPr>
              <a:stCxn id="38" idx="3"/>
              <a:endCxn id="88" idx="0"/>
            </p:cNvCxnSpPr>
            <p:nvPr/>
          </p:nvCxnSpPr>
          <p:spPr>
            <a:xfrm>
              <a:off x="4760032" y="1118711"/>
              <a:ext cx="777576" cy="1207482"/>
            </a:xfrm>
            <a:prstGeom prst="bentConnector2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D4F0FC7-668E-E64B-A231-B1E7896F3CB6}"/>
                </a:ext>
              </a:extLst>
            </p:cNvPr>
            <p:cNvSpPr/>
            <p:nvPr/>
          </p:nvSpPr>
          <p:spPr>
            <a:xfrm>
              <a:off x="550877" y="1942977"/>
              <a:ext cx="13542809" cy="5407978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4"/>
                  </a:solidFill>
                </a:rPr>
                <a:t>Region</a:t>
              </a:r>
            </a:p>
          </p:txBody>
        </p:sp>
        <p:pic>
          <p:nvPicPr>
            <p:cNvPr id="86" name="Graphic 69">
              <a:extLst>
                <a:ext uri="{FF2B5EF4-FFF2-40B4-BE49-F238E27FC236}">
                  <a16:creationId xmlns:a16="http://schemas.microsoft.com/office/drawing/2014/main" id="{E96F59D7-EAC0-1648-9591-9099DF906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0877" y="1930772"/>
              <a:ext cx="330200" cy="330200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5B2706C-95D8-A94F-9EC8-6497FA7FB136}"/>
                </a:ext>
              </a:extLst>
            </p:cNvPr>
            <p:cNvSpPr/>
            <p:nvPr/>
          </p:nvSpPr>
          <p:spPr>
            <a:xfrm>
              <a:off x="944173" y="5756629"/>
              <a:ext cx="12576209" cy="11430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pic>
          <p:nvPicPr>
            <p:cNvPr id="93" name="Graphic 45">
              <a:extLst>
                <a:ext uri="{FF2B5EF4-FFF2-40B4-BE49-F238E27FC236}">
                  <a16:creationId xmlns:a16="http://schemas.microsoft.com/office/drawing/2014/main" id="{8D2CD614-2FB9-C248-A78E-E6CB4B06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1009906" y="5756629"/>
              <a:ext cx="330200" cy="33020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881418" y="6125660"/>
              <a:ext cx="461665" cy="73513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Auto scaling</a:t>
              </a:r>
              <a:br>
                <a:rPr lang="en-US" sz="900" dirty="0" smtClean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900" dirty="0" smtClean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group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079DED-31B9-5744-83EC-838A158DC6AC}"/>
                </a:ext>
              </a:extLst>
            </p:cNvPr>
            <p:cNvSpPr/>
            <p:nvPr/>
          </p:nvSpPr>
          <p:spPr>
            <a:xfrm>
              <a:off x="1440120" y="5485229"/>
              <a:ext cx="2486633" cy="139601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1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4"/>
                  </a:solidFill>
                </a:rPr>
                <a:t>Private subnet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5B98DC-5AF5-3342-A4B1-F62852BC80FE}"/>
                </a:ext>
              </a:extLst>
            </p:cNvPr>
            <p:cNvSpPr/>
            <p:nvPr/>
          </p:nvSpPr>
          <p:spPr>
            <a:xfrm>
              <a:off x="1286276" y="3032153"/>
              <a:ext cx="2740492" cy="4004751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</a:rPr>
                <a:t>Availability </a:t>
              </a:r>
              <a:r>
                <a:rPr lang="en-US" sz="1200" dirty="0" smtClean="0">
                  <a:solidFill>
                    <a:schemeClr val="accent4"/>
                  </a:solidFill>
                </a:rPr>
                <a:t>Zone 1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21B370-0545-BC48-A508-8AD045EB818F}"/>
                </a:ext>
              </a:extLst>
            </p:cNvPr>
            <p:cNvSpPr/>
            <p:nvPr/>
          </p:nvSpPr>
          <p:spPr>
            <a:xfrm>
              <a:off x="1440453" y="3898282"/>
              <a:ext cx="2486633" cy="130203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6"/>
                  </a:solidFill>
                </a:rPr>
                <a:t>Public subnet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E4B180B-66C8-134C-9780-D82E60B76CCD}"/>
                </a:ext>
              </a:extLst>
            </p:cNvPr>
            <p:cNvSpPr/>
            <p:nvPr/>
          </p:nvSpPr>
          <p:spPr>
            <a:xfrm>
              <a:off x="1523685" y="4263679"/>
              <a:ext cx="1381267" cy="808194"/>
            </a:xfrm>
            <a:prstGeom prst="rect">
              <a:avLst/>
            </a:prstGeom>
            <a:noFill/>
            <a:ln w="12700">
              <a:solidFill>
                <a:srgbClr val="FC58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FC584C"/>
                  </a:solidFill>
                </a:rPr>
                <a:t>Security group</a:t>
              </a:r>
            </a:p>
          </p:txBody>
        </p:sp>
        <p:cxnSp>
          <p:nvCxnSpPr>
            <p:cNvPr id="11" name="Straight Arrow Connector 10"/>
            <p:cNvCxnSpPr>
              <a:stCxn id="119" idx="3"/>
            </p:cNvCxnSpPr>
            <p:nvPr/>
          </p:nvCxnSpPr>
          <p:spPr>
            <a:xfrm flipV="1">
              <a:off x="3102418" y="1118519"/>
              <a:ext cx="1091404" cy="3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004073" y="869474"/>
              <a:ext cx="1202573" cy="723232"/>
              <a:chOff x="4505227" y="896150"/>
              <a:chExt cx="1202573" cy="723232"/>
            </a:xfrm>
          </p:grpSpPr>
          <p:pic>
            <p:nvPicPr>
              <p:cNvPr id="119" name="Graphic 49">
                <a:extLst>
                  <a:ext uri="{FF2B5EF4-FFF2-40B4-BE49-F238E27FC236}">
                    <a16:creationId xmlns:a16="http://schemas.microsoft.com/office/drawing/2014/main" id="{43C89C6C-4275-2244-93E6-30D96D2FD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3">
                <a:extLst>
                  <a:ext uri="{96DAC541-7B7A-43D3-8B79-37D633B846F1}">
                    <asvg:svgBlip xmlns=""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5133672" y="913333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20" name="Graphic 39">
                <a:extLst>
                  <a:ext uri="{FF2B5EF4-FFF2-40B4-BE49-F238E27FC236}">
                    <a16:creationId xmlns:a16="http://schemas.microsoft.com/office/drawing/2014/main" id="{6FA71975-EA2D-784E-8A28-738A17320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96DAC541-7B7A-43D3-8B79-37D633B846F1}">
                    <asvg:svgBlip xmlns=""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4505227" y="89615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505227" y="1388550"/>
                <a:ext cx="12025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dirty="0" smtClean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Web Browser (http)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05413" y="2326193"/>
              <a:ext cx="1894861" cy="4388576"/>
              <a:chOff x="4610453" y="2304003"/>
              <a:chExt cx="1894861" cy="4388576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4928055" y="2304003"/>
                <a:ext cx="1259655" cy="671733"/>
                <a:chOff x="7971203" y="1999877"/>
                <a:chExt cx="1259655" cy="671733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858057D-6A5F-6F4D-9085-61892FD1C93F}"/>
                    </a:ext>
                  </a:extLst>
                </p:cNvPr>
                <p:cNvSpPr txBox="1"/>
                <p:nvPr/>
              </p:nvSpPr>
              <p:spPr>
                <a:xfrm>
                  <a:off x="7971203" y="2440778"/>
                  <a:ext cx="125965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Internet gateway</a:t>
                  </a:r>
                </a:p>
              </p:txBody>
            </p:sp>
            <p:pic>
              <p:nvPicPr>
                <p:cNvPr id="88" name="Graphic 31">
                  <a:extLst>
                    <a:ext uri="{FF2B5EF4-FFF2-40B4-BE49-F238E27FC236}">
                      <a16:creationId xmlns:a16="http://schemas.microsoft.com/office/drawing/2014/main" id="{66E0AC55-E541-224C-A379-8AC97B169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5">
                  <a:extLst>
                    <a:ext uri="{96DAC541-7B7A-43D3-8B79-37D633B846F1}">
                      <asvg:svgBlip xmlns=""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0846" y="1999877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4697616" y="4634979"/>
                <a:ext cx="1690064" cy="657864"/>
                <a:chOff x="7546541" y="3726695"/>
                <a:chExt cx="2301904" cy="791726"/>
              </a:xfrm>
            </p:grpSpPr>
            <p:pic>
              <p:nvPicPr>
                <p:cNvPr id="91" name="Graphic 50">
                  <a:extLst>
                    <a:ext uri="{FF2B5EF4-FFF2-40B4-BE49-F238E27FC236}">
                      <a16:creationId xmlns:a16="http://schemas.microsoft.com/office/drawing/2014/main" id="{1B60D8B7-1D72-FA4E-A897-ACC1338A26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6">
                  <a:extLst>
                    <a:ext uri="{96DAC541-7B7A-43D3-8B79-37D633B846F1}">
                      <asvg:svgBlip xmlns=""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3293" y="3726695"/>
                  <a:ext cx="469900" cy="469900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A67988C-0027-D14F-AD99-7A65A23E3DA5}"/>
                    </a:ext>
                  </a:extLst>
                </p:cNvPr>
                <p:cNvSpPr txBox="1"/>
                <p:nvPr/>
              </p:nvSpPr>
              <p:spPr>
                <a:xfrm>
                  <a:off x="7546541" y="4240620"/>
                  <a:ext cx="2301904" cy="277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R</a:t>
                  </a:r>
                  <a:r>
                    <a:rPr lang="en-US" sz="900" dirty="0" smtClean="0"/>
                    <a:t>oute table with IGW</a:t>
                  </a:r>
                  <a:endParaRPr lang="en-US" sz="900" dirty="0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4610453" y="6006204"/>
                <a:ext cx="1894861" cy="686375"/>
                <a:chOff x="7472296" y="4221903"/>
                <a:chExt cx="2301904" cy="833818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A67988C-0027-D14F-AD99-7A65A23E3DA5}"/>
                    </a:ext>
                  </a:extLst>
                </p:cNvPr>
                <p:cNvSpPr txBox="1"/>
                <p:nvPr/>
              </p:nvSpPr>
              <p:spPr>
                <a:xfrm>
                  <a:off x="7472296" y="4775303"/>
                  <a:ext cx="2301904" cy="280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/>
                    <a:t>Route table w/out IGW</a:t>
                  </a:r>
                  <a:endParaRPr lang="en-US" sz="1100" dirty="0"/>
                </a:p>
              </p:txBody>
            </p:sp>
            <p:pic>
              <p:nvPicPr>
                <p:cNvPr id="95" name="Graphic 50">
                  <a:extLst>
                    <a:ext uri="{FF2B5EF4-FFF2-40B4-BE49-F238E27FC236}">
                      <a16:creationId xmlns:a16="http://schemas.microsoft.com/office/drawing/2014/main" id="{1B60D8B7-1D72-FA4E-A897-ACC1338A26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6">
                  <a:extLst>
                    <a:ext uri="{96DAC541-7B7A-43D3-8B79-37D633B846F1}">
                      <asvg:svgBlip xmlns=""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5542" y="4221903"/>
                  <a:ext cx="469900" cy="531803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/>
              <p:cNvGrpSpPr/>
              <p:nvPr/>
            </p:nvGrpSpPr>
            <p:grpSpPr>
              <a:xfrm>
                <a:off x="4869753" y="3507609"/>
                <a:ext cx="1376260" cy="800428"/>
                <a:chOff x="12244585" y="535161"/>
                <a:chExt cx="1593324" cy="953115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3C0960A-3D31-6D47-8EAA-93DE09090CDD}"/>
                    </a:ext>
                  </a:extLst>
                </p:cNvPr>
                <p:cNvSpPr txBox="1"/>
                <p:nvPr/>
              </p:nvSpPr>
              <p:spPr>
                <a:xfrm>
                  <a:off x="12244585" y="1048492"/>
                  <a:ext cx="1593324" cy="439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Elastic Load Balancing (ELB)</a:t>
                  </a:r>
                </a:p>
              </p:txBody>
            </p:sp>
            <p:pic>
              <p:nvPicPr>
                <p:cNvPr id="97" name="Graphic 7">
                  <a:extLst>
                    <a:ext uri="{FF2B5EF4-FFF2-40B4-BE49-F238E27FC236}">
                      <a16:creationId xmlns:a16="http://schemas.microsoft.com/office/drawing/2014/main" id="{708E5D6B-3B0D-7E46-91EF-00B2766437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7">
                  <a:extLst>
                    <a:ext uri="{96DAC541-7B7A-43D3-8B79-37D633B846F1}">
                      <asvg:svgBlip xmlns="" xmlns:asvg="http://schemas.microsoft.com/office/drawing/2016/SVG/main" r:embed="rId6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97301" y="535161"/>
                  <a:ext cx="487425" cy="4874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/>
            <p:cNvGrpSpPr/>
            <p:nvPr/>
          </p:nvGrpSpPr>
          <p:grpSpPr>
            <a:xfrm>
              <a:off x="2873558" y="3959623"/>
              <a:ext cx="1236442" cy="700732"/>
              <a:chOff x="9997552" y="872358"/>
              <a:chExt cx="1236442" cy="700732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7096B6-EF64-C245-A3E7-BEEF81BDCB9C}"/>
                  </a:ext>
                </a:extLst>
              </p:cNvPr>
              <p:cNvSpPr txBox="1"/>
              <p:nvPr/>
            </p:nvSpPr>
            <p:spPr>
              <a:xfrm>
                <a:off x="9997552" y="1342258"/>
                <a:ext cx="12364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NAT gateway</a:t>
                </a:r>
              </a:p>
            </p:txBody>
          </p:sp>
          <p:pic>
            <p:nvPicPr>
              <p:cNvPr id="137" name="Graphic 45">
                <a:extLst>
                  <a:ext uri="{FF2B5EF4-FFF2-40B4-BE49-F238E27FC236}">
                    <a16:creationId xmlns:a16="http://schemas.microsoft.com/office/drawing/2014/main" id="{C4D40D26-5610-724F-B901-012D611D9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96DAC541-7B7A-43D3-8B79-37D633B846F1}">
                    <asvg:svgBlip xmlns=""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0370064" y="87235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608201" y="5924032"/>
              <a:ext cx="1958414" cy="808194"/>
              <a:chOff x="1608201" y="5924032"/>
              <a:chExt cx="1958414" cy="80819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E4B180B-66C8-134C-9780-D82E60B76CCD}"/>
                  </a:ext>
                </a:extLst>
              </p:cNvPr>
              <p:cNvSpPr/>
              <p:nvPr/>
            </p:nvSpPr>
            <p:spPr>
              <a:xfrm>
                <a:off x="1608201" y="5924032"/>
                <a:ext cx="1958414" cy="808194"/>
              </a:xfrm>
              <a:prstGeom prst="rect">
                <a:avLst/>
              </a:prstGeom>
              <a:noFill/>
              <a:ln w="12700">
                <a:solidFill>
                  <a:srgbClr val="FC58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FC584C"/>
                    </a:solidFill>
                  </a:rPr>
                  <a:t>Security group</a:t>
                </a:r>
              </a:p>
            </p:txBody>
          </p:sp>
          <p:pic>
            <p:nvPicPr>
              <p:cNvPr id="100" name="Graphic 22">
                <a:extLst>
                  <a:ext uri="{FF2B5EF4-FFF2-40B4-BE49-F238E27FC236}">
                    <a16:creationId xmlns:a16="http://schemas.microsoft.com/office/drawing/2014/main" id="{6F33E093-D939-0D4B-B06C-B1E741894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9">
                <a:extLst>
                  <a:ext uri="{96DAC541-7B7A-43D3-8B79-37D633B846F1}">
                    <asvg:svgBlip xmlns="" xmlns:asvg="http://schemas.microsoft.com/office/drawing/2016/SVG/main" r:embed="rId64"/>
                  </a:ext>
                </a:extLst>
              </a:blip>
              <a:stretch>
                <a:fillRect/>
              </a:stretch>
            </p:blipFill>
            <p:spPr>
              <a:xfrm>
                <a:off x="1769209" y="6214834"/>
                <a:ext cx="469900" cy="469900"/>
              </a:xfrm>
              <a:prstGeom prst="rect">
                <a:avLst/>
              </a:prstGeom>
            </p:spPr>
          </p:pic>
          <p:sp>
            <p:nvSpPr>
              <p:cNvPr id="145" name="TextBox 144"/>
              <p:cNvSpPr txBox="1"/>
              <p:nvPr/>
            </p:nvSpPr>
            <p:spPr>
              <a:xfrm>
                <a:off x="2188954" y="6470316"/>
                <a:ext cx="8980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dirty="0" smtClean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IIS instance(s)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130537" y="3032151"/>
              <a:ext cx="2740492" cy="4004751"/>
              <a:chOff x="7199286" y="3069496"/>
              <a:chExt cx="2740492" cy="400475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5079DED-31B9-5744-83EC-838A158DC6AC}"/>
                  </a:ext>
                </a:extLst>
              </p:cNvPr>
              <p:cNvSpPr/>
              <p:nvPr/>
            </p:nvSpPr>
            <p:spPr>
              <a:xfrm>
                <a:off x="7353130" y="5522572"/>
                <a:ext cx="2486633" cy="13960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15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accent4"/>
                    </a:solidFill>
                  </a:rPr>
                  <a:t>Private subnet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05B98DC-5AF5-3342-A4B1-F62852BC80FE}"/>
                  </a:ext>
                </a:extLst>
              </p:cNvPr>
              <p:cNvSpPr/>
              <p:nvPr/>
            </p:nvSpPr>
            <p:spPr>
              <a:xfrm>
                <a:off x="7199286" y="3069496"/>
                <a:ext cx="2740492" cy="4004751"/>
              </a:xfrm>
              <a:prstGeom prst="rect">
                <a:avLst/>
              </a:prstGeom>
              <a:noFill/>
              <a:ln w="127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Availability </a:t>
                </a:r>
                <a:r>
                  <a:rPr lang="en-US" sz="1200" dirty="0" smtClean="0">
                    <a:solidFill>
                      <a:schemeClr val="accent4"/>
                    </a:solidFill>
                  </a:rPr>
                  <a:t>Zone 2</a:t>
                </a:r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21B370-0545-BC48-A508-8AD045EB818F}"/>
                  </a:ext>
                </a:extLst>
              </p:cNvPr>
              <p:cNvSpPr/>
              <p:nvPr/>
            </p:nvSpPr>
            <p:spPr>
              <a:xfrm>
                <a:off x="7353463" y="3935625"/>
                <a:ext cx="2486633" cy="13020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accent6"/>
                    </a:solidFill>
                  </a:rPr>
                  <a:t>Public subnet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E4B180B-66C8-134C-9780-D82E60B76CCD}"/>
                  </a:ext>
                </a:extLst>
              </p:cNvPr>
              <p:cNvSpPr/>
              <p:nvPr/>
            </p:nvSpPr>
            <p:spPr>
              <a:xfrm>
                <a:off x="7590325" y="4302245"/>
                <a:ext cx="1958414" cy="808194"/>
              </a:xfrm>
              <a:prstGeom prst="rect">
                <a:avLst/>
              </a:prstGeom>
              <a:noFill/>
              <a:ln w="12700">
                <a:solidFill>
                  <a:srgbClr val="FC58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FC584C"/>
                    </a:solidFill>
                  </a:rPr>
                  <a:t>Security group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7590325" y="5921729"/>
                <a:ext cx="1958414" cy="808194"/>
                <a:chOff x="1608201" y="5924032"/>
                <a:chExt cx="1958414" cy="80819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E4B180B-66C8-134C-9780-D82E60B76CCD}"/>
                    </a:ext>
                  </a:extLst>
                </p:cNvPr>
                <p:cNvSpPr/>
                <p:nvPr/>
              </p:nvSpPr>
              <p:spPr>
                <a:xfrm>
                  <a:off x="1608201" y="5924032"/>
                  <a:ext cx="1958414" cy="808194"/>
                </a:xfrm>
                <a:prstGeom prst="rect">
                  <a:avLst/>
                </a:prstGeom>
                <a:noFill/>
                <a:ln w="12700">
                  <a:solidFill>
                    <a:srgbClr val="FC58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FC584C"/>
                      </a:solidFill>
                    </a:rPr>
                    <a:t>Security group</a:t>
                  </a:r>
                </a:p>
              </p:txBody>
            </p:sp>
            <p:pic>
              <p:nvPicPr>
                <p:cNvPr id="104" name="Graphic 22">
                  <a:extLst>
                    <a:ext uri="{FF2B5EF4-FFF2-40B4-BE49-F238E27FC236}">
                      <a16:creationId xmlns:a16="http://schemas.microsoft.com/office/drawing/2014/main" id="{6F33E093-D939-0D4B-B06C-B1E74189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9">
                  <a:extLst>
                    <a:ext uri="{96DAC541-7B7A-43D3-8B79-37D633B846F1}">
                      <asvg:svgBlip xmlns="" xmlns:asvg="http://schemas.microsoft.com/office/drawing/2016/SVG/main" r:embed="rId6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9209" y="6214834"/>
                  <a:ext cx="469900" cy="469900"/>
                </a:xfrm>
                <a:prstGeom prst="rect">
                  <a:avLst/>
                </a:prstGeom>
              </p:spPr>
            </p:pic>
            <p:sp>
              <p:nvSpPr>
                <p:cNvPr id="122" name="TextBox 121"/>
                <p:cNvSpPr txBox="1"/>
                <p:nvPr/>
              </p:nvSpPr>
              <p:spPr>
                <a:xfrm>
                  <a:off x="2188954" y="6470316"/>
                  <a:ext cx="8980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900" dirty="0" smtClean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IIS instance(s)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10642600" y="3032151"/>
              <a:ext cx="2740492" cy="4004751"/>
              <a:chOff x="10548894" y="3032152"/>
              <a:chExt cx="2740492" cy="4004751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5079DED-31B9-5744-83EC-838A158DC6AC}"/>
                  </a:ext>
                </a:extLst>
              </p:cNvPr>
              <p:cNvSpPr/>
              <p:nvPr/>
            </p:nvSpPr>
            <p:spPr>
              <a:xfrm>
                <a:off x="10702738" y="5485228"/>
                <a:ext cx="2486633" cy="13960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15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accent4"/>
                    </a:solidFill>
                  </a:rPr>
                  <a:t>Private subnet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05B98DC-5AF5-3342-A4B1-F62852BC80FE}"/>
                  </a:ext>
                </a:extLst>
              </p:cNvPr>
              <p:cNvSpPr/>
              <p:nvPr/>
            </p:nvSpPr>
            <p:spPr>
              <a:xfrm>
                <a:off x="10548894" y="3032152"/>
                <a:ext cx="2740492" cy="4004751"/>
              </a:xfrm>
              <a:prstGeom prst="rect">
                <a:avLst/>
              </a:prstGeom>
              <a:noFill/>
              <a:ln w="127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Availability </a:t>
                </a:r>
                <a:r>
                  <a:rPr lang="en-US" sz="1200" dirty="0" smtClean="0">
                    <a:solidFill>
                      <a:schemeClr val="accent4"/>
                    </a:solidFill>
                  </a:rPr>
                  <a:t>Zone N</a:t>
                </a:r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B21B370-0545-BC48-A508-8AD045EB818F}"/>
                  </a:ext>
                </a:extLst>
              </p:cNvPr>
              <p:cNvSpPr/>
              <p:nvPr/>
            </p:nvSpPr>
            <p:spPr>
              <a:xfrm>
                <a:off x="10703071" y="3898281"/>
                <a:ext cx="2486633" cy="13020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accent6"/>
                    </a:solidFill>
                  </a:rPr>
                  <a:t>Public subnet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E4B180B-66C8-134C-9780-D82E60B76CCD}"/>
                  </a:ext>
                </a:extLst>
              </p:cNvPr>
              <p:cNvSpPr/>
              <p:nvPr/>
            </p:nvSpPr>
            <p:spPr>
              <a:xfrm>
                <a:off x="10930485" y="4263679"/>
                <a:ext cx="1958414" cy="808194"/>
              </a:xfrm>
              <a:prstGeom prst="rect">
                <a:avLst/>
              </a:prstGeom>
              <a:noFill/>
              <a:ln w="12700">
                <a:solidFill>
                  <a:srgbClr val="FC58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FC584C"/>
                    </a:solidFill>
                  </a:rPr>
                  <a:t>Security group</a:t>
                </a: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10934621" y="5922377"/>
                <a:ext cx="1958414" cy="808194"/>
                <a:chOff x="1608201" y="5924032"/>
                <a:chExt cx="1958414" cy="808194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E4B180B-66C8-134C-9780-D82E60B76CCD}"/>
                    </a:ext>
                  </a:extLst>
                </p:cNvPr>
                <p:cNvSpPr/>
                <p:nvPr/>
              </p:nvSpPr>
              <p:spPr>
                <a:xfrm>
                  <a:off x="1608201" y="5924032"/>
                  <a:ext cx="1958414" cy="808194"/>
                </a:xfrm>
                <a:prstGeom prst="rect">
                  <a:avLst/>
                </a:prstGeom>
                <a:noFill/>
                <a:ln w="12700">
                  <a:solidFill>
                    <a:srgbClr val="FC58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FC584C"/>
                      </a:solidFill>
                    </a:rPr>
                    <a:t>Security group</a:t>
                  </a:r>
                </a:p>
              </p:txBody>
            </p:sp>
            <p:pic>
              <p:nvPicPr>
                <p:cNvPr id="132" name="Graphic 22">
                  <a:extLst>
                    <a:ext uri="{FF2B5EF4-FFF2-40B4-BE49-F238E27FC236}">
                      <a16:creationId xmlns:a16="http://schemas.microsoft.com/office/drawing/2014/main" id="{6F33E093-D939-0D4B-B06C-B1E74189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9">
                  <a:extLst>
                    <a:ext uri="{96DAC541-7B7A-43D3-8B79-37D633B846F1}">
                      <asvg:svgBlip xmlns="" xmlns:asvg="http://schemas.microsoft.com/office/drawing/2016/SVG/main" r:embed="rId6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9209" y="6214834"/>
                  <a:ext cx="469900" cy="469900"/>
                </a:xfrm>
                <a:prstGeom prst="rect">
                  <a:avLst/>
                </a:prstGeom>
              </p:spPr>
            </p:pic>
            <p:sp>
              <p:nvSpPr>
                <p:cNvPr id="133" name="TextBox 132"/>
                <p:cNvSpPr txBox="1"/>
                <p:nvPr/>
              </p:nvSpPr>
              <p:spPr>
                <a:xfrm>
                  <a:off x="2188954" y="6470316"/>
                  <a:ext cx="8980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900" dirty="0" smtClean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IIS instance(s)</a:t>
                  </a: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10001976" y="4497551"/>
              <a:ext cx="55656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900" dirty="0" smtClean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…</a:t>
              </a:r>
            </a:p>
          </p:txBody>
        </p:sp>
        <p:cxnSp>
          <p:nvCxnSpPr>
            <p:cNvPr id="21" name="Straight Connector 20"/>
            <p:cNvCxnSpPr>
              <a:stCxn id="96" idx="2"/>
              <a:endCxn id="91" idx="0"/>
            </p:cNvCxnSpPr>
            <p:nvPr/>
          </p:nvCxnSpPr>
          <p:spPr>
            <a:xfrm>
              <a:off x="5552843" y="4330227"/>
              <a:ext cx="0" cy="32694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91" idx="1"/>
            </p:cNvCxnSpPr>
            <p:nvPr/>
          </p:nvCxnSpPr>
          <p:spPr>
            <a:xfrm flipH="1" flipV="1">
              <a:off x="3794516" y="4851261"/>
              <a:ext cx="1585826" cy="113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5" idx="1"/>
            </p:cNvCxnSpPr>
            <p:nvPr/>
          </p:nvCxnSpPr>
          <p:spPr>
            <a:xfrm flipH="1" flipV="1">
              <a:off x="3727623" y="6246623"/>
              <a:ext cx="1621316" cy="6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1" idx="3"/>
            </p:cNvCxnSpPr>
            <p:nvPr/>
          </p:nvCxnSpPr>
          <p:spPr>
            <a:xfrm flipV="1">
              <a:off x="5725344" y="4851261"/>
              <a:ext cx="1696550" cy="113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95" idx="3"/>
            </p:cNvCxnSpPr>
            <p:nvPr/>
          </p:nvCxnSpPr>
          <p:spPr>
            <a:xfrm flipV="1">
              <a:off x="5735747" y="6246623"/>
              <a:ext cx="1651468" cy="6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794516" y="4954364"/>
              <a:ext cx="1590866" cy="1191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420655" y="5066424"/>
              <a:ext cx="6266" cy="954466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3727623" y="6119168"/>
              <a:ext cx="1614508" cy="6034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40787" y="4966283"/>
              <a:ext cx="1639727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74444" y="5083675"/>
              <a:ext cx="2260" cy="95182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736650" y="6113917"/>
              <a:ext cx="1650565" cy="525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7" idx="2"/>
              <a:endCxn id="97" idx="0"/>
            </p:cNvCxnSpPr>
            <p:nvPr/>
          </p:nvCxnSpPr>
          <p:spPr>
            <a:xfrm flipH="1">
              <a:off x="5552642" y="2997926"/>
              <a:ext cx="201" cy="5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>
              <a:stCxn id="145" idx="3"/>
              <a:endCxn id="135" idx="2"/>
            </p:cNvCxnSpPr>
            <p:nvPr/>
          </p:nvCxnSpPr>
          <p:spPr>
            <a:xfrm flipV="1">
              <a:off x="3086957" y="4660355"/>
              <a:ext cx="404822" cy="1925377"/>
            </a:xfrm>
            <a:prstGeom prst="bentConnector2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Elbow Connector 155"/>
            <p:cNvCxnSpPr>
              <a:stCxn id="137" idx="0"/>
              <a:endCxn id="39" idx="2"/>
            </p:cNvCxnSpPr>
            <p:nvPr/>
          </p:nvCxnSpPr>
          <p:spPr>
            <a:xfrm rot="5400000" flipH="1" flipV="1">
              <a:off x="2947382" y="2253653"/>
              <a:ext cx="2239609" cy="1172333"/>
            </a:xfrm>
            <a:prstGeom prst="bentConnector3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9133114" y="1230762"/>
              <a:ext cx="25827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 smtClean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Outbound-only connectivity (e.g. Windows Update)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8278586" y="1031028"/>
              <a:ext cx="2616549" cy="215444"/>
              <a:chOff x="8278586" y="1484141"/>
              <a:chExt cx="2616549" cy="215444"/>
            </a:xfrm>
          </p:grpSpPr>
          <p:cxnSp>
            <p:nvCxnSpPr>
              <p:cNvPr id="162" name="Straight Connector 161"/>
              <p:cNvCxnSpPr>
                <a:endCxn id="163" idx="1"/>
              </p:cNvCxnSpPr>
              <p:nvPr/>
            </p:nvCxnSpPr>
            <p:spPr>
              <a:xfrm flipV="1">
                <a:off x="8278586" y="1591863"/>
                <a:ext cx="854528" cy="84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9133114" y="1484141"/>
                <a:ext cx="1762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dirty="0" smtClean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External client traffic connectivity</a:t>
                </a:r>
              </a:p>
            </p:txBody>
          </p:sp>
        </p:grpSp>
        <p:cxnSp>
          <p:nvCxnSpPr>
            <p:cNvPr id="165" name="Straight Connector 164"/>
            <p:cNvCxnSpPr>
              <a:endCxn id="159" idx="1"/>
            </p:cNvCxnSpPr>
            <p:nvPr/>
          </p:nvCxnSpPr>
          <p:spPr>
            <a:xfrm>
              <a:off x="8278586" y="1330789"/>
              <a:ext cx="854528" cy="769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8278586" y="1466239"/>
              <a:ext cx="1597272" cy="215444"/>
              <a:chOff x="8278586" y="1493657"/>
              <a:chExt cx="1597272" cy="215444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8278586" y="1592706"/>
                <a:ext cx="854528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9134950" y="1493657"/>
                <a:ext cx="7409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dirty="0" smtClean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Local traffic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0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18729</TotalTime>
  <Words>1901</Words>
  <Application>Microsoft Office PowerPoint</Application>
  <PresentationFormat>Custom</PresentationFormat>
  <Paragraphs>304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Amazon Ember</vt:lpstr>
      <vt:lpstr>Amazon Ember Light</vt:lpstr>
      <vt:lpstr>Amazon Ember Regular</vt:lpstr>
      <vt:lpstr>Arial</vt:lpstr>
      <vt:lpstr>Calibri</vt:lpstr>
      <vt:lpstr>Consolas</vt:lpstr>
      <vt:lpstr>Wingdings</vt:lpstr>
      <vt:lpstr>DeckTemplate-AWS</vt:lpstr>
      <vt:lpstr>PowerPoint Presentation</vt:lpstr>
      <vt:lpstr>In this session</vt:lpstr>
      <vt:lpstr>AWS Tools for PowerShell</vt:lpstr>
      <vt:lpstr>PowerPoint Presentation</vt:lpstr>
      <vt:lpstr>Demo: Getting started with the tools</vt:lpstr>
      <vt:lpstr>Recap</vt:lpstr>
      <vt:lpstr>Creating infrastructure</vt:lpstr>
      <vt:lpstr>Building a web server fleet in a virtual private cloud (VPC)</vt:lpstr>
      <vt:lpstr>Example: creating a virtual private cloud (VPC) &amp; IIS web server fleet</vt:lpstr>
      <vt:lpstr>Demo: Building infrastructure from script</vt:lpstr>
      <vt:lpstr>Recap</vt:lpstr>
      <vt:lpstr>Managing and monitoring</vt:lpstr>
      <vt:lpstr>What is AWS Systems Manager?</vt:lpstr>
      <vt:lpstr>PowerPoint Presentation</vt:lpstr>
      <vt:lpstr>What is a ‘document’?</vt:lpstr>
      <vt:lpstr>Demo: Management and monitoring</vt:lpstr>
      <vt:lpstr>Recap</vt:lpstr>
      <vt:lpstr>Sneak peek!</vt:lpstr>
      <vt:lpstr>The AWS Cloud Developer Kit (CDK)</vt:lpstr>
      <vt:lpstr>Structure of a CDK application</vt:lpstr>
      <vt:lpstr>From CDK code to running infrastructure</vt:lpstr>
      <vt:lpstr>Typical CDK code (Typescript)</vt:lpstr>
      <vt:lpstr>A possible PowerShell DSL for the CDK</vt:lpstr>
      <vt:lpstr>A possible VPC &amp; IIS Web Server Fleet demo 1 example</vt:lpstr>
      <vt:lpstr>Session recap</vt:lpstr>
      <vt:lpstr>Useful links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Roberts, Steve</cp:lastModifiedBy>
  <cp:revision>162</cp:revision>
  <dcterms:created xsi:type="dcterms:W3CDTF">2016-06-17T18:22:10Z</dcterms:created>
  <dcterms:modified xsi:type="dcterms:W3CDTF">2019-08-19T17:19:39Z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