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9" r:id="rId2"/>
    <p:sldId id="257" r:id="rId3"/>
    <p:sldId id="2147140142" r:id="rId4"/>
    <p:sldId id="2147140027" r:id="rId5"/>
    <p:sldId id="2147140143" r:id="rId6"/>
    <p:sldId id="261" r:id="rId7"/>
    <p:sldId id="2147140042" r:id="rId8"/>
    <p:sldId id="2147140136" r:id="rId9"/>
    <p:sldId id="2147140137" r:id="rId10"/>
    <p:sldId id="2147140138" r:id="rId11"/>
    <p:sldId id="262" r:id="rId12"/>
    <p:sldId id="2147140140" r:id="rId13"/>
    <p:sldId id="2147140144" r:id="rId14"/>
    <p:sldId id="2147140145" r:id="rId15"/>
    <p:sldId id="2147140147" r:id="rId16"/>
    <p:sldId id="2147140148" r:id="rId17"/>
    <p:sldId id="2147140149" r:id="rId18"/>
    <p:sldId id="2147140150" r:id="rId19"/>
    <p:sldId id="2147140151" r:id="rId20"/>
    <p:sldId id="2147140152" r:id="rId21"/>
    <p:sldId id="2147140153" r:id="rId22"/>
    <p:sldId id="2147140154" r:id="rId23"/>
    <p:sldId id="2147140025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42C2B0-E33E-4448-B3D0-7F27FA3790D3}" v="83" dt="2025-05-28T16:17:22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7"/>
    <p:restoredTop sz="94643"/>
  </p:normalViewPr>
  <p:slideViewPr>
    <p:cSldViewPr snapToGrid="0">
      <p:cViewPr varScale="1">
        <p:scale>
          <a:sx n="95" d="100"/>
          <a:sy n="95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a Fillmore" userId="ae3112af-d77c-485d-a731-ec06a71f2b40" providerId="ADAL" clId="{E142C2B0-E33E-4448-B3D0-7F27FA3790D3}"/>
    <pc:docChg chg="undo custSel modSld sldOrd">
      <pc:chgData name="Christina Fillmore" userId="ae3112af-d77c-485d-a731-ec06a71f2b40" providerId="ADAL" clId="{E142C2B0-E33E-4448-B3D0-7F27FA3790D3}" dt="2025-05-28T16:17:22.984" v="33" actId="313"/>
      <pc:docMkLst>
        <pc:docMk/>
      </pc:docMkLst>
      <pc:sldChg chg="mod ord modAnim modShow">
        <pc:chgData name="Christina Fillmore" userId="ae3112af-d77c-485d-a731-ec06a71f2b40" providerId="ADAL" clId="{E142C2B0-E33E-4448-B3D0-7F27FA3790D3}" dt="2025-05-28T16:15:59.922" v="14" actId="729"/>
        <pc:sldMkLst>
          <pc:docMk/>
          <pc:sldMk cId="1889218216" sldId="262"/>
        </pc:sldMkLst>
      </pc:sldChg>
      <pc:sldChg chg="modSp mod">
        <pc:chgData name="Christina Fillmore" userId="ae3112af-d77c-485d-a731-ec06a71f2b40" providerId="ADAL" clId="{E142C2B0-E33E-4448-B3D0-7F27FA3790D3}" dt="2025-05-28T15:40:03.165" v="5" actId="14826"/>
        <pc:sldMkLst>
          <pc:docMk/>
          <pc:sldMk cId="2236504133" sldId="2147140137"/>
        </pc:sldMkLst>
        <pc:picChg chg="mod">
          <ac:chgData name="Christina Fillmore" userId="ae3112af-d77c-485d-a731-ec06a71f2b40" providerId="ADAL" clId="{E142C2B0-E33E-4448-B3D0-7F27FA3790D3}" dt="2025-05-28T15:40:03.165" v="5" actId="14826"/>
          <ac:picMkLst>
            <pc:docMk/>
            <pc:sldMk cId="2236504133" sldId="2147140137"/>
            <ac:picMk id="5" creationId="{FB1E0A61-0F37-9C61-89EF-E4B4A0BF1F97}"/>
          </ac:picMkLst>
        </pc:picChg>
      </pc:sldChg>
      <pc:sldChg chg="mod modShow">
        <pc:chgData name="Christina Fillmore" userId="ae3112af-d77c-485d-a731-ec06a71f2b40" providerId="ADAL" clId="{E142C2B0-E33E-4448-B3D0-7F27FA3790D3}" dt="2025-05-28T16:14:52.881" v="9" actId="729"/>
        <pc:sldMkLst>
          <pc:docMk/>
          <pc:sldMk cId="2006740728" sldId="2147140140"/>
        </pc:sldMkLst>
      </pc:sldChg>
      <pc:sldChg chg="mod modShow">
        <pc:chgData name="Christina Fillmore" userId="ae3112af-d77c-485d-a731-ec06a71f2b40" providerId="ADAL" clId="{E142C2B0-E33E-4448-B3D0-7F27FA3790D3}" dt="2025-05-28T16:14:49.262" v="8" actId="729"/>
        <pc:sldMkLst>
          <pc:docMk/>
          <pc:sldMk cId="2762508871" sldId="2147140144"/>
        </pc:sldMkLst>
      </pc:sldChg>
      <pc:sldChg chg="modSp">
        <pc:chgData name="Christina Fillmore" userId="ae3112af-d77c-485d-a731-ec06a71f2b40" providerId="ADAL" clId="{E142C2B0-E33E-4448-B3D0-7F27FA3790D3}" dt="2025-05-28T16:17:22.984" v="33" actId="313"/>
        <pc:sldMkLst>
          <pc:docMk/>
          <pc:sldMk cId="1468669741" sldId="2147140148"/>
        </pc:sldMkLst>
        <pc:spChg chg="mod">
          <ac:chgData name="Christina Fillmore" userId="ae3112af-d77c-485d-a731-ec06a71f2b40" providerId="ADAL" clId="{E142C2B0-E33E-4448-B3D0-7F27FA3790D3}" dt="2025-05-28T16:17:22.984" v="33" actId="313"/>
          <ac:spMkLst>
            <pc:docMk/>
            <pc:sldMk cId="1468669741" sldId="2147140148"/>
            <ac:spMk id="2" creationId="{A870F04E-7B91-710D-6EF5-EE095675F529}"/>
          </ac:spMkLst>
        </pc:spChg>
      </pc:sldChg>
      <pc:sldChg chg="modSp mod">
        <pc:chgData name="Christina Fillmore" userId="ae3112af-d77c-485d-a731-ec06a71f2b40" providerId="ADAL" clId="{E142C2B0-E33E-4448-B3D0-7F27FA3790D3}" dt="2025-05-28T15:31:49.947" v="4" actId="20577"/>
        <pc:sldMkLst>
          <pc:docMk/>
          <pc:sldMk cId="1040949423" sldId="2147140154"/>
        </pc:sldMkLst>
        <pc:spChg chg="mod">
          <ac:chgData name="Christina Fillmore" userId="ae3112af-d77c-485d-a731-ec06a71f2b40" providerId="ADAL" clId="{E142C2B0-E33E-4448-B3D0-7F27FA3790D3}" dt="2025-05-28T15:31:49.947" v="4" actId="20577"/>
          <ac:spMkLst>
            <pc:docMk/>
            <pc:sldMk cId="1040949423" sldId="2147140154"/>
            <ac:spMk id="2" creationId="{F552892B-E16F-1095-E654-031BDC81BD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CF4B9-3EF1-6043-B06D-C0DE31FEA0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5BAEA-5ADA-E846-886D-FDC3BDD4D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1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17F21-F463-5DE0-1C69-00C816C6C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42FC6-B326-CE16-6645-3347AA5936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45C64-C13B-2017-5E79-AAE4A5CDB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10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don’t want to do a full </a:t>
            </a:r>
            <a:r>
              <a:rPr lang="en-US" dirty="0" err="1"/>
              <a:t>GxP</a:t>
            </a:r>
            <a:r>
              <a:rPr lang="en-US" dirty="0"/>
              <a:t> evaluation of the packages, but also we don’t want to do a many to one comparison. So, we need to chose a package</a:t>
            </a:r>
          </a:p>
        </p:txBody>
      </p:sp>
    </p:spTree>
    <p:extLst>
      <p:ext uri="{BB962C8B-B14F-4D97-AF65-F5344CB8AC3E}">
        <p14:creationId xmlns:p14="http://schemas.microsoft.com/office/powerpoint/2010/main" val="81737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6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20AA8-42A3-478D-7898-449251A04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E33BE-2984-54E4-5B2E-8570FE66E9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782871-E76C-FF28-F312-CC16569B1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this is a small study, we can’t use the normal approximation, but we still want to use asymptotic (moses) ci</a:t>
            </a:r>
          </a:p>
        </p:txBody>
      </p:sp>
    </p:spTree>
    <p:extLst>
      <p:ext uri="{BB962C8B-B14F-4D97-AF65-F5344CB8AC3E}">
        <p14:creationId xmlns:p14="http://schemas.microsoft.com/office/powerpoint/2010/main" val="3394407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to address this need, CAMIS started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3F98-A384-F947-B52B-C2E52B489C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8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73c09e3e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573c09e3e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Even the best documentation focuses on what that software did not how the choices in software might differ from other software </a:t>
            </a:r>
          </a:p>
          <a:p>
            <a:pPr lvl="1"/>
            <a:r>
              <a:rPr lang="en-US" dirty="0"/>
              <a:t>CAMIS was born from a desire to consolidate these differences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Transitions: </a:t>
            </a:r>
          </a:p>
          <a:p>
            <a:pPr lvl="1"/>
            <a:r>
              <a:rPr lang="en-US" dirty="0"/>
              <a:t>What can you do to make sure that you don’t run into this issue at a critical time?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83F98-A384-F947-B52B-C2E52B489C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39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9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1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97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just go through this slide only…..  Or go through each point individually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86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8123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this is pretty clear language, it is actually missing some information. It doesn’t explain how ties and 0 differences should be handled </a:t>
            </a:r>
          </a:p>
        </p:txBody>
      </p:sp>
    </p:spTree>
    <p:extLst>
      <p:ext uri="{BB962C8B-B14F-4D97-AF65-F5344CB8AC3E}">
        <p14:creationId xmlns:p14="http://schemas.microsoft.com/office/powerpoint/2010/main" val="3926466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1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tm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tmp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4F23-8D39-ACA9-42F3-4832FE080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1B87B-85A6-7BEA-36B4-327C566FB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66CC5-E2F3-8404-BBC8-2D526BE1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D99B-E140-A94C-B5AB-E5CB35E9181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F179-E36B-FD59-601C-8146C133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7E8AA-61F4-105D-63B0-248FCAFA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B16-7FF0-194B-866F-6D0DE0F1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0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395E-F48F-BA32-529D-476D912C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696F6-57C9-E7CF-4662-1C17232C7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0DFB7-6C76-D666-E06D-53202301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D99B-E140-A94C-B5AB-E5CB35E9181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804C-56F4-F84F-DED7-9828AE57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6B19-F5B9-FBF3-944C-7EBF822E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B16-7FF0-194B-866F-6D0DE0F1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2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9A5EB-267E-039F-D299-55A748C67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8942D-FF48-2692-0ABA-B841CD901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E4CBB-E8DC-1D98-2DFC-3201E02A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D99B-E140-A94C-B5AB-E5CB35E9181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265D8-92CD-A176-8C3E-BBA79A3A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64417-E7D5-10E1-8438-20DB4E43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B16-7FF0-194B-866F-6D0DE0F1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7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>
  <p:cSld name="Mast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573c09e3ea_0_93"/>
          <p:cNvSpPr txBox="1">
            <a:spLocks noGrp="1"/>
          </p:cNvSpPr>
          <p:nvPr>
            <p:ph type="title"/>
          </p:nvPr>
        </p:nvSpPr>
        <p:spPr>
          <a:xfrm>
            <a:off x="1393373" y="130408"/>
            <a:ext cx="105795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3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573c09e3ea_0_93"/>
          <p:cNvSpPr txBox="1">
            <a:spLocks noGrp="1"/>
          </p:cNvSpPr>
          <p:nvPr>
            <p:ph type="body" idx="1"/>
          </p:nvPr>
        </p:nvSpPr>
        <p:spPr>
          <a:xfrm>
            <a:off x="594732" y="1665817"/>
            <a:ext cx="113793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>
            <a:lvl1pPr marL="457200" lvl="0" indent="-50165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4300"/>
              <a:buChar char="•"/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4635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3700"/>
              <a:buChar char="–"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Char char="•"/>
              <a:defRPr sz="27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–"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»"/>
              <a:defRPr sz="21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/>
            </a:lvl6pPr>
            <a:lvl7pPr marL="3200400" lvl="6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/>
            </a:lvl7pPr>
            <a:lvl8pPr marL="3657600" lvl="7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/>
            </a:lvl8pPr>
            <a:lvl9pPr marL="4114800" lvl="8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7175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353763" y="1600202"/>
            <a:ext cx="11159045" cy="383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353763" y="417838"/>
            <a:ext cx="11159045" cy="104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BBBCBC"/>
              </a:buClr>
              <a:buSzPts val="3600"/>
              <a:buFont typeface="Helvetica Neue"/>
              <a:buNone/>
              <a:defRPr sz="3600" b="1" i="0" u="none" strike="noStrike" cap="none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2" name="Picture 1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95B73038-EB07-ED47-2D36-D0FD226F46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5735039"/>
            <a:ext cx="5476569" cy="1133658"/>
          </a:xfrm>
          <a:prstGeom prst="rect">
            <a:avLst/>
          </a:prstGeom>
        </p:spPr>
      </p:pic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4A25BB7E-A881-90FB-2738-F3B91A57229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36823" y="5957248"/>
            <a:ext cx="740941" cy="736979"/>
          </a:xfrm>
          <a:prstGeom prst="rect">
            <a:avLst/>
          </a:prstGeom>
        </p:spPr>
      </p:pic>
      <p:pic>
        <p:nvPicPr>
          <p:cNvPr id="4" name="Picture 3" descr="A magnifying glass with a cell phone in it&#10;&#10;AI-generated content may be incorrect.">
            <a:extLst>
              <a:ext uri="{FF2B5EF4-FFF2-40B4-BE49-F238E27FC236}">
                <a16:creationId xmlns:a16="http://schemas.microsoft.com/office/drawing/2014/main" id="{37371CE5-DCBD-9E7A-0F74-7715C900D59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96000" y="5639794"/>
            <a:ext cx="1683702" cy="1301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CAE424-BB35-6D86-6431-31CCCE7518C3}"/>
              </a:ext>
            </a:extLst>
          </p:cNvPr>
          <p:cNvSpPr txBox="1"/>
          <p:nvPr userDrawn="1"/>
        </p:nvSpPr>
        <p:spPr>
          <a:xfrm>
            <a:off x="11817350" y="5427262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9547543-1012-3B42-87D3-9C910E88F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43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353763" y="1600202"/>
            <a:ext cx="11159045" cy="383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353763" y="417838"/>
            <a:ext cx="11159045" cy="104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BBBCBC"/>
              </a:buClr>
              <a:buSzPts val="3600"/>
              <a:buFont typeface="Helvetica Neue"/>
              <a:buNone/>
              <a:defRPr sz="3600" b="1" i="0" u="none" strike="noStrike" cap="none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pic>
        <p:nvPicPr>
          <p:cNvPr id="2" name="Picture 1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F1ADCA38-BCB6-397E-F865-2C5F06D58D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5735039"/>
            <a:ext cx="5476569" cy="1133658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C5C3B40C-9D5D-EDB8-6305-9FA98646F3C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636823" y="5957248"/>
            <a:ext cx="740941" cy="736979"/>
          </a:xfrm>
          <a:prstGeom prst="rect">
            <a:avLst/>
          </a:prstGeom>
        </p:spPr>
      </p:pic>
      <p:pic>
        <p:nvPicPr>
          <p:cNvPr id="7" name="Picture 6" descr="A magnifying glass with a cell phone in it&#10;&#10;AI-generated content may be incorrect.">
            <a:extLst>
              <a:ext uri="{FF2B5EF4-FFF2-40B4-BE49-F238E27FC236}">
                <a16:creationId xmlns:a16="http://schemas.microsoft.com/office/drawing/2014/main" id="{1C79EF2A-0CC8-A534-F95C-208FD1D3B2C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096000" y="5639794"/>
            <a:ext cx="1683702" cy="1301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09DF28-FF5F-A927-1A77-C6167AF335D6}"/>
              </a:ext>
            </a:extLst>
          </p:cNvPr>
          <p:cNvSpPr txBox="1"/>
          <p:nvPr userDrawn="1"/>
        </p:nvSpPr>
        <p:spPr>
          <a:xfrm>
            <a:off x="11817350" y="5427262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9547543-1012-3B42-87D3-9C910E88F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08E2CE-5C38-DE82-D779-3FA61438A7D0}"/>
              </a:ext>
            </a:extLst>
          </p:cNvPr>
          <p:cNvSpPr txBox="1"/>
          <p:nvPr userDrawn="1"/>
        </p:nvSpPr>
        <p:spPr>
          <a:xfrm>
            <a:off x="11823700" y="6550223"/>
            <a:ext cx="463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9547543-1012-3B42-87D3-9C910E88F9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2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D913-BF7C-E757-E52D-1B3BCD02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6DDF7-8761-244E-F8CD-1E1E7B69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BF498-584C-2451-04D4-1A6BBF3A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D99B-E140-A94C-B5AB-E5CB35E9181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793E0-CB4B-57FC-4DE1-E8976859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F755A-DD41-D473-C840-82A30203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B16-7FF0-194B-866F-6D0DE0F1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4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5F2F-5D70-A3C6-EDB4-718CF404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5256D-BB9D-FAB9-3CAC-D75C80C10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02C9-A36B-0CB9-230B-3DE59D16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D99B-E140-A94C-B5AB-E5CB35E9181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84911-0E6B-30EF-252F-A59252F2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EC551-8658-143B-8B1F-BDF203AF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B16-7FF0-194B-866F-6D0DE0F1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AD08-BB53-EF81-D5E7-2B8E6CF6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4457E-C44A-5819-E4D9-2F2847AAC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012C9-74BC-6874-7C08-D2230CE46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B162-8B7A-BF24-64AD-CCBA2A0C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D99B-E140-A94C-B5AB-E5CB35E9181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3A9DD-44C3-105E-F3AD-A0439E93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9BA31-4141-A29F-4EAE-74F171AD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B16-7FF0-194B-866F-6D0DE0F1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656E-746C-0867-4098-28F075E3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3FB40-9144-9D70-B71B-62EC0CADD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15742-DA2F-33A7-63AB-29BE39E28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27F99-78A3-6871-2A74-5CDDCD4A2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EF669-4DAC-E526-DA9B-5A5166C41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D1337A-AB7A-37E9-AA33-1AA0A429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D99B-E140-A94C-B5AB-E5CB35E9181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A89A2-9884-F4E2-0C68-27DB1EF2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C5A37-435A-C54A-EE90-B64E7641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B16-7FF0-194B-866F-6D0DE0F1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2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8855-13FF-D00B-412D-3106480C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D4DB6-4D98-8EAC-E6C0-96A6AE45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D99B-E140-A94C-B5AB-E5CB35E9181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87465-008E-5565-EFA7-1C477D764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D877F-2612-A6F7-129B-9B75ADC1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B16-7FF0-194B-866F-6D0DE0F1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8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854DD-F85E-F503-18A0-DFAC914B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D99B-E140-A94C-B5AB-E5CB35E9181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C3140-64B3-443D-B098-EE157BC5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C1E00-7BE8-8420-EE87-FC6E7405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B16-7FF0-194B-866F-6D0DE0F1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9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6FF4-A1BD-85A8-DCA4-624BF0C0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C1F6-F912-1525-E8D3-3BD51241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6463-A679-115F-E288-7132712C1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5EBE7-EB22-D77E-E68B-12EF095E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D99B-E140-A94C-B5AB-E5CB35E9181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90947-71EA-3E6E-1CB8-7069B7AF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8A96D-2EFA-4A29-CF1A-7C943B3C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B16-7FF0-194B-866F-6D0DE0F1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0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0571-4379-DC01-C12D-5AACD76E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4CC7E-3DF8-1B23-96C8-76CFC63A6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3E5CF-CD3C-4A2F-0542-C398263AF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3EC28-3254-AFBB-1DAC-36D1F6F6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D99B-E140-A94C-B5AB-E5CB35E9181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CE609-6ABD-33D5-949E-B81E0389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E5454-B5D7-6132-C178-765FCCA5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A9B16-7FF0-194B-866F-6D0DE0F1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4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19ED2-4D63-B1EB-D459-0C74CEA8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2D95-821C-4411-5337-312D1BE6A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D66E4-947E-A2B7-749D-36F653C0E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8D99B-E140-A94C-B5AB-E5CB35E9181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F61E1-0B5C-D948-35A2-5513F06F5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FE69-ECE5-DB66-9423-37C380197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A9B16-7FF0-194B-866F-6D0DE0F17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5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mp"/><Relationship Id="rId5" Type="http://schemas.openxmlformats.org/officeDocument/2006/relationships/image" Target="../media/image7.png"/><Relationship Id="rId4" Type="http://schemas.openxmlformats.org/officeDocument/2006/relationships/image" Target="../media/image3.tm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7" Type="http://schemas.openxmlformats.org/officeDocument/2006/relationships/hyperlink" Target="https://github.com/PSIAIMS/CAMIS/issu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github.com/PSIAIMS/CAMIS/" TargetMode="External"/><Relationship Id="rId5" Type="http://schemas.openxmlformats.org/officeDocument/2006/relationships/hyperlink" Target="https://psiaims.github.io/CAMIS/" TargetMode="Externa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5;g2573c09e3ea_0_97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B7891E96-FA7D-2F53-57E3-D56352ACFC9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3735B3-F89F-8E8D-9C2A-D9DFC62AC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2437" y="760734"/>
            <a:ext cx="4712675" cy="1143300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>
                <a:solidFill>
                  <a:schemeClr val="bg1"/>
                </a:solidFill>
              </a:rPr>
              <a:t>CAMIS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258FC-DFB5-1F5F-EE9C-AC606E056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4507" y="2035865"/>
            <a:ext cx="4967020" cy="3522585"/>
          </a:xfrm>
        </p:spPr>
        <p:txBody>
          <a:bodyPr/>
          <a:lstStyle/>
          <a:p>
            <a:pPr algn="l"/>
            <a:r>
              <a:rPr lang="en-GB" sz="3500" b="1" dirty="0">
                <a:solidFill>
                  <a:schemeClr val="bg1"/>
                </a:solidFill>
              </a:rPr>
              <a:t>C</a:t>
            </a:r>
            <a:r>
              <a:rPr lang="en-GB" sz="3500" dirty="0">
                <a:solidFill>
                  <a:schemeClr val="bg1"/>
                </a:solidFill>
              </a:rPr>
              <a:t>omparing </a:t>
            </a:r>
          </a:p>
          <a:p>
            <a:pPr algn="l"/>
            <a:r>
              <a:rPr lang="en-GB" sz="3500" b="1" dirty="0">
                <a:solidFill>
                  <a:schemeClr val="bg1"/>
                </a:solidFill>
              </a:rPr>
              <a:t>A</a:t>
            </a:r>
            <a:r>
              <a:rPr lang="en-GB" sz="3500" dirty="0">
                <a:solidFill>
                  <a:schemeClr val="bg1"/>
                </a:solidFill>
              </a:rPr>
              <a:t>nalysis </a:t>
            </a:r>
          </a:p>
          <a:p>
            <a:pPr algn="l"/>
            <a:r>
              <a:rPr lang="en-GB" sz="3500" b="1" dirty="0">
                <a:solidFill>
                  <a:schemeClr val="bg1"/>
                </a:solidFill>
              </a:rPr>
              <a:t>M</a:t>
            </a:r>
            <a:r>
              <a:rPr lang="en-GB" sz="3500" dirty="0">
                <a:solidFill>
                  <a:schemeClr val="bg1"/>
                </a:solidFill>
              </a:rPr>
              <a:t>ethod</a:t>
            </a:r>
          </a:p>
          <a:p>
            <a:pPr algn="l"/>
            <a:r>
              <a:rPr lang="en-GB" sz="3500" b="1" dirty="0">
                <a:solidFill>
                  <a:schemeClr val="bg1"/>
                </a:solidFill>
              </a:rPr>
              <a:t>I</a:t>
            </a:r>
            <a:r>
              <a:rPr lang="en-GB" sz="3500" dirty="0">
                <a:solidFill>
                  <a:schemeClr val="bg1"/>
                </a:solidFill>
              </a:rPr>
              <a:t>mplementations in</a:t>
            </a:r>
          </a:p>
          <a:p>
            <a:pPr algn="l"/>
            <a:r>
              <a:rPr lang="en-GB" sz="3500" b="1" dirty="0">
                <a:solidFill>
                  <a:schemeClr val="bg1"/>
                </a:solidFill>
              </a:rPr>
              <a:t>S</a:t>
            </a:r>
            <a:r>
              <a:rPr lang="en-GB" sz="3500" dirty="0">
                <a:solidFill>
                  <a:schemeClr val="bg1"/>
                </a:solidFill>
              </a:rPr>
              <a:t>oftware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7" name="Picture 6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E53F963C-460C-D6CD-861C-0937F4FD6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727" y="-136735"/>
            <a:ext cx="2080371" cy="1794938"/>
          </a:xfrm>
          <a:prstGeom prst="rect">
            <a:avLst/>
          </a:prstGeom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8A31309-7D4E-89AA-E5DA-A85769B8B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548" y="6039750"/>
            <a:ext cx="740941" cy="736979"/>
          </a:xfrm>
          <a:prstGeom prst="rect">
            <a:avLst/>
          </a:prstGeom>
        </p:spPr>
      </p:pic>
      <p:pic>
        <p:nvPicPr>
          <p:cNvPr id="6" name="Picture 5" descr="A blue and white cell phone and magnifying glass&#10;&#10;AI-generated content may be incorrect.">
            <a:extLst>
              <a:ext uri="{FF2B5EF4-FFF2-40B4-BE49-F238E27FC236}">
                <a16:creationId xmlns:a16="http://schemas.microsoft.com/office/drawing/2014/main" id="{07F430F8-B07A-A7FF-D446-B8ACC0750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797178"/>
            <a:ext cx="1478738" cy="1143300"/>
          </a:xfrm>
          <a:prstGeom prst="rect">
            <a:avLst/>
          </a:prstGeom>
        </p:spPr>
      </p:pic>
      <p:pic>
        <p:nvPicPr>
          <p:cNvPr id="8" name="Picture 7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DEA1FDB6-488D-99AA-76B7-C1C5A0AB1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0493" y="5905806"/>
            <a:ext cx="4585751" cy="94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8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B903A1-6EB7-B717-CCC2-79FF1FBA4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</a:t>
            </a:r>
            <a:r>
              <a:rPr lang="en-GB" dirty="0" err="1"/>
              <a:t>RBesT</a:t>
            </a:r>
            <a:r>
              <a:rPr lang="en-GB" dirty="0"/>
              <a:t>} produces Clopper Pearson CIs</a:t>
            </a:r>
          </a:p>
          <a:p>
            <a:r>
              <a:rPr lang="en-GB" dirty="0"/>
              <a:t>Matched {</a:t>
            </a:r>
            <a:r>
              <a:rPr lang="en-GB" dirty="0" err="1"/>
              <a:t>cardx</a:t>
            </a:r>
            <a:r>
              <a:rPr lang="en-GB" dirty="0"/>
              <a:t>} and {</a:t>
            </a:r>
            <a:r>
              <a:rPr lang="en-GB" dirty="0" err="1"/>
              <a:t>Hmisc</a:t>
            </a:r>
            <a:r>
              <a:rPr lang="en-GB" dirty="0"/>
              <a:t>} except 2 cases</a:t>
            </a:r>
          </a:p>
          <a:p>
            <a:endParaRPr lang="en-GB" dirty="0"/>
          </a:p>
          <a:p>
            <a:r>
              <a:rPr lang="en-GB" dirty="0"/>
              <a:t>Authors informed</a:t>
            </a:r>
          </a:p>
          <a:p>
            <a:r>
              <a:rPr lang="en-GB" dirty="0"/>
              <a:t>Package updated &amp; re-released on CRAN as v1.8-0</a:t>
            </a:r>
          </a:p>
          <a:p>
            <a:endParaRPr lang="en-GB" dirty="0"/>
          </a:p>
          <a:p>
            <a:r>
              <a:rPr lang="en-GB" dirty="0"/>
              <a:t>CAMIS Improves reliability &amp; confidence in R packages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1893BA-7F21-1DC8-95FA-329B6443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Bugs and Getting them Corrected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7FC02-8FB6-C3D7-21F0-21EA18CF387F}"/>
              </a:ext>
            </a:extLst>
          </p:cNvPr>
          <p:cNvSpPr txBox="1"/>
          <p:nvPr/>
        </p:nvSpPr>
        <p:spPr>
          <a:xfrm>
            <a:off x="8432006" y="1972002"/>
            <a:ext cx="35599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 = 0 (0% responders), in which case the lower limit does not match.</a:t>
            </a:r>
            <a:endParaRPr lang="en-U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 = n (100% responders), in which case the upper limit does not match.</a:t>
            </a:r>
            <a:endParaRPr lang="en-US" sz="1800" kern="1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3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006B2-C0A3-A388-8756-2025CC2B8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171" y="1266827"/>
            <a:ext cx="11159045" cy="383483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Documentation of Differences due to Methodology use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Continuity corrections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 Defaults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Methods / Options not available in both software 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Common implementation mistakes and any unclear software documentation explained 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Bugs identified (and R packages updated &amp; fixed!) 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CAMIS Is </a:t>
            </a:r>
            <a:r>
              <a:rPr lang="en-GB" sz="2400" dirty="0">
                <a:latin typeface="+mj-lt"/>
              </a:rPr>
              <a:t>a Trusted Resource for Industry Guidance</a:t>
            </a:r>
          </a:p>
          <a:p>
            <a:endParaRPr lang="en-US" sz="1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9A9D5E-5AC2-C1DC-50A2-151264A0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Impacts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1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>
            <a:spLocks noGrp="1"/>
          </p:cNvSpPr>
          <p:nvPr>
            <p:ph type="title"/>
          </p:nvPr>
        </p:nvSpPr>
        <p:spPr>
          <a:xfrm>
            <a:off x="199336" y="216419"/>
            <a:ext cx="10579571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sym typeface="Arial"/>
              </a:rPr>
              <a:t>How You Can Help the CAMIS Project</a:t>
            </a:r>
            <a:endParaRPr sz="3600" b="1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52" name="Google Shape;52;p2"/>
          <p:cNvSpPr txBox="1">
            <a:spLocks noGrp="1"/>
          </p:cNvSpPr>
          <p:nvPr>
            <p:ph type="body" idx="1"/>
          </p:nvPr>
        </p:nvSpPr>
        <p:spPr>
          <a:xfrm>
            <a:off x="266626" y="1219201"/>
            <a:ext cx="11379252" cy="60092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indent="-304792">
              <a:buNone/>
            </a:pPr>
            <a:r>
              <a:rPr lang="en-GB" sz="2400" b="1" dirty="0">
                <a:latin typeface="+mj-lt"/>
              </a:rPr>
              <a:t>Use it as a key resource</a:t>
            </a:r>
          </a:p>
          <a:p>
            <a:pPr indent="-304792">
              <a:buNone/>
            </a:pPr>
            <a:endParaRPr lang="en-GB" sz="2400" b="1" dirty="0">
              <a:latin typeface="+mj-lt"/>
            </a:endParaRPr>
          </a:p>
          <a:p>
            <a:pPr indent="-304792">
              <a:buNone/>
            </a:pPr>
            <a:r>
              <a:rPr lang="en-GB" sz="2400" b="1" dirty="0">
                <a:latin typeface="+mj-lt"/>
              </a:rPr>
              <a:t>Contribute !</a:t>
            </a:r>
          </a:p>
          <a:p>
            <a:pPr indent="-304792">
              <a:buNone/>
            </a:pPr>
            <a:r>
              <a:rPr lang="en-GB" sz="2400" b="1" dirty="0">
                <a:latin typeface="+mj-lt"/>
              </a:rPr>
              <a:t>We are happy to receive any contribution (big or small!):</a:t>
            </a:r>
          </a:p>
          <a:p>
            <a:pPr marL="180975" indent="0">
              <a:buNone/>
            </a:pPr>
            <a:r>
              <a:rPr lang="en-US" sz="2000" dirty="0">
                <a:latin typeface="+mj-lt"/>
              </a:rPr>
              <a:t>Help to grow the repository with </a:t>
            </a:r>
          </a:p>
          <a:p>
            <a:pPr marL="1219181" lvl="1" indent="-457189"/>
            <a:r>
              <a:rPr lang="en-US" sz="2000" dirty="0">
                <a:latin typeface="+mj-lt"/>
              </a:rPr>
              <a:t>New methodologies</a:t>
            </a:r>
          </a:p>
          <a:p>
            <a:pPr marL="1219181" lvl="1" indent="-457189"/>
            <a:r>
              <a:rPr lang="en-US" sz="2000" dirty="0">
                <a:latin typeface="+mj-lt"/>
              </a:rPr>
              <a:t>More software comparisons</a:t>
            </a:r>
          </a:p>
          <a:p>
            <a:pPr marL="1219181" lvl="1" indent="-457189"/>
            <a:r>
              <a:rPr lang="en-US" sz="2000" dirty="0">
                <a:latin typeface="+mj-lt"/>
              </a:rPr>
              <a:t>Improve the content by review &amp; revision</a:t>
            </a:r>
          </a:p>
          <a:p>
            <a:pPr marL="761981" indent="-457189"/>
            <a:endParaRPr lang="en-US" sz="2667" dirty="0">
              <a:latin typeface="Arial" panose="020B0604020202020204"/>
            </a:endParaRPr>
          </a:p>
          <a:p>
            <a:pPr indent="-304792">
              <a:buNone/>
            </a:pPr>
            <a:endParaRPr lang="en-GB" sz="2667" dirty="0"/>
          </a:p>
          <a:p>
            <a:pPr indent="-304792"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6D39D0E8-D26C-FE65-EFE8-502EBFCABAEB}"/>
              </a:ext>
            </a:extLst>
          </p:cNvPr>
          <p:cNvSpPr txBox="1">
            <a:spLocks/>
          </p:cNvSpPr>
          <p:nvPr/>
        </p:nvSpPr>
        <p:spPr>
          <a:xfrm>
            <a:off x="1286939" y="2570414"/>
            <a:ext cx="7008517" cy="4031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4000" indent="-23400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198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buNone/>
            </a:pPr>
            <a:endParaRPr lang="en-US" sz="2400" dirty="0">
              <a:latin typeface="Arial" panose="020B0604020202020204"/>
            </a:endParaRPr>
          </a:p>
        </p:txBody>
      </p:sp>
      <p:sp>
        <p:nvSpPr>
          <p:cNvPr id="12" name="Star: 32 Points 11">
            <a:extLst>
              <a:ext uri="{FF2B5EF4-FFF2-40B4-BE49-F238E27FC236}">
                <a16:creationId xmlns:a16="http://schemas.microsoft.com/office/drawing/2014/main" id="{0E1A352B-AF85-C768-1B96-C4BCDCF0FA28}"/>
              </a:ext>
            </a:extLst>
          </p:cNvPr>
          <p:cNvSpPr/>
          <p:nvPr/>
        </p:nvSpPr>
        <p:spPr>
          <a:xfrm>
            <a:off x="9558633" y="256514"/>
            <a:ext cx="2351820" cy="2403700"/>
          </a:xfrm>
          <a:prstGeom prst="star32">
            <a:avLst>
              <a:gd name="adj" fmla="val 45992"/>
            </a:avLst>
          </a:prstGeom>
          <a:solidFill>
            <a:srgbClr val="007AAC">
              <a:alpha val="15000"/>
            </a:srgb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40"/>
            <a:endParaRPr lang="en-US" sz="1600">
              <a:solidFill>
                <a:srgbClr val="000000"/>
              </a:solidFill>
              <a:latin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FB4E9-0DB1-79AD-46EE-115E861F2526}"/>
              </a:ext>
            </a:extLst>
          </p:cNvPr>
          <p:cNvSpPr txBox="1"/>
          <p:nvPr/>
        </p:nvSpPr>
        <p:spPr>
          <a:xfrm>
            <a:off x="9727347" y="882285"/>
            <a:ext cx="2103120" cy="13807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 defTabSz="914377"/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 a </a:t>
            </a:r>
          </a:p>
          <a:p>
            <a:pPr algn="ctr" defTabSz="914377"/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Contributor</a:t>
            </a:r>
          </a:p>
          <a:p>
            <a:pPr algn="ctr" defTabSz="914377"/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</a:t>
            </a:r>
          </a:p>
          <a:p>
            <a:pPr algn="ctr" defTabSz="914377"/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Repository !</a:t>
            </a:r>
            <a:endParaRPr lang="en-US" sz="18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4282656A-DEA3-9A6D-B0C7-E7007E96504D}"/>
              </a:ext>
            </a:extLst>
          </p:cNvPr>
          <p:cNvSpPr txBox="1">
            <a:spLocks/>
          </p:cNvSpPr>
          <p:nvPr/>
        </p:nvSpPr>
        <p:spPr>
          <a:xfrm>
            <a:off x="1286938" y="3503121"/>
            <a:ext cx="7198796" cy="8338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4000" indent="-234000" algn="l" defTabSz="914400" rtl="0" eaLnBrk="1" latinLnBrk="0" hangingPunct="1">
              <a:lnSpc>
                <a:spcPct val="110000"/>
              </a:lnSpc>
              <a:spcBef>
                <a:spcPts val="900"/>
              </a:spcBef>
              <a:buFontTx/>
              <a:buBlip>
                <a:blip r:embed="rId3"/>
              </a:buBlip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8000" indent="-216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000" indent="-1980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7">
              <a:buNone/>
            </a:pPr>
            <a:endParaRPr lang="en-US" sz="2400" dirty="0">
              <a:latin typeface="Arial" panose="020B0604020202020204"/>
            </a:endParaRPr>
          </a:p>
        </p:txBody>
      </p:sp>
      <p:pic>
        <p:nvPicPr>
          <p:cNvPr id="4" name="Picture 3" descr="A blue circle with a white and blue logo and a blue circle with a white and blue text&#10;&#10;AI-generated content may be incorrect.">
            <a:extLst>
              <a:ext uri="{FF2B5EF4-FFF2-40B4-BE49-F238E27FC236}">
                <a16:creationId xmlns:a16="http://schemas.microsoft.com/office/drawing/2014/main" id="{F5459CFA-AF2B-3100-9658-A18C3C5AA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9866" y="3511310"/>
            <a:ext cx="2389355" cy="18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4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63C445-6A0F-D8B2-CF3E-DA7CC125C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For a </a:t>
            </a:r>
            <a:r>
              <a:rPr lang="en-GB" sz="2400" dirty="0"/>
              <a:t>study comparing treatments A and B in patients. Apply the Wilcoxon rank-sum test to analyse the change from baseline FEV1 post-mannitol challenge 2. Report the Hodges-Lehmann estimate of the median difference between treatments (B vs A), corresponding 95% CI and the associated p-value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3E2EB4-59ED-EBEC-8166-1575F8D3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276250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CCFFDD-520B-576C-FD1C-43459A7D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Compare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DA9460-18DF-D20D-B59F-53178D9392D6}"/>
              </a:ext>
            </a:extLst>
          </p:cNvPr>
          <p:cNvSpPr/>
          <p:nvPr/>
        </p:nvSpPr>
        <p:spPr>
          <a:xfrm>
            <a:off x="1119352" y="1701945"/>
            <a:ext cx="2381648" cy="14353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Is this method possible in both software?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C2B0D5B-2062-1050-7086-EAA69431530A}"/>
              </a:ext>
            </a:extLst>
          </p:cNvPr>
          <p:cNvSpPr/>
          <p:nvPr/>
        </p:nvSpPr>
        <p:spPr>
          <a:xfrm>
            <a:off x="4717668" y="2683714"/>
            <a:ext cx="2381648" cy="14353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Are there multiple ways to do this in each software?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8EFFD2-3CA0-D006-F5E9-3ED963705D1D}"/>
              </a:ext>
            </a:extLst>
          </p:cNvPr>
          <p:cNvSpPr/>
          <p:nvPr/>
        </p:nvSpPr>
        <p:spPr>
          <a:xfrm>
            <a:off x="8315982" y="3665483"/>
            <a:ext cx="2381648" cy="14353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Are considerations we need to make when choosing a dataset? </a:t>
            </a:r>
          </a:p>
        </p:txBody>
      </p:sp>
      <p:pic>
        <p:nvPicPr>
          <p:cNvPr id="9" name="Graphic 8" descr="Line arrow: Slight curve with solid fill">
            <a:extLst>
              <a:ext uri="{FF2B5EF4-FFF2-40B4-BE49-F238E27FC236}">
                <a16:creationId xmlns:a16="http://schemas.microsoft.com/office/drawing/2014/main" id="{F10B4B6E-4371-73E2-048C-45CAC48C8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3824" y="2743014"/>
            <a:ext cx="1560388" cy="1560388"/>
          </a:xfrm>
          <a:prstGeom prst="rect">
            <a:avLst/>
          </a:prstGeom>
        </p:spPr>
      </p:pic>
      <p:pic>
        <p:nvPicPr>
          <p:cNvPr id="10" name="Graphic 9" descr="Line arrow: Slight curve with solid fill">
            <a:extLst>
              <a:ext uri="{FF2B5EF4-FFF2-40B4-BE49-F238E27FC236}">
                <a16:creationId xmlns:a16="http://schemas.microsoft.com/office/drawing/2014/main" id="{17165729-D195-FA0D-4AF5-E8E5601CC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2140" y="3794047"/>
            <a:ext cx="1560388" cy="156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43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EE05D-28D3-68E8-0C50-91005E7F1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954AD3-A65B-1054-F6C8-040AA7AF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B4527ED-B9B1-1CE4-1C28-F210BB43CBF3}"/>
              </a:ext>
            </a:extLst>
          </p:cNvPr>
          <p:cNvSpPr/>
          <p:nvPr/>
        </p:nvSpPr>
        <p:spPr>
          <a:xfrm>
            <a:off x="1119352" y="1701945"/>
            <a:ext cx="2381648" cy="14353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Is this method possible in both software?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EA4D28-DD5D-76F0-E66C-37036E2A1033}"/>
              </a:ext>
            </a:extLst>
          </p:cNvPr>
          <p:cNvSpPr/>
          <p:nvPr/>
        </p:nvSpPr>
        <p:spPr>
          <a:xfrm>
            <a:off x="4717668" y="2683714"/>
            <a:ext cx="2381648" cy="14353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Are there multiple ways to do this in each software? </a:t>
            </a:r>
          </a:p>
        </p:txBody>
      </p:sp>
      <p:pic>
        <p:nvPicPr>
          <p:cNvPr id="9" name="Graphic 8" descr="Line arrow: Slight curve with solid fill">
            <a:extLst>
              <a:ext uri="{FF2B5EF4-FFF2-40B4-BE49-F238E27FC236}">
                <a16:creationId xmlns:a16="http://schemas.microsoft.com/office/drawing/2014/main" id="{6EEDE446-0969-34E1-19EF-523877A68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3824" y="2743014"/>
            <a:ext cx="1560388" cy="156038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A6E3970-B705-BC5C-3DCD-29F8561994C6}"/>
              </a:ext>
            </a:extLst>
          </p:cNvPr>
          <p:cNvGrpSpPr/>
          <p:nvPr/>
        </p:nvGrpSpPr>
        <p:grpSpPr>
          <a:xfrm>
            <a:off x="7441324" y="2128340"/>
            <a:ext cx="3631324" cy="2589851"/>
            <a:chOff x="7441324" y="2238702"/>
            <a:chExt cx="3631324" cy="2589851"/>
          </a:xfrm>
        </p:grpSpPr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9C89056D-C9F5-F047-4452-0F5026812839}"/>
                </a:ext>
              </a:extLst>
            </p:cNvPr>
            <p:cNvSpPr/>
            <p:nvPr/>
          </p:nvSpPr>
          <p:spPr>
            <a:xfrm>
              <a:off x="7441324" y="2238702"/>
              <a:ext cx="693683" cy="2589851"/>
            </a:xfrm>
            <a:prstGeom prst="leftBrace">
              <a:avLst>
                <a:gd name="adj1" fmla="val 49243"/>
                <a:gd name="adj2" fmla="val 50000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C98FF7-27B4-0918-BA05-F0EBBB78D4EB}"/>
                </a:ext>
              </a:extLst>
            </p:cNvPr>
            <p:cNvSpPr txBox="1"/>
            <p:nvPr/>
          </p:nvSpPr>
          <p:spPr>
            <a:xfrm>
              <a:off x="8234855" y="2419641"/>
              <a:ext cx="283779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stats </a:t>
              </a:r>
            </a:p>
            <a:p>
              <a:endParaRPr lang="en-US" sz="2800" dirty="0"/>
            </a:p>
            <a:p>
              <a:r>
                <a:rPr lang="en-US" sz="2800" dirty="0" err="1"/>
                <a:t>pairwiseCI</a:t>
              </a:r>
              <a:r>
                <a:rPr lang="en-US" sz="2800" dirty="0"/>
                <a:t> </a:t>
              </a:r>
            </a:p>
            <a:p>
              <a:endParaRPr lang="en-US" sz="2800" dirty="0"/>
            </a:p>
            <a:p>
              <a:r>
                <a:rPr lang="en-US" sz="2800" dirty="0"/>
                <a:t>coin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634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70F04E-7B91-710D-6EF5-EE095675F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package being actively maintained? </a:t>
            </a:r>
          </a:p>
          <a:p>
            <a:r>
              <a:rPr lang="en-US" dirty="0"/>
              <a:t>Is the author known in this field?</a:t>
            </a:r>
          </a:p>
          <a:p>
            <a:r>
              <a:rPr lang="en-US" dirty="0"/>
              <a:t>Does one of the packages have better documentation? </a:t>
            </a:r>
          </a:p>
          <a:p>
            <a:r>
              <a:rPr lang="en-US" dirty="0"/>
              <a:t>Look at </a:t>
            </a:r>
            <a:r>
              <a:rPr lang="en-US"/>
              <a:t>community adoption?</a:t>
            </a:r>
            <a:endParaRPr lang="en-US" dirty="0"/>
          </a:p>
          <a:p>
            <a:r>
              <a:rPr lang="en-US" dirty="0"/>
              <a:t>Can the packages handle different edge cases?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FA0EE4-5030-9469-F740-5F59D777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Packages</a:t>
            </a:r>
          </a:p>
        </p:txBody>
      </p:sp>
    </p:spTree>
    <p:extLst>
      <p:ext uri="{BB962C8B-B14F-4D97-AF65-F5344CB8AC3E}">
        <p14:creationId xmlns:p14="http://schemas.microsoft.com/office/powerpoint/2010/main" val="146866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AB4C32-CE95-38F5-9099-A9436C75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B9DCAB-C8D1-2B12-E5BD-A7E7BC3D2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93166"/>
            <a:ext cx="7772400" cy="407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7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6F61D-0114-F70F-FB3F-51509AC12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375955-AF64-27DF-552C-5D7C6AFF6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A5ED6-2479-3519-1223-4D4AE3B17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01048"/>
            <a:ext cx="7772400" cy="42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6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53FB8E-DC83-A8CF-F09C-8BDCF0A6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78BD55-6322-2482-57E9-EBF2FF6C1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508" y="3429000"/>
            <a:ext cx="6337300" cy="173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3B3ABE-58AB-1143-477A-149AF957C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91" y="1901131"/>
            <a:ext cx="63373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54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>
            <a:spLocks noGrp="1"/>
          </p:cNvSpPr>
          <p:nvPr>
            <p:ph type="title"/>
          </p:nvPr>
        </p:nvSpPr>
        <p:spPr>
          <a:xfrm>
            <a:off x="4269923" y="733550"/>
            <a:ext cx="3835852" cy="12221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+mj-lt"/>
              </a:rPr>
              <a:t>Disclaimer</a:t>
            </a:r>
            <a:endParaRPr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 txBox="1">
            <a:spLocks noGrp="1"/>
          </p:cNvSpPr>
          <p:nvPr>
            <p:ph type="body" idx="1"/>
          </p:nvPr>
        </p:nvSpPr>
        <p:spPr>
          <a:xfrm>
            <a:off x="269449" y="2573735"/>
            <a:ext cx="11322784" cy="12904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indent="-304792" algn="ctr">
              <a:buNone/>
            </a:pPr>
            <a:r>
              <a:rPr lang="en-US" sz="2667" dirty="0">
                <a:solidFill>
                  <a:srgbClr val="000000"/>
                </a:solidFill>
                <a:latin typeface="+mj-lt"/>
              </a:rPr>
              <a:t>This presentation reflects the view of the PHUSE CAMIS Working Group and does not necessarily represent the position of </a:t>
            </a:r>
            <a:br>
              <a:rPr lang="en-US" sz="2667" dirty="0">
                <a:solidFill>
                  <a:srgbClr val="000000"/>
                </a:solidFill>
                <a:latin typeface="+mj-lt"/>
              </a:rPr>
            </a:br>
            <a:r>
              <a:rPr lang="en-US" sz="2667" dirty="0">
                <a:solidFill>
                  <a:srgbClr val="000000"/>
                </a:solidFill>
                <a:latin typeface="+mj-lt"/>
              </a:rPr>
              <a:t>PAREXEL or GSK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B936B3-B5EA-8D54-ADAE-143C9EACB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63" y="3175000"/>
            <a:ext cx="11159045" cy="2260039"/>
          </a:xfrm>
        </p:spPr>
        <p:txBody>
          <a:bodyPr/>
          <a:lstStyle/>
          <a:p>
            <a:r>
              <a:rPr lang="en-US" dirty="0"/>
              <a:t>Because we have known issues with ties, we want to make sure to have a dataset that includes them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7BF-6EA5-6227-C908-0C84D2398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5E7F8A-BCBF-A543-64B1-2F5016C9C384}"/>
              </a:ext>
            </a:extLst>
          </p:cNvPr>
          <p:cNvSpPr/>
          <p:nvPr/>
        </p:nvSpPr>
        <p:spPr>
          <a:xfrm>
            <a:off x="992352" y="1422961"/>
            <a:ext cx="2381648" cy="1435393"/>
          </a:xfrm>
          <a:prstGeom prst="roundRect">
            <a:avLst/>
          </a:prstGeom>
          <a:solidFill>
            <a:schemeClr val="accent1">
              <a:alpha val="38449"/>
            </a:schemeClr>
          </a:solidFill>
          <a:ln>
            <a:solidFill>
              <a:schemeClr val="accent1">
                <a:shade val="15000"/>
                <a:alpha val="39569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Is this method possible in both software?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3EF25EB-C7A6-FBB5-BDA6-2DC9B5F26E01}"/>
              </a:ext>
            </a:extLst>
          </p:cNvPr>
          <p:cNvSpPr/>
          <p:nvPr/>
        </p:nvSpPr>
        <p:spPr>
          <a:xfrm>
            <a:off x="4590667" y="1422961"/>
            <a:ext cx="2381648" cy="1435393"/>
          </a:xfrm>
          <a:prstGeom prst="roundRect">
            <a:avLst/>
          </a:prstGeom>
          <a:solidFill>
            <a:schemeClr val="accent1">
              <a:alpha val="38449"/>
            </a:schemeClr>
          </a:solidFill>
          <a:ln>
            <a:solidFill>
              <a:schemeClr val="accent1">
                <a:shade val="15000"/>
                <a:alpha val="39569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Are there multiple ways to do this in each software?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8C2ED3-A714-E28F-A7E8-5E0EA5160D4C}"/>
              </a:ext>
            </a:extLst>
          </p:cNvPr>
          <p:cNvSpPr/>
          <p:nvPr/>
        </p:nvSpPr>
        <p:spPr>
          <a:xfrm>
            <a:off x="8188982" y="1422961"/>
            <a:ext cx="2381648" cy="14353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Are considerations we need to make when choosing a dataset? </a:t>
            </a:r>
          </a:p>
        </p:txBody>
      </p:sp>
      <p:pic>
        <p:nvPicPr>
          <p:cNvPr id="8" name="Graphic 7" descr="Arrow Right with solid fill">
            <a:extLst>
              <a:ext uri="{FF2B5EF4-FFF2-40B4-BE49-F238E27FC236}">
                <a16:creationId xmlns:a16="http://schemas.microsoft.com/office/drawing/2014/main" id="{E3186A7E-D214-CCA8-7D9A-22A000205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5376" y="1683457"/>
            <a:ext cx="914400" cy="914400"/>
          </a:xfrm>
          <a:prstGeom prst="rect">
            <a:avLst/>
          </a:prstGeom>
        </p:spPr>
      </p:pic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47ED2E3D-42E7-91BF-B596-B5CCBE907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3448" y="16834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9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60BFE8-FFA1-706D-72FA-76411D29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6F57D4-51F7-E6E7-1822-207952636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63316"/>
              </p:ext>
            </p:extLst>
          </p:nvPr>
        </p:nvGraphicFramePr>
        <p:xfrm>
          <a:off x="2694608" y="146546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42615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67359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93716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{coin}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0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P-value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6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-0.76 –  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-0.77 – -0.0900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057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E7A138-69B2-EDE1-68A3-B22A39DCA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12923"/>
              </p:ext>
            </p:extLst>
          </p:nvPr>
        </p:nvGraphicFramePr>
        <p:xfrm>
          <a:off x="2694608" y="1465462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426151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67359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93716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{coin}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07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P-value (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asymptotic)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0.009392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6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-0.76 –  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r>
                        <a:rPr lang="en-GB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0.7600 - -0.1000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0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P-values (exact)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0.008181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59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 (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asymptotic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-0.77 – -0.0900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0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68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2AAB6-E170-0DD4-5A77-0BC8E01DF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2892B-E16F-1095-E654-031BDC81B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For a </a:t>
            </a:r>
            <a:r>
              <a:rPr lang="en-GB" sz="2400" dirty="0"/>
              <a:t>study comparing treatments A and B in patients. Apply the Wilcoxon rank-sum test to analyse the change from baseline FEV1 post-mannitol challenge 2. Report the Hodges-Lehmann estimate of the median difference between treatments (B vs A), corresponding 95% </a:t>
            </a:r>
            <a:r>
              <a:rPr lang="en-GB" sz="2400" dirty="0">
                <a:solidFill>
                  <a:srgbClr val="C00000"/>
                </a:solidFill>
              </a:rPr>
              <a:t>exact </a:t>
            </a:r>
            <a:r>
              <a:rPr lang="en-GB" sz="2400" dirty="0"/>
              <a:t>CI and the associated </a:t>
            </a:r>
            <a:r>
              <a:rPr lang="en-GB" sz="2400" dirty="0">
                <a:solidFill>
                  <a:srgbClr val="C00000"/>
                </a:solidFill>
              </a:rPr>
              <a:t>exact </a:t>
            </a:r>
            <a:r>
              <a:rPr lang="en-GB" sz="2400" dirty="0"/>
              <a:t>p-value </a:t>
            </a:r>
            <a:r>
              <a:rPr lang="en-GB" sz="2400" dirty="0">
                <a:solidFill>
                  <a:srgbClr val="C00000"/>
                </a:solidFill>
              </a:rPr>
              <a:t>(without continuity correction)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C4A3B-9DE1-774B-BC74-061AC160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1040949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6A4D-D0F6-B54B-A242-8A2A91FF1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latin typeface="+mj-lt"/>
              </a:rPr>
              <a:t>Understand and Document analysis result </a:t>
            </a:r>
            <a:br>
              <a:rPr lang="en-US" sz="2400" b="1" dirty="0">
                <a:latin typeface="+mj-lt"/>
              </a:rPr>
            </a:br>
            <a:r>
              <a:rPr lang="en-US" sz="2400" b="1" dirty="0">
                <a:latin typeface="+mj-lt"/>
              </a:rPr>
              <a:t>discrepancies across software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latin typeface="+mj-lt"/>
              </a:rPr>
              <a:t>Demonstrate the methodology through</a:t>
            </a:r>
            <a:br>
              <a:rPr lang="en-US" sz="2400" b="1" dirty="0">
                <a:latin typeface="+mj-lt"/>
              </a:rPr>
            </a:br>
            <a:r>
              <a:rPr lang="en-US" sz="2400" b="1" dirty="0">
                <a:latin typeface="+mj-lt"/>
              </a:rPr>
              <a:t>examples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latin typeface="+mj-lt"/>
              </a:rPr>
              <a:t>Document in open GitHub repository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latin typeface="+mj-lt"/>
              </a:rPr>
              <a:t>Grow the repository, increasing quality and quantity of information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F27A4-23A3-5F40-B891-AC2B5341C76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CAMIS Objectives</a:t>
            </a:r>
          </a:p>
        </p:txBody>
      </p:sp>
      <p:pic>
        <p:nvPicPr>
          <p:cNvPr id="6" name="fig_whitepaper.png" descr="fig_whitepaper.png">
            <a:extLst>
              <a:ext uri="{FF2B5EF4-FFF2-40B4-BE49-F238E27FC236}">
                <a16:creationId xmlns:a16="http://schemas.microsoft.com/office/drawing/2014/main" id="{7F76C67D-15A7-8135-744B-66D149E3E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222" y="0"/>
            <a:ext cx="4789805" cy="234588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24027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g2573c09e3ea_0_84" descr="Text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lue circle with a white and blue logo and a blue circle with a white and blue text&#10;&#10;AI-generated content may be incorrect.">
            <a:extLst>
              <a:ext uri="{FF2B5EF4-FFF2-40B4-BE49-F238E27FC236}">
                <a16:creationId xmlns:a16="http://schemas.microsoft.com/office/drawing/2014/main" id="{9C755B4D-46C6-3F4C-3F6E-BC5821418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196" y="4438650"/>
            <a:ext cx="2808025" cy="21257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A581E7-B632-BAE0-287C-6664845AB57A}"/>
              </a:ext>
            </a:extLst>
          </p:cNvPr>
          <p:cNvSpPr/>
          <p:nvPr/>
        </p:nvSpPr>
        <p:spPr>
          <a:xfrm>
            <a:off x="2245035" y="1462385"/>
            <a:ext cx="5320687" cy="12464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30474-4969-14F7-3439-2985D3454F16}"/>
              </a:ext>
            </a:extLst>
          </p:cNvPr>
          <p:cNvSpPr txBox="1"/>
          <p:nvPr/>
        </p:nvSpPr>
        <p:spPr>
          <a:xfrm>
            <a:off x="3509963" y="3252040"/>
            <a:ext cx="614362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3400"/>
            </a:pPr>
            <a:r>
              <a:rPr lang="en-US" sz="1400" b="1" dirty="0"/>
              <a:t>CAMIS website</a:t>
            </a:r>
            <a:r>
              <a:rPr lang="en-US" sz="1400" dirty="0"/>
              <a:t>: </a:t>
            </a:r>
            <a:r>
              <a:rPr lang="en-US" sz="1400" u="sng" dirty="0">
                <a:hlinkClick r:id="rId5"/>
              </a:rPr>
              <a:t>https://psiaims.github.io/CAMIS/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3400"/>
            </a:pPr>
            <a:r>
              <a:rPr lang="en-US" sz="1400" dirty="0"/>
              <a:t>GitHub Repo: </a:t>
            </a:r>
            <a:r>
              <a:rPr lang="en-US" sz="1400" u="sng" dirty="0">
                <a:hlinkClick r:id="rId6"/>
              </a:rPr>
              <a:t>https://github.com/PSIAIMS/CAMIS/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3400"/>
            </a:pPr>
            <a:r>
              <a:rPr lang="en-US" sz="1400" dirty="0"/>
              <a:t>Open issues: </a:t>
            </a:r>
            <a:r>
              <a:rPr lang="en-US" sz="1400" u="sng" dirty="0">
                <a:hlinkClick r:id="rId7"/>
              </a:rPr>
              <a:t>https://github.com/PSIAIMS/CAMIS/issues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8DA57B-53EB-0A40-D3B1-B0A02F1A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Document Comparisons</a:t>
            </a:r>
          </a:p>
        </p:txBody>
      </p:sp>
      <p:pic>
        <p:nvPicPr>
          <p:cNvPr id="5" name="Graphic 4" descr="Office worker female with solid fill">
            <a:extLst>
              <a:ext uri="{FF2B5EF4-FFF2-40B4-BE49-F238E27FC236}">
                <a16:creationId xmlns:a16="http://schemas.microsoft.com/office/drawing/2014/main" id="{9C7B91E2-F5E3-0159-B310-328BCDB2C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7241" y="1548063"/>
            <a:ext cx="1880937" cy="1880937"/>
          </a:xfrm>
          <a:prstGeom prst="rect">
            <a:avLst/>
          </a:prstGeom>
        </p:spPr>
      </p:pic>
      <p:pic>
        <p:nvPicPr>
          <p:cNvPr id="6" name="Graphic 5" descr="Office worker female with solid fill">
            <a:extLst>
              <a:ext uri="{FF2B5EF4-FFF2-40B4-BE49-F238E27FC236}">
                <a16:creationId xmlns:a16="http://schemas.microsoft.com/office/drawing/2014/main" id="{BB781C8D-3AC1-34F1-FF33-A29CEFE2A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8756" y="1465462"/>
            <a:ext cx="1880937" cy="18809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1EB754-2920-9504-B239-B891D3005B8C}"/>
              </a:ext>
            </a:extLst>
          </p:cNvPr>
          <p:cNvSpPr txBox="1"/>
          <p:nvPr/>
        </p:nvSpPr>
        <p:spPr>
          <a:xfrm>
            <a:off x="1475874" y="3545305"/>
            <a:ext cx="33046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Lyn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Has been in industry for 20+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Prefers SAS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1BE4B-B38A-8175-5AD1-8F339547F15E}"/>
              </a:ext>
            </a:extLst>
          </p:cNvPr>
          <p:cNvSpPr txBox="1"/>
          <p:nvPr/>
        </p:nvSpPr>
        <p:spPr>
          <a:xfrm>
            <a:off x="7196887" y="3545305"/>
            <a:ext cx="33046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Christina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Newer to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Learned object oriented programming in school and prefers R </a:t>
            </a:r>
          </a:p>
        </p:txBody>
      </p:sp>
    </p:spTree>
    <p:extLst>
      <p:ext uri="{BB962C8B-B14F-4D97-AF65-F5344CB8AC3E}">
        <p14:creationId xmlns:p14="http://schemas.microsoft.com/office/powerpoint/2010/main" val="218022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27A4-23A3-5F40-B891-AC2B5341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91" y="464075"/>
            <a:ext cx="11159045" cy="1047624"/>
          </a:xfrm>
        </p:spPr>
        <p:txBody>
          <a:bodyPr/>
          <a:lstStyle/>
          <a:p>
            <a:r>
              <a:rPr lang="en-US" dirty="0"/>
              <a:t>Why Document Comparisons</a:t>
            </a:r>
          </a:p>
        </p:txBody>
      </p:sp>
      <p:pic>
        <p:nvPicPr>
          <p:cNvPr id="8" name="Picture 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0C8F330-26F6-364D-7130-14B242E6C59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5889" y="2565001"/>
            <a:ext cx="1860550" cy="186055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F2C3587-F8B9-0329-2C54-E061318F0EE7}"/>
              </a:ext>
            </a:extLst>
          </p:cNvPr>
          <p:cNvGrpSpPr/>
          <p:nvPr/>
        </p:nvGrpSpPr>
        <p:grpSpPr>
          <a:xfrm>
            <a:off x="342948" y="2087269"/>
            <a:ext cx="4772778" cy="2563035"/>
            <a:chOff x="342948" y="2087269"/>
            <a:chExt cx="4772778" cy="256303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997A146-7405-5912-67D5-531F263BFB1D}"/>
                </a:ext>
              </a:extLst>
            </p:cNvPr>
            <p:cNvGrpSpPr/>
            <p:nvPr/>
          </p:nvGrpSpPr>
          <p:grpSpPr>
            <a:xfrm>
              <a:off x="342948" y="2087269"/>
              <a:ext cx="3715530" cy="2563035"/>
              <a:chOff x="118782" y="1288144"/>
              <a:chExt cx="2443682" cy="199486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B2DBAE66-B609-0B3F-D6A9-6B8B5CB27D7D}"/>
                  </a:ext>
                </a:extLst>
              </p:cNvPr>
              <p:cNvSpPr/>
              <p:nvPr/>
            </p:nvSpPr>
            <p:spPr>
              <a:xfrm>
                <a:off x="118782" y="1288144"/>
                <a:ext cx="2443682" cy="1994868"/>
              </a:xfrm>
              <a:prstGeom prst="roundRect">
                <a:avLst/>
              </a:prstGeom>
              <a:grp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6BB782-7FC8-DD8C-7802-84CD0FE81C78}"/>
                  </a:ext>
                </a:extLst>
              </p:cNvPr>
              <p:cNvSpPr txBox="1"/>
              <p:nvPr/>
            </p:nvSpPr>
            <p:spPr>
              <a:xfrm>
                <a:off x="249313" y="1457189"/>
                <a:ext cx="1097280" cy="3317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rtlCol="0">
                <a:noAutofit/>
              </a:bodyPr>
              <a:lstStyle/>
              <a:p>
                <a:pPr algn="l"/>
                <a:r>
                  <a:rPr lang="en-GB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Lyn</a:t>
                </a:r>
                <a:endParaRPr lang="en-US" sz="2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14DC6D7-3658-07BB-1FAA-EAF0D6F7E86C}"/>
                </a:ext>
              </a:extLst>
            </p:cNvPr>
            <p:cNvSpPr txBox="1"/>
            <p:nvPr/>
          </p:nvSpPr>
          <p:spPr>
            <a:xfrm>
              <a:off x="1109958" y="3368786"/>
              <a:ext cx="3501941" cy="744656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algn="l"/>
              <a:r>
                <a:rPr lang="en-GB" sz="1800" b="1" dirty="0"/>
                <a:t>P-value =    0.049, </a:t>
              </a:r>
              <a:br>
                <a:rPr lang="en-GB" sz="1800" b="1" dirty="0"/>
              </a:br>
              <a:r>
                <a:rPr lang="en-GB" sz="1800" b="1" dirty="0"/>
                <a:t>CI = -1.72 to -0.024</a:t>
              </a:r>
              <a:endParaRPr lang="en-US" sz="1800" b="1" dirty="0" err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4E88DF-5CDE-BC7E-5EB0-9A788F7F4AA2}"/>
                </a:ext>
              </a:extLst>
            </p:cNvPr>
            <p:cNvSpPr txBox="1"/>
            <p:nvPr/>
          </p:nvSpPr>
          <p:spPr>
            <a:xfrm>
              <a:off x="2884155" y="2239420"/>
              <a:ext cx="2231571" cy="65116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algn="l"/>
              <a:r>
                <a:rPr lang="en-GB" sz="2800" b="1" dirty="0"/>
                <a:t>SAS</a:t>
              </a:r>
              <a:r>
                <a:rPr lang="en-GB" sz="2800" b="1" baseline="-25000" dirty="0"/>
                <a:t>®</a:t>
              </a:r>
              <a:endParaRPr lang="en-US" sz="2800" b="1" baseline="-25000" dirty="0" err="1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7E2C7E-3B91-C91B-5340-39B3A5881960}"/>
              </a:ext>
            </a:extLst>
          </p:cNvPr>
          <p:cNvGrpSpPr/>
          <p:nvPr/>
        </p:nvGrpSpPr>
        <p:grpSpPr>
          <a:xfrm>
            <a:off x="7656933" y="2087269"/>
            <a:ext cx="3715530" cy="2563035"/>
            <a:chOff x="5278550" y="3368786"/>
            <a:chExt cx="3715530" cy="256303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B91C28-BEF2-7CE7-D692-477A56FF411D}"/>
                </a:ext>
              </a:extLst>
            </p:cNvPr>
            <p:cNvGrpSpPr/>
            <p:nvPr/>
          </p:nvGrpSpPr>
          <p:grpSpPr>
            <a:xfrm>
              <a:off x="5278550" y="3368786"/>
              <a:ext cx="3715530" cy="2563035"/>
              <a:chOff x="118782" y="1288144"/>
              <a:chExt cx="2443682" cy="199486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" name="Rectangle: Rounded Corners 35">
                <a:extLst>
                  <a:ext uri="{FF2B5EF4-FFF2-40B4-BE49-F238E27FC236}">
                    <a16:creationId xmlns:a16="http://schemas.microsoft.com/office/drawing/2014/main" id="{FF4D7F32-C9F6-57A2-A954-FC18277C26C7}"/>
                  </a:ext>
                </a:extLst>
              </p:cNvPr>
              <p:cNvSpPr/>
              <p:nvPr/>
            </p:nvSpPr>
            <p:spPr>
              <a:xfrm>
                <a:off x="118782" y="1288144"/>
                <a:ext cx="2443682" cy="1994868"/>
              </a:xfrm>
              <a:prstGeom prst="roundRect">
                <a:avLst/>
              </a:prstGeom>
              <a:grpFill/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B9C6FD-144B-93F9-9C47-F4BB8E5541D8}"/>
                  </a:ext>
                </a:extLst>
              </p:cNvPr>
              <p:cNvSpPr txBox="1"/>
              <p:nvPr/>
            </p:nvSpPr>
            <p:spPr>
              <a:xfrm>
                <a:off x="249313" y="1457189"/>
                <a:ext cx="1097280" cy="3317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rtlCol="0">
                <a:noAutofit/>
              </a:bodyPr>
              <a:lstStyle/>
              <a:p>
                <a:pPr algn="l"/>
                <a:r>
                  <a:rPr lang="en-GB" sz="2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Christina</a:t>
                </a:r>
                <a:endParaRPr lang="en-US" sz="2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49" name="logo_rfoundation-300x184.png.png" descr="logo_rfoundation-300x184.png.png">
              <a:extLst>
                <a:ext uri="{FF2B5EF4-FFF2-40B4-BE49-F238E27FC236}">
                  <a16:creationId xmlns:a16="http://schemas.microsoft.com/office/drawing/2014/main" id="{71D6EB4E-9DD2-AE89-0D26-CA8814B62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7610" y="3563340"/>
              <a:ext cx="1061677" cy="651162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E639C9-BD6D-5577-AA86-D7F7E5D73F56}"/>
                </a:ext>
              </a:extLst>
            </p:cNvPr>
            <p:cNvSpPr txBox="1"/>
            <p:nvPr/>
          </p:nvSpPr>
          <p:spPr>
            <a:xfrm>
              <a:off x="6183844" y="4560093"/>
              <a:ext cx="2652458" cy="744656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algn="l"/>
              <a:r>
                <a:rPr lang="en-GB" sz="1800" b="1" dirty="0"/>
                <a:t>P-value = 0.051, </a:t>
              </a:r>
            </a:p>
            <a:p>
              <a:pPr algn="l"/>
              <a:r>
                <a:rPr lang="en-GB" sz="1800" b="1" dirty="0"/>
                <a:t>CI = -1.65 to 0.036</a:t>
              </a:r>
              <a:endParaRPr lang="en-US" sz="1800" b="1" dirty="0" err="1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698DA6C-7B29-568E-60CB-BC179BFFE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10" y="1511699"/>
            <a:ext cx="7683500" cy="2590800"/>
          </a:xfrm>
          <a:prstGeom prst="round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271393-61BE-55F6-805A-6D7016AE4E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0733" y="3237444"/>
            <a:ext cx="7772400" cy="2208314"/>
          </a:xfrm>
          <a:prstGeom prst="round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3296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482941-2C4B-ADE3-035D-B53D00E7D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to have </a:t>
            </a:r>
            <a:r>
              <a:rPr lang="en-US" b="1" u="sng" dirty="0"/>
              <a:t>clear requirements </a:t>
            </a:r>
          </a:p>
          <a:p>
            <a:r>
              <a:rPr lang="en-US" dirty="0"/>
              <a:t>Check CAMIS </a:t>
            </a:r>
            <a:endParaRPr lang="en-US" b="1" u="sng" dirty="0"/>
          </a:p>
          <a:p>
            <a:r>
              <a:rPr lang="en-US" dirty="0"/>
              <a:t>Consider defining tolerances rather than looking for exact match between prod and QC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E2D48-FDB7-E015-B6CD-EBFC7998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Finding Differences at Critical Times</a:t>
            </a:r>
          </a:p>
        </p:txBody>
      </p:sp>
    </p:spTree>
    <p:extLst>
      <p:ext uri="{BB962C8B-B14F-4D97-AF65-F5344CB8AC3E}">
        <p14:creationId xmlns:p14="http://schemas.microsoft.com/office/powerpoint/2010/main" val="387423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CC5FFA8-879E-1103-DC4B-9FCA1FD8DD47}"/>
              </a:ext>
            </a:extLst>
          </p:cNvPr>
          <p:cNvSpPr/>
          <p:nvPr/>
        </p:nvSpPr>
        <p:spPr>
          <a:xfrm>
            <a:off x="0" y="5267325"/>
            <a:ext cx="12192000" cy="2047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BCA44A-37D9-69C6-D8FC-84D6993EF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866" y="173421"/>
            <a:ext cx="4240051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93DCD5-C90E-8B8F-F76E-7A9373182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933" y="173421"/>
            <a:ext cx="4240051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BB23E9-7BA3-3464-A588-8C261E6D206F}"/>
              </a:ext>
            </a:extLst>
          </p:cNvPr>
          <p:cNvSpPr txBox="1"/>
          <p:nvPr/>
        </p:nvSpPr>
        <p:spPr>
          <a:xfrm>
            <a:off x="126124" y="1024759"/>
            <a:ext cx="316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does CAMIS Cover? </a:t>
            </a:r>
          </a:p>
        </p:txBody>
      </p:sp>
    </p:spTree>
    <p:extLst>
      <p:ext uri="{BB962C8B-B14F-4D97-AF65-F5344CB8AC3E}">
        <p14:creationId xmlns:p14="http://schemas.microsoft.com/office/powerpoint/2010/main" val="166550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03E1A5B-D406-3DA0-DD7B-DC79848E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Differing Defaults</a:t>
            </a:r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AF0A3D1-451F-D904-2256-DC41D62EB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94" y="2458490"/>
            <a:ext cx="6551531" cy="2263590"/>
          </a:xfrm>
          <a:prstGeom prst="rect">
            <a:avLst/>
          </a:prstGeom>
        </p:spPr>
      </p:pic>
      <p:pic>
        <p:nvPicPr>
          <p:cNvPr id="8" name="Picture 7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6F2F5DE4-34A2-6666-6C20-402FF2EAE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94" y="4681706"/>
            <a:ext cx="6458345" cy="977978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24702F-9B9C-57EB-41BF-33511B170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856" y="3096206"/>
            <a:ext cx="5425909" cy="2082882"/>
          </a:xfrm>
          <a:prstGeom prst="rect">
            <a:avLst/>
          </a:prstGeom>
        </p:spPr>
      </p:pic>
      <p:pic>
        <p:nvPicPr>
          <p:cNvPr id="12" name="Picture 11" descr="A close up of a white background&#10;&#10;AI-generated content may be incorrect.">
            <a:extLst>
              <a:ext uri="{FF2B5EF4-FFF2-40B4-BE49-F238E27FC236}">
                <a16:creationId xmlns:a16="http://schemas.microsoft.com/office/drawing/2014/main" id="{73021B2F-49D3-3EF6-9F4E-5B57A17A2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2857" y="2380636"/>
            <a:ext cx="4336782" cy="68149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B31645-5DEF-A405-D00E-6A1EFE5BBB4E}"/>
              </a:ext>
            </a:extLst>
          </p:cNvPr>
          <p:cNvCxnSpPr>
            <a:cxnSpLocks/>
          </p:cNvCxnSpPr>
          <p:nvPr/>
        </p:nvCxnSpPr>
        <p:spPr>
          <a:xfrm>
            <a:off x="6783864" y="1671145"/>
            <a:ext cx="0" cy="40152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CEFB8BD-A834-FC29-A08A-26167892A24A}"/>
              </a:ext>
            </a:extLst>
          </p:cNvPr>
          <p:cNvSpPr txBox="1"/>
          <p:nvPr/>
        </p:nvSpPr>
        <p:spPr>
          <a:xfrm>
            <a:off x="353763" y="1884896"/>
            <a:ext cx="9767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Kaplan Meier			     	                              Cox – PH regression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96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B321DA-0FE9-0076-1B8B-A332A0F4B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41" y="964464"/>
            <a:ext cx="5769193" cy="188909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b="0" i="0" dirty="0">
                <a:solidFill>
                  <a:srgbClr val="343A40"/>
                </a:solidFill>
                <a:effectLst/>
                <a:latin typeface="+mj-lt"/>
              </a:rPr>
              <a:t>Logistic Regression</a:t>
            </a:r>
            <a:endParaRPr lang="en-US" sz="2400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5EDDC-F76B-5E95-2EC7-E6191EC1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1464"/>
            <a:ext cx="11159045" cy="1047624"/>
          </a:xfrm>
        </p:spPr>
        <p:txBody>
          <a:bodyPr/>
          <a:lstStyle/>
          <a:p>
            <a:r>
              <a:rPr lang="en-GB" dirty="0"/>
              <a:t>Identifying Common Coding Mistakes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EE2C7-6668-4B9A-A877-AF5509E14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740" y="1409700"/>
            <a:ext cx="52451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DF1DAF-21C5-2C82-D347-AAD5B0FA1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192" y="1464632"/>
            <a:ext cx="11159045" cy="3834837"/>
          </a:xfrm>
        </p:spPr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McNemar’s Chi Squared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{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epibasix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+mj-lt"/>
              </a:rPr>
              <a:t> package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+mj-lt"/>
              </a:rPr>
              <a:t>Categorised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+mj-lt"/>
              </a:rPr>
              <a:t> as ‘High Risk’ by {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43A40"/>
                </a:solidFill>
                <a:effectLst/>
                <a:latin typeface="+mj-lt"/>
              </a:rPr>
              <a:t>riskmetrics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+mj-lt"/>
              </a:rPr>
              <a:t>} package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rgbClr val="343A40"/>
                </a:solidFill>
                <a:latin typeface="+mj-lt"/>
              </a:rPr>
              <a:t>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43A40"/>
                </a:solidFill>
                <a:effectLst/>
                <a:latin typeface="+mj-lt"/>
              </a:rPr>
              <a:t>nknown by the author what equation they used to calculated the CIs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>
              <a:solidFill>
                <a:srgbClr val="343A40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CFCAD2-DC85-47AB-CFDD-283393D8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Identifying Packages Not Being Maintained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E0A61-0F37-9C61-89EF-E4B4A0BF1F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5355" y="3531476"/>
            <a:ext cx="7396278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0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ea66b2b-af80-48b6-873b-d341d3035cfa}" enabled="1" method="Standard" siteId="{63982aff-fb6c-4c22-973b-70e4acfb63e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912</Words>
  <Application>Microsoft Macintosh PowerPoint</Application>
  <PresentationFormat>Widescreen</PresentationFormat>
  <Paragraphs>146</Paragraphs>
  <Slides>24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Helvetica Neue</vt:lpstr>
      <vt:lpstr>Helvetica Neue Medium</vt:lpstr>
      <vt:lpstr>Wingdings</vt:lpstr>
      <vt:lpstr>Office Theme</vt:lpstr>
      <vt:lpstr> CAMIS</vt:lpstr>
      <vt:lpstr>Disclaimer</vt:lpstr>
      <vt:lpstr>Why Document Comparisons</vt:lpstr>
      <vt:lpstr>Why Document Comparisons</vt:lpstr>
      <vt:lpstr>How to Avoid Finding Differences at Critical Times</vt:lpstr>
      <vt:lpstr>PowerPoint Presentation</vt:lpstr>
      <vt:lpstr>Differing Defaults</vt:lpstr>
      <vt:lpstr>Identifying Common Coding Mistakes </vt:lpstr>
      <vt:lpstr>Identifying Packages Not Being Maintained</vt:lpstr>
      <vt:lpstr>Finding Bugs and Getting them Corrected</vt:lpstr>
      <vt:lpstr>Key Impacts  </vt:lpstr>
      <vt:lpstr>How You Can Help the CAMIS Project</vt:lpstr>
      <vt:lpstr>Example </vt:lpstr>
      <vt:lpstr>How to Compare</vt:lpstr>
      <vt:lpstr>Example</vt:lpstr>
      <vt:lpstr>Comparing Packages</vt:lpstr>
      <vt:lpstr>Example</vt:lpstr>
      <vt:lpstr>Example</vt:lpstr>
      <vt:lpstr>Example</vt:lpstr>
      <vt:lpstr>Example</vt:lpstr>
      <vt:lpstr>Example</vt:lpstr>
      <vt:lpstr>Example </vt:lpstr>
      <vt:lpstr>CAMIS Objectives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Christina Fillmore</dc:creator>
  <cp:lastModifiedBy>Christina Fillmore</cp:lastModifiedBy>
  <cp:revision>1</cp:revision>
  <dcterms:created xsi:type="dcterms:W3CDTF">2025-05-27T13:23:54Z</dcterms:created>
  <dcterms:modified xsi:type="dcterms:W3CDTF">2025-05-28T16:17:33Z</dcterms:modified>
</cp:coreProperties>
</file>