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4" r:id="rId4"/>
    <p:sldId id="259" r:id="rId5"/>
    <p:sldId id="292" r:id="rId6"/>
    <p:sldId id="293" r:id="rId7"/>
    <p:sldId id="294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EKAE" initials="I" lastIdx="1" clrIdx="0">
    <p:extLst>
      <p:ext uri="{19B8F6BF-5375-455C-9EA6-DF929625EA0E}">
        <p15:presenceInfo xmlns:p15="http://schemas.microsoft.com/office/powerpoint/2012/main" userId="IEKA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6" autoAdjust="0"/>
    <p:restoredTop sz="92695" autoAdjust="0"/>
  </p:normalViewPr>
  <p:slideViewPr>
    <p:cSldViewPr snapToGrid="0">
      <p:cViewPr varScale="1">
        <p:scale>
          <a:sx n="53" d="100"/>
          <a:sy n="53" d="100"/>
        </p:scale>
        <p:origin x="82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6T09:23:11.63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70096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939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742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1970</a:t>
            </a:r>
            <a:r>
              <a:rPr lang="ko-KR" altLang="en-US" dirty="0"/>
              <a:t>년대 초 </a:t>
            </a:r>
            <a:r>
              <a:rPr lang="en-US" altLang="ko-KR" dirty="0"/>
              <a:t>Dennis</a:t>
            </a:r>
            <a:r>
              <a:rPr lang="en-US" altLang="ko-KR" baseline="0" dirty="0"/>
              <a:t> Ritchie</a:t>
            </a:r>
            <a:r>
              <a:rPr lang="ko-KR" altLang="en-US" baseline="0" dirty="0"/>
              <a:t>에 의하여 개발</a:t>
            </a:r>
            <a:endParaRPr lang="en-US" altLang="ko-KR" baseline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B</a:t>
            </a:r>
            <a:r>
              <a:rPr lang="ko-KR" altLang="en-US" baseline="0" dirty="0"/>
              <a:t>언어</a:t>
            </a:r>
            <a:r>
              <a:rPr lang="en-US" altLang="ko-KR" baseline="0" dirty="0"/>
              <a:t>-&gt; C</a:t>
            </a:r>
            <a:r>
              <a:rPr lang="ko-KR" altLang="en-US" baseline="0" dirty="0"/>
              <a:t>언어</a:t>
            </a:r>
            <a:endParaRPr lang="en-US" altLang="ko-KR" baseline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UNIX </a:t>
            </a:r>
            <a:r>
              <a:rPr lang="ko-KR" altLang="en-US" baseline="0" dirty="0"/>
              <a:t>운영체제개발에 필요해서 만들어진 언어</a:t>
            </a:r>
            <a:endParaRPr lang="en-US" altLang="ko-KR" baseline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처음부터 전문가용 언어로 출발</a:t>
            </a:r>
            <a:endParaRPr lang="en-US" altLang="ko-KR" baseline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간결하다</a:t>
            </a:r>
            <a:endParaRPr lang="en-US" altLang="ko-KR" baseline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효율적이다</a:t>
            </a:r>
            <a:endParaRPr lang="en-US" altLang="ko-KR" baseline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aseline="0" dirty="0"/>
              <a:t>-&gt; </a:t>
            </a:r>
            <a:r>
              <a:rPr lang="ko-KR" altLang="en-US" baseline="0" dirty="0"/>
              <a:t>요즘은 쫌 먼 이야기지만</a:t>
            </a:r>
            <a:endParaRPr lang="en-US" altLang="ko-KR" baseline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하드웨어를 제어하는 시스템 프로그래밍 가능</a:t>
            </a:r>
            <a:endParaRPr lang="en-US" altLang="ko-KR" baseline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err="1"/>
              <a:t>이식성이</a:t>
            </a:r>
            <a:r>
              <a:rPr lang="ko-KR" altLang="en-US" baseline="0" dirty="0"/>
              <a:t> 좋다</a:t>
            </a:r>
            <a:r>
              <a:rPr lang="en-US" altLang="ko-KR" baseline="0" dirty="0"/>
              <a:t>(</a:t>
            </a:r>
            <a:r>
              <a:rPr lang="ko-KR" altLang="en-US" baseline="0" dirty="0"/>
              <a:t>유닉스나 기타 운영체제에서도 웬만하면 그대로 사용가능</a:t>
            </a:r>
            <a:r>
              <a:rPr lang="en-US" altLang="ko-KR" baseline="0" dirty="0"/>
              <a:t>. </a:t>
            </a:r>
            <a:r>
              <a:rPr lang="ko-KR" altLang="en-US" baseline="0" dirty="0"/>
              <a:t>약간의 수정이 필요한 경우도 있지만</a:t>
            </a:r>
            <a:r>
              <a:rPr lang="en-US" altLang="ko-KR" baseline="0" dirty="0"/>
              <a:t>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초보자가 배우기 어렵다</a:t>
            </a:r>
            <a:endParaRPr lang="en-US" altLang="ko-KR" baseline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661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2579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129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129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129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5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 flipH="1">
            <a:off x="-19019" y="-10048"/>
            <a:ext cx="12241227" cy="2036450"/>
            <a:chOff x="-30208" y="18402"/>
            <a:chExt cx="12241227" cy="2036450"/>
          </a:xfrm>
        </p:grpSpPr>
        <p:sp>
          <p:nvSpPr>
            <p:cNvPr id="70" name="Shape 70"/>
            <p:cNvSpPr/>
            <p:nvPr/>
          </p:nvSpPr>
          <p:spPr>
            <a:xfrm rot="10800000" flipH="1">
              <a:off x="-30208" y="149852"/>
              <a:ext cx="12192030" cy="1905000"/>
            </a:xfrm>
            <a:custGeom>
              <a:avLst/>
              <a:gdLst/>
              <a:ahLst/>
              <a:cxnLst/>
              <a:rect l="0" t="0" r="0" b="0"/>
              <a:pathLst>
                <a:path w="12211050" h="1905000" extrusionOk="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10800000" algn="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 rot="10800000" flipH="1">
              <a:off x="-1109" y="18402"/>
              <a:ext cx="12212128" cy="1962150"/>
            </a:xfrm>
            <a:custGeom>
              <a:avLst/>
              <a:gdLst/>
              <a:ahLst/>
              <a:cxnLst/>
              <a:rect l="0" t="0" r="0" b="0"/>
              <a:pathLst>
                <a:path w="12231180" h="1962150" extrusionOk="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0800" dist="38100" dir="10800000" algn="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Shape 72"/>
          <p:cNvGrpSpPr/>
          <p:nvPr/>
        </p:nvGrpSpPr>
        <p:grpSpPr>
          <a:xfrm rot="10800000" flipH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73" name="Shape 73"/>
            <p:cNvSpPr/>
            <p:nvPr/>
          </p:nvSpPr>
          <p:spPr>
            <a:xfrm rot="10800000" flipH="1">
              <a:off x="-19050" y="-29028"/>
              <a:ext cx="12192030" cy="1905000"/>
            </a:xfrm>
            <a:custGeom>
              <a:avLst/>
              <a:gdLst/>
              <a:ahLst/>
              <a:cxnLst/>
              <a:rect l="0" t="0" r="0" b="0"/>
              <a:pathLst>
                <a:path w="12211050" h="1905000" extrusionOk="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10800000" algn="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rot="10800000" flipH="1">
              <a:off x="-20128" y="-29028"/>
              <a:ext cx="12212128" cy="1962150"/>
            </a:xfrm>
            <a:custGeom>
              <a:avLst/>
              <a:gdLst/>
              <a:ahLst/>
              <a:cxnLst/>
              <a:rect l="0" t="0" r="0" b="0"/>
              <a:pathLst>
                <a:path w="12231180" h="1962150" extrusionOk="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0800" dist="38100" dir="10800000" algn="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Shape 75"/>
          <p:cNvSpPr txBox="1"/>
          <p:nvPr/>
        </p:nvSpPr>
        <p:spPr>
          <a:xfrm>
            <a:off x="6513095" y="3581875"/>
            <a:ext cx="4691664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chemeClr val="lt1"/>
                </a:solidFill>
              </a:rPr>
              <a:t>김화영 박승진 김준서 임태빈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6044075" y="2750275"/>
            <a:ext cx="5056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 err="1" smtClean="0">
                <a:solidFill>
                  <a:schemeClr val="lt1"/>
                </a:solidFill>
              </a:rPr>
              <a:t>다함께</a:t>
            </a:r>
            <a:r>
              <a:rPr lang="ko-KR" altLang="en-US" sz="4000" b="1" dirty="0" smtClean="0">
                <a:solidFill>
                  <a:schemeClr val="lt1"/>
                </a:solidFill>
              </a:rPr>
              <a:t> 끝말잇기</a:t>
            </a:r>
            <a:r>
              <a:rPr lang="en-US" altLang="ko-KR" sz="4000" b="1" dirty="0" smtClean="0">
                <a:solidFill>
                  <a:schemeClr val="lt1"/>
                </a:solidFill>
              </a:rPr>
              <a:t>!</a:t>
            </a:r>
            <a:endParaRPr sz="4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9575" y="1504592"/>
            <a:ext cx="3703321" cy="3715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554515" y="2957354"/>
            <a:ext cx="4112300" cy="322345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0" y="0"/>
            <a:ext cx="6794939" cy="1213945"/>
          </a:xfrm>
          <a:custGeom>
            <a:avLst/>
            <a:gdLst/>
            <a:ahLst/>
            <a:cxnLst/>
            <a:rect l="0" t="0" r="0" b="0"/>
            <a:pathLst>
              <a:path w="6794939" h="1213945" extrusionOk="0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/>
            <a:ahLst/>
            <a:cxnLst/>
            <a:rect l="0" t="0" r="0" b="0"/>
            <a:pathLst>
              <a:path w="3553218" h="4846255" extrusionOk="0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2166700" y="1774675"/>
            <a:ext cx="267955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99" y="1516433"/>
            <a:ext cx="1036289" cy="103970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90"/>
          <p:cNvSpPr txBox="1"/>
          <p:nvPr/>
        </p:nvSpPr>
        <p:spPr>
          <a:xfrm>
            <a:off x="7894618" y="1401041"/>
            <a:ext cx="1891428" cy="715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smtClean="0">
                <a:solidFill>
                  <a:schemeClr val="lt1"/>
                </a:solidFill>
              </a:rPr>
              <a:t>주제</a:t>
            </a:r>
            <a:endParaRPr sz="3600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18" name="Shape 91"/>
          <p:cNvSpPr/>
          <p:nvPr/>
        </p:nvSpPr>
        <p:spPr>
          <a:xfrm>
            <a:off x="7580499" y="1678422"/>
            <a:ext cx="80387" cy="803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90"/>
          <p:cNvSpPr txBox="1"/>
          <p:nvPr/>
        </p:nvSpPr>
        <p:spPr>
          <a:xfrm>
            <a:off x="7894618" y="2198372"/>
            <a:ext cx="1891428" cy="715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smtClean="0">
                <a:solidFill>
                  <a:schemeClr val="lt1"/>
                </a:solidFill>
              </a:rPr>
              <a:t>일정</a:t>
            </a:r>
            <a:endParaRPr sz="3600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23" name="Shape 91"/>
          <p:cNvSpPr/>
          <p:nvPr/>
        </p:nvSpPr>
        <p:spPr>
          <a:xfrm>
            <a:off x="7580499" y="2458813"/>
            <a:ext cx="80387" cy="803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90"/>
          <p:cNvSpPr txBox="1"/>
          <p:nvPr/>
        </p:nvSpPr>
        <p:spPr>
          <a:xfrm>
            <a:off x="7875568" y="2922154"/>
            <a:ext cx="2571893" cy="715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smtClean="0">
                <a:solidFill>
                  <a:schemeClr val="lt1"/>
                </a:solidFill>
              </a:rPr>
              <a:t>서버 설명</a:t>
            </a:r>
            <a:endParaRPr sz="3600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26" name="Shape 90"/>
          <p:cNvSpPr txBox="1"/>
          <p:nvPr/>
        </p:nvSpPr>
        <p:spPr>
          <a:xfrm>
            <a:off x="7846905" y="3685314"/>
            <a:ext cx="3916382" cy="715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smtClean="0">
                <a:solidFill>
                  <a:schemeClr val="lt1"/>
                </a:solidFill>
              </a:rPr>
              <a:t>클라이언</a:t>
            </a:r>
            <a:r>
              <a:rPr lang="ko-KR" altLang="en-US" sz="3600" dirty="0">
                <a:solidFill>
                  <a:schemeClr val="lt1"/>
                </a:solidFill>
              </a:rPr>
              <a:t>트</a:t>
            </a:r>
            <a:r>
              <a:rPr lang="ko-KR" altLang="en-US" sz="3600" dirty="0" smtClean="0">
                <a:solidFill>
                  <a:schemeClr val="lt1"/>
                </a:solidFill>
              </a:rPr>
              <a:t> 설명</a:t>
            </a:r>
            <a:endParaRPr sz="3600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27" name="Shape 91"/>
          <p:cNvSpPr/>
          <p:nvPr/>
        </p:nvSpPr>
        <p:spPr>
          <a:xfrm>
            <a:off x="7592117" y="3937457"/>
            <a:ext cx="80387" cy="803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91"/>
          <p:cNvSpPr/>
          <p:nvPr/>
        </p:nvSpPr>
        <p:spPr>
          <a:xfrm>
            <a:off x="7599549" y="4663257"/>
            <a:ext cx="80387" cy="803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90"/>
          <p:cNvSpPr txBox="1"/>
          <p:nvPr/>
        </p:nvSpPr>
        <p:spPr>
          <a:xfrm>
            <a:off x="7837468" y="4410374"/>
            <a:ext cx="3916382" cy="715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smtClean="0">
                <a:solidFill>
                  <a:schemeClr val="lt1"/>
                </a:solidFill>
              </a:rPr>
              <a:t>메인 시스템 설명</a:t>
            </a:r>
            <a:endParaRPr sz="3600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19" name="Shape 91"/>
          <p:cNvSpPr/>
          <p:nvPr/>
        </p:nvSpPr>
        <p:spPr>
          <a:xfrm>
            <a:off x="7580499" y="3192238"/>
            <a:ext cx="80387" cy="803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0" y="0"/>
            <a:ext cx="6794939" cy="1055077"/>
          </a:xfrm>
          <a:custGeom>
            <a:avLst/>
            <a:gdLst/>
            <a:ahLst/>
            <a:cxnLst/>
            <a:rect l="0" t="0" r="0" b="0"/>
            <a:pathLst>
              <a:path w="6794939" h="1213945" extrusionOk="0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888524" y="265925"/>
            <a:ext cx="3117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smtClean="0">
                <a:solidFill>
                  <a:schemeClr val="lt1"/>
                </a:solidFill>
              </a:rPr>
              <a:t>주제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771" y="183395"/>
            <a:ext cx="704015" cy="7063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57726" y="1363579"/>
            <a:ext cx="103952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→"/>
            </a:pPr>
            <a:r>
              <a:rPr lang="ko-KR" altLang="en-US" sz="3200" dirty="0" smtClean="0">
                <a:solidFill>
                  <a:schemeClr val="bg1"/>
                </a:solidFill>
              </a:rPr>
              <a:t>최대 </a:t>
            </a:r>
            <a:r>
              <a:rPr lang="en-US" altLang="ko-KR" sz="3200" dirty="0" smtClean="0">
                <a:solidFill>
                  <a:schemeClr val="bg1"/>
                </a:solidFill>
              </a:rPr>
              <a:t>4</a:t>
            </a:r>
            <a:r>
              <a:rPr lang="ko-KR" altLang="en-US" sz="3200" dirty="0" smtClean="0">
                <a:solidFill>
                  <a:schemeClr val="bg1"/>
                </a:solidFill>
              </a:rPr>
              <a:t>인용 끝말잇기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→"/>
            </a:pPr>
            <a:endParaRPr lang="en-US" altLang="ko-KR" sz="3200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→"/>
            </a:pPr>
            <a:endParaRPr lang="en-US" altLang="ko-KR" sz="32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→"/>
            </a:pPr>
            <a:r>
              <a:rPr lang="ko-KR" altLang="en-US" sz="3200" dirty="0" smtClean="0">
                <a:solidFill>
                  <a:schemeClr val="bg1"/>
                </a:solidFill>
              </a:rPr>
              <a:t>채팅 서비스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→"/>
            </a:pPr>
            <a:endParaRPr lang="en-US" altLang="ko-KR" sz="3200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→"/>
            </a:pPr>
            <a:endParaRPr lang="en-US" altLang="ko-KR" sz="32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→"/>
            </a:pPr>
            <a:r>
              <a:rPr lang="ko-KR" altLang="en-US" sz="3200" dirty="0" smtClean="0">
                <a:solidFill>
                  <a:schemeClr val="bg1"/>
                </a:solidFill>
              </a:rPr>
              <a:t>서버를 기반으로 한 온라인 서비스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34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10554" y="9024"/>
            <a:ext cx="6794939" cy="1055077"/>
          </a:xfrm>
          <a:custGeom>
            <a:avLst/>
            <a:gdLst/>
            <a:ahLst/>
            <a:cxnLst/>
            <a:rect l="0" t="0" r="0" b="0"/>
            <a:pathLst>
              <a:path w="6794939" h="1213945" extrusionOk="0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820775" y="265923"/>
            <a:ext cx="10999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smtClean="0">
                <a:solidFill>
                  <a:schemeClr val="lt1"/>
                </a:solidFill>
              </a:rPr>
              <a:t>일정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8068761" y="789143"/>
            <a:ext cx="3331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771" y="183395"/>
            <a:ext cx="704015" cy="7063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68778" y="1491916"/>
            <a:ext cx="107606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-"/>
            </a:pPr>
            <a:r>
              <a:rPr lang="en-US" altLang="ko-KR" sz="3200" dirty="0" smtClean="0">
                <a:solidFill>
                  <a:schemeClr val="bg1"/>
                </a:solidFill>
              </a:rPr>
              <a:t>6/16 ~ 6/18 </a:t>
            </a:r>
            <a:r>
              <a:rPr lang="ko-KR" altLang="en-US" sz="3200" dirty="0" smtClean="0">
                <a:solidFill>
                  <a:schemeClr val="bg1"/>
                </a:solidFill>
              </a:rPr>
              <a:t>주제 선정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-"/>
            </a:pPr>
            <a:endParaRPr lang="en-US" altLang="ko-KR" sz="32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-"/>
            </a:pPr>
            <a:r>
              <a:rPr lang="en-US" altLang="ko-KR" sz="3200" dirty="0" smtClean="0">
                <a:solidFill>
                  <a:schemeClr val="bg1"/>
                </a:solidFill>
              </a:rPr>
              <a:t>6/19 ~ 6/25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소켓통신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및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쓰레드</a:t>
            </a:r>
            <a:r>
              <a:rPr lang="ko-KR" altLang="en-US" sz="3200" dirty="0" smtClean="0">
                <a:solidFill>
                  <a:schemeClr val="bg1"/>
                </a:solidFill>
              </a:rPr>
              <a:t> 자료 검색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-"/>
            </a:pPr>
            <a:endParaRPr lang="en-US" altLang="ko-KR" sz="32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-"/>
            </a:pPr>
            <a:r>
              <a:rPr lang="en-US" altLang="ko-KR" sz="3200" dirty="0" smtClean="0">
                <a:solidFill>
                  <a:schemeClr val="bg1"/>
                </a:solidFill>
              </a:rPr>
              <a:t>6/26 ~ 6/29 </a:t>
            </a:r>
            <a:r>
              <a:rPr lang="ko-KR" altLang="en-US" sz="3200" dirty="0" smtClean="0">
                <a:solidFill>
                  <a:schemeClr val="bg1"/>
                </a:solidFill>
              </a:rPr>
              <a:t>끝말잇기 메인 시스템 개발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-"/>
            </a:pPr>
            <a:endParaRPr lang="en-US" altLang="ko-KR" sz="32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-"/>
            </a:pPr>
            <a:r>
              <a:rPr lang="en-US" altLang="ko-KR" sz="3200" dirty="0" smtClean="0">
                <a:solidFill>
                  <a:schemeClr val="bg1"/>
                </a:solidFill>
              </a:rPr>
              <a:t>7/11 ~ 7/13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소켓통신</a:t>
            </a:r>
            <a:r>
              <a:rPr lang="ko-KR" altLang="en-US" sz="3200" dirty="0" smtClean="0">
                <a:solidFill>
                  <a:schemeClr val="bg1"/>
                </a:solidFill>
              </a:rPr>
              <a:t> 구현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-"/>
            </a:pPr>
            <a:endParaRPr lang="en-US" altLang="ko-KR" sz="32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-"/>
            </a:pPr>
            <a:r>
              <a:rPr lang="en-US" altLang="ko-KR" sz="3200" dirty="0" smtClean="0">
                <a:solidFill>
                  <a:schemeClr val="bg1"/>
                </a:solidFill>
              </a:rPr>
              <a:t>7/14~7/15 </a:t>
            </a:r>
            <a:r>
              <a:rPr lang="ko-KR" altLang="en-US" sz="3200" dirty="0" smtClean="0">
                <a:solidFill>
                  <a:schemeClr val="bg1"/>
                </a:solidFill>
              </a:rPr>
              <a:t>채팅 시스템 구현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0" y="0"/>
            <a:ext cx="6794939" cy="1055077"/>
          </a:xfrm>
          <a:custGeom>
            <a:avLst/>
            <a:gdLst/>
            <a:ahLst/>
            <a:cxnLst/>
            <a:rect l="0" t="0" r="0" b="0"/>
            <a:pathLst>
              <a:path w="6794939" h="1213945" extrusionOk="0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888524" y="265925"/>
            <a:ext cx="352445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서버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771" y="183395"/>
            <a:ext cx="704015" cy="7063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 flipH="1">
            <a:off x="346371" y="1306286"/>
            <a:ext cx="11721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</a:rPr>
              <a:t>원속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초기화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-&gt;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소켓생성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-&gt;bind-&gt;listen-&gt;accept-&gt;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소켓해제</a:t>
            </a:r>
            <a:r>
              <a:rPr lang="en-US" altLang="ko-KR" sz="2800" b="1" dirty="0">
                <a:solidFill>
                  <a:schemeClr val="bg1"/>
                </a:solidFill>
              </a:rPr>
              <a:t>-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&gt;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원속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종료</a:t>
            </a:r>
            <a:r>
              <a:rPr lang="ko-KR" altLang="en-US" sz="2800" b="1" dirty="0" err="1" smtClean="0"/>
              <a:t>속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6809" y="2188027"/>
            <a:ext cx="117395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1. </a:t>
            </a:r>
            <a:r>
              <a:rPr lang="ko-KR" altLang="en-US" sz="2800" dirty="0" smtClean="0">
                <a:solidFill>
                  <a:schemeClr val="bg1"/>
                </a:solidFill>
              </a:rPr>
              <a:t>소켓프로그래밍의 함수를 사용하려면 구조체 선언</a:t>
            </a:r>
            <a:r>
              <a:rPr lang="en-US" altLang="ko-KR" sz="2800" dirty="0" smtClean="0">
                <a:solidFill>
                  <a:schemeClr val="bg1"/>
                </a:solidFill>
              </a:rPr>
              <a:t>(SOCKET)</a:t>
            </a: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2. </a:t>
            </a:r>
            <a:r>
              <a:rPr lang="ko-KR" altLang="en-US" sz="2800" dirty="0" smtClean="0">
                <a:solidFill>
                  <a:schemeClr val="bg1"/>
                </a:solidFill>
              </a:rPr>
              <a:t>토기화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함수를 사용하여 소켓 프로그래밍 초기화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en-US" altLang="ko-KR" sz="2800" dirty="0">
                <a:solidFill>
                  <a:schemeClr val="bg1"/>
                </a:solidFill>
              </a:rPr>
              <a:t>(WSADATA </a:t>
            </a:r>
            <a:r>
              <a:rPr lang="en-US" altLang="ko-KR" sz="2800" dirty="0" err="1">
                <a:solidFill>
                  <a:schemeClr val="bg1"/>
                </a:solidFill>
              </a:rPr>
              <a:t>wsa</a:t>
            </a:r>
            <a:r>
              <a:rPr lang="en-US" altLang="ko-KR" sz="2800" dirty="0" smtClean="0">
                <a:solidFill>
                  <a:schemeClr val="bg1"/>
                </a:solidFill>
              </a:rPr>
              <a:t>;)</a:t>
            </a: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3. </a:t>
            </a:r>
            <a:r>
              <a:rPr lang="ko-KR" altLang="en-US" sz="2800" dirty="0" smtClean="0">
                <a:solidFill>
                  <a:schemeClr val="bg1"/>
                </a:solidFill>
              </a:rPr>
              <a:t>소켓을 생성하기 위해선 </a:t>
            </a:r>
            <a:r>
              <a:rPr lang="en-US" altLang="ko-KR" sz="2800" dirty="0" smtClean="0">
                <a:solidFill>
                  <a:schemeClr val="bg1"/>
                </a:solidFill>
              </a:rPr>
              <a:t>SOCKET sock; </a:t>
            </a:r>
            <a:r>
              <a:rPr lang="ko-KR" altLang="en-US" sz="2800" dirty="0" smtClean="0">
                <a:solidFill>
                  <a:schemeClr val="bg1"/>
                </a:solidFill>
              </a:rPr>
              <a:t>구조체를 선언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4. </a:t>
            </a:r>
            <a:r>
              <a:rPr lang="ko-KR" altLang="en-US" sz="2800" dirty="0" smtClean="0">
                <a:solidFill>
                  <a:schemeClr val="bg1"/>
                </a:solidFill>
              </a:rPr>
              <a:t>데이터 통신</a:t>
            </a:r>
            <a:r>
              <a:rPr lang="en-US" altLang="ko-KR" sz="2800" dirty="0" smtClean="0">
                <a:solidFill>
                  <a:schemeClr val="bg1"/>
                </a:solidFill>
              </a:rPr>
              <a:t>(listen, accept,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recv</a:t>
            </a:r>
            <a:r>
              <a:rPr lang="en-US" altLang="ko-KR" sz="2800" dirty="0" smtClean="0">
                <a:solidFill>
                  <a:schemeClr val="bg1"/>
                </a:solidFill>
              </a:rPr>
              <a:t>,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SendMsg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4-1. Listen : </a:t>
            </a:r>
            <a:r>
              <a:rPr lang="ko-KR" altLang="en-US" sz="2800" dirty="0" smtClean="0">
                <a:solidFill>
                  <a:schemeClr val="bg1"/>
                </a:solidFill>
              </a:rPr>
              <a:t>서버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넔</a:t>
            </a:r>
            <a:r>
              <a:rPr lang="ko-KR" altLang="en-US" sz="2800" dirty="0" smtClean="0">
                <a:solidFill>
                  <a:schemeClr val="bg1"/>
                </a:solidFill>
              </a:rPr>
              <a:t> 놓고 있지 말고 클라이언트 하는 말 듣게 대기상태로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4-2. Accept : listen</a:t>
            </a:r>
            <a:r>
              <a:rPr lang="ko-KR" altLang="en-US" sz="2800" dirty="0" smtClean="0">
                <a:solidFill>
                  <a:schemeClr val="bg1"/>
                </a:solidFill>
              </a:rPr>
              <a:t>의 요청을 가져와서 서버 프로그램 안에 클라이언트 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      </a:t>
            </a:r>
            <a:r>
              <a:rPr lang="ko-KR" altLang="en-US" sz="2800" dirty="0" smtClean="0">
                <a:solidFill>
                  <a:schemeClr val="bg1"/>
                </a:solidFill>
              </a:rPr>
              <a:t>연결소켓 만들기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4-3.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Recv</a:t>
            </a:r>
            <a:r>
              <a:rPr lang="en-US" altLang="ko-KR" sz="2800" dirty="0" smtClean="0">
                <a:solidFill>
                  <a:schemeClr val="bg1"/>
                </a:solidFill>
              </a:rPr>
              <a:t> :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패킷</a:t>
            </a:r>
            <a:r>
              <a:rPr lang="ko-KR" altLang="en-US" sz="2800" dirty="0" smtClean="0">
                <a:solidFill>
                  <a:schemeClr val="bg1"/>
                </a:solidFill>
              </a:rPr>
              <a:t> 구조체에 클라이언트한테 받은 정보 저장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4-4.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SendMsg</a:t>
            </a:r>
            <a:r>
              <a:rPr lang="en-US" altLang="ko-KR" sz="2800" dirty="0" smtClean="0">
                <a:solidFill>
                  <a:schemeClr val="bg1"/>
                </a:solidFill>
              </a:rPr>
              <a:t> : </a:t>
            </a:r>
            <a:r>
              <a:rPr lang="ko-KR" altLang="en-US" sz="2800" dirty="0" smtClean="0">
                <a:solidFill>
                  <a:schemeClr val="bg1"/>
                </a:solidFill>
              </a:rPr>
              <a:t>검사를 거친 최종적인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패킷이</a:t>
            </a:r>
            <a:r>
              <a:rPr lang="ko-KR" altLang="en-US" sz="2800" dirty="0" smtClean="0">
                <a:solidFill>
                  <a:schemeClr val="bg1"/>
                </a:solidFill>
              </a:rPr>
              <a:t> 다시 클라이언트에게 전송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1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0" y="0"/>
            <a:ext cx="6794939" cy="1055077"/>
          </a:xfrm>
          <a:custGeom>
            <a:avLst/>
            <a:gdLst/>
            <a:ahLst/>
            <a:cxnLst/>
            <a:rect l="0" t="0" r="0" b="0"/>
            <a:pathLst>
              <a:path w="6794939" h="1213945" extrusionOk="0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888524" y="265925"/>
            <a:ext cx="352445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클라이언트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771" y="183395"/>
            <a:ext cx="704015" cy="70633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888524" y="1621409"/>
            <a:ext cx="94833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ko-KR" altLang="en-US" sz="3200" dirty="0" smtClean="0">
                <a:solidFill>
                  <a:schemeClr val="bg1"/>
                </a:solidFill>
              </a:rPr>
              <a:t>클라이언트 사용 함수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altLang="ko-KR" sz="3200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-"/>
            </a:pPr>
            <a:r>
              <a:rPr lang="en-US" altLang="ko-KR" sz="3200" dirty="0" err="1" smtClean="0">
                <a:solidFill>
                  <a:schemeClr val="bg1"/>
                </a:solidFill>
              </a:rPr>
              <a:t>Print_Word</a:t>
            </a:r>
            <a:r>
              <a:rPr lang="en-US" altLang="ko-KR" sz="3200" dirty="0" smtClean="0">
                <a:solidFill>
                  <a:schemeClr val="bg1"/>
                </a:solidFill>
              </a:rPr>
              <a:t>(LPVOID n)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-"/>
            </a:pPr>
            <a:endParaRPr lang="en-US" altLang="ko-KR" sz="3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altLang="ko-KR" sz="3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altLang="ko-KR" sz="32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-"/>
            </a:pPr>
            <a:r>
              <a:rPr lang="en-US" altLang="ko-KR" sz="3200" dirty="0" err="1" smtClean="0">
                <a:solidFill>
                  <a:schemeClr val="bg1"/>
                </a:solidFill>
              </a:rPr>
              <a:t>Chating</a:t>
            </a:r>
            <a:r>
              <a:rPr lang="en-US" altLang="ko-KR" sz="3200" dirty="0" smtClean="0">
                <a:solidFill>
                  <a:schemeClr val="bg1"/>
                </a:solidFill>
              </a:rPr>
              <a:t>(LPVOID 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778" y="3344957"/>
            <a:ext cx="11129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-"/>
            </a:pPr>
            <a:r>
              <a:rPr lang="en-US" altLang="ko-KR" sz="3200" dirty="0" smtClean="0">
                <a:solidFill>
                  <a:schemeClr val="bg1"/>
                </a:solidFill>
              </a:rPr>
              <a:t>While(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recv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hSocket</a:t>
            </a:r>
            <a:r>
              <a:rPr lang="en-US" altLang="ko-KR" sz="3200" dirty="0" smtClean="0">
                <a:solidFill>
                  <a:schemeClr val="bg1"/>
                </a:solidFill>
              </a:rPr>
              <a:t>,(char*)&amp;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packer,sizeof</a:t>
            </a:r>
            <a:r>
              <a:rPr lang="en-US" altLang="ko-KR" sz="3200" dirty="0" smtClean="0">
                <a:solidFill>
                  <a:schemeClr val="bg1"/>
                </a:solidFill>
              </a:rPr>
              <a:t>(Packet),0) != -1)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495" y="5360892"/>
            <a:ext cx="11129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-"/>
            </a:pPr>
            <a:r>
              <a:rPr lang="en-US" altLang="ko-KR" sz="3200" dirty="0">
                <a:solidFill>
                  <a:schemeClr val="bg1"/>
                </a:solidFill>
              </a:rPr>
              <a:t>send(</a:t>
            </a:r>
            <a:r>
              <a:rPr lang="en-US" altLang="ko-KR" sz="3200" dirty="0" err="1">
                <a:solidFill>
                  <a:schemeClr val="bg1"/>
                </a:solidFill>
              </a:rPr>
              <a:t>hSocket</a:t>
            </a:r>
            <a:r>
              <a:rPr lang="en-US" altLang="ko-KR" sz="3200" dirty="0">
                <a:solidFill>
                  <a:schemeClr val="bg1"/>
                </a:solidFill>
              </a:rPr>
              <a:t>,(char*)&amp;</a:t>
            </a:r>
            <a:r>
              <a:rPr lang="en-US" altLang="ko-KR" sz="3200" dirty="0" err="1">
                <a:solidFill>
                  <a:schemeClr val="bg1"/>
                </a:solidFill>
              </a:rPr>
              <a:t>packet,sizeof</a:t>
            </a:r>
            <a:r>
              <a:rPr lang="en-US" altLang="ko-KR" sz="3200" dirty="0">
                <a:solidFill>
                  <a:schemeClr val="bg1"/>
                </a:solidFill>
              </a:rPr>
              <a:t>(Packet),0);</a:t>
            </a:r>
          </a:p>
        </p:txBody>
      </p:sp>
    </p:spTree>
    <p:extLst>
      <p:ext uri="{BB962C8B-B14F-4D97-AF65-F5344CB8AC3E}">
        <p14:creationId xmlns:p14="http://schemas.microsoft.com/office/powerpoint/2010/main" val="12244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0" y="0"/>
            <a:ext cx="6794939" cy="1055077"/>
          </a:xfrm>
          <a:custGeom>
            <a:avLst/>
            <a:gdLst/>
            <a:ahLst/>
            <a:cxnLst/>
            <a:rect l="0" t="0" r="0" b="0"/>
            <a:pathLst>
              <a:path w="6794939" h="1213945" extrusionOk="0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888524" y="265925"/>
            <a:ext cx="352445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메인시스템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771" y="183395"/>
            <a:ext cx="704015" cy="7063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820786" y="1442302"/>
            <a:ext cx="5974153" cy="493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48454" y="778972"/>
            <a:ext cx="3450210" cy="579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14601" y="2132452"/>
            <a:ext cx="2564090" cy="3996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72505" y="2123387"/>
            <a:ext cx="2564090" cy="3996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52608" y="2283187"/>
            <a:ext cx="200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ko-KR" sz="2400" dirty="0" err="1" smtClean="0">
                <a:solidFill>
                  <a:schemeClr val="bg1"/>
                </a:solidFill>
              </a:rPr>
              <a:t>Chating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7569" y="2283186"/>
            <a:ext cx="244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ko-KR" sz="2400" dirty="0" err="1" smtClean="0">
                <a:solidFill>
                  <a:schemeClr val="bg1"/>
                </a:solidFill>
              </a:rPr>
              <a:t>Print_Word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5259" y="2794172"/>
            <a:ext cx="22709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ko-KR" altLang="en-US" sz="2000" dirty="0" smtClean="0">
                <a:solidFill>
                  <a:schemeClr val="bg1"/>
                </a:solidFill>
              </a:rPr>
              <a:t>채팅 </a:t>
            </a:r>
            <a:r>
              <a:rPr lang="en-US" altLang="ko-KR" sz="2000" dirty="0" smtClean="0">
                <a:solidFill>
                  <a:schemeClr val="bg1"/>
                </a:solidFill>
              </a:rPr>
              <a:t>or </a:t>
            </a:r>
          </a:p>
          <a:p>
            <a:pPr>
              <a:buClr>
                <a:schemeClr val="bg1"/>
              </a:buClr>
            </a:pPr>
            <a:r>
              <a:rPr lang="ko-KR" altLang="en-US" sz="2000" dirty="0" smtClean="0">
                <a:solidFill>
                  <a:schemeClr val="bg1"/>
                </a:solidFill>
              </a:rPr>
              <a:t>끝말잇기 설정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ko-KR" sz="2000" dirty="0" smtClean="0">
                <a:solidFill>
                  <a:schemeClr val="bg1"/>
                </a:solidFill>
              </a:rPr>
              <a:t>-&gt; </a:t>
            </a:r>
            <a:r>
              <a:rPr lang="ko-KR" altLang="en-US" sz="2000" dirty="0" smtClean="0">
                <a:solidFill>
                  <a:schemeClr val="bg1"/>
                </a:solidFill>
              </a:rPr>
              <a:t>유저 입력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ko-KR" sz="2000" dirty="0" smtClean="0">
                <a:solidFill>
                  <a:schemeClr val="bg1"/>
                </a:solidFill>
              </a:rPr>
              <a:t>-&gt; </a:t>
            </a:r>
            <a:r>
              <a:rPr lang="ko-KR" altLang="en-US" sz="2000" dirty="0" smtClean="0">
                <a:solidFill>
                  <a:schemeClr val="bg1"/>
                </a:solidFill>
              </a:rPr>
              <a:t>서버로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ko-KR" altLang="en-US" sz="2000" dirty="0" smtClean="0">
                <a:solidFill>
                  <a:schemeClr val="bg1"/>
                </a:solidFill>
              </a:rPr>
              <a:t>신호 전송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ko-KR" sz="2000" dirty="0" smtClean="0">
                <a:solidFill>
                  <a:schemeClr val="bg1"/>
                </a:solidFill>
              </a:rPr>
              <a:t>-&gt; </a:t>
            </a:r>
            <a:r>
              <a:rPr lang="ko-KR" altLang="en-US" sz="2000" dirty="0" smtClean="0">
                <a:solidFill>
                  <a:schemeClr val="bg1"/>
                </a:solidFill>
              </a:rPr>
              <a:t>채팅 </a:t>
            </a:r>
            <a:r>
              <a:rPr lang="en-US" altLang="ko-KR" sz="2000" dirty="0" smtClean="0">
                <a:solidFill>
                  <a:schemeClr val="bg1"/>
                </a:solidFill>
              </a:rPr>
              <a:t>or</a:t>
            </a:r>
          </a:p>
          <a:p>
            <a:pPr>
              <a:buClr>
                <a:schemeClr val="bg1"/>
              </a:buClr>
            </a:pPr>
            <a:r>
              <a:rPr lang="ko-KR" altLang="en-US" sz="2000" dirty="0" smtClean="0">
                <a:solidFill>
                  <a:schemeClr val="bg1"/>
                </a:solidFill>
              </a:rPr>
              <a:t>끝말잇기 설정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13005" y="1402632"/>
            <a:ext cx="31856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ko-KR" altLang="en-US" sz="2000" dirty="0" smtClean="0">
                <a:solidFill>
                  <a:schemeClr val="bg1"/>
                </a:solidFill>
              </a:rPr>
              <a:t>클라이언트에서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ko-KR" altLang="en-US" sz="2000" dirty="0" smtClean="0">
                <a:solidFill>
                  <a:schemeClr val="bg1"/>
                </a:solidFill>
              </a:rPr>
              <a:t>신호 대기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ko-KR" sz="2000" dirty="0" smtClean="0">
                <a:solidFill>
                  <a:schemeClr val="bg1"/>
                </a:solidFill>
              </a:rPr>
              <a:t>-&gt;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packet.type</a:t>
            </a:r>
            <a:r>
              <a:rPr lang="ko-KR" altLang="en-US" sz="2000" dirty="0" smtClean="0">
                <a:solidFill>
                  <a:schemeClr val="bg1"/>
                </a:solidFill>
              </a:rPr>
              <a:t>에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ko-KR" altLang="en-US" sz="2000" dirty="0" smtClean="0">
                <a:solidFill>
                  <a:schemeClr val="bg1"/>
                </a:solidFill>
              </a:rPr>
              <a:t>따라서 처리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altLang="ko-KR" sz="2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ko-KR" sz="2000" dirty="0" smtClean="0">
                <a:solidFill>
                  <a:schemeClr val="bg1"/>
                </a:solidFill>
              </a:rPr>
              <a:t>-&gt;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packet.type</a:t>
            </a:r>
            <a:r>
              <a:rPr lang="en-US" altLang="ko-KR" sz="2000" dirty="0" smtClean="0">
                <a:solidFill>
                  <a:schemeClr val="bg1"/>
                </a:solidFill>
              </a:rPr>
              <a:t> == 3</a:t>
            </a:r>
            <a:r>
              <a:rPr lang="ko-KR" altLang="en-US" sz="2000" dirty="0" smtClean="0">
                <a:solidFill>
                  <a:schemeClr val="bg1"/>
                </a:solidFill>
              </a:rPr>
              <a:t>에 따라서 입력 유저의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ko-KR" altLang="en-US" sz="2000" dirty="0" smtClean="0">
                <a:solidFill>
                  <a:schemeClr val="bg1"/>
                </a:solidFill>
              </a:rPr>
              <a:t>라이프 신호 전송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ko-KR" sz="2000" dirty="0" smtClean="0">
                <a:solidFill>
                  <a:schemeClr val="bg1"/>
                </a:solidFill>
              </a:rPr>
              <a:t>-&gt;</a:t>
            </a:r>
            <a:r>
              <a:rPr lang="ko-KR" altLang="en-US" sz="2000" dirty="0" smtClean="0">
                <a:solidFill>
                  <a:schemeClr val="bg1"/>
                </a:solidFill>
              </a:rPr>
              <a:t>모든 유저에게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ko-KR" altLang="en-US" sz="2000" dirty="0" smtClean="0">
                <a:solidFill>
                  <a:schemeClr val="bg1"/>
                </a:solidFill>
              </a:rPr>
              <a:t>화면 출력 신호 전송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altLang="ko-KR" sz="2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ko-KR" sz="2000" dirty="0" smtClean="0">
                <a:solidFill>
                  <a:schemeClr val="bg1"/>
                </a:solidFill>
              </a:rPr>
              <a:t>-&gt;</a:t>
            </a:r>
            <a:r>
              <a:rPr lang="ko-KR" altLang="en-US" sz="2000" dirty="0">
                <a:solidFill>
                  <a:schemeClr val="bg1"/>
                </a:solidFill>
              </a:rPr>
              <a:t>클라이언트에서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ko-KR" altLang="en-US" sz="2000" dirty="0" smtClean="0">
                <a:solidFill>
                  <a:schemeClr val="bg1"/>
                </a:solidFill>
              </a:rPr>
              <a:t>신호 </a:t>
            </a:r>
            <a:r>
              <a:rPr lang="ko-KR" altLang="en-US" sz="2000" dirty="0">
                <a:solidFill>
                  <a:schemeClr val="bg1"/>
                </a:solidFill>
              </a:rPr>
              <a:t>대기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94925" y="859970"/>
            <a:ext cx="244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ko-KR" altLang="en-US" sz="2400" dirty="0" smtClean="0">
                <a:solidFill>
                  <a:schemeClr val="tx1"/>
                </a:solidFill>
              </a:rPr>
              <a:t>서버</a:t>
            </a:r>
            <a:endParaRPr lang="en-US" altLang="ko-KR" sz="2400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44887" y="1520052"/>
            <a:ext cx="244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ko-KR" altLang="en-US" sz="2400" dirty="0" smtClean="0">
                <a:solidFill>
                  <a:schemeClr val="tx1"/>
                </a:solidFill>
              </a:rPr>
              <a:t>클라이언트</a:t>
            </a:r>
            <a:endParaRPr lang="en-US" altLang="ko-KR" sz="2400" dirty="0" smtClean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07160" y="2764242"/>
            <a:ext cx="22709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ko-KR" altLang="en-US" sz="2000" dirty="0" smtClean="0">
                <a:solidFill>
                  <a:schemeClr val="bg1"/>
                </a:solidFill>
              </a:rPr>
              <a:t>서버에서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ko-KR" altLang="en-US" sz="2000" dirty="0" smtClean="0">
                <a:solidFill>
                  <a:schemeClr val="bg1"/>
                </a:solidFill>
              </a:rPr>
              <a:t>신호 대기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ko-KR" sz="2000" dirty="0" smtClean="0">
                <a:solidFill>
                  <a:schemeClr val="bg1"/>
                </a:solidFill>
              </a:rPr>
              <a:t>-&gt;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packet.type</a:t>
            </a:r>
            <a:r>
              <a:rPr lang="ko-KR" altLang="en-US" sz="2000" dirty="0" smtClean="0">
                <a:solidFill>
                  <a:schemeClr val="bg1"/>
                </a:solidFill>
              </a:rPr>
              <a:t>에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ko-KR" altLang="en-US" sz="2000" dirty="0" smtClean="0">
                <a:solidFill>
                  <a:schemeClr val="bg1"/>
                </a:solidFill>
              </a:rPr>
              <a:t>따라서 처리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altLang="ko-KR" sz="2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ko-KR" sz="2000" dirty="0" smtClean="0">
                <a:solidFill>
                  <a:schemeClr val="bg1"/>
                </a:solidFill>
              </a:rPr>
              <a:t>-&gt;</a:t>
            </a:r>
            <a:r>
              <a:rPr lang="ko-KR" altLang="en-US" sz="2000" dirty="0" smtClean="0">
                <a:solidFill>
                  <a:schemeClr val="bg1"/>
                </a:solidFill>
              </a:rPr>
              <a:t>화면 출력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altLang="ko-KR" sz="2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ko-KR" sz="2000" dirty="0" smtClean="0">
                <a:solidFill>
                  <a:schemeClr val="bg1"/>
                </a:solidFill>
              </a:rPr>
              <a:t>-&gt;</a:t>
            </a:r>
            <a:r>
              <a:rPr lang="ko-KR" altLang="en-US" sz="2000" dirty="0" smtClean="0">
                <a:solidFill>
                  <a:schemeClr val="bg1"/>
                </a:solidFill>
              </a:rPr>
              <a:t>서버에서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ko-KR" altLang="en-US" sz="2000" dirty="0" smtClean="0">
                <a:solidFill>
                  <a:schemeClr val="bg1"/>
                </a:solidFill>
              </a:rPr>
              <a:t>신호대기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805544" y="1259580"/>
            <a:ext cx="7650299" cy="3444395"/>
          </a:xfrm>
          <a:custGeom>
            <a:avLst/>
            <a:gdLst>
              <a:gd name="connsiteX0" fmla="*/ 683891 w 7650299"/>
              <a:gd name="connsiteY0" fmla="*/ 3444395 h 3444395"/>
              <a:gd name="connsiteX1" fmla="*/ 165417 w 7650299"/>
              <a:gd name="connsiteY1" fmla="*/ 720049 h 3444395"/>
              <a:gd name="connsiteX2" fmla="*/ 3229128 w 7650299"/>
              <a:gd name="connsiteY2" fmla="*/ 3612 h 3444395"/>
              <a:gd name="connsiteX3" fmla="*/ 7650299 w 7650299"/>
              <a:gd name="connsiteY3" fmla="*/ 493806 h 344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0299" h="3444395">
                <a:moveTo>
                  <a:pt x="683891" y="3444395"/>
                </a:moveTo>
                <a:cubicBezTo>
                  <a:pt x="212551" y="2368954"/>
                  <a:pt x="-258789" y="1293513"/>
                  <a:pt x="165417" y="720049"/>
                </a:cubicBezTo>
                <a:cubicBezTo>
                  <a:pt x="589623" y="146585"/>
                  <a:pt x="1981648" y="41319"/>
                  <a:pt x="3229128" y="3612"/>
                </a:cubicBezTo>
                <a:cubicBezTo>
                  <a:pt x="4476608" y="-34095"/>
                  <a:pt x="6063453" y="229855"/>
                  <a:pt x="7650299" y="49380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이등변 삼각형 22"/>
          <p:cNvSpPr/>
          <p:nvPr/>
        </p:nvSpPr>
        <p:spPr>
          <a:xfrm rot="5862676">
            <a:off x="8295450" y="1600451"/>
            <a:ext cx="170558" cy="30086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 rot="21295851">
            <a:off x="6049569" y="3041023"/>
            <a:ext cx="2384982" cy="791852"/>
          </a:xfrm>
          <a:custGeom>
            <a:avLst/>
            <a:gdLst>
              <a:gd name="connsiteX0" fmla="*/ 0 w 2384982"/>
              <a:gd name="connsiteY0" fmla="*/ 0 h 791852"/>
              <a:gd name="connsiteX1" fmla="*/ 2384982 w 2384982"/>
              <a:gd name="connsiteY1" fmla="*/ 791852 h 79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84982" h="791852">
                <a:moveTo>
                  <a:pt x="0" y="0"/>
                </a:moveTo>
                <a:lnTo>
                  <a:pt x="2384982" y="791852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rot="16997677">
            <a:off x="5893686" y="2991906"/>
            <a:ext cx="154857" cy="27317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6033455" y="3148235"/>
            <a:ext cx="2470522" cy="1726388"/>
          </a:xfrm>
          <a:custGeom>
            <a:avLst/>
            <a:gdLst>
              <a:gd name="connsiteX0" fmla="*/ 0 w 2347274"/>
              <a:gd name="connsiteY0" fmla="*/ 0 h 1640263"/>
              <a:gd name="connsiteX1" fmla="*/ 2347274 w 2347274"/>
              <a:gd name="connsiteY1" fmla="*/ 1640263 h 164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47274" h="1640263">
                <a:moveTo>
                  <a:pt x="0" y="0"/>
                </a:moveTo>
                <a:lnTo>
                  <a:pt x="2347274" y="1640263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1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0" grpId="0" animBg="1"/>
      <p:bldP spid="36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Shape 360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361" name="Shape 361"/>
            <p:cNvSpPr/>
            <p:nvPr/>
          </p:nvSpPr>
          <p:spPr>
            <a:xfrm rot="10800000" flipH="1">
              <a:off x="-19050" y="-29028"/>
              <a:ext cx="12192030" cy="1905000"/>
            </a:xfrm>
            <a:custGeom>
              <a:avLst/>
              <a:gdLst/>
              <a:ahLst/>
              <a:cxnLst/>
              <a:rect l="0" t="0" r="0" b="0"/>
              <a:pathLst>
                <a:path w="12211050" h="1905000" extrusionOk="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10800000" algn="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 rot="10800000" flipH="1">
              <a:off x="-20128" y="-29028"/>
              <a:ext cx="12212128" cy="1962150"/>
            </a:xfrm>
            <a:custGeom>
              <a:avLst/>
              <a:gdLst/>
              <a:ahLst/>
              <a:cxnLst/>
              <a:rect l="0" t="0" r="0" b="0"/>
              <a:pathLst>
                <a:path w="12231180" h="1962150" extrusionOk="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0800" dist="38100" dir="10800000" algn="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3" name="Shape 363"/>
          <p:cNvGrpSpPr/>
          <p:nvPr/>
        </p:nvGrpSpPr>
        <p:grpSpPr>
          <a:xfrm rot="10800000" flipH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364" name="Shape 364"/>
            <p:cNvSpPr/>
            <p:nvPr/>
          </p:nvSpPr>
          <p:spPr>
            <a:xfrm rot="10800000" flipH="1">
              <a:off x="-19050" y="-29028"/>
              <a:ext cx="12192030" cy="1905000"/>
            </a:xfrm>
            <a:custGeom>
              <a:avLst/>
              <a:gdLst/>
              <a:ahLst/>
              <a:cxnLst/>
              <a:rect l="0" t="0" r="0" b="0"/>
              <a:pathLst>
                <a:path w="12211050" h="1905000" extrusionOk="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10800000" algn="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 rot="10800000" flipH="1">
              <a:off x="-20128" y="-29028"/>
              <a:ext cx="12212128" cy="1962150"/>
            </a:xfrm>
            <a:custGeom>
              <a:avLst/>
              <a:gdLst/>
              <a:ahLst/>
              <a:cxnLst/>
              <a:rect l="0" t="0" r="0" b="0"/>
              <a:pathLst>
                <a:path w="12231180" h="1962150" extrusionOk="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0800" dist="38100" dir="10800000" algn="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" name="Shape 366"/>
          <p:cNvSpPr txBox="1"/>
          <p:nvPr/>
        </p:nvSpPr>
        <p:spPr>
          <a:xfrm>
            <a:off x="3057303" y="3013241"/>
            <a:ext cx="6096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ko-KR" altLang="en-US" sz="4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감사합니당</a:t>
            </a:r>
            <a:r>
              <a:rPr lang="en-US" altLang="ko-KR" sz="4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&gt;&lt;7</a:t>
            </a: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324</Words>
  <Application>Microsoft Office PowerPoint</Application>
  <PresentationFormat>와이드스크린</PresentationFormat>
  <Paragraphs>98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임태빈</dc:creator>
  <cp:lastModifiedBy>박 승진</cp:lastModifiedBy>
  <cp:revision>44</cp:revision>
  <dcterms:modified xsi:type="dcterms:W3CDTF">2018-07-16T06:15:34Z</dcterms:modified>
</cp:coreProperties>
</file>