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35.xml" ContentType="application/vnd.openxmlformats-officedocument.presentationml.slide+xml"/>
  <Override PartName="/ppt/slides/slide16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32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charts/chart1.xml" ContentType="application/vnd.openxmlformats-officedocument.drawingml.char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95" r:id="rId3"/>
    <p:sldId id="296" r:id="rId4"/>
    <p:sldId id="297" r:id="rId5"/>
    <p:sldId id="262" r:id="rId6"/>
    <p:sldId id="263" r:id="rId7"/>
    <p:sldId id="264" r:id="rId8"/>
    <p:sldId id="265" r:id="rId9"/>
    <p:sldId id="259" r:id="rId10"/>
    <p:sldId id="261" r:id="rId11"/>
    <p:sldId id="258" r:id="rId12"/>
    <p:sldId id="260" r:id="rId13"/>
    <p:sldId id="266" r:id="rId14"/>
    <p:sldId id="267" r:id="rId15"/>
    <p:sldId id="269" r:id="rId16"/>
    <p:sldId id="268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73" r:id="rId27"/>
    <p:sldId id="280" r:id="rId28"/>
    <p:sldId id="281" r:id="rId29"/>
    <p:sldId id="283" r:id="rId30"/>
    <p:sldId id="284" r:id="rId31"/>
    <p:sldId id="285" r:id="rId32"/>
    <p:sldId id="286" r:id="rId33"/>
    <p:sldId id="287" r:id="rId34"/>
    <p:sldId id="288" r:id="rId35"/>
    <p:sldId id="298" r:id="rId36"/>
  </p:sldIdLst>
  <p:sldSz cx="9144000" cy="6858000" type="screen4x3"/>
  <p:notesSz cx="6858000" cy="91440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Classwork</c:v>
                </c:pt>
                <c:pt idx="1">
                  <c:v>Project</c:v>
                </c:pt>
                <c:pt idx="2">
                  <c:v>Attn</c:v>
                </c:pt>
                <c:pt idx="3">
                  <c:v>Exam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30</c:v>
                </c:pt>
                <c:pt idx="2">
                  <c:v>10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32-4629-A788-21B40DA4450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C3E86-B13B-4D06-AB51-00530575232E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64380-F2BD-4DFD-9C5C-15DCE3115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10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64380-F2BD-4DFD-9C5C-15DCE311581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64380-F2BD-4DFD-9C5C-15DCE311581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64380-F2BD-4DFD-9C5C-15DCE311581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64380-F2BD-4DFD-9C5C-15DCE311581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64380-F2BD-4DFD-9C5C-15DCE311581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64380-F2BD-4DFD-9C5C-15DCE311581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64380-F2BD-4DFD-9C5C-15DCE311581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64380-F2BD-4DFD-9C5C-15DCE311581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64380-F2BD-4DFD-9C5C-15DCE311581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64380-F2BD-4DFD-9C5C-15DCE311581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64380-F2BD-4DFD-9C5C-15DCE311581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A488F-C2A3-4C48-9ECB-1E49CE187C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93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64380-F2BD-4DFD-9C5C-15DCE311581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64380-F2BD-4DFD-9C5C-15DCE311581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64380-F2BD-4DFD-9C5C-15DCE311581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64380-F2BD-4DFD-9C5C-15DCE311581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64380-F2BD-4DFD-9C5C-15DCE311581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64380-F2BD-4DFD-9C5C-15DCE311581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64380-F2BD-4DFD-9C5C-15DCE311581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64380-F2BD-4DFD-9C5C-15DCE311581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64380-F2BD-4DFD-9C5C-15DCE311581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64380-F2BD-4DFD-9C5C-15DCE311581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64380-F2BD-4DFD-9C5C-15DCE311581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64380-F2BD-4DFD-9C5C-15DCE311581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64380-F2BD-4DFD-9C5C-15DCE311581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64380-F2BD-4DFD-9C5C-15DCE311581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64380-F2BD-4DFD-9C5C-15DCE311581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64380-F2BD-4DFD-9C5C-15DCE311581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64380-F2BD-4DFD-9C5C-15DCE311581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64380-F2BD-4DFD-9C5C-15DCE311581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64380-F2BD-4DFD-9C5C-15DCE311581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64380-F2BD-4DFD-9C5C-15DCE311581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89D6166-CF63-4449-B980-35C7CC6704D9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6482CAE-7E11-4017-904A-94AF62391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6166-CF63-4449-B980-35C7CC6704D9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2CAE-7E11-4017-904A-94AF62391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6166-CF63-4449-B980-35C7CC6704D9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2CAE-7E11-4017-904A-94AF62391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6166-CF63-4449-B980-35C7CC6704D9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2CAE-7E11-4017-904A-94AF62391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89D6166-CF63-4449-B980-35C7CC6704D9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6482CAE-7E11-4017-904A-94AF62391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6166-CF63-4449-B980-35C7CC6704D9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2CAE-7E11-4017-904A-94AF62391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6166-CF63-4449-B980-35C7CC6704D9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2CAE-7E11-4017-904A-94AF62391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6166-CF63-4449-B980-35C7CC6704D9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2CAE-7E11-4017-904A-94AF62391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6166-CF63-4449-B980-35C7CC6704D9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2CAE-7E11-4017-904A-94AF62391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6166-CF63-4449-B980-35C7CC6704D9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2CAE-7E11-4017-904A-94AF62391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6166-CF63-4449-B980-35C7CC6704D9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2CAE-7E11-4017-904A-94AF62391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89D6166-CF63-4449-B980-35C7CC6704D9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482CAE-7E11-4017-904A-94AF62391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arinyasan@pim.ac.t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Parinya</a:t>
            </a:r>
            <a:r>
              <a:rPr lang="en-US" dirty="0"/>
              <a:t> </a:t>
            </a:r>
            <a:r>
              <a:rPr lang="en-US" dirty="0" err="1"/>
              <a:t>Sanguansat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Posed Learning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handwriting recognition learning problem</a:t>
            </a:r>
          </a:p>
          <a:p>
            <a:pPr lvl="1"/>
            <a:r>
              <a:rPr lang="en-US" dirty="0"/>
              <a:t>T: recognizing and classifying handwritten words within images</a:t>
            </a:r>
          </a:p>
          <a:p>
            <a:pPr lvl="1"/>
            <a:r>
              <a:rPr lang="en-US" dirty="0"/>
              <a:t>P: percent of words correctly classified</a:t>
            </a:r>
          </a:p>
          <a:p>
            <a:pPr lvl="1"/>
            <a:r>
              <a:rPr lang="en-US" dirty="0"/>
              <a:t>E: a database of handwritten words with given classifications</a:t>
            </a:r>
          </a:p>
          <a:p>
            <a:pPr lvl="1"/>
            <a:endParaRPr lang="en-US" dirty="0"/>
          </a:p>
          <a:p>
            <a:r>
              <a:rPr lang="en-US" dirty="0"/>
              <a:t>A robot driving learning problem</a:t>
            </a:r>
          </a:p>
          <a:p>
            <a:pPr lvl="1"/>
            <a:r>
              <a:rPr lang="en-US" dirty="0"/>
              <a:t>T: driving on public motorways using vision sensors</a:t>
            </a:r>
          </a:p>
          <a:p>
            <a:pPr lvl="1"/>
            <a:r>
              <a:rPr lang="en-US" dirty="0"/>
              <a:t>P: average distance travelled before an error (as judged by human overseer)</a:t>
            </a:r>
          </a:p>
          <a:p>
            <a:pPr lvl="1"/>
            <a:r>
              <a:rPr lang="en-US" dirty="0"/>
              <a:t>E: a sequence of images and steering commands recorded while observing a human driver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play checkers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Learning to Play Checkers</a:t>
            </a:r>
          </a:p>
          <a:p>
            <a:pPr lvl="1"/>
            <a:r>
              <a:rPr lang="en-US" dirty="0"/>
              <a:t>T: play games of checkers</a:t>
            </a:r>
          </a:p>
          <a:p>
            <a:pPr lvl="1"/>
            <a:r>
              <a:rPr lang="en-US" dirty="0"/>
              <a:t>P: percent of games won in world tournament</a:t>
            </a:r>
          </a:p>
          <a:p>
            <a:pPr lvl="1"/>
            <a:r>
              <a:rPr lang="en-US" dirty="0"/>
              <a:t>E: opportunity to play against self</a:t>
            </a:r>
          </a:p>
          <a:p>
            <a:r>
              <a:rPr lang="en-US" dirty="0"/>
              <a:t>Refining the Problem Specification: Issues</a:t>
            </a:r>
          </a:p>
          <a:p>
            <a:pPr lvl="1"/>
            <a:r>
              <a:rPr lang="en-US" dirty="0"/>
              <a:t>What experience?</a:t>
            </a:r>
          </a:p>
          <a:p>
            <a:pPr lvl="1"/>
            <a:r>
              <a:rPr lang="en-US" dirty="0"/>
              <a:t>What exactly should be learned?</a:t>
            </a:r>
          </a:p>
          <a:p>
            <a:pPr lvl="1"/>
            <a:r>
              <a:rPr lang="en-US" dirty="0"/>
              <a:t>How shall it be represented?</a:t>
            </a:r>
          </a:p>
          <a:p>
            <a:pPr lvl="1"/>
            <a:r>
              <a:rPr lang="en-US" dirty="0"/>
              <a:t>What specific algorithm to learn it?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00800" y="4038600"/>
          <a:ext cx="1828800" cy="1828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477000" y="4114800"/>
            <a:ext cx="304800" cy="3048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91400" y="4114800"/>
            <a:ext cx="304800" cy="3048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848600" y="54864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34200" y="54864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Learning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Goal: Design a system to learn how to play checkers and enter it into the world checkers tournament.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the training experience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the target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a representation for the target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a function approximation algorithm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the training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 or indirect?</a:t>
            </a:r>
          </a:p>
          <a:p>
            <a:pPr lvl="1"/>
            <a:r>
              <a:rPr lang="en-US" dirty="0"/>
              <a:t>Direct: board state -&gt; correct move</a:t>
            </a:r>
          </a:p>
          <a:p>
            <a:pPr lvl="1"/>
            <a:r>
              <a:rPr lang="en-US" dirty="0"/>
              <a:t>Indirect: outcome of a complete game</a:t>
            </a:r>
          </a:p>
          <a:p>
            <a:r>
              <a:rPr lang="en-US" dirty="0"/>
              <a:t>Teacher or not ?</a:t>
            </a:r>
          </a:p>
          <a:p>
            <a:pPr lvl="1"/>
            <a:r>
              <a:rPr lang="en-US" dirty="0"/>
              <a:t>Teacher selects board states</a:t>
            </a:r>
          </a:p>
          <a:p>
            <a:pPr lvl="1"/>
            <a:r>
              <a:rPr lang="en-US" dirty="0"/>
              <a:t>Learner can select board states</a:t>
            </a:r>
          </a:p>
          <a:p>
            <a:r>
              <a:rPr lang="en-US" dirty="0"/>
              <a:t>Is training experience representative of performance goal?</a:t>
            </a:r>
          </a:p>
          <a:p>
            <a:pPr lvl="1"/>
            <a:r>
              <a:rPr lang="en-US" dirty="0"/>
              <a:t>Training playing against itself</a:t>
            </a:r>
          </a:p>
          <a:p>
            <a:pPr lvl="1"/>
            <a:r>
              <a:rPr lang="en-US" dirty="0"/>
              <a:t>Performance evaluated playing against world champion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 or indirect?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Direct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5000" y="2743200"/>
          <a:ext cx="1828800" cy="1828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981200" y="2819400"/>
            <a:ext cx="304800" cy="3048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95600" y="2819400"/>
            <a:ext cx="304800" cy="3048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52800" y="4191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81200" y="37338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191000" y="3505200"/>
            <a:ext cx="762000" cy="381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93778" y="3429000"/>
            <a:ext cx="1335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B4</a:t>
            </a:r>
            <a:r>
              <a:rPr lang="en-US" sz="2800" dirty="0">
                <a:sym typeface="Wingdings" pitchFamily="2" charset="2"/>
              </a:rPr>
              <a:t>A3</a:t>
            </a: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 or indirect?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Indirect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5000" y="2743200"/>
          <a:ext cx="1828800" cy="1828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981200" y="3733800"/>
            <a:ext cx="304800" cy="3048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52800" y="4191000"/>
            <a:ext cx="304800" cy="3048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191000" y="3505200"/>
            <a:ext cx="762000" cy="381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93778" y="3429000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Blue wins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target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ChooseMove</a:t>
            </a:r>
            <a:r>
              <a:rPr lang="en-US" dirty="0"/>
              <a:t> : B → M : board state → move</a:t>
            </a:r>
          </a:p>
          <a:p>
            <a:pPr lvl="1"/>
            <a:r>
              <a:rPr lang="en-US" dirty="0"/>
              <a:t>Maps a legal board state to a legal move</a:t>
            </a:r>
          </a:p>
          <a:p>
            <a:pPr lvl="1"/>
            <a:endParaRPr lang="en-US" dirty="0"/>
          </a:p>
          <a:p>
            <a:r>
              <a:rPr lang="en-US" dirty="0"/>
              <a:t>Evaluate : B → R : board state → board value</a:t>
            </a:r>
          </a:p>
          <a:p>
            <a:pPr lvl="1"/>
            <a:r>
              <a:rPr lang="en-US" dirty="0"/>
              <a:t>Assigns a numerical score to any given board state, such that better board states obtain a higher score</a:t>
            </a:r>
          </a:p>
          <a:p>
            <a:pPr lvl="1"/>
            <a:r>
              <a:rPr lang="en-US" dirty="0"/>
              <a:t>Select the best move by evaluating all successor states of legal moves and pick the one with the maximal score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ChooseMove</a:t>
            </a:r>
            <a:r>
              <a:rPr lang="en-US" dirty="0"/>
              <a:t> or </a:t>
            </a:r>
            <a:r>
              <a:rPr lang="en-US" dirty="0" err="1"/>
              <a:t>Evalute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ChooseMove</a:t>
            </a:r>
            <a:r>
              <a:rPr lang="en-US" dirty="0"/>
              <a:t>: board state → move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5000" y="2743200"/>
          <a:ext cx="1828800" cy="1828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981200" y="2819400"/>
            <a:ext cx="304800" cy="3048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95600" y="2819400"/>
            <a:ext cx="304800" cy="3048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52800" y="4191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81200" y="37338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191000" y="3505200"/>
            <a:ext cx="762000" cy="381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93778" y="3429000"/>
            <a:ext cx="1335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B4</a:t>
            </a:r>
            <a:r>
              <a:rPr lang="en-US" sz="2800" dirty="0">
                <a:sym typeface="Wingdings" pitchFamily="2" charset="2"/>
              </a:rPr>
              <a:t>A3</a:t>
            </a:r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ChooseMove</a:t>
            </a:r>
            <a:r>
              <a:rPr lang="en-US" dirty="0"/>
              <a:t> or </a:t>
            </a:r>
            <a:r>
              <a:rPr lang="en-US" dirty="0" err="1"/>
              <a:t>Evalute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Evalute</a:t>
            </a:r>
            <a:r>
              <a:rPr lang="en-US" dirty="0"/>
              <a:t>: board state → board value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5000" y="2743200"/>
          <a:ext cx="1828800" cy="1828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981200" y="2819400"/>
            <a:ext cx="304800" cy="3048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95600" y="2819400"/>
            <a:ext cx="304800" cy="3048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52800" y="4191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81200" y="37338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191000" y="3505200"/>
            <a:ext cx="762000" cy="381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93778" y="34290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the target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we play blue</a:t>
            </a:r>
          </a:p>
          <a:p>
            <a:endParaRPr lang="en-US" dirty="0"/>
          </a:p>
          <a:p>
            <a:r>
              <a:rPr lang="en-US" dirty="0"/>
              <a:t>If b is a final board state that is won then V(b) = -100</a:t>
            </a:r>
          </a:p>
          <a:p>
            <a:r>
              <a:rPr lang="en-US" dirty="0"/>
              <a:t>If b is a final board state that is lost then V(b) = 100</a:t>
            </a:r>
          </a:p>
          <a:p>
            <a:r>
              <a:rPr lang="en-US" dirty="0"/>
              <a:t>If b is a final board state that is drawn then V(b)=0</a:t>
            </a:r>
          </a:p>
          <a:p>
            <a:endParaRPr lang="en-US" dirty="0"/>
          </a:p>
          <a:p>
            <a:r>
              <a:rPr lang="en-US" dirty="0"/>
              <a:t>If b is not a final board state, then V(b)=V(b’), where b’ is the best final board state that can be achieved starting from b and playing optimally until the end of the game.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details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Subject: Machine Learning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Lecturer: Assoc. Prof. </a:t>
            </a:r>
            <a:r>
              <a:rPr lang="en-US" dirty="0" err="1"/>
              <a:t>Parinya</a:t>
            </a:r>
            <a:r>
              <a:rPr lang="en-US" dirty="0"/>
              <a:t> </a:t>
            </a:r>
            <a:r>
              <a:rPr lang="en-US" dirty="0" err="1"/>
              <a:t>Sanguansat</a:t>
            </a:r>
            <a:r>
              <a:rPr lang="en-US" dirty="0"/>
              <a:t>, Ph.D.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parinyasan@pim.ac.th</a:t>
            </a:r>
            <a:endParaRPr lang="en-US" dirty="0"/>
          </a:p>
          <a:p>
            <a:endParaRPr lang="en-US" dirty="0"/>
          </a:p>
          <a:p>
            <a:r>
              <a:rPr lang="en-US" dirty="0"/>
              <a:t>Material:</a:t>
            </a:r>
          </a:p>
          <a:p>
            <a:pPr lvl="1"/>
            <a:r>
              <a:rPr lang="en-US" dirty="0"/>
              <a:t>Python</a:t>
            </a:r>
          </a:p>
          <a:p>
            <a:pPr marL="274320" lvl="1" indent="0">
              <a:buNone/>
            </a:pPr>
            <a:endParaRPr lang="en-US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43629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Board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Blue wins:  V(b)=-100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5000" y="2743200"/>
          <a:ext cx="1828800" cy="1828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438400" y="4191000"/>
            <a:ext cx="304800" cy="3048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486400" y="2743200"/>
          <a:ext cx="1828800" cy="1828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val 9"/>
          <p:cNvSpPr/>
          <p:nvPr/>
        </p:nvSpPr>
        <p:spPr>
          <a:xfrm>
            <a:off x="5562600" y="3733800"/>
            <a:ext cx="304800" cy="304800"/>
          </a:xfrm>
          <a:prstGeom prst="ellipse">
            <a:avLst/>
          </a:prstGeom>
          <a:noFill/>
          <a:ln w="88900">
            <a:solidFill>
              <a:srgbClr val="0070C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Board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Red wins:  V(b)=100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5000" y="2743200"/>
          <a:ext cx="1828800" cy="1828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895600" y="37338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486400" y="2743200"/>
          <a:ext cx="1828800" cy="1828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val 9"/>
          <p:cNvSpPr/>
          <p:nvPr/>
        </p:nvSpPr>
        <p:spPr>
          <a:xfrm>
            <a:off x="6934200" y="4191000"/>
            <a:ext cx="304800" cy="304800"/>
          </a:xfrm>
          <a:prstGeom prst="ellipse">
            <a:avLst/>
          </a:prstGeom>
          <a:noFill/>
          <a:ln w="88900"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562600" y="37338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Board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Draw:  V(b)=0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5000" y="2743200"/>
          <a:ext cx="1828800" cy="1828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895600" y="2819400"/>
            <a:ext cx="304800" cy="3048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486400" y="2743200"/>
          <a:ext cx="1828800" cy="1828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val 9"/>
          <p:cNvSpPr/>
          <p:nvPr/>
        </p:nvSpPr>
        <p:spPr>
          <a:xfrm>
            <a:off x="6934200" y="3276600"/>
            <a:ext cx="304800" cy="304800"/>
          </a:xfrm>
          <a:prstGeom prst="ellipse">
            <a:avLst/>
          </a:prstGeom>
          <a:noFill/>
          <a:ln w="88900">
            <a:solidFill>
              <a:srgbClr val="0070C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52800" y="3276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34200" y="4191000"/>
            <a:ext cx="304800" cy="304800"/>
          </a:xfrm>
          <a:prstGeom prst="ellipse">
            <a:avLst/>
          </a:prstGeom>
          <a:noFill/>
          <a:ln w="88900"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Choose a representation for the target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Table look-up</a:t>
            </a:r>
          </a:p>
          <a:p>
            <a:r>
              <a:rPr lang="en-US" dirty="0"/>
              <a:t>Collection of rules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Polynomial function</a:t>
            </a:r>
          </a:p>
          <a:p>
            <a:r>
              <a:rPr lang="en-US" dirty="0"/>
              <a:t>etc.</a:t>
            </a:r>
          </a:p>
          <a:p>
            <a:endParaRPr lang="en-US" dirty="0"/>
          </a:p>
          <a:p>
            <a:r>
              <a:rPr lang="en-US" dirty="0"/>
              <a:t>trade-off in choosing an expressive representation:</a:t>
            </a:r>
          </a:p>
          <a:p>
            <a:pPr lvl="1"/>
            <a:r>
              <a:rPr lang="en-US" dirty="0"/>
              <a:t>approximation accuracy</a:t>
            </a:r>
          </a:p>
          <a:p>
            <a:pPr lvl="1"/>
            <a:r>
              <a:rPr lang="en-US" dirty="0"/>
              <a:t>number of training examples required to learn the target function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Target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Polynomial function</a:t>
            </a:r>
          </a:p>
          <a:p>
            <a:pPr lvl="1"/>
            <a:r>
              <a:rPr lang="en-US" dirty="0"/>
              <a:t>Degree 1 </a:t>
            </a:r>
            <a:r>
              <a:rPr lang="en-US" dirty="0">
                <a:sym typeface="Wingdings" pitchFamily="2" charset="2"/>
              </a:rPr>
              <a:t> Linear function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V(b) = w</a:t>
            </a:r>
            <a:r>
              <a:rPr lang="en-US" baseline="-25000" dirty="0"/>
              <a:t>0</a:t>
            </a:r>
            <a:r>
              <a:rPr lang="en-US" dirty="0"/>
              <a:t> + w</a:t>
            </a:r>
            <a:r>
              <a:rPr lang="en-US" baseline="-25000" dirty="0"/>
              <a:t>1</a:t>
            </a:r>
            <a:r>
              <a:rPr lang="en-US" dirty="0">
                <a:solidFill>
                  <a:srgbClr val="FF0000"/>
                </a:solidFill>
              </a:rPr>
              <a:t>rp(b)</a:t>
            </a:r>
            <a:r>
              <a:rPr lang="en-US" dirty="0"/>
              <a:t> + w</a:t>
            </a:r>
            <a:r>
              <a:rPr lang="en-US" baseline="-25000" dirty="0"/>
              <a:t>2</a:t>
            </a:r>
            <a:r>
              <a:rPr lang="en-US" dirty="0">
                <a:solidFill>
                  <a:srgbClr val="0070C0"/>
                </a:solidFill>
              </a:rPr>
              <a:t>bp(b)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bp</a:t>
            </a:r>
            <a:r>
              <a:rPr lang="en-US" dirty="0">
                <a:solidFill>
                  <a:srgbClr val="0070C0"/>
                </a:solidFill>
              </a:rPr>
              <a:t>(b):  </a:t>
            </a:r>
            <a:r>
              <a:rPr lang="en-US" dirty="0"/>
              <a:t>#blue pieces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rp</a:t>
            </a:r>
            <a:r>
              <a:rPr lang="en-US" dirty="0">
                <a:solidFill>
                  <a:srgbClr val="FF0000"/>
                </a:solidFill>
              </a:rPr>
              <a:t>(b):  </a:t>
            </a:r>
            <a:r>
              <a:rPr lang="en-US" dirty="0"/>
              <a:t>#red pieces</a:t>
            </a:r>
          </a:p>
          <a:p>
            <a:pPr lvl="1"/>
            <a:endParaRPr lang="en-US" dirty="0"/>
          </a:p>
          <a:p>
            <a:r>
              <a:rPr lang="en-US" dirty="0"/>
              <a:t>V(b) : true target function</a:t>
            </a:r>
          </a:p>
          <a:p>
            <a:r>
              <a:rPr lang="en-US" dirty="0"/>
              <a:t>V’(b) : learned target function (hypothesis)</a:t>
            </a:r>
          </a:p>
          <a:p>
            <a:r>
              <a:rPr lang="en-US" dirty="0" err="1"/>
              <a:t>Vtrain</a:t>
            </a:r>
            <a:r>
              <a:rPr lang="en-US" dirty="0"/>
              <a:t>(b) : training value</a:t>
            </a:r>
          </a:p>
          <a:p>
            <a:endParaRPr lang="en-US" dirty="0"/>
          </a:p>
          <a:p>
            <a:r>
              <a:rPr lang="en-US" dirty="0"/>
              <a:t>Rule for estimating training values:</a:t>
            </a:r>
          </a:p>
          <a:p>
            <a:pPr lvl="1"/>
            <a:r>
              <a:rPr lang="en-US" dirty="0" err="1"/>
              <a:t>Vtrain</a:t>
            </a:r>
            <a:r>
              <a:rPr lang="en-US" dirty="0"/>
              <a:t>(b) ← V’(Successor(b))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Choose a function approximation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Least Mean Square (LMS) weight update rule: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Select a training example b at random</a:t>
            </a:r>
          </a:p>
          <a:p>
            <a:pPr>
              <a:buNone/>
            </a:pPr>
            <a:r>
              <a:rPr lang="en-US" dirty="0"/>
              <a:t>1. Compute error(b)</a:t>
            </a:r>
          </a:p>
          <a:p>
            <a:pPr>
              <a:buNone/>
            </a:pPr>
            <a:r>
              <a:rPr lang="en-US" dirty="0"/>
              <a:t>		error(b) 	=  </a:t>
            </a:r>
            <a:r>
              <a:rPr lang="en-US" dirty="0" err="1"/>
              <a:t>Vtrain</a:t>
            </a:r>
            <a:r>
              <a:rPr lang="en-US" dirty="0"/>
              <a:t>(b) – V’(b) </a:t>
            </a:r>
          </a:p>
          <a:p>
            <a:pPr>
              <a:buNone/>
            </a:pPr>
            <a:r>
              <a:rPr lang="en-US" dirty="0"/>
              <a:t>				=  V’(Successor(b )) – V’(b) </a:t>
            </a:r>
          </a:p>
          <a:p>
            <a:pPr>
              <a:buNone/>
            </a:pPr>
            <a:r>
              <a:rPr lang="en-US" dirty="0"/>
              <a:t>2. For each board feature </a:t>
            </a:r>
            <a:r>
              <a:rPr lang="en-US" dirty="0" err="1"/>
              <a:t>f</a:t>
            </a:r>
            <a:r>
              <a:rPr lang="en-US" baseline="-25000" dirty="0" err="1"/>
              <a:t>i</a:t>
            </a:r>
            <a:r>
              <a:rPr lang="en-US" dirty="0"/>
              <a:t>, update weight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←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+ </a:t>
            </a:r>
            <a:r>
              <a:rPr lang="el-GR" dirty="0"/>
              <a:t>η</a:t>
            </a:r>
            <a:r>
              <a:rPr lang="en-US" dirty="0"/>
              <a:t> </a:t>
            </a:r>
            <a:r>
              <a:rPr lang="en-US" dirty="0" err="1"/>
              <a:t>f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error(b)</a:t>
            </a:r>
          </a:p>
          <a:p>
            <a:pPr>
              <a:buNone/>
            </a:pPr>
            <a:r>
              <a:rPr lang="en-US" i="1" dirty="0"/>
              <a:t>		</a:t>
            </a:r>
            <a:r>
              <a:rPr lang="en-US" dirty="0"/>
              <a:t>η : learning rate approx. 0.1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Design a system to learn how to play checkers and enter it into the world checkers tournament.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the training experience</a:t>
            </a:r>
          </a:p>
          <a:p>
            <a:pPr marL="788670" lvl="1" indent="-514350"/>
            <a:r>
              <a:rPr lang="en-US" dirty="0">
                <a:solidFill>
                  <a:srgbClr val="FF0000"/>
                </a:solidFill>
              </a:rPr>
              <a:t>Indirect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the target function</a:t>
            </a:r>
          </a:p>
          <a:p>
            <a:pPr marL="788670" lvl="1" indent="-514350"/>
            <a:r>
              <a:rPr lang="en-US" dirty="0" err="1">
                <a:solidFill>
                  <a:srgbClr val="FF0000"/>
                </a:solidFill>
              </a:rPr>
              <a:t>Evalute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a representation for the target function</a:t>
            </a:r>
          </a:p>
          <a:p>
            <a:pPr marL="788670" lvl="1" indent="-514350"/>
            <a:r>
              <a:rPr lang="en-US" dirty="0">
                <a:solidFill>
                  <a:srgbClr val="FF0000"/>
                </a:solidFill>
              </a:rPr>
              <a:t>Polynomial function (linear)</a:t>
            </a:r>
          </a:p>
          <a:p>
            <a:pPr marL="788670" lvl="1" indent="-514350"/>
            <a:r>
              <a:rPr lang="en-US" dirty="0"/>
              <a:t>V(b) = w</a:t>
            </a:r>
            <a:r>
              <a:rPr lang="en-US" baseline="-25000" dirty="0"/>
              <a:t>0</a:t>
            </a:r>
            <a:r>
              <a:rPr lang="en-US" dirty="0"/>
              <a:t> + w</a:t>
            </a:r>
            <a:r>
              <a:rPr lang="en-US" baseline="-25000" dirty="0"/>
              <a:t>1</a:t>
            </a:r>
            <a:r>
              <a:rPr lang="en-US" dirty="0">
                <a:solidFill>
                  <a:srgbClr val="FF0000"/>
                </a:solidFill>
              </a:rPr>
              <a:t>rp(b)</a:t>
            </a:r>
            <a:r>
              <a:rPr lang="en-US" dirty="0"/>
              <a:t> + w</a:t>
            </a:r>
            <a:r>
              <a:rPr lang="en-US" baseline="-25000" dirty="0"/>
              <a:t>2</a:t>
            </a:r>
            <a:r>
              <a:rPr lang="en-US" dirty="0">
                <a:solidFill>
                  <a:srgbClr val="0070C0"/>
                </a:solidFill>
              </a:rPr>
              <a:t>bp(b)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a function approximation algorithm</a:t>
            </a:r>
          </a:p>
          <a:p>
            <a:pPr marL="788670" lvl="1" indent="-514350"/>
            <a:r>
              <a:rPr lang="en-US" dirty="0">
                <a:solidFill>
                  <a:srgbClr val="FF0000"/>
                </a:solidFill>
              </a:rPr>
              <a:t>LMS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Initial weights: </a:t>
            </a:r>
            <a:r>
              <a:rPr lang="pl-PL" dirty="0"/>
              <a:t>w</a:t>
            </a:r>
            <a:r>
              <a:rPr lang="pl-PL" baseline="-25000" dirty="0"/>
              <a:t>0</a:t>
            </a:r>
            <a:r>
              <a:rPr lang="pl-PL" dirty="0"/>
              <a:t>=-10, w</a:t>
            </a:r>
            <a:r>
              <a:rPr lang="pl-PL" baseline="-25000" dirty="0"/>
              <a:t>1</a:t>
            </a:r>
            <a:r>
              <a:rPr lang="pl-PL" dirty="0"/>
              <a:t> =75, w</a:t>
            </a:r>
            <a:r>
              <a:rPr lang="pl-PL" baseline="-25000" dirty="0"/>
              <a:t>2</a:t>
            </a:r>
            <a:r>
              <a:rPr lang="pl-PL" dirty="0"/>
              <a:t> =-60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81400" y="1828800"/>
          <a:ext cx="1600200" cy="1600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4419600" y="1905000"/>
            <a:ext cx="266700" cy="2667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76800" y="3124200"/>
            <a:ext cx="266700" cy="2667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38600" y="3124200"/>
            <a:ext cx="266700" cy="2667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57600" y="1905000"/>
            <a:ext cx="266700" cy="2667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73171" y="2438400"/>
            <a:ext cx="3794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V’(b</a:t>
            </a:r>
            <a:r>
              <a:rPr lang="en-US" sz="2400" baseline="-25000" dirty="0"/>
              <a:t>0</a:t>
            </a:r>
            <a:r>
              <a:rPr lang="en-US" sz="2400" dirty="0"/>
              <a:t>) = w</a:t>
            </a:r>
            <a:r>
              <a:rPr lang="en-US" sz="2400" baseline="-25000" dirty="0"/>
              <a:t>0</a:t>
            </a:r>
            <a:r>
              <a:rPr lang="en-US" sz="2400" dirty="0"/>
              <a:t>+w</a:t>
            </a:r>
            <a:r>
              <a:rPr lang="en-US" sz="2400" baseline="-25000" dirty="0"/>
              <a:t>1</a:t>
            </a:r>
            <a:r>
              <a:rPr lang="en-US" sz="2400" dirty="0"/>
              <a:t>*2+w</a:t>
            </a:r>
            <a:r>
              <a:rPr lang="en-US" sz="2400" baseline="-25000" dirty="0"/>
              <a:t>2</a:t>
            </a:r>
            <a:r>
              <a:rPr lang="en-US" sz="2400" dirty="0"/>
              <a:t>*2 = 20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838200" y="4267200"/>
          <a:ext cx="1600200" cy="1600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Oval 15"/>
          <p:cNvSpPr/>
          <p:nvPr/>
        </p:nvSpPr>
        <p:spPr>
          <a:xfrm>
            <a:off x="1676400" y="4343400"/>
            <a:ext cx="266700" cy="2667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33600" y="5562600"/>
            <a:ext cx="266700" cy="2667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14400" y="5143500"/>
            <a:ext cx="266700" cy="2667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14400" y="4343400"/>
            <a:ext cx="266700" cy="2667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38200" y="5943600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V’(b</a:t>
            </a:r>
            <a:r>
              <a:rPr lang="en-US" sz="2400" baseline="-25000" dirty="0"/>
              <a:t>1</a:t>
            </a:r>
            <a:r>
              <a:rPr lang="en-US" sz="2400" dirty="0"/>
              <a:t>) = 20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581400" y="4267200"/>
          <a:ext cx="1600200" cy="1600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Oval 21"/>
          <p:cNvSpPr/>
          <p:nvPr/>
        </p:nvSpPr>
        <p:spPr>
          <a:xfrm>
            <a:off x="4419600" y="4343400"/>
            <a:ext cx="266700" cy="2667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76800" y="5562600"/>
            <a:ext cx="266700" cy="2667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457700" y="5143500"/>
            <a:ext cx="266700" cy="2667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657600" y="4343400"/>
            <a:ext cx="266700" cy="2667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324600" y="4267200"/>
          <a:ext cx="1600200" cy="1600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Oval 27"/>
          <p:cNvSpPr/>
          <p:nvPr/>
        </p:nvSpPr>
        <p:spPr>
          <a:xfrm>
            <a:off x="7162800" y="4305300"/>
            <a:ext cx="266700" cy="2667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200900" y="5143500"/>
            <a:ext cx="266700" cy="2667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781800" y="5524500"/>
            <a:ext cx="266700" cy="2667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400800" y="4305300"/>
            <a:ext cx="266700" cy="2667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554976" y="5943600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V’(b</a:t>
            </a:r>
            <a:r>
              <a:rPr lang="en-US" sz="2400" baseline="-25000" dirty="0"/>
              <a:t>1</a:t>
            </a:r>
            <a:r>
              <a:rPr lang="en-US" sz="2400" dirty="0"/>
              <a:t>) = 20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74376" y="5943600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V’(b</a:t>
            </a:r>
            <a:r>
              <a:rPr lang="en-US" sz="2400" baseline="-25000" dirty="0"/>
              <a:t>1</a:t>
            </a:r>
            <a:r>
              <a:rPr lang="en-US" sz="2400" dirty="0"/>
              <a:t>) = 20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rot="10800000" flipV="1">
            <a:off x="1600200" y="3505200"/>
            <a:ext cx="26670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 flipH="1" flipV="1">
            <a:off x="4419600" y="3505200"/>
            <a:ext cx="26670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4038997" y="3809603"/>
            <a:ext cx="609600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3" grpId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657600"/>
            <a:ext cx="8229600" cy="2499360"/>
          </a:xfrm>
        </p:spPr>
        <p:txBody>
          <a:bodyPr>
            <a:normAutofit/>
          </a:bodyPr>
          <a:lstStyle/>
          <a:p>
            <a:r>
              <a:rPr lang="en-US" dirty="0"/>
              <a:t>error(b</a:t>
            </a:r>
            <a:r>
              <a:rPr lang="en-US" baseline="-25000" dirty="0"/>
              <a:t>0</a:t>
            </a:r>
            <a:r>
              <a:rPr lang="en-US" dirty="0"/>
              <a:t>) = </a:t>
            </a:r>
            <a:r>
              <a:rPr lang="en-US" sz="2800" dirty="0"/>
              <a:t>V’(b</a:t>
            </a:r>
            <a:r>
              <a:rPr lang="en-US" sz="2800" baseline="-25000" dirty="0"/>
              <a:t>1</a:t>
            </a:r>
            <a:r>
              <a:rPr lang="en-US" sz="2800" dirty="0"/>
              <a:t>) - V’(b</a:t>
            </a:r>
            <a:r>
              <a:rPr lang="en-US" sz="2800" baseline="-25000" dirty="0"/>
              <a:t>0</a:t>
            </a:r>
            <a:r>
              <a:rPr lang="en-US" sz="2800" dirty="0"/>
              <a:t>) = 0</a:t>
            </a:r>
          </a:p>
          <a:p>
            <a:r>
              <a:rPr lang="en-US" sz="2800" dirty="0"/>
              <a:t>Update weights</a:t>
            </a:r>
          </a:p>
          <a:p>
            <a:pPr lvl="1"/>
            <a:r>
              <a:rPr lang="pl-PL" dirty="0"/>
              <a:t>w</a:t>
            </a:r>
            <a:r>
              <a:rPr lang="pl-PL" baseline="-25000" dirty="0"/>
              <a:t>0</a:t>
            </a:r>
            <a:r>
              <a:rPr lang="pl-PL" dirty="0"/>
              <a:t> ← w</a:t>
            </a:r>
            <a:r>
              <a:rPr lang="pl-PL" baseline="-25000" dirty="0"/>
              <a:t>0</a:t>
            </a:r>
            <a:r>
              <a:rPr lang="pl-PL" dirty="0"/>
              <a:t> + 0.1 * 1 * 0</a:t>
            </a:r>
          </a:p>
          <a:p>
            <a:pPr lvl="1"/>
            <a:r>
              <a:rPr lang="pl-PL" dirty="0"/>
              <a:t>w</a:t>
            </a:r>
            <a:r>
              <a:rPr lang="en-US" baseline="-25000" dirty="0"/>
              <a:t>1</a:t>
            </a:r>
            <a:r>
              <a:rPr lang="pl-PL" dirty="0"/>
              <a:t> ← w</a:t>
            </a:r>
            <a:r>
              <a:rPr lang="en-US" baseline="-25000" dirty="0"/>
              <a:t>1</a:t>
            </a:r>
            <a:r>
              <a:rPr lang="pl-PL" dirty="0"/>
              <a:t> + 0.1 * 2 * 0</a:t>
            </a:r>
          </a:p>
          <a:p>
            <a:pPr lvl="1"/>
            <a:r>
              <a:rPr lang="pl-PL" dirty="0"/>
              <a:t>w</a:t>
            </a:r>
            <a:r>
              <a:rPr lang="en-US" baseline="-25000" dirty="0"/>
              <a:t>2</a:t>
            </a:r>
            <a:r>
              <a:rPr lang="pl-PL" dirty="0"/>
              <a:t> ← w</a:t>
            </a:r>
            <a:r>
              <a:rPr lang="en-US" baseline="-25000" dirty="0"/>
              <a:t>2</a:t>
            </a:r>
            <a:r>
              <a:rPr lang="pl-PL" dirty="0"/>
              <a:t> + 0.1 * 2 * 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1447800"/>
          <a:ext cx="1600200" cy="1600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590800" y="1524000"/>
            <a:ext cx="266700" cy="2667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48000" y="2743200"/>
            <a:ext cx="266700" cy="2667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9800" y="2743200"/>
            <a:ext cx="266700" cy="2667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28800" y="1524000"/>
            <a:ext cx="266700" cy="2667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562600" y="1447800"/>
          <a:ext cx="1600200" cy="1600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val 9"/>
          <p:cNvSpPr/>
          <p:nvPr/>
        </p:nvSpPr>
        <p:spPr>
          <a:xfrm>
            <a:off x="6400800" y="1524000"/>
            <a:ext cx="266700" cy="2667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2743200"/>
            <a:ext cx="266700" cy="2667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638800" y="2324100"/>
            <a:ext cx="266700" cy="2667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38800" y="1524000"/>
            <a:ext cx="266700" cy="2667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12376" y="3048000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V’(b</a:t>
            </a:r>
            <a:r>
              <a:rPr lang="en-US" sz="2400" baseline="-25000" dirty="0"/>
              <a:t>1</a:t>
            </a:r>
            <a:r>
              <a:rPr lang="en-US" sz="2400" dirty="0"/>
              <a:t>) = 20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33800" y="22860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02376" y="3048000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V’(b</a:t>
            </a:r>
            <a:r>
              <a:rPr lang="en-US" sz="2400" baseline="-25000" dirty="0"/>
              <a:t>0</a:t>
            </a:r>
            <a:r>
              <a:rPr lang="en-US" sz="2400" dirty="0"/>
              <a:t>) = 20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1447800"/>
          <a:ext cx="1600200" cy="1600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590800" y="1524000"/>
            <a:ext cx="266700" cy="2667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48000" y="2743200"/>
            <a:ext cx="266700" cy="2667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9800" y="2743200"/>
            <a:ext cx="266700" cy="2667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28800" y="1524000"/>
            <a:ext cx="266700" cy="2667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562600" y="1447800"/>
          <a:ext cx="1600200" cy="1600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val 9"/>
          <p:cNvSpPr/>
          <p:nvPr/>
        </p:nvSpPr>
        <p:spPr>
          <a:xfrm>
            <a:off x="6400800" y="1524000"/>
            <a:ext cx="266700" cy="2667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2743200"/>
            <a:ext cx="266700" cy="2667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638800" y="2324100"/>
            <a:ext cx="266700" cy="2667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38800" y="1524000"/>
            <a:ext cx="266700" cy="2667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12376" y="3048000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V’(b</a:t>
            </a:r>
            <a:r>
              <a:rPr lang="en-US" sz="2400" baseline="-25000" dirty="0"/>
              <a:t>1</a:t>
            </a:r>
            <a:r>
              <a:rPr lang="en-US" sz="2400" dirty="0"/>
              <a:t>) = 20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33800" y="22860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02376" y="3048000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V’(b</a:t>
            </a:r>
            <a:r>
              <a:rPr lang="en-US" sz="2400" baseline="-25000" dirty="0"/>
              <a:t>0</a:t>
            </a:r>
            <a:r>
              <a:rPr lang="en-US" sz="2400" dirty="0"/>
              <a:t>) = 20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752600" y="4110335"/>
          <a:ext cx="1600200" cy="1600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2590800" y="4186535"/>
            <a:ext cx="266700" cy="2667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628900" y="4991100"/>
            <a:ext cx="266700" cy="2667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828800" y="4991100"/>
            <a:ext cx="266700" cy="2667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09800" y="4572000"/>
            <a:ext cx="266700" cy="2667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562600" y="4110335"/>
          <a:ext cx="1600200" cy="1600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Oval 24"/>
          <p:cNvSpPr/>
          <p:nvPr/>
        </p:nvSpPr>
        <p:spPr>
          <a:xfrm>
            <a:off x="6400800" y="4186535"/>
            <a:ext cx="266700" cy="2667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858000" y="5405735"/>
            <a:ext cx="266700" cy="2667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638800" y="4986635"/>
            <a:ext cx="266700" cy="2667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019800" y="4572000"/>
            <a:ext cx="266700" cy="2667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612376" y="5710535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V’(b</a:t>
            </a:r>
            <a:r>
              <a:rPr lang="en-US" sz="2400" baseline="-25000" dirty="0"/>
              <a:t>2</a:t>
            </a:r>
            <a:r>
              <a:rPr lang="en-US" sz="2400" dirty="0"/>
              <a:t>) = 20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733800" y="4948535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02376" y="5710535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V’(b</a:t>
            </a:r>
            <a:r>
              <a:rPr lang="en-US" sz="2400" baseline="-25000" dirty="0"/>
              <a:t>3</a:t>
            </a:r>
            <a:r>
              <a:rPr lang="en-US" sz="2400" dirty="0"/>
              <a:t>) = 20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6172200" y="3810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20565346"/>
              </p:ext>
            </p:extLst>
          </p:nvPr>
        </p:nvGraphicFramePr>
        <p:xfrm>
          <a:off x="457200" y="1219200"/>
          <a:ext cx="822960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6989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752600" y="4110335"/>
          <a:ext cx="1600200" cy="1600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3009900" y="4572000"/>
            <a:ext cx="266700" cy="2667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628900" y="4991100"/>
            <a:ext cx="266700" cy="2667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828800" y="4991100"/>
            <a:ext cx="266700" cy="2667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09800" y="4572000"/>
            <a:ext cx="266700" cy="2667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0800000" flipV="1">
            <a:off x="2514600" y="3200400"/>
            <a:ext cx="11430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02376" y="5710535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V’(b</a:t>
            </a:r>
            <a:r>
              <a:rPr lang="en-US" sz="2400" baseline="-25000" dirty="0"/>
              <a:t>4</a:t>
            </a:r>
            <a:r>
              <a:rPr lang="en-US" sz="2400" dirty="0"/>
              <a:t>) = 20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3733800" y="1595735"/>
          <a:ext cx="1600200" cy="1600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" name="Oval 33"/>
          <p:cNvSpPr/>
          <p:nvPr/>
        </p:nvSpPr>
        <p:spPr>
          <a:xfrm>
            <a:off x="4572000" y="1671935"/>
            <a:ext cx="266700" cy="2667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610100" y="2476500"/>
            <a:ext cx="266700" cy="2667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810000" y="2476500"/>
            <a:ext cx="266700" cy="2667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191000" y="2057400"/>
            <a:ext cx="266700" cy="2667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783576" y="3195935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V’(b</a:t>
            </a:r>
            <a:r>
              <a:rPr lang="en-US" sz="2400" baseline="-25000" dirty="0"/>
              <a:t>3</a:t>
            </a:r>
            <a:r>
              <a:rPr lang="en-US" sz="2400" dirty="0"/>
              <a:t>) = 20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5791200" y="4038600"/>
          <a:ext cx="1600200" cy="1600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" name="Oval 39"/>
          <p:cNvSpPr/>
          <p:nvPr/>
        </p:nvSpPr>
        <p:spPr>
          <a:xfrm>
            <a:off x="6629400" y="4114800"/>
            <a:ext cx="266700" cy="2667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867400" y="4919365"/>
            <a:ext cx="266700" cy="2667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048500" y="5295900"/>
            <a:ext cx="266700" cy="2667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840976" y="5638800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V’(b</a:t>
            </a:r>
            <a:r>
              <a:rPr lang="en-US" sz="2400" baseline="-25000" dirty="0"/>
              <a:t>4</a:t>
            </a:r>
            <a:r>
              <a:rPr lang="en-US" sz="2400" dirty="0"/>
              <a:t>) = -55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rot="10800000" flipH="1" flipV="1">
            <a:off x="5410200" y="3200400"/>
            <a:ext cx="11430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334000" y="3733800"/>
            <a:ext cx="2590800" cy="2514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657600"/>
            <a:ext cx="8229600" cy="2499360"/>
          </a:xfrm>
        </p:spPr>
        <p:txBody>
          <a:bodyPr>
            <a:normAutofit/>
          </a:bodyPr>
          <a:lstStyle/>
          <a:p>
            <a:r>
              <a:rPr lang="en-US" dirty="0"/>
              <a:t>error(b</a:t>
            </a:r>
            <a:r>
              <a:rPr lang="en-US" baseline="-25000" dirty="0"/>
              <a:t>3</a:t>
            </a:r>
            <a:r>
              <a:rPr lang="en-US" dirty="0"/>
              <a:t>) = </a:t>
            </a:r>
            <a:r>
              <a:rPr lang="en-US" sz="2800" dirty="0"/>
              <a:t>V’(b</a:t>
            </a:r>
            <a:r>
              <a:rPr lang="en-US" sz="2800" baseline="-25000" dirty="0"/>
              <a:t>4</a:t>
            </a:r>
            <a:r>
              <a:rPr lang="en-US" sz="2800" dirty="0"/>
              <a:t>) - V’(b</a:t>
            </a:r>
            <a:r>
              <a:rPr lang="en-US" sz="2800" baseline="-25000" dirty="0"/>
              <a:t>3</a:t>
            </a:r>
            <a:r>
              <a:rPr lang="en-US" sz="2800" dirty="0"/>
              <a:t>) = -75</a:t>
            </a:r>
          </a:p>
          <a:p>
            <a:r>
              <a:rPr lang="en-US" sz="2800" dirty="0"/>
              <a:t>Update weights (</a:t>
            </a:r>
            <a:r>
              <a:rPr lang="pl-PL" sz="2800" dirty="0"/>
              <a:t>w</a:t>
            </a:r>
            <a:r>
              <a:rPr lang="pl-PL" sz="2800" baseline="-25000" dirty="0"/>
              <a:t>0</a:t>
            </a:r>
            <a:r>
              <a:rPr lang="pl-PL" sz="2800" dirty="0"/>
              <a:t>=-10, w</a:t>
            </a:r>
            <a:r>
              <a:rPr lang="pl-PL" sz="2800" baseline="-25000" dirty="0"/>
              <a:t>1</a:t>
            </a:r>
            <a:r>
              <a:rPr lang="pl-PL" sz="2800" dirty="0"/>
              <a:t> =75, w</a:t>
            </a:r>
            <a:r>
              <a:rPr lang="pl-PL" sz="2800" baseline="-25000" dirty="0"/>
              <a:t>2</a:t>
            </a:r>
            <a:r>
              <a:rPr lang="pl-PL" sz="2800" dirty="0"/>
              <a:t> =-60</a:t>
            </a:r>
            <a:r>
              <a:rPr lang="en-US" sz="2800" dirty="0"/>
              <a:t>)</a:t>
            </a:r>
          </a:p>
          <a:p>
            <a:pPr lvl="1"/>
            <a:r>
              <a:rPr lang="pl-PL" dirty="0"/>
              <a:t>w</a:t>
            </a:r>
            <a:r>
              <a:rPr lang="pl-PL" baseline="-25000" dirty="0"/>
              <a:t>0</a:t>
            </a:r>
            <a:r>
              <a:rPr lang="pl-PL" dirty="0"/>
              <a:t> ← w</a:t>
            </a:r>
            <a:r>
              <a:rPr lang="pl-PL" baseline="-25000" dirty="0"/>
              <a:t>0</a:t>
            </a:r>
            <a:r>
              <a:rPr lang="pl-PL" dirty="0"/>
              <a:t> + 0.1 * 1 * </a:t>
            </a:r>
            <a:r>
              <a:rPr lang="en-US" dirty="0"/>
              <a:t>-75 = -17.5</a:t>
            </a:r>
            <a:endParaRPr lang="pl-PL" dirty="0"/>
          </a:p>
          <a:p>
            <a:pPr lvl="1"/>
            <a:r>
              <a:rPr lang="pl-PL" dirty="0"/>
              <a:t>w</a:t>
            </a:r>
            <a:r>
              <a:rPr lang="en-US" baseline="-25000" dirty="0"/>
              <a:t>1</a:t>
            </a:r>
            <a:r>
              <a:rPr lang="pl-PL" dirty="0"/>
              <a:t> ← w</a:t>
            </a:r>
            <a:r>
              <a:rPr lang="en-US" baseline="-25000" dirty="0"/>
              <a:t>1</a:t>
            </a:r>
            <a:r>
              <a:rPr lang="pl-PL" dirty="0"/>
              <a:t> + 0.1 * 2 * </a:t>
            </a:r>
            <a:r>
              <a:rPr lang="en-US" dirty="0"/>
              <a:t>-75 = 60</a:t>
            </a:r>
            <a:endParaRPr lang="pl-PL" dirty="0"/>
          </a:p>
          <a:p>
            <a:pPr lvl="1"/>
            <a:r>
              <a:rPr lang="pl-PL" dirty="0"/>
              <a:t>w</a:t>
            </a:r>
            <a:r>
              <a:rPr lang="en-US" baseline="-25000" dirty="0"/>
              <a:t>2</a:t>
            </a:r>
            <a:r>
              <a:rPr lang="pl-PL" dirty="0"/>
              <a:t> ← w</a:t>
            </a:r>
            <a:r>
              <a:rPr lang="en-US" baseline="-25000" dirty="0"/>
              <a:t>2</a:t>
            </a:r>
            <a:r>
              <a:rPr lang="pl-PL" dirty="0"/>
              <a:t> + 0.1 * 2 * </a:t>
            </a:r>
            <a:r>
              <a:rPr lang="en-US" dirty="0"/>
              <a:t>-75 = -75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1447800"/>
          <a:ext cx="1600200" cy="1600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590800" y="1524000"/>
            <a:ext cx="266700" cy="2667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286000"/>
            <a:ext cx="266700" cy="2667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28800" y="2286000"/>
            <a:ext cx="266700" cy="2667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09800" y="1905000"/>
            <a:ext cx="266700" cy="2667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562600" y="1447800"/>
          <a:ext cx="1600200" cy="1600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val 9"/>
          <p:cNvSpPr/>
          <p:nvPr/>
        </p:nvSpPr>
        <p:spPr>
          <a:xfrm>
            <a:off x="6400800" y="1524000"/>
            <a:ext cx="266700" cy="2667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638800" y="2324100"/>
            <a:ext cx="266700" cy="2667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19900" y="2743200"/>
            <a:ext cx="266700" cy="2667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12376" y="3048000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V’(b</a:t>
            </a:r>
            <a:r>
              <a:rPr lang="en-US" sz="2400" baseline="-25000" dirty="0"/>
              <a:t>4</a:t>
            </a:r>
            <a:r>
              <a:rPr lang="en-US" sz="2400" dirty="0"/>
              <a:t>) = -55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33800" y="22860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02376" y="3048000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V’(b</a:t>
            </a:r>
            <a:r>
              <a:rPr lang="en-US" sz="2400" baseline="-25000" dirty="0"/>
              <a:t>3</a:t>
            </a:r>
            <a:r>
              <a:rPr lang="en-US" sz="2400" dirty="0"/>
              <a:t>) = 20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657600"/>
            <a:ext cx="8229600" cy="2499360"/>
          </a:xfrm>
        </p:spPr>
        <p:txBody>
          <a:bodyPr>
            <a:normAutofit/>
          </a:bodyPr>
          <a:lstStyle/>
          <a:p>
            <a:r>
              <a:rPr lang="en-US" dirty="0"/>
              <a:t>error(b</a:t>
            </a:r>
            <a:r>
              <a:rPr lang="en-US" baseline="-25000" dirty="0"/>
              <a:t>5</a:t>
            </a:r>
            <a:r>
              <a:rPr lang="en-US" dirty="0"/>
              <a:t>) = </a:t>
            </a:r>
            <a:r>
              <a:rPr lang="en-US" sz="2800" dirty="0"/>
              <a:t>V’(b</a:t>
            </a:r>
            <a:r>
              <a:rPr lang="en-US" sz="2800" baseline="-25000" dirty="0"/>
              <a:t>6</a:t>
            </a:r>
            <a:r>
              <a:rPr lang="en-US" sz="2800" dirty="0"/>
              <a:t>) - V’(b</a:t>
            </a:r>
            <a:r>
              <a:rPr lang="en-US" sz="2800" baseline="-25000" dirty="0"/>
              <a:t>5</a:t>
            </a:r>
            <a:r>
              <a:rPr lang="en-US" sz="2800" dirty="0"/>
              <a:t>) = -60</a:t>
            </a:r>
          </a:p>
          <a:p>
            <a:r>
              <a:rPr lang="en-US" sz="2800" dirty="0"/>
              <a:t>Update weights (</a:t>
            </a:r>
            <a:r>
              <a:rPr lang="pl-PL" sz="2800" dirty="0"/>
              <a:t>w</a:t>
            </a:r>
            <a:r>
              <a:rPr lang="pl-PL" sz="2800" baseline="-25000" dirty="0"/>
              <a:t>0</a:t>
            </a:r>
            <a:r>
              <a:rPr lang="pl-PL" sz="2800" dirty="0"/>
              <a:t>=</a:t>
            </a:r>
            <a:r>
              <a:rPr lang="en-US" sz="2800" dirty="0"/>
              <a:t> -17.5</a:t>
            </a:r>
            <a:r>
              <a:rPr lang="pl-PL" sz="2800" dirty="0"/>
              <a:t>, w</a:t>
            </a:r>
            <a:r>
              <a:rPr lang="pl-PL" sz="2800" baseline="-25000" dirty="0"/>
              <a:t>1</a:t>
            </a:r>
            <a:r>
              <a:rPr lang="pl-PL" sz="2800" dirty="0"/>
              <a:t> =</a:t>
            </a:r>
            <a:r>
              <a:rPr lang="en-US" sz="2800" dirty="0"/>
              <a:t> 60</a:t>
            </a:r>
            <a:r>
              <a:rPr lang="pl-PL" sz="2800" dirty="0"/>
              <a:t>, w</a:t>
            </a:r>
            <a:r>
              <a:rPr lang="pl-PL" sz="2800" baseline="-25000" dirty="0"/>
              <a:t>2</a:t>
            </a:r>
            <a:r>
              <a:rPr lang="pl-PL" sz="2800" dirty="0"/>
              <a:t> =-</a:t>
            </a:r>
            <a:r>
              <a:rPr lang="en-US" sz="2800" dirty="0"/>
              <a:t>75)</a:t>
            </a:r>
          </a:p>
          <a:p>
            <a:pPr lvl="1"/>
            <a:r>
              <a:rPr lang="pl-PL" dirty="0"/>
              <a:t>w</a:t>
            </a:r>
            <a:r>
              <a:rPr lang="pl-PL" baseline="-25000" dirty="0"/>
              <a:t>0</a:t>
            </a:r>
            <a:r>
              <a:rPr lang="pl-PL" dirty="0"/>
              <a:t> ← w</a:t>
            </a:r>
            <a:r>
              <a:rPr lang="pl-PL" baseline="-25000" dirty="0"/>
              <a:t>0</a:t>
            </a:r>
            <a:r>
              <a:rPr lang="pl-PL" dirty="0"/>
              <a:t> + 0.1 * 1 * </a:t>
            </a:r>
            <a:r>
              <a:rPr lang="en-US" dirty="0"/>
              <a:t>-60 = -23.5</a:t>
            </a:r>
            <a:endParaRPr lang="pl-PL" dirty="0"/>
          </a:p>
          <a:p>
            <a:pPr lvl="1"/>
            <a:r>
              <a:rPr lang="pl-PL" dirty="0"/>
              <a:t>w</a:t>
            </a:r>
            <a:r>
              <a:rPr lang="en-US" baseline="-25000" dirty="0"/>
              <a:t>1</a:t>
            </a:r>
            <a:r>
              <a:rPr lang="pl-PL" dirty="0"/>
              <a:t> ← w</a:t>
            </a:r>
            <a:r>
              <a:rPr lang="en-US" baseline="-25000" dirty="0"/>
              <a:t>1</a:t>
            </a:r>
            <a:r>
              <a:rPr lang="pl-PL" dirty="0"/>
              <a:t> + 0.1 *</a:t>
            </a:r>
            <a:r>
              <a:rPr lang="en-US" dirty="0"/>
              <a:t> 1 </a:t>
            </a:r>
            <a:r>
              <a:rPr lang="pl-PL" dirty="0"/>
              <a:t>* </a:t>
            </a:r>
            <a:r>
              <a:rPr lang="en-US" dirty="0"/>
              <a:t>-60 = 54</a:t>
            </a:r>
            <a:endParaRPr lang="pl-PL" dirty="0"/>
          </a:p>
          <a:p>
            <a:pPr lvl="1"/>
            <a:r>
              <a:rPr lang="pl-PL" dirty="0"/>
              <a:t>w</a:t>
            </a:r>
            <a:r>
              <a:rPr lang="en-US" baseline="-25000" dirty="0"/>
              <a:t>2</a:t>
            </a:r>
            <a:r>
              <a:rPr lang="pl-PL" dirty="0"/>
              <a:t> ← w</a:t>
            </a:r>
            <a:r>
              <a:rPr lang="en-US" baseline="-25000" dirty="0"/>
              <a:t>2</a:t>
            </a:r>
            <a:r>
              <a:rPr lang="pl-PL" dirty="0"/>
              <a:t> + 0.1 * 2 * </a:t>
            </a:r>
            <a:r>
              <a:rPr lang="en-US" dirty="0"/>
              <a:t>-60 = -87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447800"/>
          <a:ext cx="1600200" cy="1600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447800" y="1524000"/>
            <a:ext cx="266700" cy="2667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5800" y="2286000"/>
            <a:ext cx="266700" cy="2667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66900" y="2705100"/>
            <a:ext cx="266700" cy="2667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657600" y="1447800"/>
          <a:ext cx="1600200" cy="1600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val 9"/>
          <p:cNvSpPr/>
          <p:nvPr/>
        </p:nvSpPr>
        <p:spPr>
          <a:xfrm>
            <a:off x="4495800" y="1524000"/>
            <a:ext cx="266700" cy="2667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14800" y="1943100"/>
            <a:ext cx="266700" cy="2667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914900" y="2743200"/>
            <a:ext cx="266700" cy="2667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05200" y="3048000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V’(b</a:t>
            </a:r>
            <a:r>
              <a:rPr lang="en-US" sz="2400" baseline="-25000" dirty="0"/>
              <a:t>5</a:t>
            </a:r>
            <a:r>
              <a:rPr lang="en-US" sz="2400" dirty="0"/>
              <a:t>) = -107.5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86000" y="22860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7200" y="3048000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V’(b</a:t>
            </a:r>
            <a:r>
              <a:rPr lang="en-US" sz="2400" baseline="-25000" dirty="0"/>
              <a:t>4</a:t>
            </a:r>
            <a:r>
              <a:rPr lang="en-US" sz="2400" dirty="0"/>
              <a:t>) = -107.5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738087" y="1447800"/>
          <a:ext cx="1600200" cy="1600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6819900" y="2324100"/>
            <a:ext cx="266700" cy="2667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995387" y="2743200"/>
            <a:ext cx="266700" cy="2667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85687" y="3048000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V’(b</a:t>
            </a:r>
            <a:r>
              <a:rPr lang="en-US" sz="2400" baseline="-25000" dirty="0"/>
              <a:t>6</a:t>
            </a:r>
            <a:r>
              <a:rPr lang="en-US" sz="2400" dirty="0"/>
              <a:t>) = -167.5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334000" y="2284412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657600"/>
            <a:ext cx="8229600" cy="2499360"/>
          </a:xfrm>
        </p:spPr>
        <p:txBody>
          <a:bodyPr>
            <a:normAutofit/>
          </a:bodyPr>
          <a:lstStyle/>
          <a:p>
            <a:r>
              <a:rPr lang="en-US" dirty="0"/>
              <a:t>error(b</a:t>
            </a:r>
            <a:r>
              <a:rPr lang="en-US" baseline="-25000" dirty="0"/>
              <a:t>6</a:t>
            </a:r>
            <a:r>
              <a:rPr lang="en-US" dirty="0"/>
              <a:t>) = </a:t>
            </a:r>
            <a:r>
              <a:rPr lang="en-US" sz="2800" dirty="0"/>
              <a:t>V(b) - V’(b</a:t>
            </a:r>
            <a:r>
              <a:rPr lang="en-US" sz="2800" baseline="-25000" dirty="0"/>
              <a:t>6</a:t>
            </a:r>
            <a:r>
              <a:rPr lang="en-US" sz="2800" dirty="0"/>
              <a:t>) = 97.5</a:t>
            </a:r>
          </a:p>
          <a:p>
            <a:r>
              <a:rPr lang="en-US" sz="2800" dirty="0"/>
              <a:t>Update weights (</a:t>
            </a:r>
            <a:r>
              <a:rPr lang="pl-PL" sz="2800" dirty="0"/>
              <a:t>w</a:t>
            </a:r>
            <a:r>
              <a:rPr lang="pl-PL" sz="2800" baseline="-25000" dirty="0"/>
              <a:t>0</a:t>
            </a:r>
            <a:r>
              <a:rPr lang="pl-PL" sz="2800" dirty="0"/>
              <a:t>=</a:t>
            </a:r>
            <a:r>
              <a:rPr lang="en-US" sz="2800" dirty="0"/>
              <a:t> - 23.5</a:t>
            </a:r>
            <a:r>
              <a:rPr lang="pl-PL" sz="2800" dirty="0"/>
              <a:t>, w</a:t>
            </a:r>
            <a:r>
              <a:rPr lang="pl-PL" sz="2800" baseline="-25000" dirty="0"/>
              <a:t>1</a:t>
            </a:r>
            <a:r>
              <a:rPr lang="pl-PL" sz="2800" dirty="0"/>
              <a:t> =</a:t>
            </a:r>
            <a:r>
              <a:rPr lang="en-US" sz="2800" dirty="0"/>
              <a:t> 54</a:t>
            </a:r>
            <a:r>
              <a:rPr lang="pl-PL" sz="2800" dirty="0"/>
              <a:t>, w</a:t>
            </a:r>
            <a:r>
              <a:rPr lang="pl-PL" sz="2800" baseline="-25000" dirty="0"/>
              <a:t>2</a:t>
            </a:r>
            <a:r>
              <a:rPr lang="pl-PL" sz="2800" dirty="0"/>
              <a:t> =</a:t>
            </a:r>
            <a:r>
              <a:rPr lang="en-US" sz="2800" dirty="0"/>
              <a:t> -87)</a:t>
            </a:r>
          </a:p>
          <a:p>
            <a:pPr lvl="1"/>
            <a:r>
              <a:rPr lang="pl-PL" dirty="0"/>
              <a:t>w</a:t>
            </a:r>
            <a:r>
              <a:rPr lang="pl-PL" baseline="-25000" dirty="0"/>
              <a:t>0</a:t>
            </a:r>
            <a:r>
              <a:rPr lang="pl-PL" dirty="0"/>
              <a:t> ← w</a:t>
            </a:r>
            <a:r>
              <a:rPr lang="pl-PL" baseline="-25000" dirty="0"/>
              <a:t>0</a:t>
            </a:r>
            <a:r>
              <a:rPr lang="pl-PL" dirty="0"/>
              <a:t> + 0.1 * 1 * </a:t>
            </a:r>
            <a:r>
              <a:rPr lang="en-US" sz="2400" dirty="0"/>
              <a:t>97.5 </a:t>
            </a:r>
            <a:r>
              <a:rPr lang="en-US" dirty="0"/>
              <a:t>= –13.75</a:t>
            </a:r>
            <a:endParaRPr lang="pl-PL" dirty="0"/>
          </a:p>
          <a:p>
            <a:pPr lvl="1"/>
            <a:r>
              <a:rPr lang="pl-PL" dirty="0"/>
              <a:t>w</a:t>
            </a:r>
            <a:r>
              <a:rPr lang="en-US" baseline="-25000" dirty="0"/>
              <a:t>1</a:t>
            </a:r>
            <a:r>
              <a:rPr lang="pl-PL" dirty="0"/>
              <a:t> ← w</a:t>
            </a:r>
            <a:r>
              <a:rPr lang="en-US" baseline="-25000" dirty="0"/>
              <a:t>1</a:t>
            </a:r>
            <a:r>
              <a:rPr lang="pl-PL" dirty="0"/>
              <a:t> + 0.1 * </a:t>
            </a:r>
            <a:r>
              <a:rPr lang="en-US" dirty="0"/>
              <a:t>0</a:t>
            </a:r>
            <a:r>
              <a:rPr lang="pl-PL" dirty="0"/>
              <a:t> * </a:t>
            </a:r>
            <a:r>
              <a:rPr lang="en-US" sz="2400" dirty="0"/>
              <a:t>97.5 </a:t>
            </a:r>
            <a:r>
              <a:rPr lang="en-US" dirty="0"/>
              <a:t>= 54</a:t>
            </a:r>
            <a:endParaRPr lang="pl-PL" dirty="0"/>
          </a:p>
          <a:p>
            <a:pPr lvl="1"/>
            <a:r>
              <a:rPr lang="pl-PL" dirty="0"/>
              <a:t>w</a:t>
            </a:r>
            <a:r>
              <a:rPr lang="en-US" baseline="-25000" dirty="0"/>
              <a:t>2</a:t>
            </a:r>
            <a:r>
              <a:rPr lang="pl-PL" dirty="0"/>
              <a:t> ← w</a:t>
            </a:r>
            <a:r>
              <a:rPr lang="en-US" baseline="-25000" dirty="0"/>
              <a:t>2</a:t>
            </a:r>
            <a:r>
              <a:rPr lang="pl-PL" dirty="0"/>
              <a:t> + 0.1 * 2 * </a:t>
            </a:r>
            <a:r>
              <a:rPr lang="en-US" sz="2400" dirty="0"/>
              <a:t>97.5 </a:t>
            </a:r>
            <a:r>
              <a:rPr lang="en-US" dirty="0"/>
              <a:t>= -67.5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251687" y="1447800"/>
          <a:ext cx="1600200" cy="1600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1333500" y="2324100"/>
            <a:ext cx="266700" cy="2667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508987" y="2743200"/>
            <a:ext cx="266700" cy="2667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99287" y="3048000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V’(b</a:t>
            </a:r>
            <a:r>
              <a:rPr lang="en-US" sz="2400" baseline="-25000" dirty="0"/>
              <a:t>6</a:t>
            </a:r>
            <a:r>
              <a:rPr lang="en-US" sz="2400" dirty="0"/>
              <a:t>) = -197.5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429000" y="1371600"/>
            <a:ext cx="5257800" cy="106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800" dirty="0"/>
              <a:t>Final board state: </a:t>
            </a:r>
            <a:br>
              <a:rPr lang="en-US" sz="2800"/>
            </a:br>
            <a:r>
              <a:rPr lang="en-US" sz="2800"/>
              <a:t>blue </a:t>
            </a:r>
            <a:r>
              <a:rPr lang="en-US" sz="2800" dirty="0"/>
              <a:t>won V(b)=-100</a:t>
            </a: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Play blue</a:t>
            </a:r>
          </a:p>
          <a:p>
            <a:r>
              <a:rPr lang="en-US" dirty="0"/>
              <a:t>Red first</a:t>
            </a:r>
          </a:p>
          <a:p>
            <a:endParaRPr lang="en-US" dirty="0"/>
          </a:p>
          <a:p>
            <a:r>
              <a:rPr lang="en-US" dirty="0"/>
              <a:t>For all legal moves:</a:t>
            </a:r>
          </a:p>
          <a:p>
            <a:pPr lvl="1"/>
            <a:r>
              <a:rPr lang="en-US" dirty="0"/>
              <a:t>simulate that move</a:t>
            </a:r>
          </a:p>
          <a:p>
            <a:pPr lvl="1"/>
            <a:r>
              <a:rPr lang="en-US" dirty="0"/>
              <a:t>check the value of the result</a:t>
            </a:r>
          </a:p>
          <a:p>
            <a:r>
              <a:rPr lang="en-US" dirty="0"/>
              <a:t>Pick the best move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 1:Tic-Tae-Toe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Determine the target function for playing Tic-Tae-Toe and never lose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93198"/>
              </p:ext>
            </p:extLst>
          </p:nvPr>
        </p:nvGraphicFramePr>
        <p:xfrm>
          <a:off x="3151647" y="2590800"/>
          <a:ext cx="2868153" cy="2840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6716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716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716">
                <a:tc>
                  <a:txBody>
                    <a:bodyPr/>
                    <a:lstStyle/>
                    <a:p>
                      <a:pPr algn="ctr"/>
                      <a:endParaRPr lang="en-US" sz="5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97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Books</a:t>
            </a:r>
            <a:endParaRPr lang="th-TH" dirty="0"/>
          </a:p>
        </p:txBody>
      </p:sp>
      <p:pic>
        <p:nvPicPr>
          <p:cNvPr id="3" name="Picture 2" descr="Image result for machine learning ปริญญา">
            <a:extLst>
              <a:ext uri="{FF2B5EF4-FFF2-40B4-BE49-F238E27FC236}">
                <a16:creationId xmlns:a16="http://schemas.microsoft.com/office/drawing/2014/main" id="{7606BCB1-3028-4455-AC43-6EA41E21B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798" y="1600200"/>
            <a:ext cx="2836002" cy="394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machine learning ปริญญา">
            <a:extLst>
              <a:ext uri="{FF2B5EF4-FFF2-40B4-BE49-F238E27FC236}">
                <a16:creationId xmlns:a16="http://schemas.microsoft.com/office/drawing/2014/main" id="{94B8D337-F60F-428A-9C2B-5FE35FB0E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231" y="1594338"/>
            <a:ext cx="304800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29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Informal definition:  </a:t>
            </a:r>
            <a:r>
              <a:rPr lang="en-US" dirty="0"/>
              <a:t>Any computer program that improves its performance at some task through experience and/or data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Formal Definition</a:t>
            </a:r>
            <a:r>
              <a:rPr lang="en-US" dirty="0"/>
              <a:t>:  A computer program is said to learn from experience E with respect to some class of tasks T and performance measure P, if its performance at tasks in T, as measured by P, improves with experience 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Easier for us</a:t>
            </a:r>
          </a:p>
          <a:p>
            <a:pPr lvl="1"/>
            <a:r>
              <a:rPr lang="en-US" dirty="0"/>
              <a:t>Program one learning algorithm &amp; let computer do all the work</a:t>
            </a:r>
          </a:p>
          <a:p>
            <a:pPr lvl="1"/>
            <a:r>
              <a:rPr lang="en-US" dirty="0"/>
              <a:t>Means we don’t have to know about the problem since algorithm can learn the relevant detail</a:t>
            </a:r>
          </a:p>
          <a:p>
            <a:pPr lvl="1"/>
            <a:endParaRPr lang="en-US" dirty="0"/>
          </a:p>
          <a:p>
            <a:r>
              <a:rPr lang="en-US" dirty="0"/>
              <a:t>Better Performance</a:t>
            </a:r>
          </a:p>
          <a:p>
            <a:pPr lvl="1"/>
            <a:r>
              <a:rPr lang="en-US" dirty="0"/>
              <a:t>We have biases which affect our judgment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we don’t know much about the problem</a:t>
            </a:r>
          </a:p>
          <a:p>
            <a:r>
              <a:rPr lang="en-US" dirty="0"/>
              <a:t>When we have a lot of empirical data</a:t>
            </a:r>
          </a:p>
          <a:p>
            <a:r>
              <a:rPr lang="en-US" dirty="0"/>
              <a:t>When we are lazy!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Machine perception</a:t>
            </a:r>
          </a:p>
          <a:p>
            <a:r>
              <a:rPr lang="en-US" dirty="0"/>
              <a:t>Computer vision</a:t>
            </a:r>
          </a:p>
          <a:p>
            <a:r>
              <a:rPr lang="en-US" dirty="0"/>
              <a:t>Natural language processing</a:t>
            </a:r>
          </a:p>
          <a:p>
            <a:r>
              <a:rPr lang="en-US" dirty="0"/>
              <a:t>Syntactic pattern recognition</a:t>
            </a:r>
          </a:p>
          <a:p>
            <a:r>
              <a:rPr lang="en-US" dirty="0"/>
              <a:t>Search engines</a:t>
            </a:r>
          </a:p>
          <a:p>
            <a:r>
              <a:rPr lang="en-US" dirty="0"/>
              <a:t>Medical diagnosis</a:t>
            </a:r>
          </a:p>
          <a:p>
            <a:r>
              <a:rPr lang="en-US" dirty="0"/>
              <a:t>Bioinformatics</a:t>
            </a:r>
          </a:p>
          <a:p>
            <a:r>
              <a:rPr lang="en-US" dirty="0"/>
              <a:t>Brain-machine interfaces and </a:t>
            </a:r>
            <a:r>
              <a:rPr lang="en-US" dirty="0" err="1"/>
              <a:t>cheminformatics</a:t>
            </a:r>
            <a:endParaRPr lang="en-US" dirty="0"/>
          </a:p>
          <a:p>
            <a:r>
              <a:rPr lang="en-US" dirty="0"/>
              <a:t>Detecting credit card fraud</a:t>
            </a:r>
          </a:p>
          <a:p>
            <a:r>
              <a:rPr lang="en-US" dirty="0"/>
              <a:t>Stock market analysis</a:t>
            </a:r>
          </a:p>
          <a:p>
            <a:r>
              <a:rPr lang="en-US" dirty="0"/>
              <a:t>Classifying DNA sequences</a:t>
            </a:r>
          </a:p>
          <a:p>
            <a:r>
              <a:rPr lang="en-US" dirty="0"/>
              <a:t>Speech and handwriting recognition</a:t>
            </a:r>
          </a:p>
          <a:p>
            <a:r>
              <a:rPr lang="en-US" dirty="0"/>
              <a:t>Object recognition in computer vision</a:t>
            </a:r>
          </a:p>
          <a:p>
            <a:r>
              <a:rPr lang="en-US" dirty="0"/>
              <a:t>Game playing</a:t>
            </a:r>
          </a:p>
          <a:p>
            <a:r>
              <a:rPr lang="en-US" dirty="0"/>
              <a:t>Software engineering and robot locomotion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Posed Learning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Learning:</a:t>
            </a:r>
          </a:p>
          <a:p>
            <a:pPr lvl="1"/>
            <a:r>
              <a:rPr lang="en-US" dirty="0"/>
              <a:t>improving with experience at some task</a:t>
            </a:r>
          </a:p>
          <a:p>
            <a:pPr lvl="1"/>
            <a:endParaRPr lang="en-US" dirty="0"/>
          </a:p>
          <a:p>
            <a:r>
              <a:rPr lang="en-US" dirty="0"/>
              <a:t>Improve over task T</a:t>
            </a:r>
          </a:p>
          <a:p>
            <a:r>
              <a:rPr lang="en-US" dirty="0"/>
              <a:t>With respect to performance measure P</a:t>
            </a:r>
          </a:p>
          <a:p>
            <a:r>
              <a:rPr lang="en-US" dirty="0"/>
              <a:t>Based on experience 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Introduction to Machine Learning&amp;quot;&quot;/&gt;&lt;property id=&quot;20307&quot; value=&quot;256&quot;/&gt;&lt;/object&gt;&lt;object type=&quot;3&quot; unique_id=&quot;10018&quot;&gt;&lt;property id=&quot;20148&quot; value=&quot;5&quot;/&gt;&lt;property id=&quot;20300&quot; value=&quot;Slide 6 - &amp;quot;Well Posed Learning Problems&amp;quot;&quot;/&gt;&lt;property id=&quot;20307&quot; value=&quot;259&quot;/&gt;&lt;/object&gt;&lt;object type=&quot;3&quot; unique_id=&quot;10019&quot;&gt;&lt;property id=&quot;20148&quot; value=&quot;5&quot;/&gt;&lt;property id=&quot;20300&quot; value=&quot;Slide 8 - &amp;quot;Learning to play checkers&amp;quot;&quot;/&gt;&lt;property id=&quot;20307&quot; value=&quot;258&quot;/&gt;&lt;/object&gt;&lt;object type=&quot;3&quot; unique_id=&quot;10020&quot;&gt;&lt;property id=&quot;20148&quot; value=&quot;5&quot;/&gt;&lt;property id=&quot;20300&quot; value=&quot;Slide 9 - &amp;quot;Designing a Learning System&amp;quot;&quot;/&gt;&lt;property id=&quot;20307&quot; value=&quot;260&quot;/&gt;&lt;/object&gt;&lt;object type=&quot;3&quot; unique_id=&quot;10077&quot;&gt;&lt;property id=&quot;20148&quot; value=&quot;5&quot;/&gt;&lt;property id=&quot;20300&quot; value=&quot;Slide 2 - &amp;quot;What is Machine Learning?&amp;quot;&quot;/&gt;&lt;property id=&quot;20307&quot; value=&quot;262&quot;/&gt;&lt;/object&gt;&lt;object type=&quot;3&quot; unique_id=&quot;10078&quot;&gt;&lt;property id=&quot;20148&quot; value=&quot;5&quot;/&gt;&lt;property id=&quot;20300&quot; value=&quot;Slide 3 - &amp;quot;Why use Machine Learning?&amp;quot;&quot;/&gt;&lt;property id=&quot;20307&quot; value=&quot;263&quot;/&gt;&lt;/object&gt;&lt;object type=&quot;3&quot; unique_id=&quot;10079&quot;&gt;&lt;property id=&quot;20148&quot; value=&quot;5&quot;/&gt;&lt;property id=&quot;20300&quot; value=&quot;Slide 4 - &amp;quot;When to use Machine Learning?&amp;quot;&quot;/&gt;&lt;property id=&quot;20307&quot; value=&quot;264&quot;/&gt;&lt;/object&gt;&lt;object type=&quot;3&quot; unique_id=&quot;10080&quot;&gt;&lt;property id=&quot;20148&quot; value=&quot;5&quot;/&gt;&lt;property id=&quot;20300&quot; value=&quot;Slide 5 - &amp;quot;Applications of Machine Learning&amp;quot;&quot;/&gt;&lt;property id=&quot;20307&quot; value=&quot;265&quot;/&gt;&lt;/object&gt;&lt;object type=&quot;3&quot; unique_id=&quot;10081&quot;&gt;&lt;property id=&quot;20148&quot; value=&quot;5&quot;/&gt;&lt;property id=&quot;20300&quot; value=&quot;Slide 7 - &amp;quot;Well Posed Learning Problems&amp;quot;&quot;/&gt;&lt;property id=&quot;20307&quot; value=&quot;261&quot;/&gt;&lt;/object&gt;&lt;object type=&quot;3&quot; unique_id=&quot;10274&quot;&gt;&lt;property id=&quot;20148&quot; value=&quot;5&quot;/&gt;&lt;property id=&quot;20300&quot; value=&quot;Slide 10 - &amp;quot;Choose the training experience&amp;quot;&quot;/&gt;&lt;property id=&quot;20307&quot; value=&quot;266&quot;/&gt;&lt;/object&gt;&lt;object type=&quot;3&quot; unique_id=&quot;10275&quot;&gt;&lt;property id=&quot;20148&quot; value=&quot;5&quot;/&gt;&lt;property id=&quot;20300&quot; value=&quot;Slide 11 - &amp;quot;Direct or indirect?&amp;quot;&quot;/&gt;&lt;property id=&quot;20307&quot; value=&quot;267&quot;/&gt;&lt;/object&gt;&lt;object type=&quot;3&quot; unique_id=&quot;10276&quot;&gt;&lt;property id=&quot;20148&quot; value=&quot;5&quot;/&gt;&lt;property id=&quot;20300&quot; value=&quot;Slide 12 - &amp;quot;Direct or indirect?&amp;quot;&quot;/&gt;&lt;property id=&quot;20307&quot; value=&quot;269&quot;/&gt;&lt;/object&gt;&lt;object type=&quot;3&quot; unique_id=&quot;10277&quot;&gt;&lt;property id=&quot;20148&quot; value=&quot;5&quot;/&gt;&lt;property id=&quot;20300&quot; value=&quot;Slide 13 - &amp;quot;Choose the target function&amp;quot;&quot;/&gt;&lt;property id=&quot;20307&quot; value=&quot;268&quot;/&gt;&lt;/object&gt;&lt;object type=&quot;3&quot; unique_id=&quot;10278&quot;&gt;&lt;property id=&quot;20148&quot; value=&quot;5&quot;/&gt;&lt;property id=&quot;20300&quot; value=&quot;Slide 14 - &amp;quot;ChooseMove or Evalute?&amp;quot;&quot;/&gt;&lt;property id=&quot;20307&quot; value=&quot;270&quot;/&gt;&lt;/object&gt;&lt;object type=&quot;3&quot; unique_id=&quot;10279&quot;&gt;&lt;property id=&quot;20148&quot; value=&quot;5&quot;/&gt;&lt;property id=&quot;20300&quot; value=&quot;Slide 15 - &amp;quot;ChooseMove or Evalute?&amp;quot;&quot;/&gt;&lt;property id=&quot;20307&quot; value=&quot;271&quot;/&gt;&lt;/object&gt;&lt;object type=&quot;3&quot; unique_id=&quot;10280&quot;&gt;&lt;property id=&quot;20148&quot; value=&quot;5&quot;/&gt;&lt;property id=&quot;20300&quot; value=&quot;Slide 23 - &amp;quot;Summary&amp;quot;&quot;/&gt;&lt;property id=&quot;20307&quot; value=&quot;273&quot;/&gt;&lt;/object&gt;&lt;object type=&quot;3&quot; unique_id=&quot;10281&quot;&gt;&lt;property id=&quot;20148&quot; value=&quot;5&quot;/&gt;&lt;property id=&quot;20300&quot; value=&quot;Slide 16 - &amp;quot;Define the target function&amp;quot;&quot;/&gt;&lt;property id=&quot;20307&quot; value=&quot;272&quot;/&gt;&lt;/object&gt;&lt;object type=&quot;3&quot; unique_id=&quot;10282&quot;&gt;&lt;property id=&quot;20148&quot; value=&quot;5&quot;/&gt;&lt;property id=&quot;20300&quot; value=&quot;Slide 17 - &amp;quot;Final Board States&amp;quot;&quot;/&gt;&lt;property id=&quot;20307&quot; value=&quot;274&quot;/&gt;&lt;/object&gt;&lt;object type=&quot;3&quot; unique_id=&quot;10283&quot;&gt;&lt;property id=&quot;20148&quot; value=&quot;5&quot;/&gt;&lt;property id=&quot;20300&quot; value=&quot;Slide 18 - &amp;quot;Final Board States&amp;quot;&quot;/&gt;&lt;property id=&quot;20307&quot; value=&quot;275&quot;/&gt;&lt;/object&gt;&lt;object type=&quot;3&quot; unique_id=&quot;10284&quot;&gt;&lt;property id=&quot;20148&quot; value=&quot;5&quot;/&gt;&lt;property id=&quot;20300&quot; value=&quot;Slide 19 - &amp;quot;Final Board States&amp;quot;&quot;/&gt;&lt;property id=&quot;20307&quot; value=&quot;276&quot;/&gt;&lt;/object&gt;&lt;object type=&quot;3&quot; unique_id=&quot;10285&quot;&gt;&lt;property id=&quot;20148&quot; value=&quot;5&quot;/&gt;&lt;property id=&quot;20300&quot; value=&quot;Slide 20 - &amp;quot;Choose a representation for the target function&amp;quot;&quot;/&gt;&lt;property id=&quot;20307&quot; value=&quot;277&quot;/&gt;&lt;/object&gt;&lt;object type=&quot;3&quot; unique_id=&quot;10358&quot;&gt;&lt;property id=&quot;20148&quot; value=&quot;5&quot;/&gt;&lt;property id=&quot;20300&quot; value=&quot;Slide 21 - &amp;quot;Representation of Target Function&amp;quot;&quot;/&gt;&lt;property id=&quot;20307&quot; value=&quot;278&quot;/&gt;&lt;/object&gt;&lt;object type=&quot;3&quot; unique_id=&quot;10434&quot;&gt;&lt;property id=&quot;20148&quot; value=&quot;5&quot;/&gt;&lt;property id=&quot;20300&quot; value=&quot;Slide 22 - &amp;quot;Choose a function approximation algorithm&amp;quot;&quot;/&gt;&lt;property id=&quot;20307&quot; value=&quot;279&quot;/&gt;&lt;/object&gt;&lt;object type=&quot;3&quot; unique_id=&quot;10539&quot;&gt;&lt;property id=&quot;20148&quot; value=&quot;5&quot;/&gt;&lt;property id=&quot;20300&quot; value=&quot;Slide 24 - &amp;quot;Learning&amp;quot;&quot;/&gt;&lt;property id=&quot;20307&quot; value=&quot;280&quot;/&gt;&lt;/object&gt;&lt;object type=&quot;3&quot; unique_id=&quot;10540&quot;&gt;&lt;property id=&quot;20148&quot; value=&quot;5&quot;/&gt;&lt;property id=&quot;20300&quot; value=&quot;Slide 25 - &amp;quot;Learning&amp;quot;&quot;/&gt;&lt;property id=&quot;20307&quot; value=&quot;281&quot;/&gt;&lt;/object&gt;&lt;object type=&quot;3&quot; unique_id=&quot;10653&quot;&gt;&lt;property id=&quot;20148&quot; value=&quot;5&quot;/&gt;&lt;property id=&quot;20300&quot; value=&quot;Slide 26 - &amp;quot;Learning&amp;quot;&quot;/&gt;&lt;property id=&quot;20307&quot; value=&quot;283&quot;/&gt;&lt;/object&gt;&lt;object type=&quot;3&quot; unique_id=&quot;10877&quot;&gt;&lt;property id=&quot;20148&quot; value=&quot;5&quot;/&gt;&lt;property id=&quot;20300&quot; value=&quot;Slide 27 - &amp;quot;Learning&amp;quot;&quot;/&gt;&lt;property id=&quot;20307&quot; value=&quot;284&quot;/&gt;&lt;/object&gt;&lt;object type=&quot;3&quot; unique_id=&quot;10878&quot;&gt;&lt;property id=&quot;20148&quot; value=&quot;5&quot;/&gt;&lt;property id=&quot;20300&quot; value=&quot;Slide 28 - &amp;quot;Learning&amp;quot;&quot;/&gt;&lt;property id=&quot;20307&quot; value=&quot;285&quot;/&gt;&lt;/object&gt;&lt;object type=&quot;3&quot; unique_id=&quot;10879&quot;&gt;&lt;property id=&quot;20148&quot; value=&quot;5&quot;/&gt;&lt;property id=&quot;20300&quot; value=&quot;Slide 29 - &amp;quot;Learning&amp;quot;&quot;/&gt;&lt;property id=&quot;20307&quot; value=&quot;286&quot;/&gt;&lt;/object&gt;&lt;object type=&quot;3&quot; unique_id=&quot;10880&quot;&gt;&lt;property id=&quot;20148&quot; value=&quot;5&quot;/&gt;&lt;property id=&quot;20300&quot; value=&quot;Slide 30 - &amp;quot;Learning&amp;quot;&quot;/&gt;&lt;property id=&quot;20307&quot; value=&quot;287&quot;/&gt;&lt;/object&gt;&lt;object type=&quot;3&quot; unique_id=&quot;10981&quot;&gt;&lt;property id=&quot;20148&quot; value=&quot;5&quot;/&gt;&lt;property id=&quot;20300&quot; value=&quot;Slide 31 - &amp;quot;Testing&amp;quot;&quot;/&gt;&lt;property id=&quot;20307&quot; value=&quot;288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3DDAE35DC0E84586BD40B5EE7BB694" ma:contentTypeVersion="0" ma:contentTypeDescription="Create a new document." ma:contentTypeScope="" ma:versionID="d3e9006d7498d7f0281db05d1351e7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1AEBC5-EF9C-475A-AB2E-87ED63A3D922}"/>
</file>

<file path=customXml/itemProps2.xml><?xml version="1.0" encoding="utf-8"?>
<ds:datastoreItem xmlns:ds="http://schemas.openxmlformats.org/officeDocument/2006/customXml" ds:itemID="{434D02C3-CCF4-4864-B7EC-3438AB7F8A95}"/>
</file>

<file path=customXml/itemProps3.xml><?xml version="1.0" encoding="utf-8"?>
<ds:datastoreItem xmlns:ds="http://schemas.openxmlformats.org/officeDocument/2006/customXml" ds:itemID="{037DD3FD-3616-4FFA-AADA-4B40F0773DA8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578</TotalTime>
  <Words>1450</Words>
  <Application>Microsoft Office PowerPoint</Application>
  <PresentationFormat>On-screen Show (4:3)</PresentationFormat>
  <Paragraphs>262</Paragraphs>
  <Slides>35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Bookman Old Style</vt:lpstr>
      <vt:lpstr>Browallia New</vt:lpstr>
      <vt:lpstr>Calibri</vt:lpstr>
      <vt:lpstr>Cordia New</vt:lpstr>
      <vt:lpstr>Gill Sans MT</vt:lpstr>
      <vt:lpstr>Wingdings</vt:lpstr>
      <vt:lpstr>Wingdings 3</vt:lpstr>
      <vt:lpstr>Origin</vt:lpstr>
      <vt:lpstr>Introduction to Machine Learning</vt:lpstr>
      <vt:lpstr>Course details</vt:lpstr>
      <vt:lpstr>Scoring</vt:lpstr>
      <vt:lpstr>Reference Books</vt:lpstr>
      <vt:lpstr>What is Machine Learning?</vt:lpstr>
      <vt:lpstr>Why use Machine Learning?</vt:lpstr>
      <vt:lpstr>When to use Machine Learning?</vt:lpstr>
      <vt:lpstr>Applications of Machine Learning</vt:lpstr>
      <vt:lpstr>Well Posed Learning Problems</vt:lpstr>
      <vt:lpstr>Well Posed Learning Problems</vt:lpstr>
      <vt:lpstr>Learning to play checkers</vt:lpstr>
      <vt:lpstr>Designing a Learning System</vt:lpstr>
      <vt:lpstr>Choose the training experience</vt:lpstr>
      <vt:lpstr>Direct or indirect?</vt:lpstr>
      <vt:lpstr>Direct or indirect?</vt:lpstr>
      <vt:lpstr>Choose the target function</vt:lpstr>
      <vt:lpstr>ChooseMove or Evalute?</vt:lpstr>
      <vt:lpstr>ChooseMove or Evalute?</vt:lpstr>
      <vt:lpstr>Define the target function</vt:lpstr>
      <vt:lpstr>Final Board States</vt:lpstr>
      <vt:lpstr>Final Board States</vt:lpstr>
      <vt:lpstr>Final Board States</vt:lpstr>
      <vt:lpstr>Choose a representation for the target function</vt:lpstr>
      <vt:lpstr>Representation of Target Function</vt:lpstr>
      <vt:lpstr>Choose a function approximation algorithm</vt:lpstr>
      <vt:lpstr>Summary</vt:lpstr>
      <vt:lpstr>Learning</vt:lpstr>
      <vt:lpstr>Learning</vt:lpstr>
      <vt:lpstr>Learning</vt:lpstr>
      <vt:lpstr>Learning</vt:lpstr>
      <vt:lpstr>Learning</vt:lpstr>
      <vt:lpstr>Learning</vt:lpstr>
      <vt:lpstr>Learning</vt:lpstr>
      <vt:lpstr>Testing</vt:lpstr>
      <vt:lpstr>Class work 1:Tic-Tae-Toe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TON</dc:creator>
  <cp:lastModifiedBy>Parinya Sanguansat</cp:lastModifiedBy>
  <cp:revision>55</cp:revision>
  <dcterms:created xsi:type="dcterms:W3CDTF">2009-05-17T17:28:06Z</dcterms:created>
  <dcterms:modified xsi:type="dcterms:W3CDTF">2020-02-03T04:47:44Z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0x0101000F3DDAE35DC0E84586BD40B5EE7BB694</vt:lpwstr>
  </property>
</Properties>
</file>