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slideLayouts/slideLayout3.xml" ContentType="application/vnd.openxmlformats-officedocument.presentationml.slideLayout+xml"/>
  <Override PartName="/ppt/notesSlides/notesSlide22.xml" ContentType="application/vnd.openxmlformats-officedocument.presentationml.notesSlide+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7" r:id="rId4"/>
    <p:sldId id="259" r:id="rId5"/>
    <p:sldId id="260" r:id="rId6"/>
    <p:sldId id="261" r:id="rId7"/>
    <p:sldId id="262" r:id="rId8"/>
    <p:sldId id="264" r:id="rId9"/>
    <p:sldId id="265" r:id="rId10"/>
    <p:sldId id="266" r:id="rId11"/>
    <p:sldId id="267" r:id="rId12"/>
    <p:sldId id="269" r:id="rId13"/>
    <p:sldId id="270" r:id="rId14"/>
    <p:sldId id="271" r:id="rId15"/>
    <p:sldId id="272" r:id="rId16"/>
    <p:sldId id="290"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7" r:id="rId31"/>
    <p:sldId id="288" r:id="rId32"/>
    <p:sldId id="289" r:id="rId33"/>
    <p:sldId id="286"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2528" autoAdjust="0"/>
  </p:normalViewPr>
  <p:slideViewPr>
    <p:cSldViewPr>
      <p:cViewPr varScale="1">
        <p:scale>
          <a:sx n="112" d="100"/>
          <a:sy n="112" d="100"/>
        </p:scale>
        <p:origin x="16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7287C-C6A6-4E95-A291-C2A9D6BF770B}" type="datetimeFigureOut">
              <a:rPr lang="en-US" smtClean="0"/>
              <a:pPr/>
              <a:t>4/2/2015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64166F-F734-4BFD-A463-4B5489FB4E38}" type="slidenum">
              <a:rPr lang="en-US" smtClean="0"/>
              <a:pPr/>
              <a:t>‹#›</a:t>
            </a:fld>
            <a:endParaRPr lang="en-US"/>
          </a:p>
        </p:txBody>
      </p:sp>
    </p:spTree>
    <p:extLst>
      <p:ext uri="{BB962C8B-B14F-4D97-AF65-F5344CB8AC3E}">
        <p14:creationId xmlns:p14="http://schemas.microsoft.com/office/powerpoint/2010/main" val="957858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a:t>
            </a:fld>
            <a:endParaRPr lang="en-US"/>
          </a:p>
        </p:txBody>
      </p:sp>
    </p:spTree>
    <p:extLst>
      <p:ext uri="{BB962C8B-B14F-4D97-AF65-F5344CB8AC3E}">
        <p14:creationId xmlns:p14="http://schemas.microsoft.com/office/powerpoint/2010/main" val="3610843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10</a:t>
            </a:fld>
            <a:endParaRPr lang="en-US"/>
          </a:p>
        </p:txBody>
      </p:sp>
    </p:spTree>
    <p:extLst>
      <p:ext uri="{BB962C8B-B14F-4D97-AF65-F5344CB8AC3E}">
        <p14:creationId xmlns:p14="http://schemas.microsoft.com/office/powerpoint/2010/main" val="2446100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11</a:t>
            </a:fld>
            <a:endParaRPr lang="en-US"/>
          </a:p>
        </p:txBody>
      </p:sp>
    </p:spTree>
    <p:extLst>
      <p:ext uri="{BB962C8B-B14F-4D97-AF65-F5344CB8AC3E}">
        <p14:creationId xmlns:p14="http://schemas.microsoft.com/office/powerpoint/2010/main" val="1434784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12</a:t>
            </a:fld>
            <a:endParaRPr lang="en-US"/>
          </a:p>
        </p:txBody>
      </p:sp>
    </p:spTree>
    <p:extLst>
      <p:ext uri="{BB962C8B-B14F-4D97-AF65-F5344CB8AC3E}">
        <p14:creationId xmlns:p14="http://schemas.microsoft.com/office/powerpoint/2010/main" val="3363587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13</a:t>
            </a:fld>
            <a:endParaRPr lang="en-US"/>
          </a:p>
        </p:txBody>
      </p:sp>
    </p:spTree>
    <p:extLst>
      <p:ext uri="{BB962C8B-B14F-4D97-AF65-F5344CB8AC3E}">
        <p14:creationId xmlns:p14="http://schemas.microsoft.com/office/powerpoint/2010/main" val="117717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14</a:t>
            </a:fld>
            <a:endParaRPr lang="en-US"/>
          </a:p>
        </p:txBody>
      </p:sp>
    </p:spTree>
    <p:extLst>
      <p:ext uri="{BB962C8B-B14F-4D97-AF65-F5344CB8AC3E}">
        <p14:creationId xmlns:p14="http://schemas.microsoft.com/office/powerpoint/2010/main" val="3176586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15</a:t>
            </a:fld>
            <a:endParaRPr lang="en-US"/>
          </a:p>
        </p:txBody>
      </p:sp>
    </p:spTree>
    <p:extLst>
      <p:ext uri="{BB962C8B-B14F-4D97-AF65-F5344CB8AC3E}">
        <p14:creationId xmlns:p14="http://schemas.microsoft.com/office/powerpoint/2010/main" val="282950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17</a:t>
            </a:fld>
            <a:endParaRPr lang="en-US"/>
          </a:p>
        </p:txBody>
      </p:sp>
    </p:spTree>
    <p:extLst>
      <p:ext uri="{BB962C8B-B14F-4D97-AF65-F5344CB8AC3E}">
        <p14:creationId xmlns:p14="http://schemas.microsoft.com/office/powerpoint/2010/main" val="897849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18</a:t>
            </a:fld>
            <a:endParaRPr lang="en-US"/>
          </a:p>
        </p:txBody>
      </p:sp>
    </p:spTree>
    <p:extLst>
      <p:ext uri="{BB962C8B-B14F-4D97-AF65-F5344CB8AC3E}">
        <p14:creationId xmlns:p14="http://schemas.microsoft.com/office/powerpoint/2010/main" val="389953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19</a:t>
            </a:fld>
            <a:endParaRPr lang="en-US"/>
          </a:p>
        </p:txBody>
      </p:sp>
    </p:spTree>
    <p:extLst>
      <p:ext uri="{BB962C8B-B14F-4D97-AF65-F5344CB8AC3E}">
        <p14:creationId xmlns:p14="http://schemas.microsoft.com/office/powerpoint/2010/main" val="3272935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T,F,F</a:t>
            </a:r>
            <a:endParaRPr lang="th-TH" dirty="0"/>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20</a:t>
            </a:fld>
            <a:endParaRPr lang="en-US"/>
          </a:p>
        </p:txBody>
      </p:sp>
    </p:spTree>
    <p:extLst>
      <p:ext uri="{BB962C8B-B14F-4D97-AF65-F5344CB8AC3E}">
        <p14:creationId xmlns:p14="http://schemas.microsoft.com/office/powerpoint/2010/main" val="198738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a:t>
            </a:fld>
            <a:endParaRPr lang="en-US"/>
          </a:p>
        </p:txBody>
      </p:sp>
    </p:spTree>
    <p:extLst>
      <p:ext uri="{BB962C8B-B14F-4D97-AF65-F5344CB8AC3E}">
        <p14:creationId xmlns:p14="http://schemas.microsoft.com/office/powerpoint/2010/main" val="1553003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21</a:t>
            </a:fld>
            <a:endParaRPr lang="en-US"/>
          </a:p>
        </p:txBody>
      </p:sp>
    </p:spTree>
    <p:extLst>
      <p:ext uri="{BB962C8B-B14F-4D97-AF65-F5344CB8AC3E}">
        <p14:creationId xmlns:p14="http://schemas.microsoft.com/office/powerpoint/2010/main" val="4015133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22</a:t>
            </a:fld>
            <a:endParaRPr lang="en-US"/>
          </a:p>
        </p:txBody>
      </p:sp>
    </p:spTree>
    <p:extLst>
      <p:ext uri="{BB962C8B-B14F-4D97-AF65-F5344CB8AC3E}">
        <p14:creationId xmlns:p14="http://schemas.microsoft.com/office/powerpoint/2010/main" val="1461889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23</a:t>
            </a:fld>
            <a:endParaRPr lang="en-US"/>
          </a:p>
        </p:txBody>
      </p:sp>
    </p:spTree>
    <p:extLst>
      <p:ext uri="{BB962C8B-B14F-4D97-AF65-F5344CB8AC3E}">
        <p14:creationId xmlns:p14="http://schemas.microsoft.com/office/powerpoint/2010/main" val="769664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24</a:t>
            </a:fld>
            <a:endParaRPr lang="en-US"/>
          </a:p>
        </p:txBody>
      </p:sp>
    </p:spTree>
    <p:extLst>
      <p:ext uri="{BB962C8B-B14F-4D97-AF65-F5344CB8AC3E}">
        <p14:creationId xmlns:p14="http://schemas.microsoft.com/office/powerpoint/2010/main" val="4139884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25</a:t>
            </a:fld>
            <a:endParaRPr lang="en-US"/>
          </a:p>
        </p:txBody>
      </p:sp>
    </p:spTree>
    <p:extLst>
      <p:ext uri="{BB962C8B-B14F-4D97-AF65-F5344CB8AC3E}">
        <p14:creationId xmlns:p14="http://schemas.microsoft.com/office/powerpoint/2010/main" val="3977465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26</a:t>
            </a:fld>
            <a:endParaRPr lang="en-US"/>
          </a:p>
        </p:txBody>
      </p:sp>
    </p:spTree>
    <p:extLst>
      <p:ext uri="{BB962C8B-B14F-4D97-AF65-F5344CB8AC3E}">
        <p14:creationId xmlns:p14="http://schemas.microsoft.com/office/powerpoint/2010/main" val="2113728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27</a:t>
            </a:fld>
            <a:endParaRPr lang="en-US"/>
          </a:p>
        </p:txBody>
      </p:sp>
    </p:spTree>
    <p:extLst>
      <p:ext uri="{BB962C8B-B14F-4D97-AF65-F5344CB8AC3E}">
        <p14:creationId xmlns:p14="http://schemas.microsoft.com/office/powerpoint/2010/main" val="139430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28</a:t>
            </a:fld>
            <a:endParaRPr lang="en-US"/>
          </a:p>
        </p:txBody>
      </p:sp>
    </p:spTree>
    <p:extLst>
      <p:ext uri="{BB962C8B-B14F-4D97-AF65-F5344CB8AC3E}">
        <p14:creationId xmlns:p14="http://schemas.microsoft.com/office/powerpoint/2010/main" val="1405463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dirty="0"/>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29</a:t>
            </a:fld>
            <a:endParaRPr lang="en-US"/>
          </a:p>
        </p:txBody>
      </p:sp>
    </p:spTree>
    <p:extLst>
      <p:ext uri="{BB962C8B-B14F-4D97-AF65-F5344CB8AC3E}">
        <p14:creationId xmlns:p14="http://schemas.microsoft.com/office/powerpoint/2010/main" val="875276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30</a:t>
            </a:fld>
            <a:endParaRPr lang="en-US"/>
          </a:p>
        </p:txBody>
      </p:sp>
    </p:spTree>
    <p:extLst>
      <p:ext uri="{BB962C8B-B14F-4D97-AF65-F5344CB8AC3E}">
        <p14:creationId xmlns:p14="http://schemas.microsoft.com/office/powerpoint/2010/main" val="217849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3</a:t>
            </a:fld>
            <a:endParaRPr lang="en-US"/>
          </a:p>
        </p:txBody>
      </p:sp>
    </p:spTree>
    <p:extLst>
      <p:ext uri="{BB962C8B-B14F-4D97-AF65-F5344CB8AC3E}">
        <p14:creationId xmlns:p14="http://schemas.microsoft.com/office/powerpoint/2010/main" val="2252051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31</a:t>
            </a:fld>
            <a:endParaRPr lang="en-US"/>
          </a:p>
        </p:txBody>
      </p:sp>
    </p:spTree>
    <p:extLst>
      <p:ext uri="{BB962C8B-B14F-4D97-AF65-F5344CB8AC3E}">
        <p14:creationId xmlns:p14="http://schemas.microsoft.com/office/powerpoint/2010/main" val="2566223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32</a:t>
            </a:fld>
            <a:endParaRPr lang="en-US"/>
          </a:p>
        </p:txBody>
      </p:sp>
    </p:spTree>
    <p:extLst>
      <p:ext uri="{BB962C8B-B14F-4D97-AF65-F5344CB8AC3E}">
        <p14:creationId xmlns:p14="http://schemas.microsoft.com/office/powerpoint/2010/main" val="1441810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33</a:t>
            </a:fld>
            <a:endParaRPr lang="en-US"/>
          </a:p>
        </p:txBody>
      </p:sp>
    </p:spTree>
    <p:extLst>
      <p:ext uri="{BB962C8B-B14F-4D97-AF65-F5344CB8AC3E}">
        <p14:creationId xmlns:p14="http://schemas.microsoft.com/office/powerpoint/2010/main" val="3172737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4</a:t>
            </a:fld>
            <a:endParaRPr lang="en-US"/>
          </a:p>
        </p:txBody>
      </p:sp>
    </p:spTree>
    <p:extLst>
      <p:ext uri="{BB962C8B-B14F-4D97-AF65-F5344CB8AC3E}">
        <p14:creationId xmlns:p14="http://schemas.microsoft.com/office/powerpoint/2010/main" val="209980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5</a:t>
            </a:fld>
            <a:endParaRPr lang="en-US"/>
          </a:p>
        </p:txBody>
      </p:sp>
    </p:spTree>
    <p:extLst>
      <p:ext uri="{BB962C8B-B14F-4D97-AF65-F5344CB8AC3E}">
        <p14:creationId xmlns:p14="http://schemas.microsoft.com/office/powerpoint/2010/main" val="278475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6</a:t>
            </a:fld>
            <a:endParaRPr lang="en-US"/>
          </a:p>
        </p:txBody>
      </p:sp>
    </p:spTree>
    <p:extLst>
      <p:ext uri="{BB962C8B-B14F-4D97-AF65-F5344CB8AC3E}">
        <p14:creationId xmlns:p14="http://schemas.microsoft.com/office/powerpoint/2010/main" val="4140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7</a:t>
            </a:fld>
            <a:endParaRPr lang="en-US"/>
          </a:p>
        </p:txBody>
      </p:sp>
    </p:spTree>
    <p:extLst>
      <p:ext uri="{BB962C8B-B14F-4D97-AF65-F5344CB8AC3E}">
        <p14:creationId xmlns:p14="http://schemas.microsoft.com/office/powerpoint/2010/main" val="92770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8</a:t>
            </a:fld>
            <a:endParaRPr lang="en-US"/>
          </a:p>
        </p:txBody>
      </p:sp>
    </p:spTree>
    <p:extLst>
      <p:ext uri="{BB962C8B-B14F-4D97-AF65-F5344CB8AC3E}">
        <p14:creationId xmlns:p14="http://schemas.microsoft.com/office/powerpoint/2010/main" val="959082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a:p>
        </p:txBody>
      </p:sp>
      <p:sp>
        <p:nvSpPr>
          <p:cNvPr id="4" name="ตัวยึดหมายเลขภาพนิ่ง 3"/>
          <p:cNvSpPr>
            <a:spLocks noGrp="1"/>
          </p:cNvSpPr>
          <p:nvPr>
            <p:ph type="sldNum" sz="quarter" idx="10"/>
          </p:nvPr>
        </p:nvSpPr>
        <p:spPr/>
        <p:txBody>
          <a:bodyPr/>
          <a:lstStyle/>
          <a:p>
            <a:fld id="{7064166F-F734-4BFD-A463-4B5489FB4E38}" type="slidenum">
              <a:rPr lang="en-US" smtClean="0"/>
              <a:pPr/>
              <a:t>9</a:t>
            </a:fld>
            <a:endParaRPr lang="en-US"/>
          </a:p>
        </p:txBody>
      </p:sp>
    </p:spTree>
    <p:extLst>
      <p:ext uri="{BB962C8B-B14F-4D97-AF65-F5344CB8AC3E}">
        <p14:creationId xmlns:p14="http://schemas.microsoft.com/office/powerpoint/2010/main" val="251328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1A51AF5-4DFD-4C5E-8A4B-ADE9312A2DFE}" type="datetimeFigureOut">
              <a:rPr lang="en-US" smtClean="0"/>
              <a:pPr/>
              <a:t>4/2/2015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4208FF5-A749-4765-AB72-1E138F0714A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51AF5-4DFD-4C5E-8A4B-ADE9312A2DFE}"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08FF5-A749-4765-AB72-1E138F0714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51AF5-4DFD-4C5E-8A4B-ADE9312A2DFE}"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08FF5-A749-4765-AB72-1E138F0714A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1A51AF5-4DFD-4C5E-8A4B-ADE9312A2DFE}" type="datetimeFigureOut">
              <a:rPr lang="en-US" smtClean="0"/>
              <a:pPr/>
              <a:t>4/2/2015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208FF5-A749-4765-AB72-1E138F0714A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1A51AF5-4DFD-4C5E-8A4B-ADE9312A2DFE}" type="datetimeFigureOut">
              <a:rPr lang="en-US" smtClean="0"/>
              <a:pPr/>
              <a:t>4/2/2015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4208FF5-A749-4765-AB72-1E138F0714A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A51AF5-4DFD-4C5E-8A4B-ADE9312A2DFE}"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08FF5-A749-4765-AB72-1E138F0714A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1A51AF5-4DFD-4C5E-8A4B-ADE9312A2DFE}" type="datetimeFigureOut">
              <a:rPr lang="en-US" smtClean="0"/>
              <a:pPr/>
              <a:t>4/2/2015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208FF5-A749-4765-AB72-1E138F0714A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A51AF5-4DFD-4C5E-8A4B-ADE9312A2DFE}" type="datetimeFigureOut">
              <a:rPr lang="en-US" smtClean="0"/>
              <a:pPr/>
              <a:t>4/2/2015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208FF5-A749-4765-AB72-1E138F0714A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51AF5-4DFD-4C5E-8A4B-ADE9312A2DFE}" type="datetimeFigureOut">
              <a:rPr lang="en-US" smtClean="0"/>
              <a:pPr/>
              <a:t>4/2/2015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208FF5-A749-4765-AB72-1E138F0714A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A51AF5-4DFD-4C5E-8A4B-ADE9312A2DFE}"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08FF5-A749-4765-AB72-1E138F0714A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A51AF5-4DFD-4C5E-8A4B-ADE9312A2DFE}" type="datetimeFigureOut">
              <a:rPr lang="en-US" smtClean="0"/>
              <a:pPr/>
              <a:t>4/2/2015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208FF5-A749-4765-AB72-1E138F0714A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1A51AF5-4DFD-4C5E-8A4B-ADE9312A2DFE}" type="datetimeFigureOut">
              <a:rPr lang="en-US" smtClean="0"/>
              <a:pPr/>
              <a:t>4/2/2015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4208FF5-A749-4765-AB72-1E138F0714A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Concept Learning</a:t>
            </a:r>
            <a:endParaRPr lang="en-US" dirty="0"/>
          </a:p>
        </p:txBody>
      </p:sp>
      <p:sp>
        <p:nvSpPr>
          <p:cNvPr id="3" name="Subtitle 2"/>
          <p:cNvSpPr>
            <a:spLocks noGrp="1"/>
          </p:cNvSpPr>
          <p:nvPr>
            <p:ph type="subTitle" idx="1"/>
          </p:nvPr>
        </p:nvSpPr>
        <p:spPr/>
        <p:txBody>
          <a:bodyPr/>
          <a:lstStyle/>
          <a:p>
            <a:r>
              <a:rPr lang="en-US" dirty="0" err="1" smtClean="0"/>
              <a:t>Parinya</a:t>
            </a:r>
            <a:r>
              <a:rPr lang="en-US" dirty="0" smtClean="0"/>
              <a:t> </a:t>
            </a:r>
            <a:r>
              <a:rPr lang="en-US" dirty="0" err="1" smtClean="0"/>
              <a:t>Sanguansat</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Instance, Hypotheses and </a:t>
            </a:r>
            <a:r>
              <a:rPr lang="en-US" dirty="0" smtClean="0">
                <a:solidFill>
                  <a:srgbClr val="00B050"/>
                </a:solidFill>
              </a:rPr>
              <a:t>more general</a:t>
            </a:r>
            <a:endParaRPr lang="en-US" dirty="0">
              <a:solidFill>
                <a:srgbClr val="00B050"/>
              </a:solidFill>
            </a:endParaRPr>
          </a:p>
        </p:txBody>
      </p:sp>
      <p:sp>
        <p:nvSpPr>
          <p:cNvPr id="4" name="Rectangle 3"/>
          <p:cNvSpPr/>
          <p:nvPr/>
        </p:nvSpPr>
        <p:spPr>
          <a:xfrm>
            <a:off x="609600" y="5029200"/>
            <a:ext cx="4572000" cy="646331"/>
          </a:xfrm>
          <a:prstGeom prst="rect">
            <a:avLst/>
          </a:prstGeom>
        </p:spPr>
        <p:txBody>
          <a:bodyPr>
            <a:spAutoFit/>
          </a:bodyPr>
          <a:lstStyle/>
          <a:p>
            <a:r>
              <a:rPr lang="en-US" dirty="0" smtClean="0"/>
              <a:t>x</a:t>
            </a:r>
            <a:r>
              <a:rPr lang="en-US" baseline="-25000" dirty="0" smtClean="0"/>
              <a:t>1</a:t>
            </a:r>
            <a:r>
              <a:rPr lang="en-US" dirty="0" smtClean="0"/>
              <a:t>=&lt; </a:t>
            </a:r>
            <a:r>
              <a:rPr lang="en-US" dirty="0" err="1" smtClean="0"/>
              <a:t>Sunny,Warm,High,Strong,Cool,Same</a:t>
            </a:r>
            <a:r>
              <a:rPr lang="en-US" dirty="0" smtClean="0"/>
              <a:t>&gt;</a:t>
            </a:r>
          </a:p>
          <a:p>
            <a:r>
              <a:rPr lang="en-US" dirty="0" smtClean="0"/>
              <a:t>x</a:t>
            </a:r>
            <a:r>
              <a:rPr lang="en-US" baseline="-25000" dirty="0" smtClean="0"/>
              <a:t>2</a:t>
            </a:r>
            <a:r>
              <a:rPr lang="en-US" dirty="0" smtClean="0"/>
              <a:t>=&lt; </a:t>
            </a:r>
            <a:r>
              <a:rPr lang="en-US" dirty="0" err="1" smtClean="0"/>
              <a:t>Sunny,Warm,High,Light,Warm,Same</a:t>
            </a:r>
            <a:r>
              <a:rPr lang="en-US" dirty="0" smtClean="0"/>
              <a:t>&gt;</a:t>
            </a:r>
          </a:p>
        </p:txBody>
      </p:sp>
      <p:sp>
        <p:nvSpPr>
          <p:cNvPr id="6" name="Rectangle 5"/>
          <p:cNvSpPr/>
          <p:nvPr/>
        </p:nvSpPr>
        <p:spPr>
          <a:xfrm>
            <a:off x="5638800" y="4876800"/>
            <a:ext cx="2590800" cy="923330"/>
          </a:xfrm>
          <a:prstGeom prst="rect">
            <a:avLst/>
          </a:prstGeom>
        </p:spPr>
        <p:txBody>
          <a:bodyPr wrap="square">
            <a:spAutoFit/>
          </a:bodyPr>
          <a:lstStyle/>
          <a:p>
            <a:r>
              <a:rPr lang="en-US" dirty="0" smtClean="0"/>
              <a:t>h</a:t>
            </a:r>
            <a:r>
              <a:rPr lang="en-US" baseline="-25000" dirty="0" smtClean="0"/>
              <a:t>1</a:t>
            </a:r>
            <a:r>
              <a:rPr lang="en-US" dirty="0" smtClean="0"/>
              <a:t>=&lt; </a:t>
            </a:r>
            <a:r>
              <a:rPr lang="en-US" dirty="0" err="1" smtClean="0"/>
              <a:t>Sunny,?,?,Strong</a:t>
            </a:r>
            <a:r>
              <a:rPr lang="en-US" dirty="0" smtClean="0"/>
              <a:t>,?,?&gt;</a:t>
            </a:r>
          </a:p>
          <a:p>
            <a:r>
              <a:rPr lang="en-US" dirty="0" smtClean="0"/>
              <a:t>h</a:t>
            </a:r>
            <a:r>
              <a:rPr lang="en-US" baseline="-25000" dirty="0" smtClean="0"/>
              <a:t>2</a:t>
            </a:r>
            <a:r>
              <a:rPr lang="en-US" dirty="0" smtClean="0"/>
              <a:t>=&lt; Sunny,?,?,?,?,?&gt;</a:t>
            </a:r>
          </a:p>
          <a:p>
            <a:r>
              <a:rPr lang="en-US" dirty="0" smtClean="0"/>
              <a:t>h</a:t>
            </a:r>
            <a:r>
              <a:rPr lang="en-US" baseline="-25000" dirty="0" smtClean="0"/>
              <a:t>3</a:t>
            </a:r>
            <a:r>
              <a:rPr lang="en-US" dirty="0" smtClean="0"/>
              <a:t>=&lt; </a:t>
            </a:r>
            <a:r>
              <a:rPr lang="en-US" dirty="0" err="1" smtClean="0"/>
              <a:t>Sunny,?,?,?,Warm</a:t>
            </a:r>
            <a:r>
              <a:rPr lang="en-US" dirty="0" smtClean="0"/>
              <a:t>,?&gt;</a:t>
            </a:r>
            <a:endParaRPr lang="en-US" dirty="0"/>
          </a:p>
        </p:txBody>
      </p:sp>
      <p:sp>
        <p:nvSpPr>
          <p:cNvPr id="7" name="Oval 6"/>
          <p:cNvSpPr/>
          <p:nvPr/>
        </p:nvSpPr>
        <p:spPr>
          <a:xfrm>
            <a:off x="1828800" y="1981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Oval 7"/>
          <p:cNvSpPr/>
          <p:nvPr/>
        </p:nvSpPr>
        <p:spPr>
          <a:xfrm>
            <a:off x="2286000" y="1981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Oval 8"/>
          <p:cNvSpPr/>
          <p:nvPr/>
        </p:nvSpPr>
        <p:spPr>
          <a:xfrm>
            <a:off x="2743200" y="1981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val 9"/>
          <p:cNvSpPr/>
          <p:nvPr/>
        </p:nvSpPr>
        <p:spPr>
          <a:xfrm>
            <a:off x="3200400" y="1981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1828800" y="2362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Oval 11"/>
          <p:cNvSpPr/>
          <p:nvPr/>
        </p:nvSpPr>
        <p:spPr>
          <a:xfrm>
            <a:off x="2286000" y="2362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Oval 12"/>
          <p:cNvSpPr/>
          <p:nvPr/>
        </p:nvSpPr>
        <p:spPr>
          <a:xfrm>
            <a:off x="2743200" y="2362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p:cNvSpPr/>
          <p:nvPr/>
        </p:nvSpPr>
        <p:spPr>
          <a:xfrm>
            <a:off x="3200400" y="2362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Oval 14"/>
          <p:cNvSpPr/>
          <p:nvPr/>
        </p:nvSpPr>
        <p:spPr>
          <a:xfrm>
            <a:off x="1828800" y="2743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Oval 15"/>
          <p:cNvSpPr/>
          <p:nvPr/>
        </p:nvSpPr>
        <p:spPr>
          <a:xfrm>
            <a:off x="2286000" y="2743200"/>
            <a:ext cx="152400" cy="1524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7" name="Oval 16"/>
          <p:cNvSpPr/>
          <p:nvPr/>
        </p:nvSpPr>
        <p:spPr>
          <a:xfrm>
            <a:off x="2743200" y="2743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Oval 17"/>
          <p:cNvSpPr/>
          <p:nvPr/>
        </p:nvSpPr>
        <p:spPr>
          <a:xfrm>
            <a:off x="3200400" y="2743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Oval 18"/>
          <p:cNvSpPr/>
          <p:nvPr/>
        </p:nvSpPr>
        <p:spPr>
          <a:xfrm>
            <a:off x="1828800" y="3124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Oval 19"/>
          <p:cNvSpPr/>
          <p:nvPr/>
        </p:nvSpPr>
        <p:spPr>
          <a:xfrm>
            <a:off x="2286000" y="3124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1" name="Oval 20"/>
          <p:cNvSpPr/>
          <p:nvPr/>
        </p:nvSpPr>
        <p:spPr>
          <a:xfrm>
            <a:off x="2743200" y="3124200"/>
            <a:ext cx="152400" cy="152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2" name="Oval 21"/>
          <p:cNvSpPr/>
          <p:nvPr/>
        </p:nvSpPr>
        <p:spPr>
          <a:xfrm>
            <a:off x="3200400" y="3124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Oval 22"/>
          <p:cNvSpPr/>
          <p:nvPr/>
        </p:nvSpPr>
        <p:spPr>
          <a:xfrm>
            <a:off x="1828800" y="3505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Oval 23"/>
          <p:cNvSpPr/>
          <p:nvPr/>
        </p:nvSpPr>
        <p:spPr>
          <a:xfrm>
            <a:off x="2286000" y="3505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Oval 24"/>
          <p:cNvSpPr/>
          <p:nvPr/>
        </p:nvSpPr>
        <p:spPr>
          <a:xfrm>
            <a:off x="2743200" y="3505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Oval 25"/>
          <p:cNvSpPr/>
          <p:nvPr/>
        </p:nvSpPr>
        <p:spPr>
          <a:xfrm>
            <a:off x="3200400" y="3505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Oval 26"/>
          <p:cNvSpPr/>
          <p:nvPr/>
        </p:nvSpPr>
        <p:spPr>
          <a:xfrm>
            <a:off x="5486400" y="1981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8" name="Oval 27"/>
          <p:cNvSpPr/>
          <p:nvPr/>
        </p:nvSpPr>
        <p:spPr>
          <a:xfrm>
            <a:off x="5943600" y="1981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9" name="Oval 28"/>
          <p:cNvSpPr/>
          <p:nvPr/>
        </p:nvSpPr>
        <p:spPr>
          <a:xfrm>
            <a:off x="6400800" y="1981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Oval 30"/>
          <p:cNvSpPr/>
          <p:nvPr/>
        </p:nvSpPr>
        <p:spPr>
          <a:xfrm>
            <a:off x="5715000" y="2362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2" name="Oval 31"/>
          <p:cNvSpPr/>
          <p:nvPr/>
        </p:nvSpPr>
        <p:spPr>
          <a:xfrm>
            <a:off x="6172200" y="2362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5" name="Oval 34"/>
          <p:cNvSpPr/>
          <p:nvPr/>
        </p:nvSpPr>
        <p:spPr>
          <a:xfrm>
            <a:off x="5943600" y="2743200"/>
            <a:ext cx="152400" cy="152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6" name="Oval 35"/>
          <p:cNvSpPr/>
          <p:nvPr/>
        </p:nvSpPr>
        <p:spPr>
          <a:xfrm>
            <a:off x="6400800" y="2743200"/>
            <a:ext cx="152400" cy="1524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39" name="Oval 38"/>
          <p:cNvSpPr/>
          <p:nvPr/>
        </p:nvSpPr>
        <p:spPr>
          <a:xfrm>
            <a:off x="5715000" y="3124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0" name="Oval 39"/>
          <p:cNvSpPr/>
          <p:nvPr/>
        </p:nvSpPr>
        <p:spPr>
          <a:xfrm>
            <a:off x="6172200" y="3124200"/>
            <a:ext cx="152400" cy="1524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1" name="Oval 40"/>
          <p:cNvSpPr/>
          <p:nvPr/>
        </p:nvSpPr>
        <p:spPr>
          <a:xfrm>
            <a:off x="6629400" y="3124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3" name="Oval 42"/>
          <p:cNvSpPr/>
          <p:nvPr/>
        </p:nvSpPr>
        <p:spPr>
          <a:xfrm>
            <a:off x="5943600" y="3505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Oval 43"/>
          <p:cNvSpPr/>
          <p:nvPr/>
        </p:nvSpPr>
        <p:spPr>
          <a:xfrm>
            <a:off x="6400800" y="3505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5" name="Oval 44"/>
          <p:cNvSpPr/>
          <p:nvPr/>
        </p:nvSpPr>
        <p:spPr>
          <a:xfrm>
            <a:off x="6880318" y="35052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48" name="Straight Arrow Connector 47"/>
          <p:cNvCxnSpPr>
            <a:stCxn id="44" idx="7"/>
            <a:endCxn id="41" idx="3"/>
          </p:cNvCxnSpPr>
          <p:nvPr/>
        </p:nvCxnSpPr>
        <p:spPr>
          <a:xfrm rot="5400000" flipH="1" flipV="1">
            <a:off x="6454682" y="3330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1"/>
          </p:cNvCxnSpPr>
          <p:nvPr/>
        </p:nvCxnSpPr>
        <p:spPr>
          <a:xfrm rot="16200000" flipV="1">
            <a:off x="6705600" y="3330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4" idx="1"/>
            <a:endCxn id="40" idx="5"/>
          </p:cNvCxnSpPr>
          <p:nvPr/>
        </p:nvCxnSpPr>
        <p:spPr>
          <a:xfrm rot="16200000" flipV="1">
            <a:off x="6226082" y="3330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7"/>
            <a:endCxn id="40" idx="3"/>
          </p:cNvCxnSpPr>
          <p:nvPr/>
        </p:nvCxnSpPr>
        <p:spPr>
          <a:xfrm rot="5400000" flipH="1" flipV="1">
            <a:off x="5997482" y="3330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1"/>
            <a:endCxn id="39" idx="5"/>
          </p:cNvCxnSpPr>
          <p:nvPr/>
        </p:nvCxnSpPr>
        <p:spPr>
          <a:xfrm rot="16200000" flipV="1">
            <a:off x="5768882" y="3330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39" idx="7"/>
            <a:endCxn id="35" idx="3"/>
          </p:cNvCxnSpPr>
          <p:nvPr/>
        </p:nvCxnSpPr>
        <p:spPr>
          <a:xfrm rot="5400000" flipH="1" flipV="1">
            <a:off x="5768882" y="2949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0" idx="1"/>
            <a:endCxn id="35" idx="5"/>
          </p:cNvCxnSpPr>
          <p:nvPr/>
        </p:nvCxnSpPr>
        <p:spPr>
          <a:xfrm rot="16200000" flipV="1">
            <a:off x="5997482" y="2949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0" idx="7"/>
            <a:endCxn id="36" idx="3"/>
          </p:cNvCxnSpPr>
          <p:nvPr/>
        </p:nvCxnSpPr>
        <p:spPr>
          <a:xfrm rot="5400000" flipH="1" flipV="1">
            <a:off x="6226082" y="2949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1" idx="1"/>
            <a:endCxn id="36" idx="5"/>
          </p:cNvCxnSpPr>
          <p:nvPr/>
        </p:nvCxnSpPr>
        <p:spPr>
          <a:xfrm rot="16200000" flipV="1">
            <a:off x="6454682" y="2949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5" idx="1"/>
            <a:endCxn id="31" idx="5"/>
          </p:cNvCxnSpPr>
          <p:nvPr/>
        </p:nvCxnSpPr>
        <p:spPr>
          <a:xfrm rot="16200000" flipV="1">
            <a:off x="5768882" y="2568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7"/>
            <a:endCxn id="32" idx="3"/>
          </p:cNvCxnSpPr>
          <p:nvPr/>
        </p:nvCxnSpPr>
        <p:spPr>
          <a:xfrm rot="5400000" flipH="1" flipV="1">
            <a:off x="5997482" y="2568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6" idx="1"/>
            <a:endCxn id="32" idx="5"/>
          </p:cNvCxnSpPr>
          <p:nvPr/>
        </p:nvCxnSpPr>
        <p:spPr>
          <a:xfrm rot="16200000" flipV="1">
            <a:off x="6226082" y="2568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2" idx="7"/>
            <a:endCxn id="29" idx="3"/>
          </p:cNvCxnSpPr>
          <p:nvPr/>
        </p:nvCxnSpPr>
        <p:spPr>
          <a:xfrm rot="5400000" flipH="1" flipV="1">
            <a:off x="6226082" y="2187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2" idx="1"/>
            <a:endCxn id="28" idx="5"/>
          </p:cNvCxnSpPr>
          <p:nvPr/>
        </p:nvCxnSpPr>
        <p:spPr>
          <a:xfrm rot="16200000" flipV="1">
            <a:off x="5997482" y="2187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1" idx="7"/>
            <a:endCxn id="28" idx="3"/>
          </p:cNvCxnSpPr>
          <p:nvPr/>
        </p:nvCxnSpPr>
        <p:spPr>
          <a:xfrm rot="5400000" flipH="1" flipV="1">
            <a:off x="5768882" y="2187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1" idx="1"/>
            <a:endCxn id="27" idx="5"/>
          </p:cNvCxnSpPr>
          <p:nvPr/>
        </p:nvCxnSpPr>
        <p:spPr>
          <a:xfrm rot="16200000" flipV="1">
            <a:off x="5540282" y="21874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6991531" y="2819400"/>
            <a:ext cx="1066800" cy="1588"/>
          </a:xfrm>
          <a:prstGeom prst="straightConnector1">
            <a:avLst/>
          </a:prstGeom>
          <a:ln>
            <a:gradFill flip="none" rotWithShape="1">
              <a:gsLst>
                <a:gs pos="26000">
                  <a:srgbClr val="00B050"/>
                </a:gs>
                <a:gs pos="46000">
                  <a:srgbClr val="FFC000"/>
                </a:gs>
                <a:gs pos="76000">
                  <a:srgbClr val="FF0000"/>
                </a:gs>
              </a:gsLst>
              <a:lin ang="8100000" scaled="0"/>
              <a:tileRect/>
            </a:gradFill>
            <a:headEnd type="arrow"/>
            <a:tailEnd type="arrow"/>
          </a:ln>
        </p:spPr>
        <p:style>
          <a:lnRef idx="3">
            <a:schemeClr val="accent5"/>
          </a:lnRef>
          <a:fillRef idx="0">
            <a:schemeClr val="accent5"/>
          </a:fillRef>
          <a:effectRef idx="2">
            <a:schemeClr val="accent5"/>
          </a:effectRef>
          <a:fontRef idx="minor">
            <a:schemeClr val="tx1"/>
          </a:fontRef>
        </p:style>
      </p:cxnSp>
      <p:sp>
        <p:nvSpPr>
          <p:cNvPr id="91" name="TextBox 90"/>
          <p:cNvSpPr txBox="1"/>
          <p:nvPr/>
        </p:nvSpPr>
        <p:spPr>
          <a:xfrm>
            <a:off x="7067731" y="1828800"/>
            <a:ext cx="878767" cy="369332"/>
          </a:xfrm>
          <a:prstGeom prst="rect">
            <a:avLst/>
          </a:prstGeom>
          <a:noFill/>
        </p:spPr>
        <p:txBody>
          <a:bodyPr wrap="none" rtlCol="0">
            <a:spAutoFit/>
          </a:bodyPr>
          <a:lstStyle/>
          <a:p>
            <a:r>
              <a:rPr lang="en-US" dirty="0" smtClean="0">
                <a:solidFill>
                  <a:srgbClr val="FF0000"/>
                </a:solidFill>
              </a:rPr>
              <a:t>Specific</a:t>
            </a:r>
            <a:endParaRPr lang="en-US" dirty="0">
              <a:solidFill>
                <a:srgbClr val="FF0000"/>
              </a:solidFill>
            </a:endParaRPr>
          </a:p>
        </p:txBody>
      </p:sp>
      <p:sp>
        <p:nvSpPr>
          <p:cNvPr id="94" name="TextBox 93"/>
          <p:cNvSpPr txBox="1"/>
          <p:nvPr/>
        </p:nvSpPr>
        <p:spPr>
          <a:xfrm>
            <a:off x="7067731" y="3429000"/>
            <a:ext cx="933269" cy="369332"/>
          </a:xfrm>
          <a:prstGeom prst="rect">
            <a:avLst/>
          </a:prstGeom>
          <a:noFill/>
        </p:spPr>
        <p:txBody>
          <a:bodyPr wrap="none" rtlCol="0">
            <a:spAutoFit/>
          </a:bodyPr>
          <a:lstStyle/>
          <a:p>
            <a:r>
              <a:rPr lang="en-US" dirty="0" smtClean="0">
                <a:solidFill>
                  <a:srgbClr val="00B050"/>
                </a:solidFill>
              </a:rPr>
              <a:t>General</a:t>
            </a:r>
            <a:endParaRPr lang="en-US" dirty="0">
              <a:solidFill>
                <a:srgbClr val="00B050"/>
              </a:solidFill>
            </a:endParaRPr>
          </a:p>
        </p:txBody>
      </p:sp>
      <p:sp>
        <p:nvSpPr>
          <p:cNvPr id="95" name="TextBox 94"/>
          <p:cNvSpPr txBox="1"/>
          <p:nvPr/>
        </p:nvSpPr>
        <p:spPr>
          <a:xfrm>
            <a:off x="2823374" y="3048000"/>
            <a:ext cx="377026" cy="369332"/>
          </a:xfrm>
          <a:prstGeom prst="rect">
            <a:avLst/>
          </a:prstGeom>
          <a:noFill/>
        </p:spPr>
        <p:txBody>
          <a:bodyPr wrap="none" rtlCol="0">
            <a:spAutoFit/>
          </a:bodyPr>
          <a:lstStyle/>
          <a:p>
            <a:r>
              <a:rPr lang="en-US" dirty="0" smtClean="0"/>
              <a:t>x</a:t>
            </a:r>
            <a:r>
              <a:rPr lang="en-US" baseline="-25000" dirty="0" smtClean="0"/>
              <a:t>2</a:t>
            </a:r>
            <a:endParaRPr lang="en-US" dirty="0"/>
          </a:p>
        </p:txBody>
      </p:sp>
      <p:sp>
        <p:nvSpPr>
          <p:cNvPr id="96" name="TextBox 95"/>
          <p:cNvSpPr txBox="1"/>
          <p:nvPr/>
        </p:nvSpPr>
        <p:spPr>
          <a:xfrm>
            <a:off x="1981200" y="2590800"/>
            <a:ext cx="377026" cy="369332"/>
          </a:xfrm>
          <a:prstGeom prst="rect">
            <a:avLst/>
          </a:prstGeom>
          <a:noFill/>
        </p:spPr>
        <p:txBody>
          <a:bodyPr wrap="none" rtlCol="0">
            <a:spAutoFit/>
          </a:bodyPr>
          <a:lstStyle/>
          <a:p>
            <a:r>
              <a:rPr lang="en-US" dirty="0" smtClean="0"/>
              <a:t>x</a:t>
            </a:r>
            <a:r>
              <a:rPr lang="en-US" baseline="-25000" dirty="0" smtClean="0"/>
              <a:t>1</a:t>
            </a:r>
            <a:endParaRPr lang="en-US" baseline="-25000" dirty="0"/>
          </a:p>
        </p:txBody>
      </p:sp>
      <p:sp>
        <p:nvSpPr>
          <p:cNvPr id="99" name="Rectangle 98"/>
          <p:cNvSpPr/>
          <p:nvPr/>
        </p:nvSpPr>
        <p:spPr>
          <a:xfrm>
            <a:off x="5638800" y="2590800"/>
            <a:ext cx="377026" cy="369332"/>
          </a:xfrm>
          <a:prstGeom prst="rect">
            <a:avLst/>
          </a:prstGeom>
        </p:spPr>
        <p:txBody>
          <a:bodyPr wrap="none">
            <a:spAutoFit/>
          </a:bodyPr>
          <a:lstStyle/>
          <a:p>
            <a:r>
              <a:rPr lang="en-US" dirty="0" smtClean="0"/>
              <a:t>h</a:t>
            </a:r>
            <a:r>
              <a:rPr lang="en-US" baseline="-25000" dirty="0" smtClean="0"/>
              <a:t>1</a:t>
            </a:r>
            <a:endParaRPr lang="en-US" dirty="0"/>
          </a:p>
        </p:txBody>
      </p:sp>
      <p:sp>
        <p:nvSpPr>
          <p:cNvPr id="100" name="Rectangle 99"/>
          <p:cNvSpPr/>
          <p:nvPr/>
        </p:nvSpPr>
        <p:spPr>
          <a:xfrm>
            <a:off x="5867400" y="2971800"/>
            <a:ext cx="377026" cy="369332"/>
          </a:xfrm>
          <a:prstGeom prst="rect">
            <a:avLst/>
          </a:prstGeom>
        </p:spPr>
        <p:txBody>
          <a:bodyPr wrap="none">
            <a:spAutoFit/>
          </a:bodyPr>
          <a:lstStyle/>
          <a:p>
            <a:r>
              <a:rPr lang="en-US" dirty="0" smtClean="0"/>
              <a:t>h</a:t>
            </a:r>
            <a:r>
              <a:rPr lang="en-US" baseline="-25000" dirty="0" smtClean="0"/>
              <a:t>2</a:t>
            </a:r>
            <a:endParaRPr lang="en-US" dirty="0"/>
          </a:p>
        </p:txBody>
      </p:sp>
      <p:sp>
        <p:nvSpPr>
          <p:cNvPr id="101" name="Rectangle 100"/>
          <p:cNvSpPr/>
          <p:nvPr/>
        </p:nvSpPr>
        <p:spPr>
          <a:xfrm>
            <a:off x="6477000" y="2590800"/>
            <a:ext cx="377026" cy="369332"/>
          </a:xfrm>
          <a:prstGeom prst="rect">
            <a:avLst/>
          </a:prstGeom>
        </p:spPr>
        <p:txBody>
          <a:bodyPr wrap="none">
            <a:spAutoFit/>
          </a:bodyPr>
          <a:lstStyle/>
          <a:p>
            <a:r>
              <a:rPr lang="en-US" dirty="0" smtClean="0"/>
              <a:t>h</a:t>
            </a:r>
            <a:r>
              <a:rPr lang="en-US" baseline="-25000" dirty="0" smtClean="0"/>
              <a:t>3</a:t>
            </a:r>
            <a:endParaRPr lang="en-US" dirty="0"/>
          </a:p>
        </p:txBody>
      </p:sp>
      <p:grpSp>
        <p:nvGrpSpPr>
          <p:cNvPr id="128" name="Group 127"/>
          <p:cNvGrpSpPr/>
          <p:nvPr/>
        </p:nvGrpSpPr>
        <p:grpSpPr>
          <a:xfrm>
            <a:off x="1828800" y="1828800"/>
            <a:ext cx="4365718" cy="2057400"/>
            <a:chOff x="1828800" y="2286000"/>
            <a:chExt cx="4365718" cy="2057400"/>
          </a:xfrm>
        </p:grpSpPr>
        <p:sp>
          <p:nvSpPr>
            <p:cNvPr id="97" name="Oval 96"/>
            <p:cNvSpPr/>
            <p:nvPr/>
          </p:nvSpPr>
          <p:spPr>
            <a:xfrm>
              <a:off x="1828800" y="2286000"/>
              <a:ext cx="1524000" cy="20574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4" name="Shape 103"/>
            <p:cNvCxnSpPr>
              <a:stCxn id="40" idx="3"/>
              <a:endCxn id="97" idx="4"/>
            </p:cNvCxnSpPr>
            <p:nvPr/>
          </p:nvCxnSpPr>
          <p:spPr>
            <a:xfrm rot="5400000">
              <a:off x="4038600" y="2187482"/>
              <a:ext cx="708118" cy="3603718"/>
            </a:xfrm>
            <a:prstGeom prst="curvedConnector3">
              <a:avLst>
                <a:gd name="adj1" fmla="val 132283"/>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30" name="Group 129"/>
          <p:cNvGrpSpPr/>
          <p:nvPr/>
        </p:nvGrpSpPr>
        <p:grpSpPr>
          <a:xfrm>
            <a:off x="2133600" y="2209800"/>
            <a:ext cx="3886200" cy="838200"/>
            <a:chOff x="2133600" y="2667000"/>
            <a:chExt cx="3886200" cy="838200"/>
          </a:xfrm>
        </p:grpSpPr>
        <p:sp>
          <p:nvSpPr>
            <p:cNvPr id="98" name="Oval 97"/>
            <p:cNvSpPr/>
            <p:nvPr/>
          </p:nvSpPr>
          <p:spPr>
            <a:xfrm rot="16200000">
              <a:off x="1943100" y="2857500"/>
              <a:ext cx="838200" cy="4572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2" name="Shape 111"/>
            <p:cNvCxnSpPr>
              <a:stCxn id="35" idx="0"/>
              <a:endCxn id="98" idx="5"/>
            </p:cNvCxnSpPr>
            <p:nvPr/>
          </p:nvCxnSpPr>
          <p:spPr>
            <a:xfrm rot="16200000" flipV="1">
              <a:off x="4104599" y="1208998"/>
              <a:ext cx="334448" cy="349595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2590800" y="2590801"/>
            <a:ext cx="3832319" cy="838200"/>
            <a:chOff x="2590800" y="3048001"/>
            <a:chExt cx="3832319" cy="838200"/>
          </a:xfrm>
        </p:grpSpPr>
        <p:sp>
          <p:nvSpPr>
            <p:cNvPr id="102" name="Oval 101"/>
            <p:cNvSpPr/>
            <p:nvPr/>
          </p:nvSpPr>
          <p:spPr>
            <a:xfrm rot="16200000">
              <a:off x="2400300" y="3238501"/>
              <a:ext cx="838200" cy="4572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14" name="Shape 113"/>
            <p:cNvCxnSpPr>
              <a:stCxn id="36" idx="3"/>
              <a:endCxn id="102" idx="4"/>
            </p:cNvCxnSpPr>
            <p:nvPr/>
          </p:nvCxnSpPr>
          <p:spPr>
            <a:xfrm rot="5400000">
              <a:off x="4629150" y="1673132"/>
              <a:ext cx="212819" cy="3375118"/>
            </a:xfrm>
            <a:prstGeom prst="curvedConnector2">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126" name="Rectangle 125"/>
          <p:cNvSpPr/>
          <p:nvPr/>
        </p:nvSpPr>
        <p:spPr>
          <a:xfrm>
            <a:off x="3962400" y="1219200"/>
            <a:ext cx="811441" cy="369332"/>
          </a:xfrm>
          <a:prstGeom prst="rect">
            <a:avLst/>
          </a:prstGeom>
        </p:spPr>
        <p:txBody>
          <a:bodyPr wrap="none">
            <a:spAutoFit/>
          </a:bodyPr>
          <a:lstStyle/>
          <a:p>
            <a:r>
              <a:rPr lang="en-US" dirty="0" smtClean="0">
                <a:solidFill>
                  <a:srgbClr val="00B050"/>
                </a:solidFill>
              </a:rPr>
              <a:t>h</a:t>
            </a:r>
            <a:r>
              <a:rPr lang="en-US" baseline="-25000" dirty="0" smtClean="0">
                <a:solidFill>
                  <a:srgbClr val="00B050"/>
                </a:solidFill>
              </a:rPr>
              <a:t>2 </a:t>
            </a:r>
            <a:r>
              <a:rPr lang="en-US" dirty="0" smtClean="0">
                <a:solidFill>
                  <a:srgbClr val="00B050"/>
                </a:solidFill>
              </a:rPr>
              <a:t>≥ h</a:t>
            </a:r>
            <a:r>
              <a:rPr lang="en-US" baseline="-25000" dirty="0" smtClean="0">
                <a:solidFill>
                  <a:srgbClr val="00B050"/>
                </a:solidFill>
              </a:rPr>
              <a:t>1</a:t>
            </a:r>
            <a:endParaRPr lang="en-US" dirty="0">
              <a:solidFill>
                <a:srgbClr val="00B050"/>
              </a:solidFill>
            </a:endParaRPr>
          </a:p>
        </p:txBody>
      </p:sp>
      <p:sp>
        <p:nvSpPr>
          <p:cNvPr id="127" name="Rectangle 126"/>
          <p:cNvSpPr/>
          <p:nvPr/>
        </p:nvSpPr>
        <p:spPr>
          <a:xfrm>
            <a:off x="3962400" y="1600200"/>
            <a:ext cx="811441" cy="369332"/>
          </a:xfrm>
          <a:prstGeom prst="rect">
            <a:avLst/>
          </a:prstGeom>
        </p:spPr>
        <p:txBody>
          <a:bodyPr wrap="none">
            <a:spAutoFit/>
          </a:bodyPr>
          <a:lstStyle/>
          <a:p>
            <a:r>
              <a:rPr lang="en-US" dirty="0" smtClean="0">
                <a:solidFill>
                  <a:srgbClr val="00B050"/>
                </a:solidFill>
              </a:rPr>
              <a:t>h</a:t>
            </a:r>
            <a:r>
              <a:rPr lang="en-US" baseline="-25000" dirty="0" smtClean="0">
                <a:solidFill>
                  <a:srgbClr val="00B050"/>
                </a:solidFill>
              </a:rPr>
              <a:t>2 </a:t>
            </a:r>
            <a:r>
              <a:rPr lang="en-US" dirty="0" smtClean="0">
                <a:solidFill>
                  <a:srgbClr val="00B050"/>
                </a:solidFill>
              </a:rPr>
              <a:t>≥ h</a:t>
            </a:r>
            <a:r>
              <a:rPr lang="en-US" baseline="-25000" dirty="0" smtClean="0">
                <a:solidFill>
                  <a:srgbClr val="00B050"/>
                </a:solidFill>
              </a:rPr>
              <a:t>3</a:t>
            </a:r>
            <a:endParaRPr 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a:t>
            </a:r>
            <a:r>
              <a:rPr lang="en-US" dirty="0" smtClean="0">
                <a:solidFill>
                  <a:srgbClr val="FF0000"/>
                </a:solidFill>
              </a:rPr>
              <a:t>S</a:t>
            </a:r>
            <a:r>
              <a:rPr lang="en-US" dirty="0" smtClean="0"/>
              <a:t> Algorithm</a:t>
            </a:r>
            <a:endParaRPr lang="en-US" dirty="0"/>
          </a:p>
        </p:txBody>
      </p:sp>
      <p:sp>
        <p:nvSpPr>
          <p:cNvPr id="3" name="Content Placeholder 2"/>
          <p:cNvSpPr>
            <a:spLocks noGrp="1"/>
          </p:cNvSpPr>
          <p:nvPr>
            <p:ph sz="quarter" idx="1"/>
          </p:nvPr>
        </p:nvSpPr>
        <p:spPr>
          <a:xfrm>
            <a:off x="457200" y="1219200"/>
            <a:ext cx="8229600" cy="4937760"/>
          </a:xfrm>
        </p:spPr>
        <p:txBody>
          <a:bodyPr>
            <a:normAutofit lnSpcReduction="10000"/>
          </a:bodyPr>
          <a:lstStyle/>
          <a:p>
            <a:r>
              <a:rPr lang="en-US" dirty="0" smtClean="0"/>
              <a:t>Begin with the </a:t>
            </a:r>
            <a:r>
              <a:rPr lang="en-US" dirty="0" smtClean="0">
                <a:solidFill>
                  <a:srgbClr val="FF0000"/>
                </a:solidFill>
              </a:rPr>
              <a:t>most specific </a:t>
            </a:r>
            <a:r>
              <a:rPr lang="en-US" dirty="0" smtClean="0"/>
              <a:t>hypothesis</a:t>
            </a:r>
          </a:p>
          <a:p>
            <a:r>
              <a:rPr lang="en-US" dirty="0" smtClean="0">
                <a:solidFill>
                  <a:srgbClr val="00B050"/>
                </a:solidFill>
              </a:rPr>
              <a:t>Generalize</a:t>
            </a:r>
            <a:r>
              <a:rPr lang="en-US" dirty="0" smtClean="0"/>
              <a:t> this hypothesis each time it fails to cover an observed positive training example</a:t>
            </a:r>
          </a:p>
          <a:p>
            <a:endParaRPr lang="en-US" dirty="0" smtClean="0"/>
          </a:p>
          <a:p>
            <a:pPr marL="514350" indent="-514350">
              <a:buFont typeface="+mj-lt"/>
              <a:buAutoNum type="arabicPeriod"/>
            </a:pPr>
            <a:r>
              <a:rPr lang="en-US" dirty="0" smtClean="0"/>
              <a:t>Initialize h to the most specific hypothesis in H</a:t>
            </a:r>
          </a:p>
          <a:p>
            <a:pPr marL="514350" indent="-514350">
              <a:buFont typeface="+mj-lt"/>
              <a:buAutoNum type="arabicPeriod"/>
            </a:pPr>
            <a:r>
              <a:rPr lang="en-US" dirty="0" smtClean="0"/>
              <a:t>For each positive training instance x</a:t>
            </a:r>
          </a:p>
          <a:p>
            <a:pPr marL="788670" lvl="1" indent="-514350"/>
            <a:r>
              <a:rPr lang="en-US" dirty="0" smtClean="0">
                <a:solidFill>
                  <a:srgbClr val="0070C0"/>
                </a:solidFill>
              </a:rPr>
              <a:t>For</a:t>
            </a:r>
            <a:r>
              <a:rPr lang="en-US" dirty="0" smtClean="0"/>
              <a:t> each attribute constraint </a:t>
            </a:r>
            <a:r>
              <a:rPr lang="en-US" dirty="0" err="1" smtClean="0"/>
              <a:t>a</a:t>
            </a:r>
            <a:r>
              <a:rPr lang="en-US" baseline="-25000" dirty="0" err="1" smtClean="0"/>
              <a:t>i</a:t>
            </a:r>
            <a:r>
              <a:rPr lang="en-US" dirty="0" smtClean="0"/>
              <a:t> in h</a:t>
            </a:r>
            <a:br>
              <a:rPr lang="en-US" dirty="0" smtClean="0"/>
            </a:br>
            <a:r>
              <a:rPr lang="en-US" dirty="0" smtClean="0">
                <a:solidFill>
                  <a:srgbClr val="0070C0"/>
                </a:solidFill>
              </a:rPr>
              <a:t>If</a:t>
            </a:r>
            <a:r>
              <a:rPr lang="en-US" dirty="0" smtClean="0"/>
              <a:t> the constraint </a:t>
            </a:r>
            <a:r>
              <a:rPr lang="en-US" dirty="0" err="1" smtClean="0"/>
              <a:t>a</a:t>
            </a:r>
            <a:r>
              <a:rPr lang="en-US" baseline="-25000" dirty="0" err="1" smtClean="0"/>
              <a:t>i</a:t>
            </a:r>
            <a:r>
              <a:rPr lang="en-US" dirty="0" smtClean="0"/>
              <a:t> in h is satisfied by x </a:t>
            </a:r>
            <a:br>
              <a:rPr lang="en-US" dirty="0" smtClean="0"/>
            </a:br>
            <a:r>
              <a:rPr lang="en-US" dirty="0" smtClean="0"/>
              <a:t>	do nothing </a:t>
            </a:r>
            <a:br>
              <a:rPr lang="en-US" dirty="0" smtClean="0"/>
            </a:br>
            <a:r>
              <a:rPr lang="en-US" dirty="0" smtClean="0">
                <a:solidFill>
                  <a:srgbClr val="0070C0"/>
                </a:solidFill>
              </a:rPr>
              <a:t>else </a:t>
            </a:r>
            <a:r>
              <a:rPr lang="en-US" dirty="0" smtClean="0"/>
              <a:t/>
            </a:r>
            <a:br>
              <a:rPr lang="en-US" dirty="0" smtClean="0"/>
            </a:br>
            <a:r>
              <a:rPr lang="en-US" dirty="0" smtClean="0"/>
              <a:t>	replace </a:t>
            </a:r>
            <a:r>
              <a:rPr lang="en-US" dirty="0" err="1" smtClean="0"/>
              <a:t>a</a:t>
            </a:r>
            <a:r>
              <a:rPr lang="en-US" baseline="-25000" dirty="0" err="1" smtClean="0"/>
              <a:t>i</a:t>
            </a:r>
            <a:r>
              <a:rPr lang="en-US" dirty="0" smtClean="0"/>
              <a:t> in h by the next more general constraint that is 	satisfied by x</a:t>
            </a:r>
          </a:p>
          <a:p>
            <a:pPr marL="514350" indent="-514350">
              <a:buFont typeface="+mj-lt"/>
              <a:buAutoNum type="arabicPeriod"/>
            </a:pPr>
            <a:r>
              <a:rPr lang="en-US" dirty="0" smtClean="0"/>
              <a:t>Output hypothesis 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Hypothesis Space Search by Find-</a:t>
            </a:r>
            <a:r>
              <a:rPr lang="en-US" dirty="0" smtClean="0">
                <a:solidFill>
                  <a:srgbClr val="FF0000"/>
                </a:solidFill>
              </a:rPr>
              <a:t>S</a:t>
            </a:r>
            <a:endParaRPr lang="en-US" dirty="0">
              <a:solidFill>
                <a:srgbClr val="FF0000"/>
              </a:solidFill>
            </a:endParaRPr>
          </a:p>
        </p:txBody>
      </p:sp>
      <p:sp>
        <p:nvSpPr>
          <p:cNvPr id="4" name="Rectangle 3"/>
          <p:cNvSpPr/>
          <p:nvPr/>
        </p:nvSpPr>
        <p:spPr>
          <a:xfrm>
            <a:off x="457200" y="1676400"/>
            <a:ext cx="8686800" cy="4154984"/>
          </a:xfrm>
          <a:prstGeom prst="rect">
            <a:avLst/>
          </a:prstGeom>
        </p:spPr>
        <p:txBody>
          <a:bodyPr wrap="square">
            <a:spAutoFit/>
          </a:bodyPr>
          <a:lstStyle/>
          <a:p>
            <a:r>
              <a:rPr lang="en-US" sz="2400" dirty="0" smtClean="0">
                <a:latin typeface="Microsoft Sans Serif" pitchFamily="34" charset="0"/>
                <a:cs typeface="Microsoft Sans Serif" pitchFamily="34" charset="0"/>
              </a:rPr>
              <a:t>h</a:t>
            </a:r>
            <a:r>
              <a:rPr lang="en-US" sz="2400" baseline="-25000" dirty="0" smtClean="0">
                <a:latin typeface="Microsoft Sans Serif" pitchFamily="34" charset="0"/>
                <a:cs typeface="Microsoft Sans Serif" pitchFamily="34" charset="0"/>
              </a:rPr>
              <a:t>0 </a:t>
            </a:r>
            <a:r>
              <a:rPr lang="en-US" sz="2400" dirty="0" smtClean="0">
                <a:latin typeface="Microsoft Sans Serif" pitchFamily="34" charset="0"/>
                <a:cs typeface="Microsoft Sans Serif" pitchFamily="34" charset="0"/>
              </a:rPr>
              <a:t>= &lt;      </a:t>
            </a:r>
            <a:r>
              <a:rPr lang="en-US" sz="2400" dirty="0" smtClean="0">
                <a:solidFill>
                  <a:srgbClr val="FF0000"/>
                </a:solidFill>
                <a:latin typeface="Microsoft Sans Serif" pitchFamily="34" charset="0"/>
                <a:cs typeface="Microsoft Sans Serif" pitchFamily="34" charset="0"/>
              </a:rPr>
              <a:t>Ø</a:t>
            </a:r>
            <a:r>
              <a:rPr lang="en-US" sz="2400" dirty="0" smtClean="0">
                <a:latin typeface="Microsoft Sans Serif" pitchFamily="34" charset="0"/>
                <a:cs typeface="Microsoft Sans Serif" pitchFamily="34" charset="0"/>
              </a:rPr>
              <a:t>,        </a:t>
            </a:r>
            <a:r>
              <a:rPr lang="en-US" sz="2400" dirty="0" smtClean="0">
                <a:solidFill>
                  <a:srgbClr val="FF0000"/>
                </a:solidFill>
                <a:latin typeface="Microsoft Sans Serif" pitchFamily="34" charset="0"/>
                <a:cs typeface="Microsoft Sans Serif" pitchFamily="34" charset="0"/>
              </a:rPr>
              <a:t>Ø</a:t>
            </a:r>
            <a:r>
              <a:rPr lang="en-US" sz="2400" dirty="0" smtClean="0">
                <a:latin typeface="Microsoft Sans Serif" pitchFamily="34" charset="0"/>
                <a:cs typeface="Microsoft Sans Serif" pitchFamily="34" charset="0"/>
              </a:rPr>
              <a:t>,          </a:t>
            </a:r>
            <a:r>
              <a:rPr lang="en-US" sz="2400" dirty="0" smtClean="0">
                <a:solidFill>
                  <a:srgbClr val="FF0000"/>
                </a:solidFill>
                <a:latin typeface="Microsoft Sans Serif" pitchFamily="34" charset="0"/>
                <a:cs typeface="Microsoft Sans Serif" pitchFamily="34" charset="0"/>
              </a:rPr>
              <a:t>Ø</a:t>
            </a:r>
            <a:r>
              <a:rPr lang="en-US" sz="2400" dirty="0" smtClean="0">
                <a:latin typeface="Microsoft Sans Serif" pitchFamily="34" charset="0"/>
                <a:cs typeface="Microsoft Sans Serif" pitchFamily="34" charset="0"/>
              </a:rPr>
              <a:t>,         </a:t>
            </a:r>
            <a:r>
              <a:rPr lang="en-US" sz="2400" dirty="0" smtClean="0">
                <a:solidFill>
                  <a:srgbClr val="FF0000"/>
                </a:solidFill>
                <a:latin typeface="Microsoft Sans Serif" pitchFamily="34" charset="0"/>
                <a:cs typeface="Microsoft Sans Serif" pitchFamily="34" charset="0"/>
              </a:rPr>
              <a:t>Ø</a:t>
            </a:r>
            <a:r>
              <a:rPr lang="en-US" sz="2400" dirty="0" smtClean="0">
                <a:latin typeface="Microsoft Sans Serif" pitchFamily="34" charset="0"/>
                <a:cs typeface="Microsoft Sans Serif" pitchFamily="34" charset="0"/>
              </a:rPr>
              <a:t>,         </a:t>
            </a:r>
            <a:r>
              <a:rPr lang="en-US" sz="2400" dirty="0" smtClean="0">
                <a:solidFill>
                  <a:srgbClr val="FF0000"/>
                </a:solidFill>
                <a:latin typeface="Microsoft Sans Serif" pitchFamily="34" charset="0"/>
                <a:cs typeface="Microsoft Sans Serif" pitchFamily="34" charset="0"/>
              </a:rPr>
              <a:t>Ø</a:t>
            </a:r>
            <a:r>
              <a:rPr lang="en-US" sz="2400" dirty="0" smtClean="0">
                <a:latin typeface="Microsoft Sans Serif" pitchFamily="34" charset="0"/>
                <a:cs typeface="Microsoft Sans Serif" pitchFamily="34" charset="0"/>
              </a:rPr>
              <a:t>,                 </a:t>
            </a:r>
            <a:r>
              <a:rPr lang="en-US" sz="2400" dirty="0" smtClean="0">
                <a:solidFill>
                  <a:srgbClr val="FF0000"/>
                </a:solidFill>
                <a:latin typeface="Microsoft Sans Serif" pitchFamily="34" charset="0"/>
                <a:cs typeface="Microsoft Sans Serif" pitchFamily="34" charset="0"/>
              </a:rPr>
              <a:t>Ø</a:t>
            </a:r>
            <a:r>
              <a:rPr lang="en-US" sz="2400" dirty="0" smtClean="0">
                <a:latin typeface="Microsoft Sans Serif" pitchFamily="34" charset="0"/>
                <a:cs typeface="Microsoft Sans Serif" pitchFamily="34" charset="0"/>
              </a:rPr>
              <a:t>&gt;</a:t>
            </a:r>
          </a:p>
          <a:p>
            <a:r>
              <a:rPr lang="en-US" sz="2400" dirty="0" smtClean="0">
                <a:latin typeface="Microsoft Sans Serif" pitchFamily="34" charset="0"/>
                <a:cs typeface="Microsoft Sans Serif" pitchFamily="34" charset="0"/>
              </a:rPr>
              <a:t>x</a:t>
            </a:r>
            <a:r>
              <a:rPr lang="en-US" sz="2400" baseline="-25000" dirty="0" smtClean="0">
                <a:latin typeface="Microsoft Sans Serif" pitchFamily="34" charset="0"/>
                <a:cs typeface="Microsoft Sans Serif" pitchFamily="34" charset="0"/>
              </a:rPr>
              <a:t>1</a:t>
            </a:r>
            <a:r>
              <a:rPr lang="en-US" sz="2400" dirty="0" smtClean="0">
                <a:latin typeface="Microsoft Sans Serif" pitchFamily="34" charset="0"/>
                <a:cs typeface="Microsoft Sans Serif" pitchFamily="34" charset="0"/>
              </a:rPr>
              <a:t>= &lt;Sunny,  Warm,  Normal,  Strong,  Warm,     Same&gt;, </a:t>
            </a:r>
            <a:r>
              <a:rPr lang="en-US" sz="2400" dirty="0" smtClean="0">
                <a:solidFill>
                  <a:srgbClr val="00B050"/>
                </a:solidFill>
                <a:latin typeface="Microsoft Sans Serif" pitchFamily="34" charset="0"/>
                <a:cs typeface="Microsoft Sans Serif" pitchFamily="34" charset="0"/>
              </a:rPr>
              <a:t>+</a:t>
            </a:r>
          </a:p>
          <a:p>
            <a:r>
              <a:rPr lang="en-US" sz="2400" dirty="0" smtClean="0">
                <a:latin typeface="Microsoft Sans Serif" pitchFamily="34" charset="0"/>
                <a:cs typeface="Microsoft Sans Serif" pitchFamily="34" charset="0"/>
              </a:rPr>
              <a:t>h</a:t>
            </a:r>
            <a:r>
              <a:rPr lang="en-US" sz="2400" baseline="-25000" dirty="0" smtClean="0">
                <a:latin typeface="Microsoft Sans Serif" pitchFamily="34" charset="0"/>
                <a:cs typeface="Microsoft Sans Serif" pitchFamily="34" charset="0"/>
              </a:rPr>
              <a:t>1</a:t>
            </a:r>
            <a:r>
              <a:rPr lang="en-US" sz="2400" dirty="0" smtClean="0">
                <a:latin typeface="Microsoft Sans Serif" pitchFamily="34" charset="0"/>
                <a:cs typeface="Microsoft Sans Serif" pitchFamily="34" charset="0"/>
              </a:rPr>
              <a:t>= &lt;Sunny,  Warm,  Normal,  Strong,  Warm,     Same&gt;</a:t>
            </a:r>
            <a:endParaRPr lang="en-US" sz="2400" dirty="0" smtClean="0">
              <a:solidFill>
                <a:srgbClr val="00B050"/>
              </a:solidFill>
              <a:latin typeface="Microsoft Sans Serif" pitchFamily="34" charset="0"/>
              <a:cs typeface="Microsoft Sans Serif" pitchFamily="34" charset="0"/>
            </a:endParaRPr>
          </a:p>
          <a:p>
            <a:r>
              <a:rPr lang="en-US" sz="2400" dirty="0" smtClean="0">
                <a:latin typeface="Microsoft Sans Serif" pitchFamily="34" charset="0"/>
                <a:cs typeface="Microsoft Sans Serif" pitchFamily="34" charset="0"/>
              </a:rPr>
              <a:t>x</a:t>
            </a:r>
            <a:r>
              <a:rPr lang="en-US" sz="2400" baseline="-25000" dirty="0" smtClean="0">
                <a:latin typeface="Microsoft Sans Serif" pitchFamily="34" charset="0"/>
                <a:cs typeface="Microsoft Sans Serif" pitchFamily="34" charset="0"/>
              </a:rPr>
              <a:t>2</a:t>
            </a:r>
            <a:r>
              <a:rPr lang="en-US" sz="2400" dirty="0" smtClean="0">
                <a:latin typeface="Microsoft Sans Serif" pitchFamily="34" charset="0"/>
                <a:cs typeface="Microsoft Sans Serif" pitchFamily="34" charset="0"/>
              </a:rPr>
              <a:t>= &lt;Sunny,  Warm,      High,  Strong,   Warm,     Same&gt;, </a:t>
            </a:r>
            <a:r>
              <a:rPr lang="en-US" sz="2400" dirty="0" smtClean="0">
                <a:solidFill>
                  <a:srgbClr val="00B050"/>
                </a:solidFill>
                <a:latin typeface="Microsoft Sans Serif" pitchFamily="34" charset="0"/>
                <a:cs typeface="Microsoft Sans Serif" pitchFamily="34" charset="0"/>
              </a:rPr>
              <a:t>+</a:t>
            </a:r>
          </a:p>
          <a:p>
            <a:r>
              <a:rPr lang="en-US" sz="2400" dirty="0" smtClean="0">
                <a:latin typeface="Microsoft Sans Serif" pitchFamily="34" charset="0"/>
                <a:cs typeface="Microsoft Sans Serif" pitchFamily="34" charset="0"/>
              </a:rPr>
              <a:t>h</a:t>
            </a:r>
            <a:r>
              <a:rPr lang="en-US" sz="2400" baseline="-25000" dirty="0" smtClean="0">
                <a:latin typeface="Microsoft Sans Serif" pitchFamily="34" charset="0"/>
                <a:cs typeface="Microsoft Sans Serif" pitchFamily="34" charset="0"/>
              </a:rPr>
              <a:t>2</a:t>
            </a:r>
            <a:r>
              <a:rPr lang="en-US" sz="2400" dirty="0" smtClean="0">
                <a:latin typeface="Microsoft Sans Serif" pitchFamily="34" charset="0"/>
                <a:cs typeface="Microsoft Sans Serif" pitchFamily="34" charset="0"/>
              </a:rPr>
              <a:t>= &lt;Sunny,  Warm,           </a:t>
            </a:r>
            <a:r>
              <a:rPr lang="en-US" sz="2400" dirty="0" smtClean="0">
                <a:solidFill>
                  <a:srgbClr val="00B050"/>
                </a:solidFill>
                <a:latin typeface="Microsoft Sans Serif" pitchFamily="34" charset="0"/>
                <a:cs typeface="Microsoft Sans Serif" pitchFamily="34" charset="0"/>
              </a:rPr>
              <a:t>?</a:t>
            </a:r>
            <a:r>
              <a:rPr lang="en-US" sz="2400" dirty="0" smtClean="0">
                <a:latin typeface="Microsoft Sans Serif" pitchFamily="34" charset="0"/>
                <a:cs typeface="Microsoft Sans Serif" pitchFamily="34" charset="0"/>
              </a:rPr>
              <a:t>,  Strong,   Warm,      Same&gt;</a:t>
            </a:r>
            <a:endParaRPr lang="en-US" sz="2400" dirty="0" smtClean="0">
              <a:solidFill>
                <a:srgbClr val="00B050"/>
              </a:solidFill>
              <a:latin typeface="Microsoft Sans Serif" pitchFamily="34" charset="0"/>
              <a:cs typeface="Microsoft Sans Serif" pitchFamily="34" charset="0"/>
            </a:endParaRPr>
          </a:p>
          <a:p>
            <a:r>
              <a:rPr lang="en-US" sz="2400" dirty="0" smtClean="0">
                <a:latin typeface="Microsoft Sans Serif" pitchFamily="34" charset="0"/>
                <a:cs typeface="Microsoft Sans Serif" pitchFamily="34" charset="0"/>
              </a:rPr>
              <a:t>x</a:t>
            </a:r>
            <a:r>
              <a:rPr lang="en-US" sz="2400" baseline="-25000" dirty="0" smtClean="0">
                <a:latin typeface="Microsoft Sans Serif" pitchFamily="34" charset="0"/>
                <a:cs typeface="Microsoft Sans Serif" pitchFamily="34" charset="0"/>
              </a:rPr>
              <a:t>3</a:t>
            </a:r>
            <a:r>
              <a:rPr lang="en-US" sz="2400" dirty="0" smtClean="0">
                <a:latin typeface="Microsoft Sans Serif" pitchFamily="34" charset="0"/>
                <a:cs typeface="Microsoft Sans Serif" pitchFamily="34" charset="0"/>
              </a:rPr>
              <a:t>= &lt; Rainy,    Cold,      High,  Strong,   Warm,   Change&gt;, </a:t>
            </a:r>
            <a:r>
              <a:rPr lang="en-US" sz="2400" dirty="0" smtClean="0">
                <a:solidFill>
                  <a:srgbClr val="FF0000"/>
                </a:solidFill>
                <a:latin typeface="Microsoft Sans Serif" pitchFamily="34" charset="0"/>
                <a:cs typeface="Microsoft Sans Serif" pitchFamily="34" charset="0"/>
              </a:rPr>
              <a:t>-</a:t>
            </a:r>
          </a:p>
          <a:p>
            <a:r>
              <a:rPr lang="en-US" sz="2400" dirty="0" smtClean="0">
                <a:latin typeface="Microsoft Sans Serif" pitchFamily="34" charset="0"/>
                <a:cs typeface="Microsoft Sans Serif" pitchFamily="34" charset="0"/>
              </a:rPr>
              <a:t>h</a:t>
            </a:r>
            <a:r>
              <a:rPr lang="en-US" sz="2400" baseline="-25000" dirty="0" smtClean="0">
                <a:latin typeface="Microsoft Sans Serif" pitchFamily="34" charset="0"/>
                <a:cs typeface="Microsoft Sans Serif" pitchFamily="34" charset="0"/>
              </a:rPr>
              <a:t>3</a:t>
            </a:r>
            <a:r>
              <a:rPr lang="en-US" sz="2400" dirty="0" smtClean="0">
                <a:latin typeface="Microsoft Sans Serif" pitchFamily="34" charset="0"/>
                <a:cs typeface="Microsoft Sans Serif" pitchFamily="34" charset="0"/>
              </a:rPr>
              <a:t>= &lt;Sunny,  Warm,           </a:t>
            </a:r>
            <a:r>
              <a:rPr lang="en-US" sz="2400" dirty="0" smtClean="0">
                <a:solidFill>
                  <a:srgbClr val="00B050"/>
                </a:solidFill>
                <a:latin typeface="Microsoft Sans Serif" pitchFamily="34" charset="0"/>
                <a:cs typeface="Microsoft Sans Serif" pitchFamily="34" charset="0"/>
              </a:rPr>
              <a:t>?</a:t>
            </a:r>
            <a:r>
              <a:rPr lang="en-US" sz="2400" dirty="0" smtClean="0">
                <a:latin typeface="Microsoft Sans Serif" pitchFamily="34" charset="0"/>
                <a:cs typeface="Microsoft Sans Serif" pitchFamily="34" charset="0"/>
              </a:rPr>
              <a:t>,  Strong,   Warm,     Same&gt;</a:t>
            </a:r>
            <a:endParaRPr lang="en-US" sz="2400" dirty="0" smtClean="0">
              <a:solidFill>
                <a:srgbClr val="FF0000"/>
              </a:solidFill>
              <a:latin typeface="Microsoft Sans Serif" pitchFamily="34" charset="0"/>
              <a:cs typeface="Microsoft Sans Serif" pitchFamily="34" charset="0"/>
            </a:endParaRPr>
          </a:p>
          <a:p>
            <a:r>
              <a:rPr lang="en-US" sz="2400" dirty="0" smtClean="0">
                <a:latin typeface="Microsoft Sans Serif" pitchFamily="34" charset="0"/>
                <a:cs typeface="Microsoft Sans Serif" pitchFamily="34" charset="0"/>
              </a:rPr>
              <a:t>x</a:t>
            </a:r>
            <a:r>
              <a:rPr lang="en-US" sz="2400" baseline="-25000" dirty="0" smtClean="0">
                <a:latin typeface="Microsoft Sans Serif" pitchFamily="34" charset="0"/>
                <a:cs typeface="Microsoft Sans Serif" pitchFamily="34" charset="0"/>
              </a:rPr>
              <a:t>4</a:t>
            </a:r>
            <a:r>
              <a:rPr lang="en-US" sz="2400" dirty="0" smtClean="0">
                <a:latin typeface="Microsoft Sans Serif" pitchFamily="34" charset="0"/>
                <a:cs typeface="Microsoft Sans Serif" pitchFamily="34" charset="0"/>
              </a:rPr>
              <a:t>= &lt;Sunny,  Warm,      High,  Strong,    Cool,   Change&gt;, </a:t>
            </a:r>
            <a:r>
              <a:rPr lang="en-US" sz="2400" dirty="0" smtClean="0">
                <a:solidFill>
                  <a:srgbClr val="00B050"/>
                </a:solidFill>
                <a:latin typeface="Microsoft Sans Serif" pitchFamily="34" charset="0"/>
                <a:cs typeface="Microsoft Sans Serif" pitchFamily="34" charset="0"/>
              </a:rPr>
              <a:t>+</a:t>
            </a:r>
          </a:p>
          <a:p>
            <a:r>
              <a:rPr lang="en-US" sz="2400" dirty="0" smtClean="0">
                <a:latin typeface="Microsoft Sans Serif" pitchFamily="34" charset="0"/>
                <a:cs typeface="Microsoft Sans Serif" pitchFamily="34" charset="0"/>
              </a:rPr>
              <a:t>h</a:t>
            </a:r>
            <a:r>
              <a:rPr lang="en-US" sz="2400" baseline="-25000" dirty="0" smtClean="0">
                <a:latin typeface="Microsoft Sans Serif" pitchFamily="34" charset="0"/>
                <a:cs typeface="Microsoft Sans Serif" pitchFamily="34" charset="0"/>
              </a:rPr>
              <a:t>4</a:t>
            </a:r>
            <a:r>
              <a:rPr lang="en-US" sz="2400" dirty="0" smtClean="0">
                <a:latin typeface="Microsoft Sans Serif" pitchFamily="34" charset="0"/>
                <a:cs typeface="Microsoft Sans Serif" pitchFamily="34" charset="0"/>
              </a:rPr>
              <a:t>= &lt;Sunny,  Warm,           </a:t>
            </a:r>
            <a:r>
              <a:rPr lang="en-US" sz="2400" dirty="0" smtClean="0">
                <a:solidFill>
                  <a:srgbClr val="00B050"/>
                </a:solidFill>
                <a:latin typeface="Microsoft Sans Serif" pitchFamily="34" charset="0"/>
                <a:cs typeface="Microsoft Sans Serif" pitchFamily="34" charset="0"/>
              </a:rPr>
              <a:t>?</a:t>
            </a:r>
            <a:r>
              <a:rPr lang="en-US" sz="2400" dirty="0" smtClean="0">
                <a:latin typeface="Microsoft Sans Serif" pitchFamily="34" charset="0"/>
                <a:cs typeface="Microsoft Sans Serif" pitchFamily="34" charset="0"/>
              </a:rPr>
              <a:t>,  Strong,          </a:t>
            </a:r>
            <a:r>
              <a:rPr lang="en-US" sz="2400" dirty="0" smtClean="0">
                <a:solidFill>
                  <a:srgbClr val="00B050"/>
                </a:solidFill>
                <a:latin typeface="Microsoft Sans Serif" pitchFamily="34" charset="0"/>
                <a:cs typeface="Microsoft Sans Serif" pitchFamily="34" charset="0"/>
              </a:rPr>
              <a:t>?</a:t>
            </a:r>
            <a:r>
              <a:rPr lang="en-US" sz="2400" dirty="0" smtClean="0">
                <a:latin typeface="Microsoft Sans Serif" pitchFamily="34" charset="0"/>
                <a:cs typeface="Microsoft Sans Serif" pitchFamily="34" charset="0"/>
              </a:rPr>
              <a:t>,              </a:t>
            </a:r>
            <a:r>
              <a:rPr lang="en-US" sz="2400" dirty="0" smtClean="0">
                <a:solidFill>
                  <a:srgbClr val="00B050"/>
                </a:solidFill>
                <a:latin typeface="Microsoft Sans Serif" pitchFamily="34" charset="0"/>
                <a:cs typeface="Microsoft Sans Serif" pitchFamily="34" charset="0"/>
              </a:rPr>
              <a:t>?</a:t>
            </a:r>
            <a:r>
              <a:rPr lang="en-US" sz="2400" dirty="0" smtClean="0">
                <a:latin typeface="Microsoft Sans Serif" pitchFamily="34" charset="0"/>
                <a:cs typeface="Microsoft Sans Serif" pitchFamily="34" charset="0"/>
              </a:rPr>
              <a:t>&gt;</a:t>
            </a:r>
          </a:p>
          <a:p>
            <a:endParaRPr lang="en-US" sz="2400" dirty="0" smtClean="0">
              <a:solidFill>
                <a:srgbClr val="00B050"/>
              </a:solidFill>
              <a:latin typeface="Microsoft Sans Serif" pitchFamily="34" charset="0"/>
              <a:cs typeface="Microsoft Sans Serif" pitchFamily="34" charset="0"/>
            </a:endParaRPr>
          </a:p>
          <a:p>
            <a:endParaRPr lang="en-US" sz="2400" dirty="0" smtClean="0">
              <a:latin typeface="Microsoft Sans Serif" pitchFamily="34" charset="0"/>
              <a:cs typeface="Microsoft Sans Serif" pitchFamily="34" charset="0"/>
            </a:endParaRPr>
          </a:p>
        </p:txBody>
      </p:sp>
      <p:sp>
        <p:nvSpPr>
          <p:cNvPr id="74" name="Oval 73"/>
          <p:cNvSpPr/>
          <p:nvPr/>
        </p:nvSpPr>
        <p:spPr>
          <a:xfrm>
            <a:off x="3429000" y="2438400"/>
            <a:ext cx="10668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867400" y="3886200"/>
            <a:ext cx="20574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p:nvPr/>
        </p:nvCxnSpPr>
        <p:spPr>
          <a:xfrm>
            <a:off x="1066800" y="3808412"/>
            <a:ext cx="7162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Circular Arrow 104"/>
          <p:cNvSpPr/>
          <p:nvPr/>
        </p:nvSpPr>
        <p:spPr>
          <a:xfrm rot="5400000">
            <a:off x="8001000" y="3352800"/>
            <a:ext cx="914400" cy="762000"/>
          </a:xfrm>
          <a:prstGeom prst="circularArrow">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106" name="Rectangle 105"/>
          <p:cNvSpPr/>
          <p:nvPr/>
        </p:nvSpPr>
        <p:spPr>
          <a:xfrm>
            <a:off x="457200" y="4648200"/>
            <a:ext cx="7848600" cy="3810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105" grpId="0" animBg="1"/>
      <p:bldP spid="1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Find-</a:t>
            </a:r>
            <a:r>
              <a:rPr lang="en-US" dirty="0" smtClean="0">
                <a:solidFill>
                  <a:srgbClr val="FF0000"/>
                </a:solidFill>
              </a:rPr>
              <a:t>S</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Hypothesis space described by conjunctions of attributes</a:t>
            </a:r>
          </a:p>
          <a:p>
            <a:endParaRPr lang="en-US" dirty="0" smtClean="0"/>
          </a:p>
          <a:p>
            <a:r>
              <a:rPr lang="en-US" dirty="0" smtClean="0"/>
              <a:t>Find-S will output the </a:t>
            </a:r>
            <a:r>
              <a:rPr lang="en-US" dirty="0" smtClean="0">
                <a:solidFill>
                  <a:srgbClr val="FF0000"/>
                </a:solidFill>
              </a:rPr>
              <a:t>most specific </a:t>
            </a:r>
            <a:r>
              <a:rPr lang="en-US" dirty="0" smtClean="0"/>
              <a:t>hypothesis within H that is consistent with the positive training examples</a:t>
            </a:r>
          </a:p>
          <a:p>
            <a:endParaRPr lang="en-US" dirty="0" smtClean="0"/>
          </a:p>
          <a:p>
            <a:r>
              <a:rPr lang="en-US" dirty="0" smtClean="0"/>
              <a:t>The output hypothesis will also be consistent with the negative examples, provided the target concept is contained in H.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Complaints about Find-</a:t>
            </a:r>
            <a:r>
              <a:rPr lang="en-US" dirty="0" smtClean="0">
                <a:solidFill>
                  <a:srgbClr val="FF0000"/>
                </a:solidFill>
              </a:rPr>
              <a:t>S</a:t>
            </a:r>
            <a:endParaRPr lang="en-US" dirty="0">
              <a:solidFill>
                <a:srgbClr val="FF0000"/>
              </a:solidFill>
            </a:endParaRPr>
          </a:p>
        </p:txBody>
      </p:sp>
      <p:sp>
        <p:nvSpPr>
          <p:cNvPr id="3" name="Content Placeholder 2"/>
          <p:cNvSpPr>
            <a:spLocks noGrp="1"/>
          </p:cNvSpPr>
          <p:nvPr>
            <p:ph sz="quarter" idx="1"/>
          </p:nvPr>
        </p:nvSpPr>
        <p:spPr/>
        <p:txBody>
          <a:bodyPr>
            <a:normAutofit fontScale="92500"/>
          </a:bodyPr>
          <a:lstStyle/>
          <a:p>
            <a:r>
              <a:rPr lang="en-US" dirty="0" smtClean="0"/>
              <a:t>Can’t tell if the learner has converged to the target concept, in the sense that it is unable to determine whether it has found the only hypothesis consistent with the training examples. </a:t>
            </a:r>
          </a:p>
          <a:p>
            <a:pPr lvl="1"/>
            <a:r>
              <a:rPr lang="en-US" dirty="0" smtClean="0"/>
              <a:t>More examples get better approximation</a:t>
            </a:r>
          </a:p>
          <a:p>
            <a:r>
              <a:rPr lang="en-US" dirty="0" smtClean="0"/>
              <a:t>Can’t tell when training data is inconsistent, as it ignores negative training examples. </a:t>
            </a:r>
          </a:p>
          <a:p>
            <a:pPr lvl="1"/>
            <a:r>
              <a:rPr lang="en-US" dirty="0" smtClean="0"/>
              <a:t>Prefer to detect and tolerate errors or noise</a:t>
            </a:r>
          </a:p>
          <a:p>
            <a:r>
              <a:rPr lang="en-US" dirty="0" smtClean="0"/>
              <a:t>Why prefer the most specific hypothesis? Why not the most general, or some other hypothesis?</a:t>
            </a:r>
          </a:p>
          <a:p>
            <a:pPr lvl="1"/>
            <a:r>
              <a:rPr lang="en-US" dirty="0" smtClean="0"/>
              <a:t>More specific less likely coincident</a:t>
            </a:r>
          </a:p>
          <a:p>
            <a:r>
              <a:rPr lang="en-US" dirty="0" smtClean="0"/>
              <a:t>What if there are multiple maximally specific hypothesis? </a:t>
            </a:r>
          </a:p>
          <a:p>
            <a:pPr lvl="1"/>
            <a:r>
              <a:rPr lang="en-US" dirty="0" smtClean="0"/>
              <a:t>All of them are equally likely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Spaces</a:t>
            </a:r>
            <a:endParaRPr lang="en-US" dirty="0"/>
          </a:p>
        </p:txBody>
      </p:sp>
      <p:sp>
        <p:nvSpPr>
          <p:cNvPr id="3" name="Content Placeholder 2"/>
          <p:cNvSpPr>
            <a:spLocks noGrp="1"/>
          </p:cNvSpPr>
          <p:nvPr>
            <p:ph sz="quarter" idx="1"/>
          </p:nvPr>
        </p:nvSpPr>
        <p:spPr/>
        <p:txBody>
          <a:bodyPr/>
          <a:lstStyle/>
          <a:p>
            <a:r>
              <a:rPr lang="en-US" dirty="0" smtClean="0"/>
              <a:t>A hypothesis h is </a:t>
            </a:r>
            <a:r>
              <a:rPr lang="en-US" dirty="0" smtClean="0">
                <a:solidFill>
                  <a:srgbClr val="00B050"/>
                </a:solidFill>
              </a:rPr>
              <a:t>consistent</a:t>
            </a:r>
            <a:r>
              <a:rPr lang="en-US" b="1" dirty="0" smtClean="0"/>
              <a:t> </a:t>
            </a:r>
            <a:r>
              <a:rPr lang="en-US" dirty="0" smtClean="0"/>
              <a:t>with a set of training examples D of target concept if and only if h(x)=c(x) for each training example &lt;</a:t>
            </a:r>
            <a:r>
              <a:rPr lang="en-US" dirty="0" err="1" smtClean="0"/>
              <a:t>x,c</a:t>
            </a:r>
            <a:r>
              <a:rPr lang="en-US" dirty="0" smtClean="0"/>
              <a:t>(x)&gt; in D.</a:t>
            </a:r>
          </a:p>
          <a:p>
            <a:endParaRPr lang="en-US" dirty="0" smtClean="0"/>
          </a:p>
          <a:p>
            <a:pPr lvl="1"/>
            <a:r>
              <a:rPr lang="pt-BR" dirty="0" smtClean="0"/>
              <a:t>Consistent(h,D) := </a:t>
            </a:r>
            <a:r>
              <a:rPr lang="en-US" dirty="0" smtClean="0">
                <a:sym typeface="Symbol"/>
              </a:rPr>
              <a:t></a:t>
            </a:r>
            <a:r>
              <a:rPr lang="pt-BR" dirty="0" smtClean="0"/>
              <a:t>&lt;x,c(x)&gt;</a:t>
            </a:r>
            <a:r>
              <a:rPr lang="en-US" dirty="0" smtClean="0">
                <a:sym typeface="Symbol"/>
              </a:rPr>
              <a:t>  </a:t>
            </a:r>
            <a:r>
              <a:rPr lang="pt-BR" dirty="0" smtClean="0"/>
              <a:t>D h(x)=c(x)</a:t>
            </a:r>
          </a:p>
          <a:p>
            <a:pPr lvl="1"/>
            <a:endParaRPr lang="pt-BR" dirty="0" smtClean="0"/>
          </a:p>
          <a:p>
            <a:r>
              <a:rPr lang="en-US" dirty="0" smtClean="0"/>
              <a:t>The </a:t>
            </a:r>
            <a:r>
              <a:rPr lang="en-US" dirty="0" smtClean="0">
                <a:solidFill>
                  <a:srgbClr val="00B0F0"/>
                </a:solidFill>
              </a:rPr>
              <a:t>version space</a:t>
            </a:r>
            <a:r>
              <a:rPr lang="en-US" dirty="0" smtClean="0"/>
              <a:t>, VS</a:t>
            </a:r>
            <a:r>
              <a:rPr lang="en-US" baseline="-25000" dirty="0" smtClean="0"/>
              <a:t>H,D</a:t>
            </a:r>
            <a:r>
              <a:rPr lang="en-US" dirty="0" smtClean="0"/>
              <a:t> , with respect to hypothesis space H, and training set D, is the subset of hypotheses from H consistent with all training examples:</a:t>
            </a:r>
          </a:p>
          <a:p>
            <a:endParaRPr lang="en-US" dirty="0" smtClean="0"/>
          </a:p>
          <a:p>
            <a:pPr lvl="1"/>
            <a:r>
              <a:rPr lang="pt-BR" dirty="0" smtClean="0"/>
              <a:t>VS</a:t>
            </a:r>
            <a:r>
              <a:rPr lang="pt-BR" baseline="-25000" dirty="0" smtClean="0"/>
              <a:t>H,D</a:t>
            </a:r>
            <a:r>
              <a:rPr lang="pt-BR" dirty="0" smtClean="0"/>
              <a:t> = {h</a:t>
            </a:r>
            <a:r>
              <a:rPr lang="en-US" dirty="0" smtClean="0">
                <a:sym typeface="Symbol"/>
              </a:rPr>
              <a:t>  </a:t>
            </a:r>
            <a:r>
              <a:rPr lang="pt-BR" dirty="0" smtClean="0"/>
              <a:t>H | Consistent(h,D)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Space</a:t>
            </a:r>
            <a:endParaRPr lang="th-TH" dirty="0"/>
          </a:p>
        </p:txBody>
      </p:sp>
      <p:sp>
        <p:nvSpPr>
          <p:cNvPr id="8" name="Oval 7"/>
          <p:cNvSpPr/>
          <p:nvPr/>
        </p:nvSpPr>
        <p:spPr>
          <a:xfrm>
            <a:off x="4114800" y="2667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3657600" y="3429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Oval 12"/>
          <p:cNvSpPr/>
          <p:nvPr/>
        </p:nvSpPr>
        <p:spPr>
          <a:xfrm>
            <a:off x="4572000" y="3429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p:cNvSpPr/>
          <p:nvPr/>
        </p:nvSpPr>
        <p:spPr>
          <a:xfrm>
            <a:off x="3886200" y="3810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Oval 14"/>
          <p:cNvSpPr/>
          <p:nvPr/>
        </p:nvSpPr>
        <p:spPr>
          <a:xfrm>
            <a:off x="4343400" y="3810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Oval 15"/>
          <p:cNvSpPr/>
          <p:nvPr/>
        </p:nvSpPr>
        <p:spPr>
          <a:xfrm>
            <a:off x="4822918" y="3810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7" name="Straight Arrow Connector 16"/>
          <p:cNvCxnSpPr>
            <a:stCxn id="15" idx="7"/>
            <a:endCxn id="13" idx="3"/>
          </p:cNvCxnSpPr>
          <p:nvPr/>
        </p:nvCxnSpPr>
        <p:spPr>
          <a:xfrm rot="5400000" flipH="1" flipV="1">
            <a:off x="4397282" y="3635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1"/>
          </p:cNvCxnSpPr>
          <p:nvPr/>
        </p:nvCxnSpPr>
        <p:spPr>
          <a:xfrm rot="16200000" flipV="1">
            <a:off x="4648200" y="3635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p:cNvCxnSpPr>
          <p:nvPr/>
        </p:nvCxnSpPr>
        <p:spPr>
          <a:xfrm rot="16200000" flipV="1">
            <a:off x="4168682" y="3635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7"/>
          </p:cNvCxnSpPr>
          <p:nvPr/>
        </p:nvCxnSpPr>
        <p:spPr>
          <a:xfrm rot="5400000" flipH="1" flipV="1">
            <a:off x="3940082" y="3635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5"/>
          </p:cNvCxnSpPr>
          <p:nvPr/>
        </p:nvCxnSpPr>
        <p:spPr>
          <a:xfrm rot="16200000" flipV="1">
            <a:off x="3711482" y="3635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7"/>
          </p:cNvCxnSpPr>
          <p:nvPr/>
        </p:nvCxnSpPr>
        <p:spPr>
          <a:xfrm rot="5400000" flipH="1" flipV="1">
            <a:off x="3711482" y="3254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V="1">
            <a:off x="3940082" y="3254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168682" y="3254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p:cNvCxnSpPr>
          <p:nvPr/>
        </p:nvCxnSpPr>
        <p:spPr>
          <a:xfrm rot="16200000" flipV="1">
            <a:off x="4397282" y="3254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3"/>
          </p:cNvCxnSpPr>
          <p:nvPr/>
        </p:nvCxnSpPr>
        <p:spPr>
          <a:xfrm rot="5400000" flipH="1" flipV="1">
            <a:off x="3940082" y="2873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8" idx="5"/>
          </p:cNvCxnSpPr>
          <p:nvPr/>
        </p:nvCxnSpPr>
        <p:spPr>
          <a:xfrm rot="16200000" flipV="1">
            <a:off x="4168682" y="2873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10967" y="2743200"/>
            <a:ext cx="1300997" cy="369332"/>
          </a:xfrm>
          <a:prstGeom prst="rect">
            <a:avLst/>
          </a:prstGeom>
          <a:noFill/>
        </p:spPr>
        <p:txBody>
          <a:bodyPr wrap="none" rtlCol="0">
            <a:spAutoFit/>
          </a:bodyPr>
          <a:lstStyle/>
          <a:p>
            <a:r>
              <a:rPr lang="en-US" dirty="0" smtClean="0">
                <a:solidFill>
                  <a:srgbClr val="FF0000"/>
                </a:solidFill>
              </a:rPr>
              <a:t>Too Specific</a:t>
            </a:r>
            <a:endParaRPr lang="en-US" dirty="0">
              <a:solidFill>
                <a:srgbClr val="FF0000"/>
              </a:solidFill>
            </a:endParaRPr>
          </a:p>
        </p:txBody>
      </p:sp>
      <p:sp>
        <p:nvSpPr>
          <p:cNvPr id="35" name="TextBox 34"/>
          <p:cNvSpPr txBox="1"/>
          <p:nvPr/>
        </p:nvSpPr>
        <p:spPr>
          <a:xfrm>
            <a:off x="5261910" y="4659868"/>
            <a:ext cx="1355499" cy="369332"/>
          </a:xfrm>
          <a:prstGeom prst="rect">
            <a:avLst/>
          </a:prstGeom>
          <a:noFill/>
        </p:spPr>
        <p:txBody>
          <a:bodyPr wrap="none" rtlCol="0">
            <a:spAutoFit/>
          </a:bodyPr>
          <a:lstStyle/>
          <a:p>
            <a:r>
              <a:rPr lang="en-US" dirty="0" smtClean="0">
                <a:solidFill>
                  <a:srgbClr val="00B050"/>
                </a:solidFill>
              </a:rPr>
              <a:t>Too General</a:t>
            </a:r>
            <a:endParaRPr lang="en-US" dirty="0">
              <a:solidFill>
                <a:srgbClr val="00B050"/>
              </a:solidFill>
            </a:endParaRPr>
          </a:p>
        </p:txBody>
      </p:sp>
      <p:sp>
        <p:nvSpPr>
          <p:cNvPr id="39" name="TextBox 38"/>
          <p:cNvSpPr txBox="1"/>
          <p:nvPr/>
        </p:nvSpPr>
        <p:spPr>
          <a:xfrm>
            <a:off x="5203918" y="3755416"/>
            <a:ext cx="1461619" cy="369332"/>
          </a:xfrm>
          <a:prstGeom prst="rect">
            <a:avLst/>
          </a:prstGeom>
          <a:noFill/>
        </p:spPr>
        <p:txBody>
          <a:bodyPr wrap="none" rtlCol="0">
            <a:spAutoFit/>
          </a:bodyPr>
          <a:lstStyle/>
          <a:p>
            <a:r>
              <a:rPr lang="en-US" dirty="0" smtClean="0"/>
              <a:t>Version space</a:t>
            </a:r>
            <a:endParaRPr lang="th-TH" dirty="0"/>
          </a:p>
        </p:txBody>
      </p:sp>
      <p:sp>
        <p:nvSpPr>
          <p:cNvPr id="40" name="Oval 39"/>
          <p:cNvSpPr/>
          <p:nvPr/>
        </p:nvSpPr>
        <p:spPr>
          <a:xfrm>
            <a:off x="4121336" y="3424726"/>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Oval 40"/>
          <p:cNvSpPr/>
          <p:nvPr/>
        </p:nvSpPr>
        <p:spPr>
          <a:xfrm>
            <a:off x="4331954" y="3047999"/>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Oval 41"/>
          <p:cNvSpPr/>
          <p:nvPr/>
        </p:nvSpPr>
        <p:spPr>
          <a:xfrm>
            <a:off x="3868804" y="3044083"/>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3" name="Oval 42"/>
          <p:cNvSpPr/>
          <p:nvPr/>
        </p:nvSpPr>
        <p:spPr>
          <a:xfrm>
            <a:off x="3429000" y="3810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6" name="Oval 45"/>
          <p:cNvSpPr/>
          <p:nvPr/>
        </p:nvSpPr>
        <p:spPr>
          <a:xfrm>
            <a:off x="3657600" y="4191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7" name="Oval 46"/>
          <p:cNvSpPr/>
          <p:nvPr/>
        </p:nvSpPr>
        <p:spPr>
          <a:xfrm>
            <a:off x="4114800" y="4191000"/>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9" name="Straight Arrow Connector 58"/>
          <p:cNvCxnSpPr>
            <a:stCxn id="69" idx="1"/>
            <a:endCxn id="71" idx="5"/>
          </p:cNvCxnSpPr>
          <p:nvPr/>
        </p:nvCxnSpPr>
        <p:spPr>
          <a:xfrm flipH="1" flipV="1">
            <a:off x="3998886" y="4698165"/>
            <a:ext cx="144768" cy="272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9" idx="7"/>
            <a:endCxn id="70" idx="3"/>
          </p:cNvCxnSpPr>
          <p:nvPr/>
        </p:nvCxnSpPr>
        <p:spPr>
          <a:xfrm flipV="1">
            <a:off x="4251418" y="4698165"/>
            <a:ext cx="114300" cy="272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6" idx="5"/>
          </p:cNvCxnSpPr>
          <p:nvPr/>
        </p:nvCxnSpPr>
        <p:spPr>
          <a:xfrm rot="16200000" flipV="1">
            <a:off x="3711482" y="4397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47" idx="3"/>
          </p:cNvCxnSpPr>
          <p:nvPr/>
        </p:nvCxnSpPr>
        <p:spPr>
          <a:xfrm rot="5400000" flipH="1" flipV="1">
            <a:off x="3940082" y="4397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7" idx="5"/>
          </p:cNvCxnSpPr>
          <p:nvPr/>
        </p:nvCxnSpPr>
        <p:spPr>
          <a:xfrm rot="16200000" flipV="1">
            <a:off x="4168682" y="4397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7"/>
          </p:cNvCxnSpPr>
          <p:nvPr/>
        </p:nvCxnSpPr>
        <p:spPr>
          <a:xfrm rot="5400000" flipH="1" flipV="1">
            <a:off x="4168682" y="4016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7" idx="1"/>
          </p:cNvCxnSpPr>
          <p:nvPr/>
        </p:nvCxnSpPr>
        <p:spPr>
          <a:xfrm rot="16200000" flipV="1">
            <a:off x="3940082" y="4016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6" idx="7"/>
          </p:cNvCxnSpPr>
          <p:nvPr/>
        </p:nvCxnSpPr>
        <p:spPr>
          <a:xfrm rot="5400000" flipH="1" flipV="1">
            <a:off x="3711482" y="4016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1"/>
            <a:endCxn id="43" idx="5"/>
          </p:cNvCxnSpPr>
          <p:nvPr/>
        </p:nvCxnSpPr>
        <p:spPr>
          <a:xfrm rot="16200000" flipV="1">
            <a:off x="3482882" y="4016282"/>
            <a:ext cx="273236" cy="1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121336" y="4948726"/>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0" name="Oval 69"/>
          <p:cNvSpPr/>
          <p:nvPr/>
        </p:nvSpPr>
        <p:spPr>
          <a:xfrm>
            <a:off x="4343400" y="4568083"/>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1" name="Oval 70"/>
          <p:cNvSpPr/>
          <p:nvPr/>
        </p:nvSpPr>
        <p:spPr>
          <a:xfrm>
            <a:off x="3868804" y="4568083"/>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2" name="Straight Arrow Connector 71"/>
          <p:cNvCxnSpPr>
            <a:stCxn id="43" idx="7"/>
            <a:endCxn id="11" idx="3"/>
          </p:cNvCxnSpPr>
          <p:nvPr/>
        </p:nvCxnSpPr>
        <p:spPr>
          <a:xfrm flipV="1">
            <a:off x="3559082" y="3559082"/>
            <a:ext cx="120836" cy="273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571236" y="4196347"/>
            <a:ext cx="152400" cy="152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77" name="Straight Arrow Connector 76"/>
          <p:cNvCxnSpPr>
            <a:stCxn id="70" idx="7"/>
            <a:endCxn id="76" idx="3"/>
          </p:cNvCxnSpPr>
          <p:nvPr/>
        </p:nvCxnSpPr>
        <p:spPr>
          <a:xfrm flipV="1">
            <a:off x="4473482" y="4326429"/>
            <a:ext cx="120072" cy="263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6" idx="7"/>
            <a:endCxn id="16" idx="3"/>
          </p:cNvCxnSpPr>
          <p:nvPr/>
        </p:nvCxnSpPr>
        <p:spPr>
          <a:xfrm flipV="1">
            <a:off x="4701318" y="3940082"/>
            <a:ext cx="143918" cy="278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6" idx="1"/>
            <a:endCxn id="15" idx="5"/>
          </p:cNvCxnSpPr>
          <p:nvPr/>
        </p:nvCxnSpPr>
        <p:spPr>
          <a:xfrm flipH="1" flipV="1">
            <a:off x="4473482" y="3940082"/>
            <a:ext cx="120072" cy="278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105400" y="2628901"/>
            <a:ext cx="0" cy="647699"/>
          </a:xfrm>
          <a:prstGeom prst="straightConnector1">
            <a:avLst/>
          </a:prstGeom>
          <a:ln>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5105400" y="3276600"/>
            <a:ext cx="0" cy="127570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5105400" y="4533901"/>
            <a:ext cx="0" cy="647699"/>
          </a:xfrm>
          <a:prstGeom prst="straightConnector1">
            <a:avLst/>
          </a:prstGeom>
          <a:ln>
            <a:solidFill>
              <a:srgbClr val="00B050"/>
            </a:solidFill>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396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List-Then-Eliminate Algorithm</a:t>
            </a:r>
            <a:endParaRPr lang="en-US" dirty="0"/>
          </a:p>
        </p:txBody>
      </p:sp>
      <p:sp>
        <p:nvSpPr>
          <p:cNvPr id="3" name="Content Placeholder 2"/>
          <p:cNvSpPr>
            <a:spLocks noGrp="1"/>
          </p:cNvSpPr>
          <p:nvPr>
            <p:ph sz="quarter" idx="1"/>
          </p:nvPr>
        </p:nvSpPr>
        <p:spPr/>
        <p:txBody>
          <a:bodyPr>
            <a:normAutofit/>
          </a:bodyPr>
          <a:lstStyle/>
          <a:p>
            <a:r>
              <a:rPr lang="en-US" dirty="0" smtClean="0"/>
              <a:t>List all the possible hypotheses of H</a:t>
            </a:r>
          </a:p>
          <a:p>
            <a:r>
              <a:rPr lang="en-US" dirty="0" smtClean="0"/>
              <a:t>Eliminate the hypotheses found inconsistent with any training example</a:t>
            </a:r>
          </a:p>
          <a:p>
            <a:endParaRPr lang="en-US" dirty="0" smtClean="0"/>
          </a:p>
          <a:p>
            <a:pPr marL="514350" indent="-514350">
              <a:buFont typeface="+mj-lt"/>
              <a:buAutoNum type="arabicPeriod"/>
            </a:pPr>
            <a:r>
              <a:rPr lang="en-US" dirty="0" err="1" smtClean="0"/>
              <a:t>VersionSpace</a:t>
            </a:r>
            <a:r>
              <a:rPr lang="en-US" dirty="0" smtClean="0"/>
              <a:t> </a:t>
            </a:r>
            <a:r>
              <a:rPr lang="en-US" dirty="0" smtClean="0">
                <a:sym typeface="Symbol"/>
              </a:rPr>
              <a:t> </a:t>
            </a:r>
            <a:r>
              <a:rPr lang="en-US" dirty="0" smtClean="0"/>
              <a:t>a list containing every hypothesis in H</a:t>
            </a:r>
          </a:p>
          <a:p>
            <a:pPr marL="514350" indent="-514350">
              <a:buFont typeface="+mj-lt"/>
              <a:buAutoNum type="arabicPeriod"/>
            </a:pPr>
            <a:r>
              <a:rPr lang="en-US" dirty="0" smtClean="0"/>
              <a:t>For each training example &lt;</a:t>
            </a:r>
            <a:r>
              <a:rPr lang="en-US" dirty="0" err="1" smtClean="0"/>
              <a:t>x,c</a:t>
            </a:r>
            <a:r>
              <a:rPr lang="en-US" dirty="0" smtClean="0"/>
              <a:t>(x)&gt; remove from </a:t>
            </a:r>
            <a:r>
              <a:rPr lang="en-US" dirty="0" err="1" smtClean="0"/>
              <a:t>VersionSpace</a:t>
            </a:r>
            <a:r>
              <a:rPr lang="en-US" dirty="0" smtClean="0"/>
              <a:t> any hypothesis that is inconsistent with the training example h(x) </a:t>
            </a:r>
            <a:r>
              <a:rPr lang="en-US" dirty="0" smtClean="0">
                <a:sym typeface="Symbol"/>
              </a:rPr>
              <a:t></a:t>
            </a:r>
            <a:r>
              <a:rPr lang="en-US" dirty="0" smtClean="0"/>
              <a:t> c(x)</a:t>
            </a:r>
          </a:p>
          <a:p>
            <a:pPr marL="514350" indent="-514350">
              <a:buFont typeface="+mj-lt"/>
              <a:buAutoNum type="arabicPeriod"/>
            </a:pPr>
            <a:r>
              <a:rPr lang="en-US" dirty="0" smtClean="0"/>
              <a:t>Output the list of hypotheses in </a:t>
            </a:r>
            <a:r>
              <a:rPr lang="en-US" dirty="0" err="1" smtClean="0"/>
              <a:t>VersionSpace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Version Space</a:t>
            </a:r>
            <a:endParaRPr lang="en-US" dirty="0"/>
          </a:p>
        </p:txBody>
      </p:sp>
      <p:sp>
        <p:nvSpPr>
          <p:cNvPr id="3" name="Content Placeholder 2"/>
          <p:cNvSpPr>
            <a:spLocks noGrp="1"/>
          </p:cNvSpPr>
          <p:nvPr>
            <p:ph sz="quarter" idx="1"/>
          </p:nvPr>
        </p:nvSpPr>
        <p:spPr>
          <a:xfrm>
            <a:off x="457200" y="4191000"/>
            <a:ext cx="8229600" cy="1965960"/>
          </a:xfrm>
        </p:spPr>
        <p:txBody>
          <a:bodyPr/>
          <a:lstStyle/>
          <a:p>
            <a:r>
              <a:rPr lang="en-US" dirty="0" smtClean="0"/>
              <a:t>x</a:t>
            </a:r>
            <a:r>
              <a:rPr lang="en-US" baseline="-25000" dirty="0" smtClean="0"/>
              <a:t>1</a:t>
            </a:r>
            <a:r>
              <a:rPr lang="en-US" dirty="0" smtClean="0"/>
              <a:t> = &lt;Sunny Warm Normal Strong Warm Same&gt; +</a:t>
            </a:r>
          </a:p>
          <a:p>
            <a:r>
              <a:rPr lang="en-US" dirty="0" smtClean="0"/>
              <a:t>x</a:t>
            </a:r>
            <a:r>
              <a:rPr lang="en-US" baseline="-25000" dirty="0" smtClean="0"/>
              <a:t>2</a:t>
            </a:r>
            <a:r>
              <a:rPr lang="en-US" dirty="0" smtClean="0"/>
              <a:t> = &lt;Sunny Warm High Strong Warm Same&gt; +</a:t>
            </a:r>
          </a:p>
          <a:p>
            <a:r>
              <a:rPr lang="en-US" dirty="0" smtClean="0"/>
              <a:t>x</a:t>
            </a:r>
            <a:r>
              <a:rPr lang="en-US" baseline="-25000" dirty="0" smtClean="0"/>
              <a:t>3</a:t>
            </a:r>
            <a:r>
              <a:rPr lang="en-US" dirty="0" smtClean="0"/>
              <a:t> = &lt;Rainy Cold High Strong Warm Change&gt; -</a:t>
            </a:r>
          </a:p>
          <a:p>
            <a:r>
              <a:rPr lang="en-US" dirty="0" smtClean="0"/>
              <a:t>x</a:t>
            </a:r>
            <a:r>
              <a:rPr lang="en-US" baseline="-25000" dirty="0" smtClean="0"/>
              <a:t>4</a:t>
            </a:r>
            <a:r>
              <a:rPr lang="en-US" dirty="0" smtClean="0"/>
              <a:t> = &lt;Sunny Warm High Strong Cool Change&gt; +</a:t>
            </a:r>
            <a:endParaRPr lang="en-US" dirty="0"/>
          </a:p>
        </p:txBody>
      </p:sp>
      <p:sp>
        <p:nvSpPr>
          <p:cNvPr id="4" name="สี่เหลี่ยมผืนผ้า 3"/>
          <p:cNvSpPr/>
          <p:nvPr/>
        </p:nvSpPr>
        <p:spPr>
          <a:xfrm>
            <a:off x="2971800" y="1371600"/>
            <a:ext cx="2971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err="1" smtClean="0"/>
              <a:t>Sunny,Warm,?,Strong</a:t>
            </a:r>
            <a:r>
              <a:rPr lang="en-US" dirty="0" smtClean="0"/>
              <a:t>,?,?&gt;}</a:t>
            </a:r>
            <a:endParaRPr lang="th-TH" dirty="0"/>
          </a:p>
        </p:txBody>
      </p:sp>
      <p:sp>
        <p:nvSpPr>
          <p:cNvPr id="5" name="สี่เหลี่ยมผืนผ้า 4"/>
          <p:cNvSpPr/>
          <p:nvPr/>
        </p:nvSpPr>
        <p:spPr>
          <a:xfrm>
            <a:off x="2819400" y="3581400"/>
            <a:ext cx="3352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{&lt;Sunny,?,?,?,?,?&gt;, &lt;?,Warm,?,?,?&gt;, }</a:t>
            </a:r>
            <a:endParaRPr lang="th-TH" dirty="0"/>
          </a:p>
        </p:txBody>
      </p:sp>
      <p:sp>
        <p:nvSpPr>
          <p:cNvPr id="6" name="สี่เหลี่ยมผืนผ้า 5"/>
          <p:cNvSpPr/>
          <p:nvPr/>
        </p:nvSpPr>
        <p:spPr>
          <a:xfrm>
            <a:off x="914400" y="2526268"/>
            <a:ext cx="2156360" cy="369332"/>
          </a:xfrm>
          <a:prstGeom prst="rect">
            <a:avLst/>
          </a:prstGeom>
        </p:spPr>
        <p:txBody>
          <a:bodyPr wrap="none">
            <a:spAutoFit/>
          </a:bodyPr>
          <a:lstStyle/>
          <a:p>
            <a:r>
              <a:rPr lang="en-US" dirty="0" smtClean="0"/>
              <a:t>&lt;</a:t>
            </a:r>
            <a:r>
              <a:rPr lang="en-US" dirty="0" err="1" smtClean="0"/>
              <a:t>Sunny,?,?,Strong</a:t>
            </a:r>
            <a:r>
              <a:rPr lang="en-US" dirty="0" smtClean="0"/>
              <a:t>,?,?&gt;</a:t>
            </a:r>
            <a:endParaRPr lang="th-TH" dirty="0"/>
          </a:p>
        </p:txBody>
      </p:sp>
      <p:sp>
        <p:nvSpPr>
          <p:cNvPr id="7" name="สี่เหลี่ยมผืนผ้า 6"/>
          <p:cNvSpPr/>
          <p:nvPr/>
        </p:nvSpPr>
        <p:spPr>
          <a:xfrm>
            <a:off x="3352800" y="2514600"/>
            <a:ext cx="2209800" cy="369332"/>
          </a:xfrm>
          <a:prstGeom prst="rect">
            <a:avLst/>
          </a:prstGeom>
        </p:spPr>
        <p:txBody>
          <a:bodyPr wrap="square">
            <a:spAutoFit/>
          </a:bodyPr>
          <a:lstStyle/>
          <a:p>
            <a:r>
              <a:rPr lang="en-US" dirty="0" smtClean="0"/>
              <a:t>&lt;</a:t>
            </a:r>
            <a:r>
              <a:rPr lang="en-US" dirty="0" err="1" smtClean="0"/>
              <a:t>Sunny,Warm</a:t>
            </a:r>
            <a:r>
              <a:rPr lang="en-US" dirty="0" smtClean="0"/>
              <a:t>,?,?,?,?&gt;</a:t>
            </a:r>
            <a:endParaRPr lang="th-TH" dirty="0"/>
          </a:p>
        </p:txBody>
      </p:sp>
      <p:sp>
        <p:nvSpPr>
          <p:cNvPr id="8" name="สี่เหลี่ยมผืนผ้า 7"/>
          <p:cNvSpPr/>
          <p:nvPr/>
        </p:nvSpPr>
        <p:spPr>
          <a:xfrm>
            <a:off x="6019800" y="2514600"/>
            <a:ext cx="2220095" cy="369332"/>
          </a:xfrm>
          <a:prstGeom prst="rect">
            <a:avLst/>
          </a:prstGeom>
        </p:spPr>
        <p:txBody>
          <a:bodyPr wrap="none">
            <a:spAutoFit/>
          </a:bodyPr>
          <a:lstStyle/>
          <a:p>
            <a:r>
              <a:rPr lang="en-US" dirty="0" smtClean="0"/>
              <a:t>&lt;?,</a:t>
            </a:r>
            <a:r>
              <a:rPr lang="en-US" dirty="0" err="1" smtClean="0"/>
              <a:t>Warm,?,Strong</a:t>
            </a:r>
            <a:r>
              <a:rPr lang="en-US" dirty="0" smtClean="0"/>
              <a:t>,?,?&gt;</a:t>
            </a:r>
            <a:endParaRPr lang="th-TH" dirty="0"/>
          </a:p>
        </p:txBody>
      </p:sp>
      <p:cxnSp>
        <p:nvCxnSpPr>
          <p:cNvPr id="10" name="ลูกศรเชื่อมต่อแบบตรง 9"/>
          <p:cNvCxnSpPr>
            <a:endCxn id="7" idx="2"/>
          </p:cNvCxnSpPr>
          <p:nvPr/>
        </p:nvCxnSpPr>
        <p:spPr>
          <a:xfrm rot="10800000">
            <a:off x="4457700" y="2883932"/>
            <a:ext cx="723900" cy="697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ลูกศรเชื่อมต่อแบบตรง 12"/>
          <p:cNvCxnSpPr>
            <a:stCxn id="7" idx="0"/>
            <a:endCxn id="4" idx="2"/>
          </p:cNvCxnSpPr>
          <p:nvPr/>
        </p:nvCxnSpPr>
        <p:spPr>
          <a:xfrm rot="5400000" flipH="1" flipV="1">
            <a:off x="4076700" y="2133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endCxn id="8" idx="2"/>
          </p:cNvCxnSpPr>
          <p:nvPr/>
        </p:nvCxnSpPr>
        <p:spPr>
          <a:xfrm flipV="1">
            <a:off x="5334000" y="2883932"/>
            <a:ext cx="1795848" cy="697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7" idx="2"/>
          </p:cNvCxnSpPr>
          <p:nvPr/>
        </p:nvCxnSpPr>
        <p:spPr>
          <a:xfrm flipV="1">
            <a:off x="3200400" y="2883932"/>
            <a:ext cx="1257300" cy="697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ลูกศรเชื่อมต่อแบบตรง 20"/>
          <p:cNvCxnSpPr>
            <a:endCxn id="6" idx="2"/>
          </p:cNvCxnSpPr>
          <p:nvPr/>
        </p:nvCxnSpPr>
        <p:spPr>
          <a:xfrm rot="10800000">
            <a:off x="1992580" y="2895600"/>
            <a:ext cx="128402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ลูกศรเชื่อมต่อแบบตรง 22"/>
          <p:cNvCxnSpPr>
            <a:stCxn id="6" idx="0"/>
          </p:cNvCxnSpPr>
          <p:nvPr/>
        </p:nvCxnSpPr>
        <p:spPr>
          <a:xfrm rot="5400000" flipH="1" flipV="1">
            <a:off x="2552556" y="1192624"/>
            <a:ext cx="773668" cy="1893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ลูกศรเชื่อมต่อแบบตรง 24"/>
          <p:cNvCxnSpPr>
            <a:stCxn id="8" idx="0"/>
          </p:cNvCxnSpPr>
          <p:nvPr/>
        </p:nvCxnSpPr>
        <p:spPr>
          <a:xfrm rot="16200000" flipV="1">
            <a:off x="5736624" y="1121376"/>
            <a:ext cx="762000" cy="2024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Representing Version Spaces</a:t>
            </a:r>
            <a:endParaRPr lang="th-TH" dirty="0"/>
          </a:p>
        </p:txBody>
      </p:sp>
      <p:sp>
        <p:nvSpPr>
          <p:cNvPr id="3" name="ตัวยึดเนื้อหา 2"/>
          <p:cNvSpPr>
            <a:spLocks noGrp="1"/>
          </p:cNvSpPr>
          <p:nvPr>
            <p:ph sz="quarter" idx="1"/>
          </p:nvPr>
        </p:nvSpPr>
        <p:spPr/>
        <p:txBody>
          <a:bodyPr/>
          <a:lstStyle/>
          <a:p>
            <a:r>
              <a:rPr lang="en-US" dirty="0" smtClean="0"/>
              <a:t>The </a:t>
            </a:r>
            <a:r>
              <a:rPr lang="en-US" dirty="0" smtClean="0">
                <a:solidFill>
                  <a:srgbClr val="00B050"/>
                </a:solidFill>
              </a:rPr>
              <a:t>general boundary</a:t>
            </a:r>
            <a:r>
              <a:rPr lang="en-US" dirty="0" smtClean="0"/>
              <a:t>, G, of version space VS</a:t>
            </a:r>
            <a:r>
              <a:rPr lang="en-US" baseline="-25000" dirty="0" smtClean="0"/>
              <a:t>H,D</a:t>
            </a:r>
            <a:r>
              <a:rPr lang="en-US" dirty="0" smtClean="0"/>
              <a:t> is the set of maximally general hypotheses.</a:t>
            </a:r>
          </a:p>
          <a:p>
            <a:r>
              <a:rPr lang="en-US" dirty="0" smtClean="0"/>
              <a:t>The </a:t>
            </a:r>
            <a:r>
              <a:rPr lang="en-US" dirty="0" smtClean="0">
                <a:solidFill>
                  <a:srgbClr val="FF0000"/>
                </a:solidFill>
              </a:rPr>
              <a:t>specific boundary</a:t>
            </a:r>
            <a:r>
              <a:rPr lang="en-US" dirty="0" smtClean="0"/>
              <a:t>, S, of version space VS</a:t>
            </a:r>
            <a:r>
              <a:rPr lang="en-US" baseline="-25000" dirty="0" smtClean="0"/>
              <a:t>H,D</a:t>
            </a:r>
            <a:r>
              <a:rPr lang="en-US" dirty="0" smtClean="0"/>
              <a:t> is the set of maximally specific hypotheses.</a:t>
            </a:r>
          </a:p>
          <a:p>
            <a:r>
              <a:rPr lang="en-US" dirty="0" smtClean="0"/>
              <a:t>Every hypothesis of the version space lies between  these boundaries</a:t>
            </a:r>
            <a:br>
              <a:rPr lang="en-US" dirty="0" smtClean="0"/>
            </a:br>
            <a:r>
              <a:rPr lang="en-US" dirty="0" smtClean="0"/>
              <a:t/>
            </a:r>
            <a:br>
              <a:rPr lang="en-US" dirty="0" smtClean="0"/>
            </a:br>
            <a:r>
              <a:rPr lang="en-US" dirty="0" smtClean="0"/>
              <a:t>	</a:t>
            </a:r>
            <a:r>
              <a:rPr lang="pt-BR" dirty="0" smtClean="0"/>
              <a:t>VS</a:t>
            </a:r>
            <a:r>
              <a:rPr lang="pt-BR" baseline="-25000" dirty="0" smtClean="0"/>
              <a:t>H,D</a:t>
            </a:r>
            <a:r>
              <a:rPr lang="pt-BR" dirty="0" smtClean="0"/>
              <a:t> = {h </a:t>
            </a:r>
            <a:r>
              <a:rPr lang="pt-BR" dirty="0" smtClean="0">
                <a:sym typeface="Symbol"/>
              </a:rPr>
              <a:t></a:t>
            </a:r>
            <a:r>
              <a:rPr lang="pt-BR" dirty="0" smtClean="0"/>
              <a:t> H| (</a:t>
            </a:r>
            <a:r>
              <a:rPr lang="pt-BR" dirty="0" smtClean="0">
                <a:sym typeface="Symbol"/>
              </a:rPr>
              <a:t></a:t>
            </a:r>
            <a:r>
              <a:rPr lang="pt-BR" dirty="0" smtClean="0"/>
              <a:t>s </a:t>
            </a:r>
            <a:r>
              <a:rPr lang="pt-BR" dirty="0" smtClean="0">
                <a:sym typeface="Symbol"/>
              </a:rPr>
              <a:t></a:t>
            </a:r>
            <a:r>
              <a:rPr lang="pt-BR" dirty="0" smtClean="0"/>
              <a:t> S) (</a:t>
            </a:r>
            <a:r>
              <a:rPr lang="pt-BR" dirty="0" smtClean="0">
                <a:sym typeface="Symbol"/>
              </a:rPr>
              <a:t></a:t>
            </a:r>
            <a:r>
              <a:rPr lang="pt-BR" dirty="0" smtClean="0"/>
              <a:t>g </a:t>
            </a:r>
            <a:r>
              <a:rPr lang="pt-BR" dirty="0" smtClean="0">
                <a:sym typeface="Symbol"/>
              </a:rPr>
              <a:t></a:t>
            </a:r>
            <a:r>
              <a:rPr lang="pt-BR" dirty="0" smtClean="0"/>
              <a:t> G) (g </a:t>
            </a:r>
            <a:r>
              <a:rPr lang="pt-BR" dirty="0" smtClean="0">
                <a:sym typeface="Symbol"/>
              </a:rPr>
              <a:t></a:t>
            </a:r>
            <a:r>
              <a:rPr lang="pt-BR" dirty="0" smtClean="0"/>
              <a:t> h </a:t>
            </a:r>
            <a:r>
              <a:rPr lang="pt-BR" dirty="0" smtClean="0">
                <a:sym typeface="Symbol"/>
              </a:rPr>
              <a:t></a:t>
            </a:r>
            <a:r>
              <a:rPr lang="pt-BR" dirty="0" smtClean="0"/>
              <a:t> s)</a:t>
            </a:r>
          </a:p>
          <a:p>
            <a:pPr lvl="1"/>
            <a:endParaRPr lang="pt-BR" dirty="0" smtClean="0"/>
          </a:p>
          <a:p>
            <a:pPr lvl="1"/>
            <a:r>
              <a:rPr lang="en-US" dirty="0" smtClean="0"/>
              <a:t>where x </a:t>
            </a:r>
            <a:r>
              <a:rPr lang="pt-BR" dirty="0" smtClean="0">
                <a:sym typeface="Symbol"/>
              </a:rPr>
              <a:t></a:t>
            </a:r>
            <a:r>
              <a:rPr lang="en-US" dirty="0" smtClean="0"/>
              <a:t> y means x is more general or equal than y</a:t>
            </a:r>
            <a:endParaRPr lang="th-T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Concept Learning?</a:t>
            </a:r>
            <a:endParaRPr lang="en-US" dirty="0"/>
          </a:p>
        </p:txBody>
      </p:sp>
      <p:sp>
        <p:nvSpPr>
          <p:cNvPr id="3" name="Content Placeholder 2"/>
          <p:cNvSpPr>
            <a:spLocks noGrp="1"/>
          </p:cNvSpPr>
          <p:nvPr>
            <p:ph sz="quarter" idx="1"/>
          </p:nvPr>
        </p:nvSpPr>
        <p:spPr/>
        <p:txBody>
          <a:bodyPr/>
          <a:lstStyle/>
          <a:p>
            <a:r>
              <a:rPr lang="en-US" dirty="0" smtClean="0"/>
              <a:t>Infer the general definition of some concept, given examples labeled as members or nonmembers of the concept.</a:t>
            </a:r>
          </a:p>
          <a:p>
            <a:pPr lvl="1"/>
            <a:r>
              <a:rPr lang="en-US" dirty="0" smtClean="0"/>
              <a:t>concept is often formulated as </a:t>
            </a:r>
            <a:r>
              <a:rPr lang="en-US" dirty="0" err="1" smtClean="0"/>
              <a:t>boolean</a:t>
            </a:r>
            <a:r>
              <a:rPr lang="en-US" dirty="0" smtClean="0"/>
              <a:t>-valued function</a:t>
            </a:r>
          </a:p>
          <a:p>
            <a:pPr lvl="1"/>
            <a:r>
              <a:rPr lang="en-US" dirty="0" smtClean="0"/>
              <a:t>example: learn the category of “car” or “bird”</a:t>
            </a:r>
          </a:p>
          <a:p>
            <a:pPr lvl="1"/>
            <a:endParaRPr lang="en-US" dirty="0" smtClean="0"/>
          </a:p>
          <a:p>
            <a:r>
              <a:rPr lang="en-US" dirty="0" smtClean="0"/>
              <a:t>Can be formulated as a problem of searching a hypothesis space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Boundaries of Version Space</a:t>
            </a:r>
            <a:endParaRPr lang="th-TH" dirty="0"/>
          </a:p>
        </p:txBody>
      </p:sp>
      <p:sp>
        <p:nvSpPr>
          <p:cNvPr id="3" name="ตัวยึดเนื้อหา 2"/>
          <p:cNvSpPr>
            <a:spLocks noGrp="1"/>
          </p:cNvSpPr>
          <p:nvPr>
            <p:ph sz="quarter" idx="1"/>
          </p:nvPr>
        </p:nvSpPr>
        <p:spPr>
          <a:xfrm>
            <a:off x="457200" y="4724400"/>
            <a:ext cx="8229600" cy="1432560"/>
          </a:xfrm>
        </p:spPr>
        <p:txBody>
          <a:bodyPr/>
          <a:lstStyle/>
          <a:p>
            <a:r>
              <a:rPr lang="en-US" dirty="0" smtClean="0"/>
              <a:t>Consistent(h, D)? </a:t>
            </a:r>
          </a:p>
          <a:p>
            <a:r>
              <a:rPr lang="en-US" dirty="0" smtClean="0"/>
              <a:t>Consistent(s’, D)?</a:t>
            </a:r>
          </a:p>
          <a:p>
            <a:r>
              <a:rPr lang="en-US" dirty="0" smtClean="0"/>
              <a:t>Consistent(g’, D)?</a:t>
            </a:r>
            <a:endParaRPr lang="th-TH" dirty="0"/>
          </a:p>
        </p:txBody>
      </p:sp>
      <p:sp>
        <p:nvSpPr>
          <p:cNvPr id="9" name="Oval 11"/>
          <p:cNvSpPr/>
          <p:nvPr/>
        </p:nvSpPr>
        <p:spPr>
          <a:xfrm>
            <a:off x="4038600" y="25146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val 12"/>
          <p:cNvSpPr/>
          <p:nvPr/>
        </p:nvSpPr>
        <p:spPr>
          <a:xfrm>
            <a:off x="5105400" y="23622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Oval 14"/>
          <p:cNvSpPr/>
          <p:nvPr/>
        </p:nvSpPr>
        <p:spPr>
          <a:xfrm>
            <a:off x="3581400" y="28956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Oval 15"/>
          <p:cNvSpPr/>
          <p:nvPr/>
        </p:nvSpPr>
        <p:spPr>
          <a:xfrm>
            <a:off x="4038600" y="2895600"/>
            <a:ext cx="228600" cy="2286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t>
            </a:r>
            <a:endParaRPr lang="en-US" dirty="0"/>
          </a:p>
        </p:txBody>
      </p:sp>
      <p:sp>
        <p:nvSpPr>
          <p:cNvPr id="15" name="Oval 17"/>
          <p:cNvSpPr/>
          <p:nvPr/>
        </p:nvSpPr>
        <p:spPr>
          <a:xfrm>
            <a:off x="5943600" y="2286000"/>
            <a:ext cx="228600" cy="22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t>
            </a:r>
            <a:endParaRPr lang="en-US" dirty="0"/>
          </a:p>
        </p:txBody>
      </p:sp>
      <p:sp>
        <p:nvSpPr>
          <p:cNvPr id="16" name="Oval 18"/>
          <p:cNvSpPr/>
          <p:nvPr/>
        </p:nvSpPr>
        <p:spPr>
          <a:xfrm>
            <a:off x="3048000" y="32766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Oval 19"/>
          <p:cNvSpPr/>
          <p:nvPr/>
        </p:nvSpPr>
        <p:spPr>
          <a:xfrm>
            <a:off x="4038600" y="34290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Oval 20"/>
          <p:cNvSpPr/>
          <p:nvPr/>
        </p:nvSpPr>
        <p:spPr>
          <a:xfrm>
            <a:off x="4495800" y="3276600"/>
            <a:ext cx="228600" cy="2286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t>
            </a:r>
            <a:endParaRPr lang="en-US" dirty="0"/>
          </a:p>
        </p:txBody>
      </p:sp>
      <p:sp>
        <p:nvSpPr>
          <p:cNvPr id="19" name="Oval 21"/>
          <p:cNvSpPr/>
          <p:nvPr/>
        </p:nvSpPr>
        <p:spPr>
          <a:xfrm>
            <a:off x="5257800" y="28194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Oval 24"/>
          <p:cNvSpPr/>
          <p:nvPr/>
        </p:nvSpPr>
        <p:spPr>
          <a:xfrm>
            <a:off x="4724400" y="38100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Oval 25"/>
          <p:cNvSpPr/>
          <p:nvPr/>
        </p:nvSpPr>
        <p:spPr>
          <a:xfrm>
            <a:off x="5334000" y="3581400"/>
            <a:ext cx="228600" cy="228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Oval 20"/>
          <p:cNvSpPr/>
          <p:nvPr/>
        </p:nvSpPr>
        <p:spPr>
          <a:xfrm>
            <a:off x="5181600" y="3276600"/>
            <a:ext cx="228600" cy="2286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t>
            </a:r>
            <a:endParaRPr lang="en-US" dirty="0"/>
          </a:p>
        </p:txBody>
      </p:sp>
      <p:sp>
        <p:nvSpPr>
          <p:cNvPr id="27" name="Oval 17"/>
          <p:cNvSpPr/>
          <p:nvPr/>
        </p:nvSpPr>
        <p:spPr>
          <a:xfrm>
            <a:off x="5715000" y="3962400"/>
            <a:ext cx="228600" cy="22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t>
            </a:r>
            <a:endParaRPr lang="en-US" dirty="0"/>
          </a:p>
        </p:txBody>
      </p:sp>
      <p:sp>
        <p:nvSpPr>
          <p:cNvPr id="28" name="Oval 20"/>
          <p:cNvSpPr/>
          <p:nvPr/>
        </p:nvSpPr>
        <p:spPr>
          <a:xfrm>
            <a:off x="4648200" y="2667000"/>
            <a:ext cx="228600" cy="2286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a:t>
            </a:r>
            <a:endParaRPr lang="en-US" dirty="0"/>
          </a:p>
        </p:txBody>
      </p:sp>
      <p:sp>
        <p:nvSpPr>
          <p:cNvPr id="29" name="Oval 17"/>
          <p:cNvSpPr/>
          <p:nvPr/>
        </p:nvSpPr>
        <p:spPr>
          <a:xfrm>
            <a:off x="3505200" y="3733800"/>
            <a:ext cx="228600" cy="22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t>
            </a:r>
            <a:endParaRPr lang="en-US" dirty="0"/>
          </a:p>
        </p:txBody>
      </p:sp>
      <p:sp>
        <p:nvSpPr>
          <p:cNvPr id="30" name="Oval 17"/>
          <p:cNvSpPr/>
          <p:nvPr/>
        </p:nvSpPr>
        <p:spPr>
          <a:xfrm>
            <a:off x="3657600" y="2209800"/>
            <a:ext cx="228600" cy="22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t>
            </a:r>
            <a:endParaRPr lang="en-US" dirty="0"/>
          </a:p>
        </p:txBody>
      </p:sp>
      <p:sp>
        <p:nvSpPr>
          <p:cNvPr id="31" name="Oval 17"/>
          <p:cNvSpPr/>
          <p:nvPr/>
        </p:nvSpPr>
        <p:spPr>
          <a:xfrm>
            <a:off x="4343400" y="1981200"/>
            <a:ext cx="228600" cy="22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a:t>
            </a:r>
            <a:endParaRPr lang="en-US" dirty="0"/>
          </a:p>
        </p:txBody>
      </p:sp>
      <p:grpSp>
        <p:nvGrpSpPr>
          <p:cNvPr id="40" name="กลุ่ม 39"/>
          <p:cNvGrpSpPr/>
          <p:nvPr/>
        </p:nvGrpSpPr>
        <p:grpSpPr>
          <a:xfrm>
            <a:off x="3505200" y="2514600"/>
            <a:ext cx="2209800" cy="1219200"/>
            <a:chOff x="3505200" y="2514600"/>
            <a:chExt cx="2209800" cy="1219200"/>
          </a:xfrm>
        </p:grpSpPr>
        <p:sp>
          <p:nvSpPr>
            <p:cNvPr id="33" name="Oval 96"/>
            <p:cNvSpPr/>
            <p:nvPr/>
          </p:nvSpPr>
          <p:spPr>
            <a:xfrm>
              <a:off x="3657600" y="2514600"/>
              <a:ext cx="2057400" cy="1219200"/>
            </a:xfrm>
            <a:prstGeom prst="ellipse">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5" name="TextBox 34"/>
            <p:cNvSpPr txBox="1"/>
            <p:nvPr/>
          </p:nvSpPr>
          <p:spPr>
            <a:xfrm>
              <a:off x="3505200" y="2590800"/>
              <a:ext cx="300082" cy="369332"/>
            </a:xfrm>
            <a:prstGeom prst="rect">
              <a:avLst/>
            </a:prstGeom>
            <a:noFill/>
          </p:spPr>
          <p:txBody>
            <a:bodyPr wrap="none" rtlCol="0">
              <a:spAutoFit/>
            </a:bodyPr>
            <a:lstStyle/>
            <a:p>
              <a:r>
                <a:rPr lang="en-US" dirty="0" smtClean="0"/>
                <a:t>h</a:t>
              </a:r>
              <a:endParaRPr lang="th-TH" dirty="0"/>
            </a:p>
          </p:txBody>
        </p:sp>
      </p:grpSp>
      <p:grpSp>
        <p:nvGrpSpPr>
          <p:cNvPr id="39" name="กลุ่ม 38"/>
          <p:cNvGrpSpPr/>
          <p:nvPr/>
        </p:nvGrpSpPr>
        <p:grpSpPr>
          <a:xfrm>
            <a:off x="3962400" y="2590800"/>
            <a:ext cx="1238528" cy="990600"/>
            <a:chOff x="3962400" y="2590800"/>
            <a:chExt cx="1238528" cy="990600"/>
          </a:xfrm>
        </p:grpSpPr>
        <p:sp>
          <p:nvSpPr>
            <p:cNvPr id="32" name="Oval 96"/>
            <p:cNvSpPr/>
            <p:nvPr/>
          </p:nvSpPr>
          <p:spPr>
            <a:xfrm>
              <a:off x="3962400" y="2590800"/>
              <a:ext cx="1219200" cy="99060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6" name="TextBox 35"/>
            <p:cNvSpPr txBox="1"/>
            <p:nvPr/>
          </p:nvSpPr>
          <p:spPr>
            <a:xfrm>
              <a:off x="4876800" y="2895600"/>
              <a:ext cx="324128" cy="369332"/>
            </a:xfrm>
            <a:prstGeom prst="rect">
              <a:avLst/>
            </a:prstGeom>
            <a:noFill/>
          </p:spPr>
          <p:txBody>
            <a:bodyPr wrap="none" rtlCol="0">
              <a:spAutoFit/>
            </a:bodyPr>
            <a:lstStyle/>
            <a:p>
              <a:r>
                <a:rPr lang="en-US" dirty="0" smtClean="0"/>
                <a:t>s’</a:t>
              </a:r>
              <a:endParaRPr lang="th-TH" dirty="0"/>
            </a:p>
          </p:txBody>
        </p:sp>
      </p:grpSp>
      <p:grpSp>
        <p:nvGrpSpPr>
          <p:cNvPr id="38" name="กลุ่ม 37"/>
          <p:cNvGrpSpPr/>
          <p:nvPr/>
        </p:nvGrpSpPr>
        <p:grpSpPr>
          <a:xfrm>
            <a:off x="2819400" y="1981200"/>
            <a:ext cx="3962400" cy="2438400"/>
            <a:chOff x="2819400" y="1981200"/>
            <a:chExt cx="3962400" cy="2438400"/>
          </a:xfrm>
        </p:grpSpPr>
        <p:sp>
          <p:nvSpPr>
            <p:cNvPr id="34" name="Oval 96"/>
            <p:cNvSpPr/>
            <p:nvPr/>
          </p:nvSpPr>
          <p:spPr>
            <a:xfrm>
              <a:off x="2819400" y="1981200"/>
              <a:ext cx="3962400" cy="243840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TextBox 36"/>
            <p:cNvSpPr txBox="1"/>
            <p:nvPr/>
          </p:nvSpPr>
          <p:spPr>
            <a:xfrm>
              <a:off x="6400800" y="3124200"/>
              <a:ext cx="333746" cy="369332"/>
            </a:xfrm>
            <a:prstGeom prst="rect">
              <a:avLst/>
            </a:prstGeom>
            <a:noFill/>
          </p:spPr>
          <p:txBody>
            <a:bodyPr wrap="none" rtlCol="0">
              <a:spAutoFit/>
            </a:bodyPr>
            <a:lstStyle/>
            <a:p>
              <a:r>
                <a:rPr lang="en-US" dirty="0" smtClean="0"/>
                <a:t>g’</a:t>
              </a:r>
              <a:endParaRPr lang="th-TH"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a:bodyPr>
          <a:lstStyle/>
          <a:p>
            <a:r>
              <a:rPr lang="en-US" dirty="0" smtClean="0"/>
              <a:t>Candidate Elimination Algorithm</a:t>
            </a:r>
            <a:endParaRPr lang="th-TH" dirty="0"/>
          </a:p>
        </p:txBody>
      </p:sp>
      <p:sp>
        <p:nvSpPr>
          <p:cNvPr id="3" name="ตัวยึดเนื้อหา 2"/>
          <p:cNvSpPr>
            <a:spLocks noGrp="1"/>
          </p:cNvSpPr>
          <p:nvPr>
            <p:ph sz="quarter" idx="1"/>
          </p:nvPr>
        </p:nvSpPr>
        <p:spPr/>
        <p:txBody>
          <a:bodyPr>
            <a:normAutofit/>
          </a:bodyPr>
          <a:lstStyle/>
          <a:p>
            <a:r>
              <a:rPr lang="en-US" dirty="0" smtClean="0"/>
              <a:t>G </a:t>
            </a:r>
            <a:r>
              <a:rPr lang="en-US" dirty="0" smtClean="0">
                <a:sym typeface="Symbol"/>
              </a:rPr>
              <a:t></a:t>
            </a:r>
            <a:r>
              <a:rPr lang="en-US" dirty="0" smtClean="0"/>
              <a:t> maximally general hypotheses in H</a:t>
            </a:r>
          </a:p>
          <a:p>
            <a:r>
              <a:rPr lang="en-US" dirty="0" smtClean="0"/>
              <a:t>S </a:t>
            </a:r>
            <a:r>
              <a:rPr lang="en-US" dirty="0" smtClean="0">
                <a:sym typeface="Symbol"/>
              </a:rPr>
              <a:t></a:t>
            </a:r>
            <a:r>
              <a:rPr lang="en-US" dirty="0" smtClean="0"/>
              <a:t> maximally specific hypotheses in H</a:t>
            </a:r>
          </a:p>
          <a:p>
            <a:r>
              <a:rPr lang="en-US" dirty="0" smtClean="0"/>
              <a:t>For each training example d=&lt;</a:t>
            </a:r>
            <a:r>
              <a:rPr lang="en-US" dirty="0" err="1" smtClean="0"/>
              <a:t>x,c</a:t>
            </a:r>
            <a:r>
              <a:rPr lang="en-US" dirty="0" smtClean="0"/>
              <a:t>(x)&gt;</a:t>
            </a:r>
          </a:p>
          <a:p>
            <a:pPr lvl="1"/>
            <a:r>
              <a:rPr lang="en-US" dirty="0" smtClean="0"/>
              <a:t>modify G and S so that G and S are consistent with d</a:t>
            </a:r>
            <a:endParaRPr lang="th-TH"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a:bodyPr>
          <a:lstStyle/>
          <a:p>
            <a:r>
              <a:rPr lang="en-US" dirty="0" smtClean="0"/>
              <a:t>Candidate Elimination Algorithm</a:t>
            </a:r>
            <a:endParaRPr lang="th-TH" dirty="0"/>
          </a:p>
        </p:txBody>
      </p:sp>
      <p:sp>
        <p:nvSpPr>
          <p:cNvPr id="3" name="ตัวยึดเนื้อหา 2"/>
          <p:cNvSpPr>
            <a:spLocks noGrp="1"/>
          </p:cNvSpPr>
          <p:nvPr>
            <p:ph sz="quarter" idx="1"/>
          </p:nvPr>
        </p:nvSpPr>
        <p:spPr/>
        <p:txBody>
          <a:bodyPr>
            <a:normAutofit fontScale="85000" lnSpcReduction="10000"/>
          </a:bodyPr>
          <a:lstStyle/>
          <a:p>
            <a:r>
              <a:rPr lang="en-US" dirty="0" smtClean="0"/>
              <a:t>For each training example d=&lt;</a:t>
            </a:r>
            <a:r>
              <a:rPr lang="en-US" dirty="0" err="1" smtClean="0"/>
              <a:t>x,c</a:t>
            </a:r>
            <a:r>
              <a:rPr lang="en-US" dirty="0" smtClean="0"/>
              <a:t>(x)&gt;</a:t>
            </a:r>
          </a:p>
          <a:p>
            <a:pPr lvl="1"/>
            <a:r>
              <a:rPr lang="en-US" dirty="0" smtClean="0"/>
              <a:t>If d is a positive example:</a:t>
            </a:r>
          </a:p>
          <a:p>
            <a:pPr lvl="2"/>
            <a:r>
              <a:rPr lang="en-US" dirty="0" smtClean="0"/>
              <a:t>Remove from G any hypothesis that is inconsistent with d</a:t>
            </a:r>
          </a:p>
          <a:p>
            <a:pPr lvl="2"/>
            <a:r>
              <a:rPr lang="en-US" dirty="0" smtClean="0"/>
              <a:t>For each hypothesis s in S that is not consistent with d</a:t>
            </a:r>
          </a:p>
          <a:p>
            <a:pPr lvl="3"/>
            <a:r>
              <a:rPr lang="en-US" dirty="0" smtClean="0"/>
              <a:t>remove s from S.</a:t>
            </a:r>
          </a:p>
          <a:p>
            <a:pPr lvl="3"/>
            <a:r>
              <a:rPr lang="en-US" dirty="0" smtClean="0"/>
              <a:t>Add to S all minimal generalizations h of s such that</a:t>
            </a:r>
          </a:p>
          <a:p>
            <a:pPr lvl="4"/>
            <a:r>
              <a:rPr lang="en-US" dirty="0" smtClean="0"/>
              <a:t>h consistent with d</a:t>
            </a:r>
          </a:p>
          <a:p>
            <a:pPr lvl="4"/>
            <a:r>
              <a:rPr lang="en-US" dirty="0" smtClean="0"/>
              <a:t>Some member of G is more general than h</a:t>
            </a:r>
          </a:p>
          <a:p>
            <a:pPr lvl="3"/>
            <a:r>
              <a:rPr lang="en-US" dirty="0" smtClean="0"/>
              <a:t>Remove from S any hypothesis that is more general than another hypothesis in S</a:t>
            </a:r>
          </a:p>
          <a:p>
            <a:pPr lvl="1"/>
            <a:r>
              <a:rPr lang="en-US" dirty="0" smtClean="0"/>
              <a:t>If d is a negative example:</a:t>
            </a:r>
          </a:p>
          <a:p>
            <a:pPr lvl="2"/>
            <a:r>
              <a:rPr lang="en-US" dirty="0" smtClean="0"/>
              <a:t>Remove from S any hypothesis that is inconsistent with d</a:t>
            </a:r>
          </a:p>
          <a:p>
            <a:pPr lvl="2"/>
            <a:r>
              <a:rPr lang="en-US" dirty="0" smtClean="0"/>
              <a:t>For each hypothesis g in G that is not consistent with d</a:t>
            </a:r>
          </a:p>
          <a:p>
            <a:pPr lvl="3"/>
            <a:r>
              <a:rPr lang="en-US" dirty="0" smtClean="0"/>
              <a:t>Remove g from G.</a:t>
            </a:r>
          </a:p>
          <a:p>
            <a:pPr lvl="3"/>
            <a:r>
              <a:rPr lang="en-US" dirty="0" smtClean="0"/>
              <a:t>Add to G all minimal specializations h of g such that</a:t>
            </a:r>
          </a:p>
          <a:p>
            <a:pPr lvl="4"/>
            <a:r>
              <a:rPr lang="en-US" dirty="0" smtClean="0"/>
              <a:t>h consistent with d</a:t>
            </a:r>
          </a:p>
          <a:p>
            <a:pPr lvl="4"/>
            <a:r>
              <a:rPr lang="en-US" dirty="0" smtClean="0"/>
              <a:t>Some member of S is more specific than h</a:t>
            </a:r>
          </a:p>
          <a:p>
            <a:pPr lvl="3"/>
            <a:r>
              <a:rPr lang="en-US" dirty="0" smtClean="0"/>
              <a:t>Remove from G any hypothesis that is less general than another hypothesis in G</a:t>
            </a:r>
            <a:endParaRPr lang="th-TH"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Example Trace 0</a:t>
            </a:r>
            <a:endParaRPr lang="th-TH" dirty="0"/>
          </a:p>
        </p:txBody>
      </p:sp>
      <p:sp>
        <p:nvSpPr>
          <p:cNvPr id="4" name="สี่เหลี่ยมผืนผ้า 3"/>
          <p:cNvSpPr/>
          <p:nvPr/>
        </p:nvSpPr>
        <p:spPr>
          <a:xfrm>
            <a:off x="2971800" y="1219200"/>
            <a:ext cx="2971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 </a:t>
            </a:r>
            <a:r>
              <a:rPr lang="en-US" dirty="0" smtClean="0"/>
              <a:t>&gt;</a:t>
            </a:r>
            <a:endParaRPr lang="th-TH" dirty="0"/>
          </a:p>
        </p:txBody>
      </p:sp>
      <p:sp>
        <p:nvSpPr>
          <p:cNvPr id="5" name="สี่เหลี่ยมผืนผ้า 4"/>
          <p:cNvSpPr/>
          <p:nvPr/>
        </p:nvSpPr>
        <p:spPr>
          <a:xfrm>
            <a:off x="2819400" y="6248400"/>
            <a:ext cx="3352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00B050"/>
                </a:solidFill>
              </a:rPr>
              <a:t>?</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a:p>
        </p:txBody>
      </p:sp>
      <p:sp>
        <p:nvSpPr>
          <p:cNvPr id="16" name="สี่เหลี่ยมผืนผ้า 15"/>
          <p:cNvSpPr/>
          <p:nvPr/>
        </p:nvSpPr>
        <p:spPr>
          <a:xfrm>
            <a:off x="3886200" y="152400"/>
            <a:ext cx="5181600" cy="954107"/>
          </a:xfrm>
          <a:prstGeom prst="rect">
            <a:avLst/>
          </a:prstGeom>
        </p:spPr>
        <p:txBody>
          <a:bodyPr wrap="square">
            <a:spAutoFit/>
          </a:bodyPr>
          <a:lstStyle/>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1</a:t>
            </a:r>
            <a:r>
              <a:rPr lang="en-US" sz="1400" dirty="0" smtClean="0">
                <a:latin typeface="Microsoft Sans Serif" pitchFamily="34" charset="0"/>
                <a:cs typeface="Microsoft Sans Serif" pitchFamily="34" charset="0"/>
              </a:rPr>
              <a:t>= &lt;Sunny,  Warm,  Normal,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2</a:t>
            </a:r>
            <a:r>
              <a:rPr lang="en-US" sz="1400" dirty="0" smtClean="0">
                <a:latin typeface="Microsoft Sans Serif" pitchFamily="34" charset="0"/>
                <a:cs typeface="Microsoft Sans Serif" pitchFamily="34" charset="0"/>
              </a:rPr>
              <a:t>= &lt;Sunny,  Warm,      High,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3</a:t>
            </a:r>
            <a:r>
              <a:rPr lang="en-US" sz="1400" dirty="0" smtClean="0">
                <a:latin typeface="Microsoft Sans Serif" pitchFamily="34" charset="0"/>
                <a:cs typeface="Microsoft Sans Serif" pitchFamily="34" charset="0"/>
              </a:rPr>
              <a:t>= &lt; Rainy,    Cold,      High,  Strong,   Warm,  Change&gt;, </a:t>
            </a:r>
            <a:r>
              <a:rPr lang="en-US" sz="1400" dirty="0" smtClean="0">
                <a:solidFill>
                  <a:srgbClr val="FF000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4</a:t>
            </a:r>
            <a:r>
              <a:rPr lang="en-US" sz="1400" dirty="0" smtClean="0">
                <a:latin typeface="Microsoft Sans Serif" pitchFamily="34" charset="0"/>
                <a:cs typeface="Microsoft Sans Serif" pitchFamily="34" charset="0"/>
              </a:rPr>
              <a:t>= &lt;Sunny,  Warm,      High,  Strong,     Cool,  Change&gt;, </a:t>
            </a:r>
            <a:r>
              <a:rPr lang="en-US" sz="1400" dirty="0" smtClean="0">
                <a:solidFill>
                  <a:srgbClr val="00B050"/>
                </a:solidFill>
                <a:latin typeface="Microsoft Sans Serif" pitchFamily="34" charset="0"/>
                <a:cs typeface="Microsoft Sans Serif" pitchFamily="34" charset="0"/>
              </a:rPr>
              <a:t>+</a:t>
            </a:r>
          </a:p>
        </p:txBody>
      </p:sp>
      <p:sp>
        <p:nvSpPr>
          <p:cNvPr id="17" name="TextBox 16"/>
          <p:cNvSpPr txBox="1"/>
          <p:nvPr/>
        </p:nvSpPr>
        <p:spPr>
          <a:xfrm>
            <a:off x="2528192" y="1219200"/>
            <a:ext cx="367408" cy="369332"/>
          </a:xfrm>
          <a:prstGeom prst="rect">
            <a:avLst/>
          </a:prstGeom>
          <a:noFill/>
        </p:spPr>
        <p:txBody>
          <a:bodyPr wrap="none" rtlCol="0">
            <a:spAutoFit/>
          </a:bodyPr>
          <a:lstStyle/>
          <a:p>
            <a:r>
              <a:rPr lang="en-US" dirty="0" smtClean="0"/>
              <a:t>S</a:t>
            </a:r>
            <a:r>
              <a:rPr lang="en-US" baseline="-25000" dirty="0" smtClean="0"/>
              <a:t>0</a:t>
            </a:r>
            <a:endParaRPr lang="th-TH" baseline="-25000" dirty="0"/>
          </a:p>
        </p:txBody>
      </p:sp>
      <p:sp>
        <p:nvSpPr>
          <p:cNvPr id="18" name="TextBox 17"/>
          <p:cNvSpPr txBox="1"/>
          <p:nvPr/>
        </p:nvSpPr>
        <p:spPr>
          <a:xfrm>
            <a:off x="2362200" y="6260068"/>
            <a:ext cx="433132" cy="369332"/>
          </a:xfrm>
          <a:prstGeom prst="rect">
            <a:avLst/>
          </a:prstGeom>
          <a:noFill/>
        </p:spPr>
        <p:txBody>
          <a:bodyPr wrap="none" rtlCol="0">
            <a:spAutoFit/>
          </a:bodyPr>
          <a:lstStyle/>
          <a:p>
            <a:r>
              <a:rPr lang="en-US" dirty="0" smtClean="0"/>
              <a:t>G</a:t>
            </a:r>
            <a:r>
              <a:rPr lang="en-US" baseline="-25000" dirty="0" smtClean="0"/>
              <a:t>0</a:t>
            </a:r>
            <a:endParaRPr lang="th-TH" baseline="-25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Example Trace 1</a:t>
            </a:r>
            <a:endParaRPr lang="th-TH" dirty="0"/>
          </a:p>
        </p:txBody>
      </p:sp>
      <p:sp>
        <p:nvSpPr>
          <p:cNvPr id="4" name="สี่เหลี่ยมผืนผ้า 3"/>
          <p:cNvSpPr/>
          <p:nvPr/>
        </p:nvSpPr>
        <p:spPr>
          <a:xfrm>
            <a:off x="3352800" y="1219200"/>
            <a:ext cx="2286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 </a:t>
            </a:r>
            <a:r>
              <a:rPr lang="en-US" dirty="0" smtClean="0"/>
              <a:t>&gt;</a:t>
            </a:r>
            <a:endParaRPr lang="th-TH" dirty="0"/>
          </a:p>
        </p:txBody>
      </p:sp>
      <p:sp>
        <p:nvSpPr>
          <p:cNvPr id="5" name="สี่เหลี่ยมผืนผ้า 4"/>
          <p:cNvSpPr/>
          <p:nvPr/>
        </p:nvSpPr>
        <p:spPr>
          <a:xfrm>
            <a:off x="2819400" y="6248400"/>
            <a:ext cx="3352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00B050"/>
                </a:solidFill>
              </a:rPr>
              <a:t>?</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a:p>
        </p:txBody>
      </p:sp>
      <p:sp>
        <p:nvSpPr>
          <p:cNvPr id="16" name="สี่เหลี่ยมผืนผ้า 15"/>
          <p:cNvSpPr/>
          <p:nvPr/>
        </p:nvSpPr>
        <p:spPr>
          <a:xfrm>
            <a:off x="3886200" y="152400"/>
            <a:ext cx="5181600" cy="954107"/>
          </a:xfrm>
          <a:prstGeom prst="rect">
            <a:avLst/>
          </a:prstGeom>
        </p:spPr>
        <p:txBody>
          <a:bodyPr wrap="square">
            <a:spAutoFit/>
          </a:bodyPr>
          <a:lstStyle/>
          <a:p>
            <a:r>
              <a:rPr lang="en-US" sz="1400" dirty="0" smtClean="0">
                <a:solidFill>
                  <a:srgbClr val="7030A0"/>
                </a:solidFill>
                <a:latin typeface="Microsoft Sans Serif" pitchFamily="34" charset="0"/>
                <a:cs typeface="Microsoft Sans Serif" pitchFamily="34" charset="0"/>
              </a:rPr>
              <a:t>x</a:t>
            </a:r>
            <a:r>
              <a:rPr lang="en-US" sz="1400" baseline="-25000" dirty="0" smtClean="0">
                <a:solidFill>
                  <a:srgbClr val="7030A0"/>
                </a:solidFill>
                <a:latin typeface="Microsoft Sans Serif" pitchFamily="34" charset="0"/>
                <a:cs typeface="Microsoft Sans Serif" pitchFamily="34" charset="0"/>
              </a:rPr>
              <a:t>1</a:t>
            </a:r>
            <a:r>
              <a:rPr lang="en-US" sz="1400" dirty="0" smtClean="0">
                <a:solidFill>
                  <a:srgbClr val="7030A0"/>
                </a:solidFill>
                <a:latin typeface="Microsoft Sans Serif" pitchFamily="34" charset="0"/>
                <a:cs typeface="Microsoft Sans Serif" pitchFamily="34" charset="0"/>
              </a:rPr>
              <a:t>= &lt;Sunny,  Warm,  Normal,  Strong,  Warm,     Same&gt;,</a:t>
            </a:r>
            <a:r>
              <a:rPr lang="en-US" sz="1400" dirty="0" smtClean="0">
                <a:latin typeface="Microsoft Sans Serif" pitchFamily="34" charset="0"/>
                <a:cs typeface="Microsoft Sans Serif" pitchFamily="34" charset="0"/>
              </a:rPr>
              <a: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2</a:t>
            </a:r>
            <a:r>
              <a:rPr lang="en-US" sz="1400" dirty="0" smtClean="0">
                <a:latin typeface="Microsoft Sans Serif" pitchFamily="34" charset="0"/>
                <a:cs typeface="Microsoft Sans Serif" pitchFamily="34" charset="0"/>
              </a:rPr>
              <a:t>= &lt;Sunny,  Warm,      High,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3</a:t>
            </a:r>
            <a:r>
              <a:rPr lang="en-US" sz="1400" dirty="0" smtClean="0">
                <a:latin typeface="Microsoft Sans Serif" pitchFamily="34" charset="0"/>
                <a:cs typeface="Microsoft Sans Serif" pitchFamily="34" charset="0"/>
              </a:rPr>
              <a:t>= &lt; Rainy,    Cold,      High,  Strong,   Warm,  Change&gt;, </a:t>
            </a:r>
            <a:r>
              <a:rPr lang="en-US" sz="1400" dirty="0" smtClean="0">
                <a:solidFill>
                  <a:srgbClr val="FF000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4</a:t>
            </a:r>
            <a:r>
              <a:rPr lang="en-US" sz="1400" dirty="0" smtClean="0">
                <a:latin typeface="Microsoft Sans Serif" pitchFamily="34" charset="0"/>
                <a:cs typeface="Microsoft Sans Serif" pitchFamily="34" charset="0"/>
              </a:rPr>
              <a:t>= &lt;Sunny,  Warm,      High,  Strong,     Cool,  Change&gt;, </a:t>
            </a:r>
            <a:r>
              <a:rPr lang="en-US" sz="1400" dirty="0" smtClean="0">
                <a:solidFill>
                  <a:srgbClr val="00B050"/>
                </a:solidFill>
                <a:latin typeface="Microsoft Sans Serif" pitchFamily="34" charset="0"/>
                <a:cs typeface="Microsoft Sans Serif" pitchFamily="34" charset="0"/>
              </a:rPr>
              <a:t>+</a:t>
            </a:r>
          </a:p>
        </p:txBody>
      </p:sp>
      <p:sp>
        <p:nvSpPr>
          <p:cNvPr id="17" name="TextBox 16"/>
          <p:cNvSpPr txBox="1"/>
          <p:nvPr/>
        </p:nvSpPr>
        <p:spPr>
          <a:xfrm>
            <a:off x="2909192" y="1219200"/>
            <a:ext cx="367408" cy="369332"/>
          </a:xfrm>
          <a:prstGeom prst="rect">
            <a:avLst/>
          </a:prstGeom>
          <a:noFill/>
        </p:spPr>
        <p:txBody>
          <a:bodyPr wrap="none" rtlCol="0">
            <a:spAutoFit/>
          </a:bodyPr>
          <a:lstStyle/>
          <a:p>
            <a:r>
              <a:rPr lang="en-US" dirty="0" smtClean="0"/>
              <a:t>S</a:t>
            </a:r>
            <a:r>
              <a:rPr lang="en-US" baseline="-25000" dirty="0" smtClean="0"/>
              <a:t>0</a:t>
            </a:r>
            <a:endParaRPr lang="th-TH" baseline="-25000" dirty="0"/>
          </a:p>
        </p:txBody>
      </p:sp>
      <p:sp>
        <p:nvSpPr>
          <p:cNvPr id="18" name="TextBox 17"/>
          <p:cNvSpPr txBox="1"/>
          <p:nvPr/>
        </p:nvSpPr>
        <p:spPr>
          <a:xfrm>
            <a:off x="1752600" y="6260068"/>
            <a:ext cx="1177384" cy="369332"/>
          </a:xfrm>
          <a:prstGeom prst="rect">
            <a:avLst/>
          </a:prstGeom>
          <a:noFill/>
        </p:spPr>
        <p:txBody>
          <a:bodyPr wrap="square" rtlCol="0">
            <a:spAutoFit/>
          </a:bodyPr>
          <a:lstStyle/>
          <a:p>
            <a:r>
              <a:rPr lang="en-US" dirty="0" smtClean="0"/>
              <a:t>G</a:t>
            </a:r>
            <a:r>
              <a:rPr lang="en-US" baseline="-25000" dirty="0" smtClean="0"/>
              <a:t>1 </a:t>
            </a:r>
            <a:r>
              <a:rPr lang="en-US" dirty="0" smtClean="0"/>
              <a:t>= G</a:t>
            </a:r>
            <a:r>
              <a:rPr lang="en-US" baseline="-25000" dirty="0" smtClean="0"/>
              <a:t>0</a:t>
            </a:r>
            <a:endParaRPr lang="th-TH" baseline="-25000" dirty="0"/>
          </a:p>
        </p:txBody>
      </p:sp>
      <p:sp>
        <p:nvSpPr>
          <p:cNvPr id="8" name="สี่เหลี่ยมผืนผ้า 7"/>
          <p:cNvSpPr/>
          <p:nvPr/>
        </p:nvSpPr>
        <p:spPr>
          <a:xfrm>
            <a:off x="1600200" y="18288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rgbClr val="7030A0"/>
                </a:solidFill>
                <a:latin typeface="Microsoft Sans Serif" pitchFamily="34" charset="0"/>
                <a:cs typeface="Microsoft Sans Serif" pitchFamily="34" charset="0"/>
              </a:rPr>
              <a:t>Sunny, Warm, Normal, Strong, Warm, Same </a:t>
            </a:r>
            <a:r>
              <a:rPr lang="en-US" dirty="0" smtClean="0"/>
              <a:t>&gt;</a:t>
            </a:r>
            <a:endParaRPr lang="th-TH" dirty="0"/>
          </a:p>
        </p:txBody>
      </p:sp>
      <p:sp>
        <p:nvSpPr>
          <p:cNvPr id="9" name="TextBox 8"/>
          <p:cNvSpPr txBox="1"/>
          <p:nvPr/>
        </p:nvSpPr>
        <p:spPr>
          <a:xfrm>
            <a:off x="1232792" y="1828800"/>
            <a:ext cx="367408" cy="369332"/>
          </a:xfrm>
          <a:prstGeom prst="rect">
            <a:avLst/>
          </a:prstGeom>
          <a:noFill/>
        </p:spPr>
        <p:txBody>
          <a:bodyPr wrap="none" rtlCol="0">
            <a:spAutoFit/>
          </a:bodyPr>
          <a:lstStyle/>
          <a:p>
            <a:r>
              <a:rPr lang="en-US" dirty="0" smtClean="0"/>
              <a:t>S</a:t>
            </a:r>
            <a:r>
              <a:rPr lang="en-US" baseline="-25000" dirty="0" smtClean="0"/>
              <a:t>1</a:t>
            </a:r>
            <a:endParaRPr lang="th-TH" baseline="-25000" dirty="0"/>
          </a:p>
        </p:txBody>
      </p:sp>
      <p:cxnSp>
        <p:nvCxnSpPr>
          <p:cNvPr id="11" name="ลูกศรเชื่อมต่อแบบตรง 10"/>
          <p:cNvCxnSpPr>
            <a:stCxn id="4" idx="2"/>
            <a:endCxn id="8" idx="0"/>
          </p:cNvCxnSpPr>
          <p:nvPr/>
        </p:nvCxnSpPr>
        <p:spPr>
          <a:xfrm rot="5400000">
            <a:off x="4381500" y="1714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Example Trace 2</a:t>
            </a:r>
            <a:endParaRPr lang="th-TH" dirty="0"/>
          </a:p>
        </p:txBody>
      </p:sp>
      <p:sp>
        <p:nvSpPr>
          <p:cNvPr id="4" name="สี่เหลี่ยมผืนผ้า 3"/>
          <p:cNvSpPr/>
          <p:nvPr/>
        </p:nvSpPr>
        <p:spPr>
          <a:xfrm>
            <a:off x="3352800" y="1219200"/>
            <a:ext cx="2286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 </a:t>
            </a:r>
            <a:r>
              <a:rPr lang="en-US" dirty="0" smtClean="0"/>
              <a:t>&gt;</a:t>
            </a:r>
            <a:endParaRPr lang="th-TH" dirty="0"/>
          </a:p>
        </p:txBody>
      </p:sp>
      <p:sp>
        <p:nvSpPr>
          <p:cNvPr id="5" name="สี่เหลี่ยมผืนผ้า 4"/>
          <p:cNvSpPr/>
          <p:nvPr/>
        </p:nvSpPr>
        <p:spPr>
          <a:xfrm>
            <a:off x="2819400" y="6248400"/>
            <a:ext cx="3352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00B050"/>
                </a:solidFill>
              </a:rPr>
              <a:t>?</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a:p>
        </p:txBody>
      </p:sp>
      <p:sp>
        <p:nvSpPr>
          <p:cNvPr id="16" name="สี่เหลี่ยมผืนผ้า 15"/>
          <p:cNvSpPr/>
          <p:nvPr/>
        </p:nvSpPr>
        <p:spPr>
          <a:xfrm>
            <a:off x="3886200" y="152400"/>
            <a:ext cx="5181600" cy="954107"/>
          </a:xfrm>
          <a:prstGeom prst="rect">
            <a:avLst/>
          </a:prstGeom>
        </p:spPr>
        <p:txBody>
          <a:bodyPr wrap="square">
            <a:spAutoFit/>
          </a:bodyPr>
          <a:lstStyle/>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1</a:t>
            </a:r>
            <a:r>
              <a:rPr lang="en-US" sz="1400" dirty="0" smtClean="0">
                <a:latin typeface="Microsoft Sans Serif" pitchFamily="34" charset="0"/>
                <a:cs typeface="Microsoft Sans Serif" pitchFamily="34" charset="0"/>
              </a:rPr>
              <a:t>= &lt;Sunny,  Warm,  Normal,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solidFill>
                  <a:srgbClr val="7030A0"/>
                </a:solidFill>
                <a:latin typeface="Microsoft Sans Serif" pitchFamily="34" charset="0"/>
                <a:cs typeface="Microsoft Sans Serif" pitchFamily="34" charset="0"/>
              </a:rPr>
              <a:t>x</a:t>
            </a:r>
            <a:r>
              <a:rPr lang="en-US" sz="1400" baseline="-25000" dirty="0" smtClean="0">
                <a:solidFill>
                  <a:srgbClr val="7030A0"/>
                </a:solidFill>
                <a:latin typeface="Microsoft Sans Serif" pitchFamily="34" charset="0"/>
                <a:cs typeface="Microsoft Sans Serif" pitchFamily="34" charset="0"/>
              </a:rPr>
              <a:t>2</a:t>
            </a:r>
            <a:r>
              <a:rPr lang="en-US" sz="1400" dirty="0" smtClean="0">
                <a:solidFill>
                  <a:srgbClr val="7030A0"/>
                </a:solidFill>
                <a:latin typeface="Microsoft Sans Serif" pitchFamily="34" charset="0"/>
                <a:cs typeface="Microsoft Sans Serif" pitchFamily="34" charset="0"/>
              </a:rPr>
              <a:t>= &lt;Sunny,  Warm,      High,  Strong,   Warm,     Same&gt;</a:t>
            </a:r>
            <a:r>
              <a:rPr lang="en-US" sz="1400" dirty="0" smtClean="0">
                <a:latin typeface="Microsoft Sans Serif" pitchFamily="34" charset="0"/>
                <a:cs typeface="Microsoft Sans Serif" pitchFamily="34" charset="0"/>
              </a:rPr>
              <a: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3</a:t>
            </a:r>
            <a:r>
              <a:rPr lang="en-US" sz="1400" dirty="0" smtClean="0">
                <a:latin typeface="Microsoft Sans Serif" pitchFamily="34" charset="0"/>
                <a:cs typeface="Microsoft Sans Serif" pitchFamily="34" charset="0"/>
              </a:rPr>
              <a:t>= &lt; Rainy,    Cold,      High,  Strong,   Warm,  Change&gt;, </a:t>
            </a:r>
            <a:r>
              <a:rPr lang="en-US" sz="1400" dirty="0" smtClean="0">
                <a:solidFill>
                  <a:srgbClr val="FF000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4</a:t>
            </a:r>
            <a:r>
              <a:rPr lang="en-US" sz="1400" dirty="0" smtClean="0">
                <a:latin typeface="Microsoft Sans Serif" pitchFamily="34" charset="0"/>
                <a:cs typeface="Microsoft Sans Serif" pitchFamily="34" charset="0"/>
              </a:rPr>
              <a:t>= &lt;Sunny,  Warm,      High,  Strong,     Cool,  Change&gt;, </a:t>
            </a:r>
            <a:r>
              <a:rPr lang="en-US" sz="1400" dirty="0" smtClean="0">
                <a:solidFill>
                  <a:srgbClr val="00B050"/>
                </a:solidFill>
                <a:latin typeface="Microsoft Sans Serif" pitchFamily="34" charset="0"/>
                <a:cs typeface="Microsoft Sans Serif" pitchFamily="34" charset="0"/>
              </a:rPr>
              <a:t>+</a:t>
            </a:r>
          </a:p>
        </p:txBody>
      </p:sp>
      <p:sp>
        <p:nvSpPr>
          <p:cNvPr id="17" name="TextBox 16"/>
          <p:cNvSpPr txBox="1"/>
          <p:nvPr/>
        </p:nvSpPr>
        <p:spPr>
          <a:xfrm>
            <a:off x="2909192" y="1219200"/>
            <a:ext cx="367408" cy="369332"/>
          </a:xfrm>
          <a:prstGeom prst="rect">
            <a:avLst/>
          </a:prstGeom>
          <a:noFill/>
        </p:spPr>
        <p:txBody>
          <a:bodyPr wrap="none" rtlCol="0">
            <a:spAutoFit/>
          </a:bodyPr>
          <a:lstStyle/>
          <a:p>
            <a:r>
              <a:rPr lang="en-US" dirty="0" smtClean="0"/>
              <a:t>S</a:t>
            </a:r>
            <a:r>
              <a:rPr lang="en-US" baseline="-25000" dirty="0" smtClean="0"/>
              <a:t>0</a:t>
            </a:r>
            <a:endParaRPr lang="th-TH" baseline="-25000" dirty="0"/>
          </a:p>
        </p:txBody>
      </p:sp>
      <p:sp>
        <p:nvSpPr>
          <p:cNvPr id="18" name="TextBox 17"/>
          <p:cNvSpPr txBox="1"/>
          <p:nvPr/>
        </p:nvSpPr>
        <p:spPr>
          <a:xfrm>
            <a:off x="1337216" y="6260068"/>
            <a:ext cx="1482184" cy="369332"/>
          </a:xfrm>
          <a:prstGeom prst="rect">
            <a:avLst/>
          </a:prstGeom>
          <a:noFill/>
        </p:spPr>
        <p:txBody>
          <a:bodyPr wrap="square" rtlCol="0">
            <a:spAutoFit/>
          </a:bodyPr>
          <a:lstStyle/>
          <a:p>
            <a:r>
              <a:rPr lang="en-US" dirty="0" smtClean="0"/>
              <a:t>G</a:t>
            </a:r>
            <a:r>
              <a:rPr lang="en-US" baseline="-25000" dirty="0" smtClean="0"/>
              <a:t>2 </a:t>
            </a:r>
            <a:r>
              <a:rPr lang="en-US" dirty="0" smtClean="0"/>
              <a:t>= G</a:t>
            </a:r>
            <a:r>
              <a:rPr lang="en-US" baseline="-25000" dirty="0" smtClean="0"/>
              <a:t>1 </a:t>
            </a:r>
            <a:r>
              <a:rPr lang="en-US" dirty="0" smtClean="0"/>
              <a:t>= G</a:t>
            </a:r>
            <a:r>
              <a:rPr lang="en-US" baseline="-25000" dirty="0" smtClean="0"/>
              <a:t>0</a:t>
            </a:r>
            <a:endParaRPr lang="th-TH" baseline="-25000" dirty="0"/>
          </a:p>
        </p:txBody>
      </p:sp>
      <p:sp>
        <p:nvSpPr>
          <p:cNvPr id="8" name="สี่เหลี่ยมผืนผ้า 7"/>
          <p:cNvSpPr/>
          <p:nvPr/>
        </p:nvSpPr>
        <p:spPr>
          <a:xfrm>
            <a:off x="1600200" y="18288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chemeClr val="tx1"/>
                </a:solidFill>
                <a:latin typeface="Microsoft Sans Serif" pitchFamily="34" charset="0"/>
                <a:cs typeface="Microsoft Sans Serif" pitchFamily="34" charset="0"/>
              </a:rPr>
              <a:t>Sunny, Warm, Normal, Strong, Warm, Same </a:t>
            </a:r>
            <a:r>
              <a:rPr lang="en-US" dirty="0" smtClean="0"/>
              <a:t>&gt;</a:t>
            </a:r>
            <a:endParaRPr lang="th-TH" dirty="0"/>
          </a:p>
        </p:txBody>
      </p:sp>
      <p:sp>
        <p:nvSpPr>
          <p:cNvPr id="9" name="TextBox 8"/>
          <p:cNvSpPr txBox="1"/>
          <p:nvPr/>
        </p:nvSpPr>
        <p:spPr>
          <a:xfrm>
            <a:off x="1232792" y="1828800"/>
            <a:ext cx="367408" cy="369332"/>
          </a:xfrm>
          <a:prstGeom prst="rect">
            <a:avLst/>
          </a:prstGeom>
          <a:noFill/>
        </p:spPr>
        <p:txBody>
          <a:bodyPr wrap="none" rtlCol="0">
            <a:spAutoFit/>
          </a:bodyPr>
          <a:lstStyle/>
          <a:p>
            <a:r>
              <a:rPr lang="en-US" dirty="0" smtClean="0"/>
              <a:t>S</a:t>
            </a:r>
            <a:r>
              <a:rPr lang="en-US" baseline="-25000" dirty="0" smtClean="0"/>
              <a:t>1</a:t>
            </a:r>
            <a:endParaRPr lang="th-TH" baseline="-25000" dirty="0"/>
          </a:p>
        </p:txBody>
      </p:sp>
      <p:cxnSp>
        <p:nvCxnSpPr>
          <p:cNvPr id="11" name="ลูกศรเชื่อมต่อแบบตรง 10"/>
          <p:cNvCxnSpPr>
            <a:stCxn id="4" idx="2"/>
            <a:endCxn id="8" idx="0"/>
          </p:cNvCxnSpPr>
          <p:nvPr/>
        </p:nvCxnSpPr>
        <p:spPr>
          <a:xfrm rot="5400000">
            <a:off x="4381500" y="1714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สี่เหลี่ยมผืนผ้า 11"/>
          <p:cNvSpPr/>
          <p:nvPr/>
        </p:nvSpPr>
        <p:spPr>
          <a:xfrm>
            <a:off x="1600200" y="2437606"/>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rgbClr val="7030A0"/>
                </a:solidFill>
                <a:latin typeface="Microsoft Sans Serif" pitchFamily="34" charset="0"/>
                <a:cs typeface="Microsoft Sans Serif" pitchFamily="34" charset="0"/>
              </a:rPr>
              <a:t>Sunny, Warm, ?, Strong, Warm, Same </a:t>
            </a:r>
            <a:r>
              <a:rPr lang="en-US" dirty="0" smtClean="0"/>
              <a:t>&gt;</a:t>
            </a:r>
            <a:endParaRPr lang="th-TH" dirty="0"/>
          </a:p>
        </p:txBody>
      </p:sp>
      <p:sp>
        <p:nvSpPr>
          <p:cNvPr id="13" name="TextBox 12"/>
          <p:cNvSpPr txBox="1"/>
          <p:nvPr/>
        </p:nvSpPr>
        <p:spPr>
          <a:xfrm>
            <a:off x="1232792" y="2437606"/>
            <a:ext cx="367408" cy="369332"/>
          </a:xfrm>
          <a:prstGeom prst="rect">
            <a:avLst/>
          </a:prstGeom>
          <a:noFill/>
        </p:spPr>
        <p:txBody>
          <a:bodyPr wrap="none" rtlCol="0">
            <a:spAutoFit/>
          </a:bodyPr>
          <a:lstStyle/>
          <a:p>
            <a:r>
              <a:rPr lang="en-US" dirty="0" smtClean="0"/>
              <a:t>S</a:t>
            </a:r>
            <a:r>
              <a:rPr lang="en-US" baseline="-25000" dirty="0" smtClean="0"/>
              <a:t>2</a:t>
            </a:r>
            <a:endParaRPr lang="th-TH" baseline="-25000" dirty="0"/>
          </a:p>
        </p:txBody>
      </p:sp>
      <p:cxnSp>
        <p:nvCxnSpPr>
          <p:cNvPr id="14" name="ลูกศรเชื่อมต่อแบบตรง 13"/>
          <p:cNvCxnSpPr>
            <a:stCxn id="8" idx="2"/>
            <a:endCxn id="12" idx="0"/>
          </p:cNvCxnSpPr>
          <p:nvPr/>
        </p:nvCxnSpPr>
        <p:spPr>
          <a:xfrm rot="5400000">
            <a:off x="4381897" y="2323703"/>
            <a:ext cx="2278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Example Trace 3</a:t>
            </a:r>
            <a:endParaRPr lang="th-TH" dirty="0"/>
          </a:p>
        </p:txBody>
      </p:sp>
      <p:sp>
        <p:nvSpPr>
          <p:cNvPr id="4" name="สี่เหลี่ยมผืนผ้า 3"/>
          <p:cNvSpPr/>
          <p:nvPr/>
        </p:nvSpPr>
        <p:spPr>
          <a:xfrm>
            <a:off x="3352800" y="1219200"/>
            <a:ext cx="2286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 </a:t>
            </a:r>
            <a:r>
              <a:rPr lang="en-US" dirty="0" smtClean="0"/>
              <a:t>&gt;</a:t>
            </a:r>
            <a:endParaRPr lang="th-TH" dirty="0"/>
          </a:p>
        </p:txBody>
      </p:sp>
      <p:sp>
        <p:nvSpPr>
          <p:cNvPr id="5" name="สี่เหลี่ยมผืนผ้า 4"/>
          <p:cNvSpPr/>
          <p:nvPr/>
        </p:nvSpPr>
        <p:spPr>
          <a:xfrm>
            <a:off x="2819400" y="6248400"/>
            <a:ext cx="3352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00B050"/>
                </a:solidFill>
              </a:rPr>
              <a:t>?</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a:p>
        </p:txBody>
      </p:sp>
      <p:sp>
        <p:nvSpPr>
          <p:cNvPr id="16" name="สี่เหลี่ยมผืนผ้า 15"/>
          <p:cNvSpPr/>
          <p:nvPr/>
        </p:nvSpPr>
        <p:spPr>
          <a:xfrm>
            <a:off x="3886200" y="152400"/>
            <a:ext cx="5181600" cy="954107"/>
          </a:xfrm>
          <a:prstGeom prst="rect">
            <a:avLst/>
          </a:prstGeom>
        </p:spPr>
        <p:txBody>
          <a:bodyPr wrap="square">
            <a:spAutoFit/>
          </a:bodyPr>
          <a:lstStyle/>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1</a:t>
            </a:r>
            <a:r>
              <a:rPr lang="en-US" sz="1400" dirty="0" smtClean="0">
                <a:latin typeface="Microsoft Sans Serif" pitchFamily="34" charset="0"/>
                <a:cs typeface="Microsoft Sans Serif" pitchFamily="34" charset="0"/>
              </a:rPr>
              <a:t>= &lt;Sunny,  Warm,  Normal,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2</a:t>
            </a:r>
            <a:r>
              <a:rPr lang="en-US" sz="1400" dirty="0" smtClean="0">
                <a:latin typeface="Microsoft Sans Serif" pitchFamily="34" charset="0"/>
                <a:cs typeface="Microsoft Sans Serif" pitchFamily="34" charset="0"/>
              </a:rPr>
              <a:t>= &lt;Sunny,  Warm,      High,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solidFill>
                  <a:srgbClr val="7030A0"/>
                </a:solidFill>
                <a:latin typeface="Microsoft Sans Serif" pitchFamily="34" charset="0"/>
                <a:cs typeface="Microsoft Sans Serif" pitchFamily="34" charset="0"/>
              </a:rPr>
              <a:t>x</a:t>
            </a:r>
            <a:r>
              <a:rPr lang="en-US" sz="1400" baseline="-25000" dirty="0" smtClean="0">
                <a:solidFill>
                  <a:srgbClr val="7030A0"/>
                </a:solidFill>
                <a:latin typeface="Microsoft Sans Serif" pitchFamily="34" charset="0"/>
                <a:cs typeface="Microsoft Sans Serif" pitchFamily="34" charset="0"/>
              </a:rPr>
              <a:t>3</a:t>
            </a:r>
            <a:r>
              <a:rPr lang="en-US" sz="1400" dirty="0" smtClean="0">
                <a:solidFill>
                  <a:srgbClr val="7030A0"/>
                </a:solidFill>
                <a:latin typeface="Microsoft Sans Serif" pitchFamily="34" charset="0"/>
                <a:cs typeface="Microsoft Sans Serif" pitchFamily="34" charset="0"/>
              </a:rPr>
              <a:t>= &lt; Rainy,    Cold,      High,  Strong,   Warm,  Change&gt;</a:t>
            </a:r>
            <a:r>
              <a:rPr lang="en-US" sz="1400" dirty="0" smtClean="0">
                <a:latin typeface="Microsoft Sans Serif" pitchFamily="34" charset="0"/>
                <a:cs typeface="Microsoft Sans Serif" pitchFamily="34" charset="0"/>
              </a:rPr>
              <a:t>,</a:t>
            </a:r>
            <a:r>
              <a:rPr lang="en-US" sz="1400" dirty="0" smtClean="0">
                <a:solidFill>
                  <a:srgbClr val="7030A0"/>
                </a:solidFill>
                <a:latin typeface="Microsoft Sans Serif" pitchFamily="34" charset="0"/>
                <a:cs typeface="Microsoft Sans Serif" pitchFamily="34" charset="0"/>
              </a:rPr>
              <a:t> </a:t>
            </a:r>
            <a:r>
              <a:rPr lang="en-US" sz="1400" dirty="0" smtClean="0">
                <a:solidFill>
                  <a:srgbClr val="FF000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4</a:t>
            </a:r>
            <a:r>
              <a:rPr lang="en-US" sz="1400" dirty="0" smtClean="0">
                <a:latin typeface="Microsoft Sans Serif" pitchFamily="34" charset="0"/>
                <a:cs typeface="Microsoft Sans Serif" pitchFamily="34" charset="0"/>
              </a:rPr>
              <a:t>= &lt;Sunny,  Warm,      High,  Strong,     Cool,  Change&gt;, </a:t>
            </a:r>
            <a:r>
              <a:rPr lang="en-US" sz="1400" dirty="0" smtClean="0">
                <a:solidFill>
                  <a:srgbClr val="00B050"/>
                </a:solidFill>
                <a:latin typeface="Microsoft Sans Serif" pitchFamily="34" charset="0"/>
                <a:cs typeface="Microsoft Sans Serif" pitchFamily="34" charset="0"/>
              </a:rPr>
              <a:t>+</a:t>
            </a:r>
          </a:p>
        </p:txBody>
      </p:sp>
      <p:sp>
        <p:nvSpPr>
          <p:cNvPr id="17" name="TextBox 16"/>
          <p:cNvSpPr txBox="1"/>
          <p:nvPr/>
        </p:nvSpPr>
        <p:spPr>
          <a:xfrm>
            <a:off x="2909192" y="1219200"/>
            <a:ext cx="367408" cy="369332"/>
          </a:xfrm>
          <a:prstGeom prst="rect">
            <a:avLst/>
          </a:prstGeom>
          <a:noFill/>
        </p:spPr>
        <p:txBody>
          <a:bodyPr wrap="none" rtlCol="0">
            <a:spAutoFit/>
          </a:bodyPr>
          <a:lstStyle/>
          <a:p>
            <a:r>
              <a:rPr lang="en-US" dirty="0" smtClean="0"/>
              <a:t>S</a:t>
            </a:r>
            <a:r>
              <a:rPr lang="en-US" baseline="-25000" dirty="0" smtClean="0"/>
              <a:t>0</a:t>
            </a:r>
            <a:endParaRPr lang="th-TH" baseline="-25000" dirty="0"/>
          </a:p>
        </p:txBody>
      </p:sp>
      <p:sp>
        <p:nvSpPr>
          <p:cNvPr id="18" name="TextBox 17"/>
          <p:cNvSpPr txBox="1"/>
          <p:nvPr/>
        </p:nvSpPr>
        <p:spPr>
          <a:xfrm>
            <a:off x="1337216" y="6260068"/>
            <a:ext cx="1482184" cy="369332"/>
          </a:xfrm>
          <a:prstGeom prst="rect">
            <a:avLst/>
          </a:prstGeom>
          <a:noFill/>
        </p:spPr>
        <p:txBody>
          <a:bodyPr wrap="square" rtlCol="0">
            <a:spAutoFit/>
          </a:bodyPr>
          <a:lstStyle/>
          <a:p>
            <a:r>
              <a:rPr lang="en-US" dirty="0" smtClean="0"/>
              <a:t>G</a:t>
            </a:r>
            <a:r>
              <a:rPr lang="en-US" baseline="-25000" dirty="0" smtClean="0"/>
              <a:t>2 </a:t>
            </a:r>
            <a:r>
              <a:rPr lang="en-US" dirty="0" smtClean="0"/>
              <a:t>= G</a:t>
            </a:r>
            <a:r>
              <a:rPr lang="en-US" baseline="-25000" dirty="0" smtClean="0"/>
              <a:t>1 </a:t>
            </a:r>
            <a:r>
              <a:rPr lang="en-US" dirty="0" smtClean="0"/>
              <a:t>= G</a:t>
            </a:r>
            <a:r>
              <a:rPr lang="en-US" baseline="-25000" dirty="0" smtClean="0"/>
              <a:t>0</a:t>
            </a:r>
            <a:endParaRPr lang="th-TH" baseline="-25000" dirty="0"/>
          </a:p>
        </p:txBody>
      </p:sp>
      <p:sp>
        <p:nvSpPr>
          <p:cNvPr id="8" name="สี่เหลี่ยมผืนผ้า 7"/>
          <p:cNvSpPr/>
          <p:nvPr/>
        </p:nvSpPr>
        <p:spPr>
          <a:xfrm>
            <a:off x="1600200" y="18288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chemeClr val="tx1"/>
                </a:solidFill>
                <a:latin typeface="Microsoft Sans Serif" pitchFamily="34" charset="0"/>
                <a:cs typeface="Microsoft Sans Serif" pitchFamily="34" charset="0"/>
              </a:rPr>
              <a:t>Sunny, Warm, Normal, Strong, Warm, Same </a:t>
            </a:r>
            <a:r>
              <a:rPr lang="en-US" dirty="0" smtClean="0"/>
              <a:t>&gt;</a:t>
            </a:r>
            <a:endParaRPr lang="th-TH" dirty="0"/>
          </a:p>
        </p:txBody>
      </p:sp>
      <p:sp>
        <p:nvSpPr>
          <p:cNvPr id="9" name="TextBox 8"/>
          <p:cNvSpPr txBox="1"/>
          <p:nvPr/>
        </p:nvSpPr>
        <p:spPr>
          <a:xfrm>
            <a:off x="1232792" y="1828800"/>
            <a:ext cx="367408" cy="369332"/>
          </a:xfrm>
          <a:prstGeom prst="rect">
            <a:avLst/>
          </a:prstGeom>
          <a:noFill/>
        </p:spPr>
        <p:txBody>
          <a:bodyPr wrap="none" rtlCol="0">
            <a:spAutoFit/>
          </a:bodyPr>
          <a:lstStyle/>
          <a:p>
            <a:r>
              <a:rPr lang="en-US" dirty="0" smtClean="0"/>
              <a:t>S</a:t>
            </a:r>
            <a:r>
              <a:rPr lang="en-US" baseline="-25000" dirty="0" smtClean="0"/>
              <a:t>1</a:t>
            </a:r>
            <a:endParaRPr lang="th-TH" baseline="-25000" dirty="0"/>
          </a:p>
        </p:txBody>
      </p:sp>
      <p:cxnSp>
        <p:nvCxnSpPr>
          <p:cNvPr id="11" name="ลูกศรเชื่อมต่อแบบตรง 10"/>
          <p:cNvCxnSpPr>
            <a:stCxn id="4" idx="2"/>
            <a:endCxn id="8" idx="0"/>
          </p:cNvCxnSpPr>
          <p:nvPr/>
        </p:nvCxnSpPr>
        <p:spPr>
          <a:xfrm rot="5400000">
            <a:off x="4381500" y="1714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สี่เหลี่ยมผืนผ้า 11"/>
          <p:cNvSpPr/>
          <p:nvPr/>
        </p:nvSpPr>
        <p:spPr>
          <a:xfrm>
            <a:off x="1600200" y="2437606"/>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&lt;</a:t>
            </a:r>
            <a:r>
              <a:rPr lang="en-US" dirty="0" smtClean="0">
                <a:solidFill>
                  <a:schemeClr val="tx1"/>
                </a:solidFill>
                <a:latin typeface="Microsoft Sans Serif" pitchFamily="34" charset="0"/>
                <a:cs typeface="Microsoft Sans Serif" pitchFamily="34" charset="0"/>
              </a:rPr>
              <a:t> Sunny, Warm, ?, Strong, Warm, Same </a:t>
            </a:r>
            <a:r>
              <a:rPr lang="en-US" dirty="0" smtClean="0"/>
              <a:t>&gt;</a:t>
            </a:r>
            <a:endParaRPr lang="th-TH" dirty="0"/>
          </a:p>
        </p:txBody>
      </p:sp>
      <p:sp>
        <p:nvSpPr>
          <p:cNvPr id="13" name="TextBox 12"/>
          <p:cNvSpPr txBox="1"/>
          <p:nvPr/>
        </p:nvSpPr>
        <p:spPr>
          <a:xfrm>
            <a:off x="1232792" y="2437606"/>
            <a:ext cx="367408" cy="369332"/>
          </a:xfrm>
          <a:prstGeom prst="rect">
            <a:avLst/>
          </a:prstGeom>
          <a:noFill/>
        </p:spPr>
        <p:txBody>
          <a:bodyPr wrap="none" rtlCol="0">
            <a:spAutoFit/>
          </a:bodyPr>
          <a:lstStyle/>
          <a:p>
            <a:r>
              <a:rPr lang="en-US" dirty="0" smtClean="0"/>
              <a:t>S</a:t>
            </a:r>
            <a:r>
              <a:rPr lang="en-US" baseline="-25000" dirty="0" smtClean="0"/>
              <a:t>2</a:t>
            </a:r>
            <a:endParaRPr lang="th-TH" baseline="-25000" dirty="0"/>
          </a:p>
        </p:txBody>
      </p:sp>
      <p:cxnSp>
        <p:nvCxnSpPr>
          <p:cNvPr id="14" name="ลูกศรเชื่อมต่อแบบตรง 13"/>
          <p:cNvCxnSpPr>
            <a:stCxn id="8" idx="2"/>
            <a:endCxn id="12" idx="0"/>
          </p:cNvCxnSpPr>
          <p:nvPr/>
        </p:nvCxnSpPr>
        <p:spPr>
          <a:xfrm rot="5400000">
            <a:off x="4381897" y="2323703"/>
            <a:ext cx="2278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สี่เหลี่ยมผืนผ้า 14"/>
          <p:cNvSpPr/>
          <p:nvPr/>
        </p:nvSpPr>
        <p:spPr>
          <a:xfrm>
            <a:off x="1600200" y="3046412"/>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rgbClr val="7030A0"/>
                </a:solidFill>
                <a:latin typeface="Microsoft Sans Serif" pitchFamily="34" charset="0"/>
                <a:cs typeface="Microsoft Sans Serif" pitchFamily="34" charset="0"/>
              </a:rPr>
              <a:t>Sunny, Warm, ?, Strong, Warm, Same </a:t>
            </a:r>
            <a:r>
              <a:rPr lang="en-US" dirty="0" smtClean="0"/>
              <a:t>&gt;</a:t>
            </a:r>
            <a:endParaRPr lang="th-TH" dirty="0"/>
          </a:p>
        </p:txBody>
      </p:sp>
      <p:sp>
        <p:nvSpPr>
          <p:cNvPr id="19" name="TextBox 18"/>
          <p:cNvSpPr txBox="1"/>
          <p:nvPr/>
        </p:nvSpPr>
        <p:spPr>
          <a:xfrm>
            <a:off x="1232792" y="3046412"/>
            <a:ext cx="367408" cy="369332"/>
          </a:xfrm>
          <a:prstGeom prst="rect">
            <a:avLst/>
          </a:prstGeom>
          <a:noFill/>
        </p:spPr>
        <p:txBody>
          <a:bodyPr wrap="none" rtlCol="0">
            <a:spAutoFit/>
          </a:bodyPr>
          <a:lstStyle/>
          <a:p>
            <a:r>
              <a:rPr lang="en-US" dirty="0" smtClean="0"/>
              <a:t>S</a:t>
            </a:r>
            <a:r>
              <a:rPr lang="en-US" baseline="-25000" dirty="0" smtClean="0"/>
              <a:t>3</a:t>
            </a:r>
            <a:endParaRPr lang="th-TH" baseline="-25000" dirty="0"/>
          </a:p>
        </p:txBody>
      </p:sp>
      <p:cxnSp>
        <p:nvCxnSpPr>
          <p:cNvPr id="20" name="ลูกศรเชื่อมต่อแบบตรง 19"/>
          <p:cNvCxnSpPr>
            <a:stCxn id="12" idx="2"/>
            <a:endCxn id="15" idx="0"/>
          </p:cNvCxnSpPr>
          <p:nvPr/>
        </p:nvCxnSpPr>
        <p:spPr>
          <a:xfrm rot="5400000">
            <a:off x="4381897" y="2932509"/>
            <a:ext cx="2278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สี่เหลี่ยมผืนผ้า 21"/>
          <p:cNvSpPr/>
          <p:nvPr/>
        </p:nvSpPr>
        <p:spPr>
          <a:xfrm>
            <a:off x="1600200" y="56388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chemeClr val="tx1"/>
                </a:solidFill>
              </a:rPr>
              <a:t>Sunny</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chemeClr val="tx1"/>
                </a:solidFill>
              </a:rPr>
              <a:t>Warm</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solidFill>
                  <a:schemeClr val="tx1"/>
                </a:solidFill>
              </a:rPr>
              <a:t>Same</a:t>
            </a:r>
            <a:r>
              <a:rPr lang="en-US" dirty="0" smtClean="0"/>
              <a:t>&gt;</a:t>
            </a:r>
            <a:endParaRPr lang="th-TH" dirty="0" smtClean="0"/>
          </a:p>
        </p:txBody>
      </p:sp>
      <p:sp>
        <p:nvSpPr>
          <p:cNvPr id="23" name="TextBox 22"/>
          <p:cNvSpPr txBox="1"/>
          <p:nvPr/>
        </p:nvSpPr>
        <p:spPr>
          <a:xfrm>
            <a:off x="1232792" y="5638800"/>
            <a:ext cx="433132" cy="369332"/>
          </a:xfrm>
          <a:prstGeom prst="rect">
            <a:avLst/>
          </a:prstGeom>
          <a:noFill/>
        </p:spPr>
        <p:txBody>
          <a:bodyPr wrap="none" rtlCol="0">
            <a:spAutoFit/>
          </a:bodyPr>
          <a:lstStyle/>
          <a:p>
            <a:r>
              <a:rPr lang="en-US" dirty="0" smtClean="0"/>
              <a:t>G</a:t>
            </a:r>
            <a:r>
              <a:rPr lang="en-US" baseline="-25000" dirty="0" smtClean="0"/>
              <a:t>3</a:t>
            </a:r>
            <a:endParaRPr lang="th-TH" baseline="-25000" dirty="0"/>
          </a:p>
        </p:txBody>
      </p:sp>
      <p:cxnSp>
        <p:nvCxnSpPr>
          <p:cNvPr id="24" name="ลูกศรเชื่อมต่อแบบตรง 23"/>
          <p:cNvCxnSpPr>
            <a:stCxn id="5" idx="0"/>
            <a:endCxn id="22" idx="2"/>
          </p:cNvCxnSpPr>
          <p:nvPr/>
        </p:nvCxnSpPr>
        <p:spPr>
          <a:xfrm rot="5400000" flipH="1" flipV="1">
            <a:off x="4381500" y="6134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สี่เหลี่ยมผืนผ้า 47"/>
          <p:cNvSpPr/>
          <p:nvPr/>
        </p:nvSpPr>
        <p:spPr>
          <a:xfrm>
            <a:off x="152400" y="3505200"/>
            <a:ext cx="8763000" cy="20574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th-TH"/>
          </a:p>
        </p:txBody>
      </p:sp>
      <p:sp>
        <p:nvSpPr>
          <p:cNvPr id="2" name="ชื่อเรื่อง 1"/>
          <p:cNvSpPr>
            <a:spLocks noGrp="1"/>
          </p:cNvSpPr>
          <p:nvPr>
            <p:ph type="title"/>
          </p:nvPr>
        </p:nvSpPr>
        <p:spPr/>
        <p:txBody>
          <a:bodyPr/>
          <a:lstStyle/>
          <a:p>
            <a:r>
              <a:rPr lang="en-US" dirty="0" smtClean="0"/>
              <a:t>Example Trace 4</a:t>
            </a:r>
            <a:endParaRPr lang="th-TH" dirty="0"/>
          </a:p>
        </p:txBody>
      </p:sp>
      <p:sp>
        <p:nvSpPr>
          <p:cNvPr id="4" name="สี่เหลี่ยมผืนผ้า 3"/>
          <p:cNvSpPr/>
          <p:nvPr/>
        </p:nvSpPr>
        <p:spPr>
          <a:xfrm>
            <a:off x="3352800" y="1219200"/>
            <a:ext cx="2286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a:t>
            </a:r>
            <a:r>
              <a:rPr lang="en-US" dirty="0" smtClean="0"/>
              <a:t>,</a:t>
            </a:r>
            <a:r>
              <a:rPr lang="en-US" dirty="0" smtClean="0">
                <a:solidFill>
                  <a:srgbClr val="FF0000"/>
                </a:solidFill>
                <a:latin typeface="Microsoft Sans Serif" pitchFamily="34" charset="0"/>
                <a:cs typeface="Microsoft Sans Serif" pitchFamily="34" charset="0"/>
              </a:rPr>
              <a:t> Ø </a:t>
            </a:r>
            <a:r>
              <a:rPr lang="en-US" dirty="0" smtClean="0"/>
              <a:t>&gt;</a:t>
            </a:r>
            <a:endParaRPr lang="th-TH" dirty="0"/>
          </a:p>
        </p:txBody>
      </p:sp>
      <p:sp>
        <p:nvSpPr>
          <p:cNvPr id="5" name="สี่เหลี่ยมผืนผ้า 4"/>
          <p:cNvSpPr/>
          <p:nvPr/>
        </p:nvSpPr>
        <p:spPr>
          <a:xfrm>
            <a:off x="2819400" y="6248400"/>
            <a:ext cx="3352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00B050"/>
                </a:solidFill>
              </a:rPr>
              <a:t>?</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a:p>
        </p:txBody>
      </p:sp>
      <p:sp>
        <p:nvSpPr>
          <p:cNvPr id="16" name="สี่เหลี่ยมผืนผ้า 15"/>
          <p:cNvSpPr/>
          <p:nvPr/>
        </p:nvSpPr>
        <p:spPr>
          <a:xfrm>
            <a:off x="3886200" y="152400"/>
            <a:ext cx="5181600" cy="954107"/>
          </a:xfrm>
          <a:prstGeom prst="rect">
            <a:avLst/>
          </a:prstGeom>
        </p:spPr>
        <p:txBody>
          <a:bodyPr wrap="square">
            <a:spAutoFit/>
          </a:bodyPr>
          <a:lstStyle/>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1</a:t>
            </a:r>
            <a:r>
              <a:rPr lang="en-US" sz="1400" dirty="0" smtClean="0">
                <a:latin typeface="Microsoft Sans Serif" pitchFamily="34" charset="0"/>
                <a:cs typeface="Microsoft Sans Serif" pitchFamily="34" charset="0"/>
              </a:rPr>
              <a:t>= &lt;Sunny,  Warm,  Normal,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2</a:t>
            </a:r>
            <a:r>
              <a:rPr lang="en-US" sz="1400" dirty="0" smtClean="0">
                <a:latin typeface="Microsoft Sans Serif" pitchFamily="34" charset="0"/>
                <a:cs typeface="Microsoft Sans Serif" pitchFamily="34" charset="0"/>
              </a:rPr>
              <a:t>= &lt;Sunny,  Warm,      High,  Strong,   Warm,     Same&gt;, </a:t>
            </a:r>
            <a:r>
              <a:rPr lang="en-US" sz="1400" dirty="0" smtClean="0">
                <a:solidFill>
                  <a:srgbClr val="00B050"/>
                </a:solidFill>
                <a:latin typeface="Microsoft Sans Serif" pitchFamily="34" charset="0"/>
                <a:cs typeface="Microsoft Sans Serif" pitchFamily="34" charset="0"/>
              </a:rPr>
              <a:t>+</a:t>
            </a:r>
          </a:p>
          <a:p>
            <a:r>
              <a:rPr lang="en-US" sz="1400" dirty="0" smtClean="0">
                <a:latin typeface="Microsoft Sans Serif" pitchFamily="34" charset="0"/>
                <a:cs typeface="Microsoft Sans Serif" pitchFamily="34" charset="0"/>
              </a:rPr>
              <a:t>x</a:t>
            </a:r>
            <a:r>
              <a:rPr lang="en-US" sz="1400" baseline="-25000" dirty="0" smtClean="0">
                <a:latin typeface="Microsoft Sans Serif" pitchFamily="34" charset="0"/>
                <a:cs typeface="Microsoft Sans Serif" pitchFamily="34" charset="0"/>
              </a:rPr>
              <a:t>3</a:t>
            </a:r>
            <a:r>
              <a:rPr lang="en-US" sz="1400" dirty="0" smtClean="0">
                <a:latin typeface="Microsoft Sans Serif" pitchFamily="34" charset="0"/>
                <a:cs typeface="Microsoft Sans Serif" pitchFamily="34" charset="0"/>
              </a:rPr>
              <a:t>= &lt; Rainy,    Cold,      High,  Strong,   Warm,  Change&gt;, </a:t>
            </a:r>
            <a:r>
              <a:rPr lang="en-US" sz="1400" dirty="0" smtClean="0">
                <a:solidFill>
                  <a:srgbClr val="FF0000"/>
                </a:solidFill>
                <a:latin typeface="Microsoft Sans Serif" pitchFamily="34" charset="0"/>
                <a:cs typeface="Microsoft Sans Serif" pitchFamily="34" charset="0"/>
              </a:rPr>
              <a:t>-</a:t>
            </a:r>
          </a:p>
          <a:p>
            <a:r>
              <a:rPr lang="en-US" sz="1400" dirty="0" smtClean="0">
                <a:solidFill>
                  <a:srgbClr val="7030A0"/>
                </a:solidFill>
                <a:latin typeface="Microsoft Sans Serif" pitchFamily="34" charset="0"/>
                <a:cs typeface="Microsoft Sans Serif" pitchFamily="34" charset="0"/>
              </a:rPr>
              <a:t>x</a:t>
            </a:r>
            <a:r>
              <a:rPr lang="en-US" sz="1400" baseline="-25000" dirty="0" smtClean="0">
                <a:solidFill>
                  <a:srgbClr val="7030A0"/>
                </a:solidFill>
                <a:latin typeface="Microsoft Sans Serif" pitchFamily="34" charset="0"/>
                <a:cs typeface="Microsoft Sans Serif" pitchFamily="34" charset="0"/>
              </a:rPr>
              <a:t>4</a:t>
            </a:r>
            <a:r>
              <a:rPr lang="en-US" sz="1400" dirty="0" smtClean="0">
                <a:solidFill>
                  <a:srgbClr val="7030A0"/>
                </a:solidFill>
                <a:latin typeface="Microsoft Sans Serif" pitchFamily="34" charset="0"/>
                <a:cs typeface="Microsoft Sans Serif" pitchFamily="34" charset="0"/>
              </a:rPr>
              <a:t>= &lt;Sunny,  Warm,      High,  Strong,     Cool,  Change&gt;</a:t>
            </a:r>
            <a:r>
              <a:rPr lang="en-US" sz="1400" dirty="0" smtClean="0">
                <a:latin typeface="Microsoft Sans Serif" pitchFamily="34" charset="0"/>
                <a:cs typeface="Microsoft Sans Serif" pitchFamily="34" charset="0"/>
              </a:rPr>
              <a:t>, </a:t>
            </a:r>
            <a:r>
              <a:rPr lang="en-US" sz="1400" dirty="0" smtClean="0">
                <a:solidFill>
                  <a:srgbClr val="00B050"/>
                </a:solidFill>
                <a:latin typeface="Microsoft Sans Serif" pitchFamily="34" charset="0"/>
                <a:cs typeface="Microsoft Sans Serif" pitchFamily="34" charset="0"/>
              </a:rPr>
              <a:t>+</a:t>
            </a:r>
          </a:p>
        </p:txBody>
      </p:sp>
      <p:sp>
        <p:nvSpPr>
          <p:cNvPr id="17" name="TextBox 16"/>
          <p:cNvSpPr txBox="1"/>
          <p:nvPr/>
        </p:nvSpPr>
        <p:spPr>
          <a:xfrm>
            <a:off x="2909192" y="1219200"/>
            <a:ext cx="367408" cy="369332"/>
          </a:xfrm>
          <a:prstGeom prst="rect">
            <a:avLst/>
          </a:prstGeom>
          <a:noFill/>
        </p:spPr>
        <p:txBody>
          <a:bodyPr wrap="none" rtlCol="0">
            <a:spAutoFit/>
          </a:bodyPr>
          <a:lstStyle/>
          <a:p>
            <a:r>
              <a:rPr lang="en-US" dirty="0" smtClean="0"/>
              <a:t>S</a:t>
            </a:r>
            <a:r>
              <a:rPr lang="en-US" baseline="-25000" dirty="0" smtClean="0"/>
              <a:t>0</a:t>
            </a:r>
            <a:endParaRPr lang="th-TH" baseline="-25000" dirty="0"/>
          </a:p>
        </p:txBody>
      </p:sp>
      <p:sp>
        <p:nvSpPr>
          <p:cNvPr id="18" name="TextBox 17"/>
          <p:cNvSpPr txBox="1"/>
          <p:nvPr/>
        </p:nvSpPr>
        <p:spPr>
          <a:xfrm>
            <a:off x="1337216" y="6260068"/>
            <a:ext cx="1482184" cy="369332"/>
          </a:xfrm>
          <a:prstGeom prst="rect">
            <a:avLst/>
          </a:prstGeom>
          <a:noFill/>
        </p:spPr>
        <p:txBody>
          <a:bodyPr wrap="square" rtlCol="0">
            <a:spAutoFit/>
          </a:bodyPr>
          <a:lstStyle/>
          <a:p>
            <a:r>
              <a:rPr lang="en-US" dirty="0" smtClean="0"/>
              <a:t>G</a:t>
            </a:r>
            <a:r>
              <a:rPr lang="en-US" baseline="-25000" dirty="0" smtClean="0"/>
              <a:t>2 </a:t>
            </a:r>
            <a:r>
              <a:rPr lang="en-US" dirty="0" smtClean="0"/>
              <a:t>= G</a:t>
            </a:r>
            <a:r>
              <a:rPr lang="en-US" baseline="-25000" dirty="0" smtClean="0"/>
              <a:t>1 </a:t>
            </a:r>
            <a:r>
              <a:rPr lang="en-US" dirty="0" smtClean="0"/>
              <a:t>= G</a:t>
            </a:r>
            <a:r>
              <a:rPr lang="en-US" baseline="-25000" dirty="0" smtClean="0"/>
              <a:t>0</a:t>
            </a:r>
            <a:endParaRPr lang="th-TH" baseline="-25000" dirty="0"/>
          </a:p>
        </p:txBody>
      </p:sp>
      <p:sp>
        <p:nvSpPr>
          <p:cNvPr id="8" name="สี่เหลี่ยมผืนผ้า 7"/>
          <p:cNvSpPr/>
          <p:nvPr/>
        </p:nvSpPr>
        <p:spPr>
          <a:xfrm>
            <a:off x="1600200" y="18288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chemeClr val="tx1"/>
                </a:solidFill>
                <a:latin typeface="Microsoft Sans Serif" pitchFamily="34" charset="0"/>
                <a:cs typeface="Microsoft Sans Serif" pitchFamily="34" charset="0"/>
              </a:rPr>
              <a:t>Sunny, Warm, Normal, Strong, Warm, Same </a:t>
            </a:r>
            <a:r>
              <a:rPr lang="en-US" dirty="0" smtClean="0"/>
              <a:t>&gt;</a:t>
            </a:r>
            <a:endParaRPr lang="th-TH" dirty="0"/>
          </a:p>
        </p:txBody>
      </p:sp>
      <p:sp>
        <p:nvSpPr>
          <p:cNvPr id="9" name="TextBox 8"/>
          <p:cNvSpPr txBox="1"/>
          <p:nvPr/>
        </p:nvSpPr>
        <p:spPr>
          <a:xfrm>
            <a:off x="1232792" y="1828800"/>
            <a:ext cx="367408" cy="369332"/>
          </a:xfrm>
          <a:prstGeom prst="rect">
            <a:avLst/>
          </a:prstGeom>
          <a:noFill/>
        </p:spPr>
        <p:txBody>
          <a:bodyPr wrap="none" rtlCol="0">
            <a:spAutoFit/>
          </a:bodyPr>
          <a:lstStyle/>
          <a:p>
            <a:r>
              <a:rPr lang="en-US" dirty="0" smtClean="0"/>
              <a:t>S</a:t>
            </a:r>
            <a:r>
              <a:rPr lang="en-US" baseline="-25000" dirty="0" smtClean="0"/>
              <a:t>1</a:t>
            </a:r>
            <a:endParaRPr lang="th-TH" baseline="-25000" dirty="0"/>
          </a:p>
        </p:txBody>
      </p:sp>
      <p:cxnSp>
        <p:nvCxnSpPr>
          <p:cNvPr id="11" name="ลูกศรเชื่อมต่อแบบตรง 10"/>
          <p:cNvCxnSpPr>
            <a:stCxn id="4" idx="2"/>
            <a:endCxn id="8" idx="0"/>
          </p:cNvCxnSpPr>
          <p:nvPr/>
        </p:nvCxnSpPr>
        <p:spPr>
          <a:xfrm rot="5400000">
            <a:off x="4381500" y="1714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สี่เหลี่ยมผืนผ้า 11"/>
          <p:cNvSpPr/>
          <p:nvPr/>
        </p:nvSpPr>
        <p:spPr>
          <a:xfrm>
            <a:off x="1600200" y="2437606"/>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&lt;</a:t>
            </a:r>
            <a:r>
              <a:rPr lang="en-US" dirty="0" smtClean="0">
                <a:solidFill>
                  <a:schemeClr val="tx1"/>
                </a:solidFill>
                <a:latin typeface="Microsoft Sans Serif" pitchFamily="34" charset="0"/>
                <a:cs typeface="Microsoft Sans Serif" pitchFamily="34" charset="0"/>
              </a:rPr>
              <a:t> Sunny, Warm, ?, Strong, Warm, Same </a:t>
            </a:r>
            <a:r>
              <a:rPr lang="en-US" dirty="0" smtClean="0">
                <a:solidFill>
                  <a:schemeClr val="tx1"/>
                </a:solidFill>
              </a:rPr>
              <a:t>&gt;</a:t>
            </a:r>
            <a:endParaRPr lang="th-TH" dirty="0">
              <a:solidFill>
                <a:schemeClr val="tx1"/>
              </a:solidFill>
            </a:endParaRPr>
          </a:p>
        </p:txBody>
      </p:sp>
      <p:sp>
        <p:nvSpPr>
          <p:cNvPr id="13" name="TextBox 12"/>
          <p:cNvSpPr txBox="1"/>
          <p:nvPr/>
        </p:nvSpPr>
        <p:spPr>
          <a:xfrm>
            <a:off x="1232792" y="2437606"/>
            <a:ext cx="367408" cy="369332"/>
          </a:xfrm>
          <a:prstGeom prst="rect">
            <a:avLst/>
          </a:prstGeom>
          <a:noFill/>
        </p:spPr>
        <p:txBody>
          <a:bodyPr wrap="none" rtlCol="0">
            <a:spAutoFit/>
          </a:bodyPr>
          <a:lstStyle/>
          <a:p>
            <a:r>
              <a:rPr lang="en-US" dirty="0" smtClean="0"/>
              <a:t>S</a:t>
            </a:r>
            <a:r>
              <a:rPr lang="en-US" baseline="-25000" dirty="0" smtClean="0"/>
              <a:t>2</a:t>
            </a:r>
            <a:endParaRPr lang="th-TH" baseline="-25000" dirty="0"/>
          </a:p>
        </p:txBody>
      </p:sp>
      <p:cxnSp>
        <p:nvCxnSpPr>
          <p:cNvPr id="14" name="ลูกศรเชื่อมต่อแบบตรง 13"/>
          <p:cNvCxnSpPr>
            <a:stCxn id="8" idx="2"/>
            <a:endCxn id="12" idx="0"/>
          </p:cNvCxnSpPr>
          <p:nvPr/>
        </p:nvCxnSpPr>
        <p:spPr>
          <a:xfrm rot="5400000">
            <a:off x="4381897" y="2323703"/>
            <a:ext cx="2278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สี่เหลี่ยมผืนผ้า 14"/>
          <p:cNvSpPr/>
          <p:nvPr/>
        </p:nvSpPr>
        <p:spPr>
          <a:xfrm>
            <a:off x="1600200" y="3046412"/>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&lt;</a:t>
            </a:r>
            <a:r>
              <a:rPr lang="en-US" dirty="0" smtClean="0">
                <a:solidFill>
                  <a:schemeClr val="tx1"/>
                </a:solidFill>
                <a:latin typeface="Microsoft Sans Serif" pitchFamily="34" charset="0"/>
                <a:cs typeface="Microsoft Sans Serif" pitchFamily="34" charset="0"/>
              </a:rPr>
              <a:t> Sunny, Warm, ?, Strong, Warm, Same </a:t>
            </a:r>
            <a:r>
              <a:rPr lang="en-US" dirty="0" smtClean="0"/>
              <a:t>&gt;</a:t>
            </a:r>
            <a:endParaRPr lang="th-TH" dirty="0"/>
          </a:p>
        </p:txBody>
      </p:sp>
      <p:sp>
        <p:nvSpPr>
          <p:cNvPr id="19" name="TextBox 18"/>
          <p:cNvSpPr txBox="1"/>
          <p:nvPr/>
        </p:nvSpPr>
        <p:spPr>
          <a:xfrm>
            <a:off x="1232792" y="3046412"/>
            <a:ext cx="367408" cy="369332"/>
          </a:xfrm>
          <a:prstGeom prst="rect">
            <a:avLst/>
          </a:prstGeom>
          <a:noFill/>
        </p:spPr>
        <p:txBody>
          <a:bodyPr wrap="none" rtlCol="0">
            <a:spAutoFit/>
          </a:bodyPr>
          <a:lstStyle/>
          <a:p>
            <a:r>
              <a:rPr lang="en-US" dirty="0" smtClean="0"/>
              <a:t>S</a:t>
            </a:r>
            <a:r>
              <a:rPr lang="en-US" baseline="-25000" dirty="0" smtClean="0"/>
              <a:t>3</a:t>
            </a:r>
            <a:endParaRPr lang="th-TH" baseline="-25000" dirty="0"/>
          </a:p>
        </p:txBody>
      </p:sp>
      <p:cxnSp>
        <p:nvCxnSpPr>
          <p:cNvPr id="20" name="ลูกศรเชื่อมต่อแบบตรง 19"/>
          <p:cNvCxnSpPr>
            <a:stCxn id="12" idx="2"/>
            <a:endCxn id="15" idx="0"/>
          </p:cNvCxnSpPr>
          <p:nvPr/>
        </p:nvCxnSpPr>
        <p:spPr>
          <a:xfrm rot="5400000">
            <a:off x="4381897" y="2932509"/>
            <a:ext cx="2278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สี่เหลี่ยมผืนผ้า 21"/>
          <p:cNvSpPr/>
          <p:nvPr/>
        </p:nvSpPr>
        <p:spPr>
          <a:xfrm>
            <a:off x="1600200" y="56388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chemeClr val="tx1"/>
                </a:solidFill>
              </a:rPr>
              <a:t>Sunny</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chemeClr val="tx1"/>
                </a:solidFill>
              </a:rPr>
              <a:t>Warm</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solidFill>
                  <a:schemeClr val="tx1"/>
                </a:solidFill>
              </a:rPr>
              <a:t>Same</a:t>
            </a:r>
            <a:r>
              <a:rPr lang="en-US" dirty="0" smtClean="0"/>
              <a:t>&gt;</a:t>
            </a:r>
            <a:endParaRPr lang="th-TH" dirty="0" smtClean="0"/>
          </a:p>
        </p:txBody>
      </p:sp>
      <p:sp>
        <p:nvSpPr>
          <p:cNvPr id="23" name="TextBox 22"/>
          <p:cNvSpPr txBox="1"/>
          <p:nvPr/>
        </p:nvSpPr>
        <p:spPr>
          <a:xfrm>
            <a:off x="1232792" y="5638800"/>
            <a:ext cx="433132" cy="369332"/>
          </a:xfrm>
          <a:prstGeom prst="rect">
            <a:avLst/>
          </a:prstGeom>
          <a:noFill/>
        </p:spPr>
        <p:txBody>
          <a:bodyPr wrap="none" rtlCol="0">
            <a:spAutoFit/>
          </a:bodyPr>
          <a:lstStyle/>
          <a:p>
            <a:r>
              <a:rPr lang="en-US" dirty="0" smtClean="0"/>
              <a:t>G</a:t>
            </a:r>
            <a:r>
              <a:rPr lang="en-US" baseline="-25000" dirty="0" smtClean="0"/>
              <a:t>3</a:t>
            </a:r>
            <a:endParaRPr lang="th-TH" baseline="-25000" dirty="0"/>
          </a:p>
        </p:txBody>
      </p:sp>
      <p:cxnSp>
        <p:nvCxnSpPr>
          <p:cNvPr id="24" name="ลูกศรเชื่อมต่อแบบตรง 23"/>
          <p:cNvCxnSpPr>
            <a:stCxn id="5" idx="0"/>
            <a:endCxn id="22" idx="2"/>
          </p:cNvCxnSpPr>
          <p:nvPr/>
        </p:nvCxnSpPr>
        <p:spPr>
          <a:xfrm rot="5400000" flipH="1" flipV="1">
            <a:off x="4381500" y="61341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สี่เหลี่ยมผืนผ้า 20"/>
          <p:cNvSpPr/>
          <p:nvPr/>
        </p:nvSpPr>
        <p:spPr>
          <a:xfrm>
            <a:off x="1600200" y="36576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rgbClr val="7030A0"/>
                </a:solidFill>
                <a:latin typeface="Microsoft Sans Serif" pitchFamily="34" charset="0"/>
                <a:cs typeface="Microsoft Sans Serif" pitchFamily="34" charset="0"/>
              </a:rPr>
              <a:t>Sunny, Warm, ?, Strong, ?, ?</a:t>
            </a:r>
            <a:r>
              <a:rPr lang="en-US" dirty="0" smtClean="0"/>
              <a:t>&gt;</a:t>
            </a:r>
            <a:endParaRPr lang="th-TH" dirty="0"/>
          </a:p>
        </p:txBody>
      </p:sp>
      <p:sp>
        <p:nvSpPr>
          <p:cNvPr id="25" name="TextBox 24"/>
          <p:cNvSpPr txBox="1"/>
          <p:nvPr/>
        </p:nvSpPr>
        <p:spPr>
          <a:xfrm>
            <a:off x="1232792" y="3657600"/>
            <a:ext cx="367408" cy="369332"/>
          </a:xfrm>
          <a:prstGeom prst="rect">
            <a:avLst/>
          </a:prstGeom>
          <a:noFill/>
        </p:spPr>
        <p:txBody>
          <a:bodyPr wrap="none" rtlCol="0">
            <a:spAutoFit/>
          </a:bodyPr>
          <a:lstStyle/>
          <a:p>
            <a:r>
              <a:rPr lang="en-US" dirty="0" smtClean="0"/>
              <a:t>S</a:t>
            </a:r>
            <a:r>
              <a:rPr lang="en-US" baseline="-25000" dirty="0" smtClean="0"/>
              <a:t>4</a:t>
            </a:r>
            <a:endParaRPr lang="th-TH" baseline="-25000" dirty="0"/>
          </a:p>
        </p:txBody>
      </p:sp>
      <p:cxnSp>
        <p:nvCxnSpPr>
          <p:cNvPr id="26" name="ลูกศรเชื่อมต่อแบบตรง 25"/>
          <p:cNvCxnSpPr/>
          <p:nvPr/>
        </p:nvCxnSpPr>
        <p:spPr>
          <a:xfrm rot="5400000">
            <a:off x="4382691" y="3542903"/>
            <a:ext cx="2278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สี่เหลี่ยมผืนผ้า 26"/>
          <p:cNvSpPr/>
          <p:nvPr/>
        </p:nvSpPr>
        <p:spPr>
          <a:xfrm>
            <a:off x="1586608" y="50292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chemeClr val="tx1"/>
                </a:solidFill>
              </a:rPr>
              <a:t>Sunny</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chemeClr val="tx1"/>
                </a:solidFill>
              </a:rPr>
              <a:t>Warm</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smtClean="0"/>
          </a:p>
        </p:txBody>
      </p:sp>
      <p:sp>
        <p:nvSpPr>
          <p:cNvPr id="28" name="TextBox 27"/>
          <p:cNvSpPr txBox="1"/>
          <p:nvPr/>
        </p:nvSpPr>
        <p:spPr>
          <a:xfrm>
            <a:off x="1219200" y="5029200"/>
            <a:ext cx="433132" cy="369332"/>
          </a:xfrm>
          <a:prstGeom prst="rect">
            <a:avLst/>
          </a:prstGeom>
          <a:noFill/>
        </p:spPr>
        <p:txBody>
          <a:bodyPr wrap="none" rtlCol="0">
            <a:spAutoFit/>
          </a:bodyPr>
          <a:lstStyle/>
          <a:p>
            <a:r>
              <a:rPr lang="en-US" dirty="0" smtClean="0"/>
              <a:t>G</a:t>
            </a:r>
            <a:r>
              <a:rPr lang="en-US" baseline="-25000" dirty="0" smtClean="0"/>
              <a:t>4</a:t>
            </a:r>
            <a:endParaRPr lang="th-TH" baseline="-25000" dirty="0"/>
          </a:p>
        </p:txBody>
      </p:sp>
      <p:cxnSp>
        <p:nvCxnSpPr>
          <p:cNvPr id="29" name="ลูกศรเชื่อมต่อแบบตรง 28"/>
          <p:cNvCxnSpPr>
            <a:endCxn id="27" idx="2"/>
          </p:cNvCxnSpPr>
          <p:nvPr/>
        </p:nvCxnSpPr>
        <p:spPr>
          <a:xfrm rot="5400000" flipH="1" flipV="1">
            <a:off x="4367908" y="5524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สี่เหลี่ยมผืนผ้า 29"/>
          <p:cNvSpPr/>
          <p:nvPr/>
        </p:nvSpPr>
        <p:spPr>
          <a:xfrm>
            <a:off x="228600" y="4343400"/>
            <a:ext cx="85344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chemeClr val="tx1"/>
                </a:solidFill>
              </a:rPr>
              <a:t>Sunny</a:t>
            </a:r>
            <a:r>
              <a:rPr lang="en-US" dirty="0" smtClean="0"/>
              <a:t>, </a:t>
            </a:r>
            <a:r>
              <a:rPr lang="en-US" dirty="0" smtClean="0">
                <a:solidFill>
                  <a:srgbClr val="00B050"/>
                </a:solidFill>
              </a:rPr>
              <a:t>?</a:t>
            </a:r>
            <a:r>
              <a:rPr lang="en-US" dirty="0" smtClean="0">
                <a:solidFill>
                  <a:schemeClr val="tx1"/>
                </a:solidFill>
              </a:rPr>
              <a:t>,</a:t>
            </a:r>
            <a:r>
              <a:rPr lang="en-US" dirty="0" smtClean="0">
                <a:solidFill>
                  <a:srgbClr val="00B050"/>
                </a:solidFill>
              </a:rPr>
              <a:t> ?</a:t>
            </a:r>
            <a:r>
              <a:rPr lang="en-US" dirty="0" smtClean="0"/>
              <a:t>,</a:t>
            </a:r>
            <a:r>
              <a:rPr lang="en-US" dirty="0" smtClean="0">
                <a:solidFill>
                  <a:srgbClr val="00B050"/>
                </a:solidFill>
              </a:rPr>
              <a:t> </a:t>
            </a:r>
            <a:r>
              <a:rPr lang="en-US" dirty="0" smtClean="0">
                <a:solidFill>
                  <a:schemeClr val="tx1"/>
                </a:solidFill>
              </a:rPr>
              <a:t>Strong</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chemeClr val="tx1"/>
                </a:solidFill>
              </a:rPr>
              <a:t>Sunny</a:t>
            </a:r>
            <a:r>
              <a:rPr lang="en-US" dirty="0" smtClean="0"/>
              <a:t>,</a:t>
            </a:r>
            <a:r>
              <a:rPr lang="en-US" dirty="0" smtClean="0">
                <a:solidFill>
                  <a:srgbClr val="00B050"/>
                </a:solidFill>
              </a:rPr>
              <a:t> </a:t>
            </a:r>
            <a:r>
              <a:rPr lang="en-US" dirty="0" smtClean="0">
                <a:solidFill>
                  <a:schemeClr val="tx1"/>
                </a:solidFill>
              </a:rPr>
              <a:t>Warm</a:t>
            </a:r>
            <a:r>
              <a:rPr lang="en-US" dirty="0" smtClean="0"/>
              <a:t>,</a:t>
            </a:r>
            <a:r>
              <a:rPr lang="en-US" dirty="0" smtClean="0">
                <a:solidFill>
                  <a:srgbClr val="00B050"/>
                </a:solidFill>
              </a:rPr>
              <a:t> ?</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chemeClr val="tx1"/>
                </a:solidFill>
              </a:rPr>
              <a:t>Warm,</a:t>
            </a:r>
            <a:r>
              <a:rPr lang="en-US" dirty="0" smtClean="0">
                <a:solidFill>
                  <a:srgbClr val="00B050"/>
                </a:solidFill>
              </a:rPr>
              <a:t> ?</a:t>
            </a:r>
            <a:r>
              <a:rPr lang="en-US" dirty="0" smtClean="0"/>
              <a:t>, Strong,</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smtClean="0"/>
          </a:p>
        </p:txBody>
      </p:sp>
      <p:cxnSp>
        <p:nvCxnSpPr>
          <p:cNvPr id="32" name="ลูกศรเชื่อมต่อแบบตรง 31"/>
          <p:cNvCxnSpPr/>
          <p:nvPr/>
        </p:nvCxnSpPr>
        <p:spPr>
          <a:xfrm rot="10800000">
            <a:off x="1905000" y="4724400"/>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ลูกศรเชื่อมต่อแบบตรง 33"/>
          <p:cNvCxnSpPr/>
          <p:nvPr/>
        </p:nvCxnSpPr>
        <p:spPr>
          <a:xfrm rot="10800000">
            <a:off x="4648200" y="47244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ลูกศรเชื่อมต่อแบบตรง 35"/>
          <p:cNvCxnSpPr/>
          <p:nvPr/>
        </p:nvCxnSpPr>
        <p:spPr>
          <a:xfrm flipV="1">
            <a:off x="3352800" y="47244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ลูกศรเชื่อมต่อแบบตรง 37"/>
          <p:cNvCxnSpPr/>
          <p:nvPr/>
        </p:nvCxnSpPr>
        <p:spPr>
          <a:xfrm flipV="1">
            <a:off x="5257800" y="4724400"/>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ลูกศรเชื่อมต่อแบบตรง 42"/>
          <p:cNvCxnSpPr>
            <a:endCxn id="21" idx="2"/>
          </p:cNvCxnSpPr>
          <p:nvPr/>
        </p:nvCxnSpPr>
        <p:spPr>
          <a:xfrm flipV="1">
            <a:off x="1905000" y="4038600"/>
            <a:ext cx="2590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ลูกศรเชื่อมต่อแบบตรง 44"/>
          <p:cNvCxnSpPr>
            <a:stCxn id="30" idx="0"/>
            <a:endCxn id="21" idx="2"/>
          </p:cNvCxnSpPr>
          <p:nvPr/>
        </p:nvCxnSpPr>
        <p:spPr>
          <a:xfrm rot="5400000" flipH="1" flipV="1">
            <a:off x="4343400" y="4191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ลูกศรเชื่อมต่อแบบตรง 46"/>
          <p:cNvCxnSpPr>
            <a:endCxn id="21" idx="2"/>
          </p:cNvCxnSpPr>
          <p:nvPr/>
        </p:nvCxnSpPr>
        <p:spPr>
          <a:xfrm rot="10800000">
            <a:off x="4495800" y="40386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fontScale="90000"/>
          </a:bodyPr>
          <a:lstStyle/>
          <a:p>
            <a:r>
              <a:rPr lang="en-US" dirty="0" smtClean="0"/>
              <a:t>Remarks on Version Space</a:t>
            </a:r>
            <a:br>
              <a:rPr lang="en-US" dirty="0" smtClean="0"/>
            </a:br>
            <a:r>
              <a:rPr lang="en-US" dirty="0" smtClean="0"/>
              <a:t>and Candidate-Elimination</a:t>
            </a:r>
            <a:endParaRPr lang="th-TH" dirty="0"/>
          </a:p>
        </p:txBody>
      </p:sp>
      <p:sp>
        <p:nvSpPr>
          <p:cNvPr id="3" name="ตัวยึดเนื้อหา 2"/>
          <p:cNvSpPr>
            <a:spLocks noGrp="1"/>
          </p:cNvSpPr>
          <p:nvPr>
            <p:ph sz="quarter" idx="1"/>
          </p:nvPr>
        </p:nvSpPr>
        <p:spPr/>
        <p:txBody>
          <a:bodyPr/>
          <a:lstStyle/>
          <a:p>
            <a:r>
              <a:rPr lang="en-US" dirty="0" smtClean="0"/>
              <a:t>Converge to target concept when</a:t>
            </a:r>
          </a:p>
          <a:p>
            <a:pPr lvl="1"/>
            <a:r>
              <a:rPr lang="en-US" dirty="0" smtClean="0"/>
              <a:t>No error in training examples</a:t>
            </a:r>
          </a:p>
          <a:p>
            <a:pPr lvl="1"/>
            <a:r>
              <a:rPr lang="en-US" dirty="0" smtClean="0"/>
              <a:t>Target concept is in H</a:t>
            </a:r>
          </a:p>
          <a:p>
            <a:r>
              <a:rPr lang="en-US" dirty="0" smtClean="0"/>
              <a:t>Converge to an empty version space when</a:t>
            </a:r>
          </a:p>
          <a:p>
            <a:pPr lvl="1"/>
            <a:r>
              <a:rPr lang="en-US" dirty="0" smtClean="0"/>
              <a:t>Inconsistency in training data</a:t>
            </a:r>
          </a:p>
          <a:p>
            <a:pPr lvl="1"/>
            <a:r>
              <a:rPr lang="en-US" dirty="0" smtClean="0"/>
              <a:t>Target concept cannot be described by hypothesis representation</a:t>
            </a:r>
          </a:p>
          <a:p>
            <a:r>
              <a:rPr lang="en-US" dirty="0" smtClean="0"/>
              <a:t>What should be the next training example?</a:t>
            </a:r>
          </a:p>
          <a:p>
            <a:r>
              <a:rPr lang="en-US" dirty="0" smtClean="0"/>
              <a:t>How to classify new instances?</a:t>
            </a:r>
            <a:endParaRPr lang="th-TH"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Classification of New Data</a:t>
            </a:r>
            <a:endParaRPr lang="th-TH" dirty="0"/>
          </a:p>
        </p:txBody>
      </p:sp>
      <p:sp>
        <p:nvSpPr>
          <p:cNvPr id="3" name="ตัวยึดเนื้อหา 2"/>
          <p:cNvSpPr>
            <a:spLocks noGrp="1"/>
          </p:cNvSpPr>
          <p:nvPr>
            <p:ph sz="quarter" idx="1"/>
          </p:nvPr>
        </p:nvSpPr>
        <p:spPr/>
        <p:txBody>
          <a:bodyPr/>
          <a:lstStyle/>
          <a:p>
            <a:r>
              <a:rPr lang="en-US" dirty="0" smtClean="0"/>
              <a:t>Unobserved data</a:t>
            </a:r>
            <a:endParaRPr lang="th-TH" dirty="0"/>
          </a:p>
        </p:txBody>
      </p:sp>
      <p:sp>
        <p:nvSpPr>
          <p:cNvPr id="5" name="สี่เหลี่ยมผืนผ้า 4"/>
          <p:cNvSpPr/>
          <p:nvPr/>
        </p:nvSpPr>
        <p:spPr>
          <a:xfrm>
            <a:off x="1600200" y="36576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rgbClr val="FF0000"/>
                </a:solidFill>
                <a:latin typeface="Microsoft Sans Serif" pitchFamily="34" charset="0"/>
                <a:cs typeface="Microsoft Sans Serif" pitchFamily="34" charset="0"/>
              </a:rPr>
              <a:t> </a:t>
            </a:r>
            <a:r>
              <a:rPr lang="en-US" dirty="0" smtClean="0">
                <a:solidFill>
                  <a:srgbClr val="7030A0"/>
                </a:solidFill>
                <a:latin typeface="Microsoft Sans Serif" pitchFamily="34" charset="0"/>
                <a:cs typeface="Microsoft Sans Serif" pitchFamily="34" charset="0"/>
              </a:rPr>
              <a:t>Sunny, Warm, ?, Strong, ?, ?</a:t>
            </a:r>
            <a:r>
              <a:rPr lang="en-US" dirty="0" smtClean="0"/>
              <a:t>&gt;</a:t>
            </a:r>
            <a:endParaRPr lang="th-TH" dirty="0"/>
          </a:p>
        </p:txBody>
      </p:sp>
      <p:sp>
        <p:nvSpPr>
          <p:cNvPr id="6" name="TextBox 5"/>
          <p:cNvSpPr txBox="1"/>
          <p:nvPr/>
        </p:nvSpPr>
        <p:spPr>
          <a:xfrm>
            <a:off x="1232792" y="3657600"/>
            <a:ext cx="290464" cy="369332"/>
          </a:xfrm>
          <a:prstGeom prst="rect">
            <a:avLst/>
          </a:prstGeom>
          <a:noFill/>
        </p:spPr>
        <p:txBody>
          <a:bodyPr wrap="none" rtlCol="0">
            <a:spAutoFit/>
          </a:bodyPr>
          <a:lstStyle/>
          <a:p>
            <a:r>
              <a:rPr lang="en-US" dirty="0" smtClean="0"/>
              <a:t>S</a:t>
            </a:r>
            <a:endParaRPr lang="th-TH" baseline="-25000" dirty="0"/>
          </a:p>
        </p:txBody>
      </p:sp>
      <p:sp>
        <p:nvSpPr>
          <p:cNvPr id="8" name="สี่เหลี่ยมผืนผ้า 7"/>
          <p:cNvSpPr/>
          <p:nvPr/>
        </p:nvSpPr>
        <p:spPr>
          <a:xfrm>
            <a:off x="1586608" y="5029200"/>
            <a:ext cx="5791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chemeClr val="tx1"/>
                </a:solidFill>
              </a:rPr>
              <a:t>Sunny</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chemeClr val="tx1"/>
                </a:solidFill>
              </a:rPr>
              <a:t>Warm</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smtClean="0"/>
          </a:p>
        </p:txBody>
      </p:sp>
      <p:sp>
        <p:nvSpPr>
          <p:cNvPr id="9" name="TextBox 8"/>
          <p:cNvSpPr txBox="1"/>
          <p:nvPr/>
        </p:nvSpPr>
        <p:spPr>
          <a:xfrm>
            <a:off x="1219200" y="5029200"/>
            <a:ext cx="356188" cy="369332"/>
          </a:xfrm>
          <a:prstGeom prst="rect">
            <a:avLst/>
          </a:prstGeom>
          <a:noFill/>
        </p:spPr>
        <p:txBody>
          <a:bodyPr wrap="none" rtlCol="0">
            <a:spAutoFit/>
          </a:bodyPr>
          <a:lstStyle/>
          <a:p>
            <a:r>
              <a:rPr lang="en-US" dirty="0" smtClean="0"/>
              <a:t>G</a:t>
            </a:r>
            <a:endParaRPr lang="th-TH" baseline="-25000" dirty="0"/>
          </a:p>
        </p:txBody>
      </p:sp>
      <p:sp>
        <p:nvSpPr>
          <p:cNvPr id="11" name="สี่เหลี่ยมผืนผ้า 10"/>
          <p:cNvSpPr/>
          <p:nvPr/>
        </p:nvSpPr>
        <p:spPr>
          <a:xfrm>
            <a:off x="228600" y="4343400"/>
            <a:ext cx="85344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&lt;</a:t>
            </a:r>
            <a:r>
              <a:rPr lang="en-US" dirty="0" smtClean="0">
                <a:solidFill>
                  <a:schemeClr val="tx1"/>
                </a:solidFill>
              </a:rPr>
              <a:t>Sunny</a:t>
            </a:r>
            <a:r>
              <a:rPr lang="en-US" dirty="0" smtClean="0"/>
              <a:t>, </a:t>
            </a:r>
            <a:r>
              <a:rPr lang="en-US" dirty="0" smtClean="0">
                <a:solidFill>
                  <a:srgbClr val="00B050"/>
                </a:solidFill>
              </a:rPr>
              <a:t>?</a:t>
            </a:r>
            <a:r>
              <a:rPr lang="en-US" dirty="0" smtClean="0">
                <a:solidFill>
                  <a:schemeClr val="tx1"/>
                </a:solidFill>
              </a:rPr>
              <a:t>,</a:t>
            </a:r>
            <a:r>
              <a:rPr lang="en-US" dirty="0" smtClean="0">
                <a:solidFill>
                  <a:srgbClr val="00B050"/>
                </a:solidFill>
              </a:rPr>
              <a:t> ?</a:t>
            </a:r>
            <a:r>
              <a:rPr lang="en-US" dirty="0" smtClean="0"/>
              <a:t>,</a:t>
            </a:r>
            <a:r>
              <a:rPr lang="en-US" dirty="0" smtClean="0">
                <a:solidFill>
                  <a:srgbClr val="00B050"/>
                </a:solidFill>
              </a:rPr>
              <a:t> </a:t>
            </a:r>
            <a:r>
              <a:rPr lang="en-US" dirty="0" smtClean="0">
                <a:solidFill>
                  <a:schemeClr val="tx1"/>
                </a:solidFill>
              </a:rPr>
              <a:t>Strong</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chemeClr val="tx1"/>
                </a:solidFill>
              </a:rPr>
              <a:t>Sunny</a:t>
            </a:r>
            <a:r>
              <a:rPr lang="en-US" dirty="0" smtClean="0"/>
              <a:t>,</a:t>
            </a:r>
            <a:r>
              <a:rPr lang="en-US" dirty="0" smtClean="0">
                <a:solidFill>
                  <a:srgbClr val="00B050"/>
                </a:solidFill>
              </a:rPr>
              <a:t> </a:t>
            </a:r>
            <a:r>
              <a:rPr lang="en-US" dirty="0" smtClean="0">
                <a:solidFill>
                  <a:schemeClr val="tx1"/>
                </a:solidFill>
              </a:rPr>
              <a:t>Warm</a:t>
            </a:r>
            <a:r>
              <a:rPr lang="en-US" dirty="0" smtClean="0"/>
              <a:t>,</a:t>
            </a:r>
            <a:r>
              <a:rPr lang="en-US" dirty="0" smtClean="0">
                <a:solidFill>
                  <a:srgbClr val="00B050"/>
                </a:solidFill>
              </a:rPr>
              <a:t> ?</a:t>
            </a:r>
            <a:r>
              <a:rPr lang="en-US" dirty="0" smtClean="0"/>
              <a:t>, </a:t>
            </a:r>
            <a:r>
              <a:rPr lang="en-US" dirty="0" smtClean="0">
                <a:solidFill>
                  <a:srgbClr val="00B050"/>
                </a:solidFill>
              </a:rPr>
              <a:t>?</a:t>
            </a:r>
            <a:r>
              <a:rPr lang="en-US" dirty="0" smtClean="0"/>
              <a:t>,</a:t>
            </a:r>
            <a:r>
              <a:rPr lang="en-US" dirty="0" smtClean="0">
                <a:solidFill>
                  <a:srgbClr val="00B050"/>
                </a:solidFill>
              </a:rPr>
              <a:t> ?</a:t>
            </a:r>
            <a:r>
              <a:rPr lang="en-US" dirty="0" smtClean="0"/>
              <a:t>,</a:t>
            </a:r>
            <a:r>
              <a:rPr lang="en-US" dirty="0" smtClean="0">
                <a:solidFill>
                  <a:srgbClr val="00B050"/>
                </a:solidFill>
              </a:rPr>
              <a:t> ?</a:t>
            </a:r>
            <a:r>
              <a:rPr lang="en-US" dirty="0" smtClean="0"/>
              <a:t>&gt;    &lt;</a:t>
            </a:r>
            <a:r>
              <a:rPr lang="en-US" dirty="0" smtClean="0">
                <a:solidFill>
                  <a:srgbClr val="00B050"/>
                </a:solidFill>
              </a:rPr>
              <a:t>?</a:t>
            </a:r>
            <a:r>
              <a:rPr lang="en-US" dirty="0" smtClean="0"/>
              <a:t>, </a:t>
            </a:r>
            <a:r>
              <a:rPr lang="en-US" dirty="0" smtClean="0">
                <a:solidFill>
                  <a:schemeClr val="tx1"/>
                </a:solidFill>
              </a:rPr>
              <a:t>Warm,</a:t>
            </a:r>
            <a:r>
              <a:rPr lang="en-US" dirty="0" smtClean="0">
                <a:solidFill>
                  <a:srgbClr val="00B050"/>
                </a:solidFill>
              </a:rPr>
              <a:t> ?</a:t>
            </a:r>
            <a:r>
              <a:rPr lang="en-US" dirty="0" smtClean="0"/>
              <a:t>, Strong,</a:t>
            </a:r>
            <a:r>
              <a:rPr lang="en-US" dirty="0" smtClean="0">
                <a:solidFill>
                  <a:srgbClr val="00B050"/>
                </a:solidFill>
              </a:rPr>
              <a:t> ?</a:t>
            </a:r>
            <a:r>
              <a:rPr lang="en-US" dirty="0" smtClean="0"/>
              <a:t>,</a:t>
            </a:r>
            <a:r>
              <a:rPr lang="en-US" dirty="0" smtClean="0">
                <a:solidFill>
                  <a:srgbClr val="00B050"/>
                </a:solidFill>
              </a:rPr>
              <a:t> ?</a:t>
            </a:r>
            <a:r>
              <a:rPr lang="en-US" dirty="0" smtClean="0"/>
              <a:t>&gt;</a:t>
            </a:r>
            <a:endParaRPr lang="th-TH" dirty="0" smtClean="0"/>
          </a:p>
        </p:txBody>
      </p:sp>
      <p:cxnSp>
        <p:nvCxnSpPr>
          <p:cNvPr id="12" name="ลูกศรเชื่อมต่อแบบตรง 11"/>
          <p:cNvCxnSpPr/>
          <p:nvPr/>
        </p:nvCxnSpPr>
        <p:spPr>
          <a:xfrm rot="10800000">
            <a:off x="1905000" y="4724400"/>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ลูกศรเชื่อมต่อแบบตรง 12"/>
          <p:cNvCxnSpPr/>
          <p:nvPr/>
        </p:nvCxnSpPr>
        <p:spPr>
          <a:xfrm rot="10800000">
            <a:off x="4648200" y="47244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ลูกศรเชื่อมต่อแบบตรง 13"/>
          <p:cNvCxnSpPr/>
          <p:nvPr/>
        </p:nvCxnSpPr>
        <p:spPr>
          <a:xfrm flipV="1">
            <a:off x="3352800" y="47244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ลูกศรเชื่อมต่อแบบตรง 14"/>
          <p:cNvCxnSpPr/>
          <p:nvPr/>
        </p:nvCxnSpPr>
        <p:spPr>
          <a:xfrm flipV="1">
            <a:off x="5257800" y="4724400"/>
            <a:ext cx="1524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ลูกศรเชื่อมต่อแบบตรง 15"/>
          <p:cNvCxnSpPr>
            <a:endCxn id="5" idx="2"/>
          </p:cNvCxnSpPr>
          <p:nvPr/>
        </p:nvCxnSpPr>
        <p:spPr>
          <a:xfrm flipV="1">
            <a:off x="1905000" y="4038600"/>
            <a:ext cx="2590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ลูกศรเชื่อมต่อแบบตรง 16"/>
          <p:cNvCxnSpPr>
            <a:stCxn id="11" idx="0"/>
            <a:endCxn id="5" idx="2"/>
          </p:cNvCxnSpPr>
          <p:nvPr/>
        </p:nvCxnSpPr>
        <p:spPr>
          <a:xfrm rot="5400000" flipH="1" flipV="1">
            <a:off x="4343400" y="4191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ลูกศรเชื่อมต่อแบบตรง 17"/>
          <p:cNvCxnSpPr>
            <a:endCxn id="5" idx="2"/>
          </p:cNvCxnSpPr>
          <p:nvPr/>
        </p:nvCxnSpPr>
        <p:spPr>
          <a:xfrm rot="10800000">
            <a:off x="4495800" y="40386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สี่เหลี่ยมผืนผ้า 18"/>
          <p:cNvSpPr/>
          <p:nvPr/>
        </p:nvSpPr>
        <p:spPr>
          <a:xfrm>
            <a:off x="1981200" y="1828800"/>
            <a:ext cx="4953000" cy="1200329"/>
          </a:xfrm>
          <a:prstGeom prst="rect">
            <a:avLst/>
          </a:prstGeom>
        </p:spPr>
        <p:txBody>
          <a:bodyPr wrap="square">
            <a:spAutoFit/>
          </a:bodyPr>
          <a:lstStyle/>
          <a:p>
            <a:r>
              <a:rPr lang="en-US" dirty="0" smtClean="0"/>
              <a:t>x</a:t>
            </a:r>
            <a:r>
              <a:rPr lang="en-US" baseline="-25000" dirty="0" smtClean="0"/>
              <a:t>5</a:t>
            </a:r>
            <a:r>
              <a:rPr lang="en-US" dirty="0" smtClean="0"/>
              <a:t> = &lt;Sunny, Warm, Normal, Strong, Cool, Change&gt;</a:t>
            </a:r>
          </a:p>
          <a:p>
            <a:r>
              <a:rPr lang="en-US" dirty="0" smtClean="0"/>
              <a:t>x</a:t>
            </a:r>
            <a:r>
              <a:rPr lang="en-US" baseline="-25000" dirty="0" smtClean="0"/>
              <a:t>6</a:t>
            </a:r>
            <a:r>
              <a:rPr lang="en-US" dirty="0" smtClean="0"/>
              <a:t> = &lt;Rainy, Cold, Normal, Light, Warm, Same&gt;</a:t>
            </a:r>
          </a:p>
          <a:p>
            <a:r>
              <a:rPr lang="en-US" dirty="0" smtClean="0"/>
              <a:t>x</a:t>
            </a:r>
            <a:r>
              <a:rPr lang="en-US" baseline="-25000" dirty="0" smtClean="0"/>
              <a:t>7</a:t>
            </a:r>
            <a:r>
              <a:rPr lang="en-US" dirty="0" smtClean="0"/>
              <a:t> = &lt;Sunny, Warm, Normal, Light, Warm, Same&gt;</a:t>
            </a:r>
          </a:p>
          <a:p>
            <a:r>
              <a:rPr lang="en-US" dirty="0" smtClean="0"/>
              <a:t>x</a:t>
            </a:r>
            <a:r>
              <a:rPr lang="en-US" baseline="-25000" dirty="0" smtClean="0"/>
              <a:t>8</a:t>
            </a:r>
            <a:r>
              <a:rPr lang="en-US" dirty="0" smtClean="0"/>
              <a:t> = &lt;Sunny, Cold, Normal, Strong, Warm, Same&gt;</a:t>
            </a:r>
          </a:p>
        </p:txBody>
      </p:sp>
      <p:sp>
        <p:nvSpPr>
          <p:cNvPr id="21" name="TextBox 20"/>
          <p:cNvSpPr txBox="1"/>
          <p:nvPr/>
        </p:nvSpPr>
        <p:spPr>
          <a:xfrm>
            <a:off x="6934200" y="1847671"/>
            <a:ext cx="1200970" cy="1200329"/>
          </a:xfrm>
          <a:prstGeom prst="rect">
            <a:avLst/>
          </a:prstGeom>
          <a:noFill/>
        </p:spPr>
        <p:txBody>
          <a:bodyPr wrap="none" rtlCol="0">
            <a:spAutoFit/>
          </a:bodyPr>
          <a:lstStyle/>
          <a:p>
            <a:r>
              <a:rPr lang="en-US" dirty="0" smtClean="0">
                <a:solidFill>
                  <a:srgbClr val="00B050"/>
                </a:solidFill>
              </a:rPr>
              <a:t>6/0 </a:t>
            </a:r>
            <a:r>
              <a:rPr lang="en-US" dirty="0" smtClean="0">
                <a:solidFill>
                  <a:srgbClr val="00B050"/>
                </a:solidFill>
                <a:sym typeface="Wingdings" pitchFamily="2" charset="2"/>
              </a:rPr>
              <a:t> +</a:t>
            </a:r>
          </a:p>
          <a:p>
            <a:r>
              <a:rPr lang="en-US" dirty="0" smtClean="0">
                <a:solidFill>
                  <a:srgbClr val="00B050"/>
                </a:solidFill>
                <a:sym typeface="Wingdings" pitchFamily="2" charset="2"/>
              </a:rPr>
              <a:t>0/6  -</a:t>
            </a:r>
          </a:p>
          <a:p>
            <a:r>
              <a:rPr lang="en-US" dirty="0" smtClean="0">
                <a:solidFill>
                  <a:srgbClr val="00B050"/>
                </a:solidFill>
                <a:sym typeface="Wingdings" pitchFamily="2" charset="2"/>
              </a:rPr>
              <a:t>3/3  ?</a:t>
            </a:r>
          </a:p>
          <a:p>
            <a:r>
              <a:rPr lang="en-US" dirty="0" smtClean="0">
                <a:solidFill>
                  <a:srgbClr val="00B050"/>
                </a:solidFill>
                <a:sym typeface="Wingdings" pitchFamily="2" charset="2"/>
              </a:rPr>
              <a:t>2/4  ? (-)</a:t>
            </a:r>
            <a:endParaRPr lang="th-TH"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Learning</a:t>
            </a:r>
            <a:endParaRPr lang="en-US" dirty="0"/>
          </a:p>
        </p:txBody>
      </p:sp>
      <p:sp>
        <p:nvSpPr>
          <p:cNvPr id="3" name="Content Placeholder 2"/>
          <p:cNvSpPr>
            <a:spLocks noGrp="1"/>
          </p:cNvSpPr>
          <p:nvPr>
            <p:ph sz="quarter" idx="1"/>
          </p:nvPr>
        </p:nvSpPr>
        <p:spPr/>
        <p:txBody>
          <a:bodyPr/>
          <a:lstStyle/>
          <a:p>
            <a:r>
              <a:rPr lang="en-US" dirty="0" smtClean="0"/>
              <a:t>Inferring a </a:t>
            </a:r>
            <a:r>
              <a:rPr lang="en-US" dirty="0" err="1" smtClean="0"/>
              <a:t>boolean</a:t>
            </a:r>
            <a:r>
              <a:rPr lang="en-US" dirty="0" smtClean="0"/>
              <a:t>-valued function from training examples of its input and output</a:t>
            </a:r>
          </a:p>
          <a:p>
            <a:r>
              <a:rPr lang="en-US" dirty="0" smtClean="0"/>
              <a:t>Only binary problem</a:t>
            </a:r>
          </a:p>
          <a:p>
            <a:r>
              <a:rPr lang="en-US" dirty="0" smtClean="0"/>
              <a:t>Supervised learning</a:t>
            </a:r>
          </a:p>
          <a:p>
            <a:r>
              <a:rPr lang="en-US" dirty="0" smtClean="0"/>
              <a:t>Given:</a:t>
            </a:r>
          </a:p>
          <a:p>
            <a:pPr lvl="1"/>
            <a:r>
              <a:rPr lang="en-US" dirty="0" smtClean="0"/>
              <a:t>Training Examples &lt;x, f(x)&gt; of some unknown function f</a:t>
            </a:r>
          </a:p>
          <a:p>
            <a:r>
              <a:rPr lang="en-US" dirty="0" smtClean="0"/>
              <a:t>Find:</a:t>
            </a:r>
          </a:p>
          <a:p>
            <a:pPr lvl="1"/>
            <a:r>
              <a:rPr lang="en-US" dirty="0" smtClean="0"/>
              <a:t> A Good Approximation to f</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Biased Hypothesis Space</a:t>
            </a:r>
            <a:endParaRPr lang="th-TH" dirty="0"/>
          </a:p>
        </p:txBody>
      </p:sp>
      <p:sp>
        <p:nvSpPr>
          <p:cNvPr id="3" name="ตัวยึดเนื้อหา 2"/>
          <p:cNvSpPr>
            <a:spLocks noGrp="1"/>
          </p:cNvSpPr>
          <p:nvPr>
            <p:ph sz="quarter" idx="1"/>
          </p:nvPr>
        </p:nvSpPr>
        <p:spPr/>
        <p:txBody>
          <a:bodyPr>
            <a:normAutofit lnSpcReduction="10000"/>
          </a:bodyPr>
          <a:lstStyle/>
          <a:p>
            <a:r>
              <a:rPr lang="en-US" dirty="0" smtClean="0"/>
              <a:t>Our hypothesis space is unable to represent a simple disjunctive target concept :</a:t>
            </a:r>
          </a:p>
          <a:p>
            <a:pPr>
              <a:buNone/>
            </a:pPr>
            <a:r>
              <a:rPr lang="en-US" dirty="0" smtClean="0"/>
              <a:t/>
            </a:r>
            <a:br>
              <a:rPr lang="en-US" dirty="0" smtClean="0"/>
            </a:br>
            <a:r>
              <a:rPr lang="en-US" dirty="0" smtClean="0"/>
              <a:t>		(Sky=Sunny) v (Sky=Cloudy)</a:t>
            </a:r>
          </a:p>
          <a:p>
            <a:pPr>
              <a:buNone/>
            </a:pPr>
            <a:endParaRPr lang="en-US" dirty="0" smtClean="0"/>
          </a:p>
          <a:p>
            <a:r>
              <a:rPr lang="en-US" dirty="0" smtClean="0"/>
              <a:t>x</a:t>
            </a:r>
            <a:r>
              <a:rPr lang="en-US" baseline="-25000" dirty="0" smtClean="0"/>
              <a:t>1</a:t>
            </a:r>
            <a:r>
              <a:rPr lang="en-US" dirty="0" smtClean="0"/>
              <a:t> = &lt;Sunny Warm Normal Strong Cool Change&gt; +</a:t>
            </a:r>
          </a:p>
          <a:p>
            <a:pPr lvl="1"/>
            <a:r>
              <a:rPr lang="en-US" dirty="0" smtClean="0"/>
              <a:t>S</a:t>
            </a:r>
            <a:r>
              <a:rPr lang="en-US" baseline="-25000" dirty="0" smtClean="0"/>
              <a:t>1</a:t>
            </a:r>
            <a:r>
              <a:rPr lang="en-US" dirty="0" smtClean="0"/>
              <a:t> : { &lt;Sunny, Warm, Normal, Strong, Cool, Change&gt; }</a:t>
            </a:r>
          </a:p>
          <a:p>
            <a:r>
              <a:rPr lang="en-US" dirty="0" smtClean="0"/>
              <a:t>x</a:t>
            </a:r>
            <a:r>
              <a:rPr lang="en-US" baseline="-25000" dirty="0" smtClean="0"/>
              <a:t>2</a:t>
            </a:r>
            <a:r>
              <a:rPr lang="en-US" dirty="0" smtClean="0"/>
              <a:t> = &lt;Cloudy Warm Normal Strong Cool Change&gt; +</a:t>
            </a:r>
          </a:p>
          <a:p>
            <a:pPr lvl="1"/>
            <a:r>
              <a:rPr lang="en-US" dirty="0" smtClean="0"/>
              <a:t>S</a:t>
            </a:r>
            <a:r>
              <a:rPr lang="en-US" baseline="-25000" dirty="0" smtClean="0"/>
              <a:t>2</a:t>
            </a:r>
            <a:r>
              <a:rPr lang="en-US" dirty="0" smtClean="0"/>
              <a:t> : { &lt;?, Warm, Normal, Strong, Cool, Change&gt; }</a:t>
            </a:r>
          </a:p>
          <a:p>
            <a:r>
              <a:rPr lang="en-US" dirty="0" smtClean="0"/>
              <a:t>x</a:t>
            </a:r>
            <a:r>
              <a:rPr lang="en-US" baseline="-25000" dirty="0" smtClean="0"/>
              <a:t>3</a:t>
            </a:r>
            <a:r>
              <a:rPr lang="en-US" dirty="0" smtClean="0"/>
              <a:t> = &lt;Rainy Warm Normal Strong Cool Change&gt; -</a:t>
            </a:r>
          </a:p>
          <a:p>
            <a:pPr lvl="1"/>
            <a:r>
              <a:rPr lang="en-US" dirty="0" smtClean="0"/>
              <a:t>S</a:t>
            </a:r>
            <a:r>
              <a:rPr lang="en-US" baseline="-25000" dirty="0" smtClean="0"/>
              <a:t>3</a:t>
            </a:r>
            <a:r>
              <a:rPr lang="en-US" dirty="0" smtClean="0"/>
              <a:t> : {} </a:t>
            </a:r>
          </a:p>
          <a:p>
            <a:pPr lvl="1"/>
            <a:r>
              <a:rPr lang="en-US" dirty="0" smtClean="0"/>
              <a:t>The third example x</a:t>
            </a:r>
            <a:r>
              <a:rPr lang="en-US" baseline="-25000" dirty="0" smtClean="0"/>
              <a:t>3</a:t>
            </a:r>
            <a:r>
              <a:rPr lang="en-US" dirty="0" smtClean="0"/>
              <a:t> contradicts the already overly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Unbiased Learner</a:t>
            </a:r>
            <a:endParaRPr lang="th-TH" dirty="0"/>
          </a:p>
        </p:txBody>
      </p:sp>
      <p:sp>
        <p:nvSpPr>
          <p:cNvPr id="3" name="ตัวยึดเนื้อหา 2"/>
          <p:cNvSpPr>
            <a:spLocks noGrp="1"/>
          </p:cNvSpPr>
          <p:nvPr>
            <p:ph sz="quarter" idx="1"/>
          </p:nvPr>
        </p:nvSpPr>
        <p:spPr/>
        <p:txBody>
          <a:bodyPr/>
          <a:lstStyle/>
          <a:p>
            <a:r>
              <a:rPr lang="en-US" dirty="0" smtClean="0"/>
              <a:t>Idea: Choose H that expresses every teachable concept, that means H is the set of all possible subsets of X called the power set P(X)</a:t>
            </a:r>
          </a:p>
          <a:p>
            <a:r>
              <a:rPr lang="en-US" dirty="0" smtClean="0"/>
              <a:t>|X|=96, |P(X)|=2</a:t>
            </a:r>
            <a:r>
              <a:rPr lang="en-US" baseline="30000" dirty="0" smtClean="0"/>
              <a:t>96</a:t>
            </a:r>
            <a:r>
              <a:rPr lang="en-US" dirty="0" smtClean="0"/>
              <a:t> ~ 1028 distinct concepts</a:t>
            </a:r>
          </a:p>
          <a:p>
            <a:r>
              <a:rPr lang="en-US" dirty="0" smtClean="0"/>
              <a:t>H = disjunctions, conjunctions, negations</a:t>
            </a:r>
          </a:p>
          <a:p>
            <a:pPr lvl="1"/>
            <a:r>
              <a:rPr lang="en-US" dirty="0" smtClean="0"/>
              <a:t>e.g. &lt;Sunny Warm Normal ? ? ?&gt; v &lt;? ? ? ? ? Change&gt;</a:t>
            </a:r>
          </a:p>
          <a:p>
            <a:r>
              <a:rPr lang="en-US" dirty="0" smtClean="0"/>
              <a:t>H surely contains the target concept.</a:t>
            </a:r>
          </a:p>
          <a:p>
            <a:r>
              <a:rPr lang="en-US" dirty="0" smtClean="0"/>
              <a:t>The conjunctive hypothesis space is able to represent only 973 target concepts</a:t>
            </a:r>
            <a:endParaRPr lang="th-TH"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Unbiased Learner</a:t>
            </a:r>
            <a:endParaRPr lang="th-TH" dirty="0"/>
          </a:p>
        </p:txBody>
      </p:sp>
      <p:sp>
        <p:nvSpPr>
          <p:cNvPr id="3" name="ตัวยึดเนื้อหา 2"/>
          <p:cNvSpPr>
            <a:spLocks noGrp="1"/>
          </p:cNvSpPr>
          <p:nvPr>
            <p:ph sz="quarter" idx="1"/>
          </p:nvPr>
        </p:nvSpPr>
        <p:spPr/>
        <p:txBody>
          <a:bodyPr>
            <a:normAutofit/>
          </a:bodyPr>
          <a:lstStyle/>
          <a:p>
            <a:r>
              <a:rPr lang="en-US" dirty="0" smtClean="0"/>
              <a:t>What are S and G in this case?</a:t>
            </a:r>
          </a:p>
          <a:p>
            <a:r>
              <a:rPr lang="en-US" dirty="0" smtClean="0"/>
              <a:t>Assume positive examples (x</a:t>
            </a:r>
            <a:r>
              <a:rPr lang="en-US" baseline="-25000" dirty="0" smtClean="0"/>
              <a:t>1 </a:t>
            </a:r>
            <a:r>
              <a:rPr lang="en-US" dirty="0" smtClean="0"/>
              <a:t>, x</a:t>
            </a:r>
            <a:r>
              <a:rPr lang="en-US" baseline="-25000" dirty="0" smtClean="0"/>
              <a:t>2</a:t>
            </a:r>
            <a:r>
              <a:rPr lang="en-US" dirty="0" smtClean="0"/>
              <a:t>, x</a:t>
            </a:r>
            <a:r>
              <a:rPr lang="en-US" baseline="-25000" dirty="0" smtClean="0"/>
              <a:t>3</a:t>
            </a:r>
            <a:r>
              <a:rPr lang="en-US" dirty="0" smtClean="0"/>
              <a:t>) and negative examples (x</a:t>
            </a:r>
            <a:r>
              <a:rPr lang="en-US" baseline="-25000" dirty="0" smtClean="0"/>
              <a:t>4</a:t>
            </a:r>
            <a:r>
              <a:rPr lang="en-US" dirty="0" smtClean="0"/>
              <a:t>, x</a:t>
            </a:r>
            <a:r>
              <a:rPr lang="en-US" baseline="-25000" dirty="0" smtClean="0"/>
              <a:t>5</a:t>
            </a:r>
            <a:r>
              <a:rPr lang="en-US" dirty="0" smtClean="0"/>
              <a:t>)</a:t>
            </a:r>
            <a:br>
              <a:rPr lang="en-US" dirty="0" smtClean="0"/>
            </a:br>
            <a:r>
              <a:rPr lang="en-US" dirty="0" smtClean="0"/>
              <a:t>	S : { (x</a:t>
            </a:r>
            <a:r>
              <a:rPr lang="en-US" baseline="-25000" dirty="0" smtClean="0"/>
              <a:t>1 </a:t>
            </a:r>
            <a:r>
              <a:rPr lang="en-US" dirty="0" smtClean="0"/>
              <a:t>v x</a:t>
            </a:r>
            <a:r>
              <a:rPr lang="en-US" baseline="-25000" dirty="0" smtClean="0"/>
              <a:t>2 </a:t>
            </a:r>
            <a:r>
              <a:rPr lang="en-US" dirty="0" smtClean="0"/>
              <a:t>v x</a:t>
            </a:r>
            <a:r>
              <a:rPr lang="en-US" baseline="-25000" dirty="0" smtClean="0"/>
              <a:t>3</a:t>
            </a:r>
            <a:r>
              <a:rPr lang="en-US" dirty="0" smtClean="0"/>
              <a:t>) }     G : { ¬(x</a:t>
            </a:r>
            <a:r>
              <a:rPr lang="en-US" baseline="-25000" dirty="0" smtClean="0"/>
              <a:t>4</a:t>
            </a:r>
            <a:r>
              <a:rPr lang="en-US" dirty="0" smtClean="0"/>
              <a:t> v x</a:t>
            </a:r>
            <a:r>
              <a:rPr lang="en-US" baseline="-25000" dirty="0" smtClean="0"/>
              <a:t>5</a:t>
            </a:r>
            <a:r>
              <a:rPr lang="en-US" dirty="0" smtClean="0"/>
              <a:t>) }</a:t>
            </a:r>
          </a:p>
          <a:p>
            <a:r>
              <a:rPr lang="en-US" dirty="0" smtClean="0"/>
              <a:t>The only examples that are classified are the training examples themselves. In other words in order to learn the target concept one would have to present every single instance in X as a training example.</a:t>
            </a:r>
          </a:p>
          <a:p>
            <a:r>
              <a:rPr lang="en-US" dirty="0" smtClean="0"/>
              <a:t>Each unobserved instance will be classified positive by precisely half the hypothesis in VS and negative by the other half.</a:t>
            </a:r>
            <a:endParaRPr lang="th-TH"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normAutofit/>
          </a:bodyPr>
          <a:lstStyle/>
          <a:p>
            <a:r>
              <a:rPr lang="en-US" dirty="0" smtClean="0"/>
              <a:t>Three Learners with Different Biases</a:t>
            </a:r>
            <a:endParaRPr lang="th-TH" dirty="0"/>
          </a:p>
        </p:txBody>
      </p:sp>
      <p:sp>
        <p:nvSpPr>
          <p:cNvPr id="3" name="ตัวยึดเนื้อหา 2"/>
          <p:cNvSpPr>
            <a:spLocks noGrp="1"/>
          </p:cNvSpPr>
          <p:nvPr>
            <p:ph sz="quarter" idx="1"/>
          </p:nvPr>
        </p:nvSpPr>
        <p:spPr/>
        <p:txBody>
          <a:bodyPr>
            <a:normAutofit/>
          </a:bodyPr>
          <a:lstStyle/>
          <a:p>
            <a:r>
              <a:rPr lang="en-US" dirty="0" smtClean="0"/>
              <a:t>Rote learner: Store examples, and classify x if and only if it matches a previously observed example.</a:t>
            </a:r>
          </a:p>
          <a:p>
            <a:pPr lvl="1"/>
            <a:r>
              <a:rPr lang="en-US" dirty="0" smtClean="0"/>
              <a:t>No inductive bias</a:t>
            </a:r>
          </a:p>
          <a:p>
            <a:r>
              <a:rPr lang="en-US" dirty="0" smtClean="0"/>
              <a:t>Version space candidate elimination algorithm.</a:t>
            </a:r>
          </a:p>
          <a:p>
            <a:pPr lvl="1"/>
            <a:r>
              <a:rPr lang="en-US" dirty="0" smtClean="0"/>
              <a:t>Bias: The hypothesis space contains the target concept.</a:t>
            </a:r>
          </a:p>
          <a:p>
            <a:r>
              <a:rPr lang="en-US" dirty="0" smtClean="0"/>
              <a:t>Find-S</a:t>
            </a:r>
          </a:p>
          <a:p>
            <a:pPr lvl="1"/>
            <a:r>
              <a:rPr lang="en-US" dirty="0" smtClean="0"/>
              <a:t>Bias: The hypothesis space contains the target concept and all instances are negative instances unless the opposite is entailed by its other knowledge.</a:t>
            </a:r>
            <a:endParaRPr lang="th-TH"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Examples for Concept</a:t>
            </a:r>
            <a:br>
              <a:rPr lang="en-US" dirty="0" smtClean="0"/>
            </a:br>
            <a:r>
              <a:rPr lang="en-US" dirty="0" smtClean="0"/>
              <a:t>“Enjoy Sport”</a:t>
            </a:r>
            <a:endParaRPr lang="en-US" dirty="0"/>
          </a:p>
        </p:txBody>
      </p:sp>
      <p:sp>
        <p:nvSpPr>
          <p:cNvPr id="3" name="Content Placeholder 2"/>
          <p:cNvSpPr>
            <a:spLocks noGrp="1"/>
          </p:cNvSpPr>
          <p:nvPr>
            <p:ph sz="quarter" idx="1"/>
          </p:nvPr>
        </p:nvSpPr>
        <p:spPr/>
        <p:txBody>
          <a:bodyPr/>
          <a:lstStyle/>
          <a:p>
            <a:r>
              <a:rPr lang="en-US" dirty="0" smtClean="0"/>
              <a:t>Concept: </a:t>
            </a:r>
            <a:r>
              <a:rPr lang="en-US" dirty="0" smtClean="0">
                <a:solidFill>
                  <a:srgbClr val="00B0F0"/>
                </a:solidFill>
              </a:rPr>
              <a:t>days on which my friend Aldo enjoys </a:t>
            </a:r>
            <a:r>
              <a:rPr lang="en-US" smtClean="0">
                <a:solidFill>
                  <a:srgbClr val="00B0F0"/>
                </a:solidFill>
              </a:rPr>
              <a:t>his favorite </a:t>
            </a:r>
            <a:r>
              <a:rPr lang="en-US" dirty="0" smtClean="0">
                <a:solidFill>
                  <a:srgbClr val="00B0F0"/>
                </a:solidFill>
              </a:rPr>
              <a:t>water sports</a:t>
            </a:r>
          </a:p>
          <a:p>
            <a:r>
              <a:rPr lang="en-US" dirty="0" smtClean="0"/>
              <a:t>Task: predict the value of </a:t>
            </a:r>
            <a:r>
              <a:rPr lang="en-US" dirty="0" smtClean="0">
                <a:solidFill>
                  <a:srgbClr val="00B050"/>
                </a:solidFill>
              </a:rPr>
              <a:t>Enjoy Sport </a:t>
            </a:r>
            <a:r>
              <a:rPr lang="en-US" dirty="0" smtClean="0"/>
              <a:t>for an arbitrary day based on the values of the other attributes</a:t>
            </a:r>
            <a:endParaRPr lang="en-US" dirty="0"/>
          </a:p>
        </p:txBody>
      </p:sp>
      <p:graphicFrame>
        <p:nvGraphicFramePr>
          <p:cNvPr id="4" name="Table 3"/>
          <p:cNvGraphicFramePr>
            <a:graphicFrameLocks noGrp="1"/>
          </p:cNvGraphicFramePr>
          <p:nvPr/>
        </p:nvGraphicFramePr>
        <p:xfrm>
          <a:off x="685800" y="3581400"/>
          <a:ext cx="7848603" cy="2123440"/>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0840">
                <a:tc>
                  <a:txBody>
                    <a:bodyPr/>
                    <a:lstStyle/>
                    <a:p>
                      <a:r>
                        <a:rPr kumimoji="0" lang="en-US" sz="1800" b="1" kern="1200" baseline="0" dirty="0" smtClean="0">
                          <a:solidFill>
                            <a:schemeClr val="lt1"/>
                          </a:solidFill>
                          <a:latin typeface="+mn-lt"/>
                          <a:ea typeface="+mn-ea"/>
                          <a:cs typeface="+mn-cs"/>
                        </a:rPr>
                        <a:t>Sky</a:t>
                      </a:r>
                      <a:endParaRPr lang="en-US" dirty="0"/>
                    </a:p>
                  </a:txBody>
                  <a:tcPr/>
                </a:tc>
                <a:tc>
                  <a:txBody>
                    <a:bodyPr/>
                    <a:lstStyle/>
                    <a:p>
                      <a:r>
                        <a:rPr kumimoji="0" lang="en-US" sz="1800" b="1" kern="1200" baseline="0" dirty="0" smtClean="0">
                          <a:solidFill>
                            <a:schemeClr val="lt1"/>
                          </a:solidFill>
                          <a:latin typeface="+mn-lt"/>
                          <a:ea typeface="+mn-ea"/>
                          <a:cs typeface="+mn-cs"/>
                        </a:rPr>
                        <a:t>Temp</a:t>
                      </a:r>
                      <a:endParaRPr lang="en-US" dirty="0"/>
                    </a:p>
                  </a:txBody>
                  <a:tcPr/>
                </a:tc>
                <a:tc>
                  <a:txBody>
                    <a:bodyPr/>
                    <a:lstStyle/>
                    <a:p>
                      <a:r>
                        <a:rPr kumimoji="0" lang="en-US" sz="1800" b="1" kern="1200" baseline="0" dirty="0" smtClean="0">
                          <a:solidFill>
                            <a:schemeClr val="lt1"/>
                          </a:solidFill>
                          <a:latin typeface="+mn-lt"/>
                          <a:ea typeface="+mn-ea"/>
                          <a:cs typeface="+mn-cs"/>
                        </a:rPr>
                        <a:t>Humid</a:t>
                      </a:r>
                      <a:endParaRPr lang="en-US" dirty="0"/>
                    </a:p>
                  </a:txBody>
                  <a:tcPr/>
                </a:tc>
                <a:tc>
                  <a:txBody>
                    <a:bodyPr/>
                    <a:lstStyle/>
                    <a:p>
                      <a:r>
                        <a:rPr kumimoji="0" lang="en-US" sz="1800" b="1" kern="1200" baseline="0" dirty="0" smtClean="0">
                          <a:solidFill>
                            <a:schemeClr val="lt1"/>
                          </a:solidFill>
                          <a:latin typeface="+mn-lt"/>
                          <a:ea typeface="+mn-ea"/>
                          <a:cs typeface="+mn-cs"/>
                        </a:rPr>
                        <a:t>Wind</a:t>
                      </a:r>
                      <a:endParaRPr lang="en-US" dirty="0"/>
                    </a:p>
                  </a:txBody>
                  <a:tcPr/>
                </a:tc>
                <a:tc>
                  <a:txBody>
                    <a:bodyPr/>
                    <a:lstStyle/>
                    <a:p>
                      <a:r>
                        <a:rPr kumimoji="0" lang="en-US" sz="1800" b="1" kern="1200" baseline="0" dirty="0" smtClean="0">
                          <a:solidFill>
                            <a:schemeClr val="lt1"/>
                          </a:solidFill>
                          <a:latin typeface="+mn-lt"/>
                          <a:ea typeface="+mn-ea"/>
                          <a:cs typeface="+mn-cs"/>
                        </a:rPr>
                        <a:t>Water</a:t>
                      </a:r>
                      <a:endParaRPr lang="en-US" dirty="0"/>
                    </a:p>
                  </a:txBody>
                  <a:tcPr/>
                </a:tc>
                <a:tc>
                  <a:txBody>
                    <a:bodyPr/>
                    <a:lstStyle/>
                    <a:p>
                      <a:r>
                        <a:rPr kumimoji="0" lang="en-US" sz="1800" b="1" kern="1200" baseline="0" dirty="0" smtClean="0">
                          <a:solidFill>
                            <a:schemeClr val="lt1"/>
                          </a:solidFill>
                          <a:latin typeface="+mn-lt"/>
                          <a:ea typeface="+mn-ea"/>
                          <a:cs typeface="+mn-cs"/>
                        </a:rPr>
                        <a:t>Forecast</a:t>
                      </a:r>
                      <a:endParaRPr lang="en-US" dirty="0"/>
                    </a:p>
                  </a:txBody>
                  <a:tcPr/>
                </a:tc>
                <a:tc>
                  <a:txBody>
                    <a:bodyPr/>
                    <a:lstStyle/>
                    <a:p>
                      <a:r>
                        <a:rPr kumimoji="0" lang="en-US" sz="1800" b="1" kern="1200" baseline="0" dirty="0" smtClean="0">
                          <a:solidFill>
                            <a:schemeClr val="lt1"/>
                          </a:solidFill>
                          <a:latin typeface="+mn-lt"/>
                          <a:ea typeface="+mn-ea"/>
                          <a:cs typeface="+mn-cs"/>
                        </a:rPr>
                        <a:t>Enjoy Sport</a:t>
                      </a:r>
                      <a:endParaRPr lang="en-US" dirty="0"/>
                    </a:p>
                  </a:txBody>
                  <a:tcPr/>
                </a:tc>
              </a:tr>
              <a:tr h="370840">
                <a:tc>
                  <a:txBody>
                    <a:bodyPr/>
                    <a:lstStyle/>
                    <a:p>
                      <a:r>
                        <a:rPr kumimoji="0" lang="en-US" sz="1800" kern="1200" baseline="0" dirty="0" smtClean="0">
                          <a:solidFill>
                            <a:schemeClr val="dk1"/>
                          </a:solidFill>
                          <a:latin typeface="+mn-lt"/>
                          <a:ea typeface="+mn-ea"/>
                          <a:cs typeface="+mn-cs"/>
                        </a:rPr>
                        <a:t>Sunny</a:t>
                      </a:r>
                      <a:endParaRPr lang="en-US" dirty="0"/>
                    </a:p>
                  </a:txBody>
                  <a:tcPr/>
                </a:tc>
                <a:tc>
                  <a:txBody>
                    <a:bodyPr/>
                    <a:lstStyle/>
                    <a:p>
                      <a:r>
                        <a:rPr kumimoji="0" lang="en-US" sz="1800" kern="1200" baseline="0" dirty="0" smtClean="0">
                          <a:solidFill>
                            <a:schemeClr val="dk1"/>
                          </a:solidFill>
                          <a:latin typeface="+mn-lt"/>
                          <a:ea typeface="+mn-ea"/>
                          <a:cs typeface="+mn-cs"/>
                        </a:rPr>
                        <a:t>Warm</a:t>
                      </a:r>
                      <a:endParaRPr lang="en-US" dirty="0"/>
                    </a:p>
                  </a:txBody>
                  <a:tcPr/>
                </a:tc>
                <a:tc>
                  <a:txBody>
                    <a:bodyPr/>
                    <a:lstStyle/>
                    <a:p>
                      <a:r>
                        <a:rPr kumimoji="0" lang="en-US" sz="1800" kern="1200" baseline="0" dirty="0" smtClean="0">
                          <a:solidFill>
                            <a:schemeClr val="dk1"/>
                          </a:solidFill>
                          <a:latin typeface="+mn-lt"/>
                          <a:ea typeface="+mn-ea"/>
                          <a:cs typeface="+mn-cs"/>
                        </a:rPr>
                        <a:t>Normal</a:t>
                      </a:r>
                      <a:endParaRPr lang="en-US" dirty="0"/>
                    </a:p>
                  </a:txBody>
                  <a:tcPr/>
                </a:tc>
                <a:tc>
                  <a:txBody>
                    <a:bodyPr/>
                    <a:lstStyle/>
                    <a:p>
                      <a:r>
                        <a:rPr kumimoji="0" lang="en-US" sz="1800" kern="1200" baseline="0" dirty="0" smtClean="0">
                          <a:solidFill>
                            <a:schemeClr val="dk1"/>
                          </a:solidFill>
                          <a:latin typeface="+mn-lt"/>
                          <a:ea typeface="+mn-ea"/>
                          <a:cs typeface="+mn-cs"/>
                        </a:rPr>
                        <a:t>Strong</a:t>
                      </a:r>
                      <a:endParaRPr lang="en-US" dirty="0"/>
                    </a:p>
                  </a:txBody>
                  <a:tcPr/>
                </a:tc>
                <a:tc>
                  <a:txBody>
                    <a:bodyPr/>
                    <a:lstStyle/>
                    <a:p>
                      <a:r>
                        <a:rPr kumimoji="0" lang="en-US" sz="1800" kern="1200" baseline="0" dirty="0" smtClean="0">
                          <a:solidFill>
                            <a:schemeClr val="dk1"/>
                          </a:solidFill>
                          <a:latin typeface="+mn-lt"/>
                          <a:ea typeface="+mn-ea"/>
                          <a:cs typeface="+mn-cs"/>
                        </a:rPr>
                        <a:t>Warm</a:t>
                      </a:r>
                      <a:endParaRPr lang="en-US" dirty="0"/>
                    </a:p>
                  </a:txBody>
                  <a:tcPr/>
                </a:tc>
                <a:tc>
                  <a:txBody>
                    <a:bodyPr/>
                    <a:lstStyle/>
                    <a:p>
                      <a:r>
                        <a:rPr kumimoji="0" lang="en-US" sz="1800" kern="1200" baseline="0" dirty="0" smtClean="0">
                          <a:solidFill>
                            <a:schemeClr val="dk1"/>
                          </a:solidFill>
                          <a:latin typeface="+mn-lt"/>
                          <a:ea typeface="+mn-ea"/>
                          <a:cs typeface="+mn-cs"/>
                        </a:rPr>
                        <a:t>Same</a:t>
                      </a:r>
                      <a:endParaRPr lang="en-US" dirty="0"/>
                    </a:p>
                  </a:txBody>
                  <a:tcPr/>
                </a:tc>
                <a:tc>
                  <a:txBody>
                    <a:bodyPr/>
                    <a:lstStyle/>
                    <a:p>
                      <a:r>
                        <a:rPr kumimoji="0" lang="en-US" sz="1800" kern="1200" baseline="0" dirty="0" smtClean="0">
                          <a:solidFill>
                            <a:schemeClr val="dk1"/>
                          </a:solidFill>
                          <a:latin typeface="+mn-lt"/>
                          <a:ea typeface="+mn-ea"/>
                          <a:cs typeface="+mn-cs"/>
                        </a:rPr>
                        <a:t>Yes</a:t>
                      </a:r>
                      <a:endParaRPr lang="en-US" dirty="0"/>
                    </a:p>
                  </a:txBody>
                  <a:tcPr/>
                </a:tc>
              </a:tr>
              <a:tr h="370840">
                <a:tc>
                  <a:txBody>
                    <a:bodyPr/>
                    <a:lstStyle/>
                    <a:p>
                      <a:r>
                        <a:rPr kumimoji="0" lang="en-US" sz="1800" kern="1200" baseline="0" dirty="0" smtClean="0">
                          <a:solidFill>
                            <a:schemeClr val="dk1"/>
                          </a:solidFill>
                          <a:latin typeface="+mn-lt"/>
                          <a:ea typeface="+mn-ea"/>
                          <a:cs typeface="+mn-cs"/>
                        </a:rPr>
                        <a:t>Sunny</a:t>
                      </a:r>
                      <a:endParaRPr lang="en-US" dirty="0"/>
                    </a:p>
                  </a:txBody>
                  <a:tcPr/>
                </a:tc>
                <a:tc>
                  <a:txBody>
                    <a:bodyPr/>
                    <a:lstStyle/>
                    <a:p>
                      <a:r>
                        <a:rPr kumimoji="0" lang="en-US" sz="1800" kern="1200" baseline="0" dirty="0" smtClean="0">
                          <a:solidFill>
                            <a:schemeClr val="dk1"/>
                          </a:solidFill>
                          <a:latin typeface="+mn-lt"/>
                          <a:ea typeface="+mn-ea"/>
                          <a:cs typeface="+mn-cs"/>
                        </a:rPr>
                        <a:t>Warm</a:t>
                      </a:r>
                      <a:endParaRPr lang="en-US" dirty="0"/>
                    </a:p>
                  </a:txBody>
                  <a:tcPr/>
                </a:tc>
                <a:tc>
                  <a:txBody>
                    <a:bodyPr/>
                    <a:lstStyle/>
                    <a:p>
                      <a:r>
                        <a:rPr kumimoji="0" lang="en-US" sz="1800" kern="1200" baseline="0" dirty="0" smtClean="0">
                          <a:solidFill>
                            <a:schemeClr val="dk1"/>
                          </a:solidFill>
                          <a:latin typeface="+mn-lt"/>
                          <a:ea typeface="+mn-ea"/>
                          <a:cs typeface="+mn-cs"/>
                        </a:rPr>
                        <a:t>High</a:t>
                      </a:r>
                      <a:endParaRPr lang="en-US" dirty="0"/>
                    </a:p>
                  </a:txBody>
                  <a:tcPr/>
                </a:tc>
                <a:tc>
                  <a:txBody>
                    <a:bodyPr/>
                    <a:lstStyle/>
                    <a:p>
                      <a:r>
                        <a:rPr kumimoji="0" lang="en-US" sz="1800" kern="1200" baseline="0" dirty="0" smtClean="0">
                          <a:solidFill>
                            <a:schemeClr val="dk1"/>
                          </a:solidFill>
                          <a:latin typeface="+mn-lt"/>
                          <a:ea typeface="+mn-ea"/>
                          <a:cs typeface="+mn-cs"/>
                        </a:rPr>
                        <a:t>Strong</a:t>
                      </a:r>
                      <a:endParaRPr lang="en-US" dirty="0"/>
                    </a:p>
                  </a:txBody>
                  <a:tcPr/>
                </a:tc>
                <a:tc>
                  <a:txBody>
                    <a:bodyPr/>
                    <a:lstStyle/>
                    <a:p>
                      <a:r>
                        <a:rPr kumimoji="0" lang="en-US" sz="1800" kern="1200" baseline="0" dirty="0" smtClean="0">
                          <a:solidFill>
                            <a:schemeClr val="dk1"/>
                          </a:solidFill>
                          <a:latin typeface="+mn-lt"/>
                          <a:ea typeface="+mn-ea"/>
                          <a:cs typeface="+mn-cs"/>
                        </a:rPr>
                        <a:t>Warm</a:t>
                      </a:r>
                      <a:endParaRPr lang="en-US" dirty="0"/>
                    </a:p>
                  </a:txBody>
                  <a:tcPr/>
                </a:tc>
                <a:tc>
                  <a:txBody>
                    <a:bodyPr/>
                    <a:lstStyle/>
                    <a:p>
                      <a:r>
                        <a:rPr kumimoji="0" lang="en-US" sz="1800" kern="1200" baseline="0" dirty="0" smtClean="0">
                          <a:solidFill>
                            <a:schemeClr val="dk1"/>
                          </a:solidFill>
                          <a:latin typeface="+mn-lt"/>
                          <a:ea typeface="+mn-ea"/>
                          <a:cs typeface="+mn-cs"/>
                        </a:rPr>
                        <a:t>Same</a:t>
                      </a:r>
                      <a:endParaRPr lang="en-US" dirty="0"/>
                    </a:p>
                  </a:txBody>
                  <a:tcPr/>
                </a:tc>
                <a:tc>
                  <a:txBody>
                    <a:bodyPr/>
                    <a:lstStyle/>
                    <a:p>
                      <a:r>
                        <a:rPr kumimoji="0" lang="en-US" sz="1800" kern="1200" baseline="0" dirty="0" smtClean="0">
                          <a:solidFill>
                            <a:schemeClr val="dk1"/>
                          </a:solidFill>
                          <a:latin typeface="+mn-lt"/>
                          <a:ea typeface="+mn-ea"/>
                          <a:cs typeface="+mn-cs"/>
                        </a:rPr>
                        <a:t>Yes</a:t>
                      </a:r>
                      <a:endParaRPr lang="en-US" dirty="0"/>
                    </a:p>
                  </a:txBody>
                  <a:tcPr/>
                </a:tc>
              </a:tr>
              <a:tr h="370840">
                <a:tc>
                  <a:txBody>
                    <a:bodyPr/>
                    <a:lstStyle/>
                    <a:p>
                      <a:r>
                        <a:rPr kumimoji="0" lang="en-US" sz="1800" kern="1200" baseline="0" dirty="0" smtClean="0">
                          <a:solidFill>
                            <a:schemeClr val="dk1"/>
                          </a:solidFill>
                          <a:latin typeface="+mn-lt"/>
                          <a:ea typeface="+mn-ea"/>
                          <a:cs typeface="+mn-cs"/>
                        </a:rPr>
                        <a:t>Rainy</a:t>
                      </a:r>
                      <a:endParaRPr lang="en-US" dirty="0"/>
                    </a:p>
                  </a:txBody>
                  <a:tcPr/>
                </a:tc>
                <a:tc>
                  <a:txBody>
                    <a:bodyPr/>
                    <a:lstStyle/>
                    <a:p>
                      <a:r>
                        <a:rPr kumimoji="0" lang="en-US" sz="1800" kern="1200" baseline="0" dirty="0" smtClean="0">
                          <a:solidFill>
                            <a:schemeClr val="dk1"/>
                          </a:solidFill>
                          <a:latin typeface="+mn-lt"/>
                          <a:ea typeface="+mn-ea"/>
                          <a:cs typeface="+mn-cs"/>
                        </a:rPr>
                        <a:t>Cold</a:t>
                      </a:r>
                      <a:endParaRPr lang="en-US" dirty="0"/>
                    </a:p>
                  </a:txBody>
                  <a:tcPr/>
                </a:tc>
                <a:tc>
                  <a:txBody>
                    <a:bodyPr/>
                    <a:lstStyle/>
                    <a:p>
                      <a:r>
                        <a:rPr kumimoji="0" lang="en-US" sz="1800" kern="1200" baseline="0" dirty="0" smtClean="0">
                          <a:solidFill>
                            <a:schemeClr val="dk1"/>
                          </a:solidFill>
                          <a:latin typeface="+mn-lt"/>
                          <a:ea typeface="+mn-ea"/>
                          <a:cs typeface="+mn-cs"/>
                        </a:rPr>
                        <a:t>High</a:t>
                      </a:r>
                      <a:endParaRPr lang="en-US" dirty="0"/>
                    </a:p>
                  </a:txBody>
                  <a:tcPr/>
                </a:tc>
                <a:tc>
                  <a:txBody>
                    <a:bodyPr/>
                    <a:lstStyle/>
                    <a:p>
                      <a:r>
                        <a:rPr kumimoji="0" lang="en-US" sz="1800" kern="1200" baseline="0" dirty="0" smtClean="0">
                          <a:solidFill>
                            <a:schemeClr val="dk1"/>
                          </a:solidFill>
                          <a:latin typeface="+mn-lt"/>
                          <a:ea typeface="+mn-ea"/>
                          <a:cs typeface="+mn-cs"/>
                        </a:rPr>
                        <a:t>Strong</a:t>
                      </a:r>
                      <a:endParaRPr lang="en-US" dirty="0"/>
                    </a:p>
                  </a:txBody>
                  <a:tcPr/>
                </a:tc>
                <a:tc>
                  <a:txBody>
                    <a:bodyPr/>
                    <a:lstStyle/>
                    <a:p>
                      <a:r>
                        <a:rPr kumimoji="0" lang="en-US" sz="1800" kern="1200" baseline="0" dirty="0" smtClean="0">
                          <a:solidFill>
                            <a:schemeClr val="dk1"/>
                          </a:solidFill>
                          <a:latin typeface="+mn-lt"/>
                          <a:ea typeface="+mn-ea"/>
                          <a:cs typeface="+mn-cs"/>
                        </a:rPr>
                        <a:t>Warm</a:t>
                      </a:r>
                      <a:endParaRPr lang="en-US" dirty="0"/>
                    </a:p>
                  </a:txBody>
                  <a:tcPr/>
                </a:tc>
                <a:tc>
                  <a:txBody>
                    <a:bodyPr/>
                    <a:lstStyle/>
                    <a:p>
                      <a:r>
                        <a:rPr kumimoji="0" lang="en-US" sz="1800" kern="1200" baseline="0" dirty="0" smtClean="0">
                          <a:solidFill>
                            <a:schemeClr val="dk1"/>
                          </a:solidFill>
                          <a:latin typeface="+mn-lt"/>
                          <a:ea typeface="+mn-ea"/>
                          <a:cs typeface="+mn-cs"/>
                        </a:rPr>
                        <a:t>Change</a:t>
                      </a:r>
                      <a:endParaRPr lang="en-US" dirty="0"/>
                    </a:p>
                  </a:txBody>
                  <a:tcPr/>
                </a:tc>
                <a:tc>
                  <a:txBody>
                    <a:bodyPr/>
                    <a:lstStyle/>
                    <a:p>
                      <a:r>
                        <a:rPr kumimoji="0" lang="en-US" sz="1800" kern="1200" baseline="0" dirty="0" smtClean="0">
                          <a:solidFill>
                            <a:schemeClr val="dk1"/>
                          </a:solidFill>
                          <a:latin typeface="+mn-lt"/>
                          <a:ea typeface="+mn-ea"/>
                          <a:cs typeface="+mn-cs"/>
                        </a:rPr>
                        <a:t>No</a:t>
                      </a:r>
                      <a:endParaRPr lang="en-US" dirty="0"/>
                    </a:p>
                  </a:txBody>
                  <a:tcPr/>
                </a:tc>
              </a:tr>
              <a:tr h="370840">
                <a:tc>
                  <a:txBody>
                    <a:bodyPr/>
                    <a:lstStyle/>
                    <a:p>
                      <a:r>
                        <a:rPr kumimoji="0" lang="en-US" sz="1800" kern="1200" baseline="0" dirty="0" smtClean="0">
                          <a:solidFill>
                            <a:schemeClr val="dk1"/>
                          </a:solidFill>
                          <a:latin typeface="+mn-lt"/>
                          <a:ea typeface="+mn-ea"/>
                          <a:cs typeface="+mn-cs"/>
                        </a:rPr>
                        <a:t>Sunny</a:t>
                      </a:r>
                      <a:endParaRPr lang="en-US" dirty="0"/>
                    </a:p>
                  </a:txBody>
                  <a:tcPr/>
                </a:tc>
                <a:tc>
                  <a:txBody>
                    <a:bodyPr/>
                    <a:lstStyle/>
                    <a:p>
                      <a:r>
                        <a:rPr kumimoji="0" lang="en-US" sz="1800" kern="1200" baseline="0" dirty="0" smtClean="0">
                          <a:solidFill>
                            <a:schemeClr val="dk1"/>
                          </a:solidFill>
                          <a:latin typeface="+mn-lt"/>
                          <a:ea typeface="+mn-ea"/>
                          <a:cs typeface="+mn-cs"/>
                        </a:rPr>
                        <a:t>Warm</a:t>
                      </a:r>
                      <a:endParaRPr lang="en-US" dirty="0"/>
                    </a:p>
                  </a:txBody>
                  <a:tcPr/>
                </a:tc>
                <a:tc>
                  <a:txBody>
                    <a:bodyPr/>
                    <a:lstStyle/>
                    <a:p>
                      <a:r>
                        <a:rPr kumimoji="0" lang="en-US" sz="1800" kern="1200" baseline="0" dirty="0" smtClean="0">
                          <a:solidFill>
                            <a:schemeClr val="dk1"/>
                          </a:solidFill>
                          <a:latin typeface="+mn-lt"/>
                          <a:ea typeface="+mn-ea"/>
                          <a:cs typeface="+mn-cs"/>
                        </a:rPr>
                        <a:t>High</a:t>
                      </a:r>
                      <a:endParaRPr lang="en-US" dirty="0"/>
                    </a:p>
                  </a:txBody>
                  <a:tcPr/>
                </a:tc>
                <a:tc>
                  <a:txBody>
                    <a:bodyPr/>
                    <a:lstStyle/>
                    <a:p>
                      <a:r>
                        <a:rPr kumimoji="0" lang="en-US" sz="1800" kern="1200" baseline="0" dirty="0" smtClean="0">
                          <a:solidFill>
                            <a:schemeClr val="dk1"/>
                          </a:solidFill>
                          <a:latin typeface="+mn-lt"/>
                          <a:ea typeface="+mn-ea"/>
                          <a:cs typeface="+mn-cs"/>
                        </a:rPr>
                        <a:t>Strong</a:t>
                      </a:r>
                      <a:endParaRPr lang="en-US" dirty="0"/>
                    </a:p>
                  </a:txBody>
                  <a:tcPr/>
                </a:tc>
                <a:tc>
                  <a:txBody>
                    <a:bodyPr/>
                    <a:lstStyle/>
                    <a:p>
                      <a:r>
                        <a:rPr kumimoji="0" lang="en-US" sz="1800" kern="1200" baseline="0" dirty="0" smtClean="0">
                          <a:solidFill>
                            <a:schemeClr val="dk1"/>
                          </a:solidFill>
                          <a:latin typeface="+mn-lt"/>
                          <a:ea typeface="+mn-ea"/>
                          <a:cs typeface="+mn-cs"/>
                        </a:rPr>
                        <a:t>Cool</a:t>
                      </a:r>
                      <a:endParaRPr lang="en-US" dirty="0"/>
                    </a:p>
                  </a:txBody>
                  <a:tcPr/>
                </a:tc>
                <a:tc>
                  <a:txBody>
                    <a:bodyPr/>
                    <a:lstStyle/>
                    <a:p>
                      <a:r>
                        <a:rPr kumimoji="0" lang="en-US" sz="1800" kern="1200" baseline="0" dirty="0" smtClean="0">
                          <a:solidFill>
                            <a:schemeClr val="dk1"/>
                          </a:solidFill>
                          <a:latin typeface="+mn-lt"/>
                          <a:ea typeface="+mn-ea"/>
                          <a:cs typeface="+mn-cs"/>
                        </a:rPr>
                        <a:t>Change</a:t>
                      </a:r>
                      <a:endParaRPr lang="en-US" dirty="0"/>
                    </a:p>
                  </a:txBody>
                  <a:tcPr/>
                </a:tc>
                <a:tc>
                  <a:txBody>
                    <a:bodyPr/>
                    <a:lstStyle/>
                    <a:p>
                      <a:r>
                        <a:rPr kumimoji="0" lang="en-US" sz="1800" kern="1200" baseline="0" dirty="0" smtClean="0">
                          <a:solidFill>
                            <a:schemeClr val="dk1"/>
                          </a:solidFill>
                          <a:latin typeface="+mn-lt"/>
                          <a:ea typeface="+mn-ea"/>
                          <a:cs typeface="+mn-cs"/>
                        </a:rPr>
                        <a:t>Yes</a:t>
                      </a:r>
                      <a:endParaRPr lang="en-US" dirty="0"/>
                    </a:p>
                  </a:txBody>
                  <a:tcPr/>
                </a:tc>
              </a:tr>
            </a:tbl>
          </a:graphicData>
        </a:graphic>
      </p:graphicFrame>
      <p:grpSp>
        <p:nvGrpSpPr>
          <p:cNvPr id="8" name="Group 7"/>
          <p:cNvGrpSpPr/>
          <p:nvPr/>
        </p:nvGrpSpPr>
        <p:grpSpPr>
          <a:xfrm>
            <a:off x="609600" y="3124200"/>
            <a:ext cx="8001000" cy="1143000"/>
            <a:chOff x="609600" y="3124200"/>
            <a:chExt cx="8001000" cy="1143000"/>
          </a:xfrm>
        </p:grpSpPr>
        <p:sp>
          <p:nvSpPr>
            <p:cNvPr id="6" name="Oval 5"/>
            <p:cNvSpPr/>
            <p:nvPr/>
          </p:nvSpPr>
          <p:spPr>
            <a:xfrm>
              <a:off x="609600" y="3505200"/>
              <a:ext cx="8001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0200" y="3124200"/>
              <a:ext cx="1085554" cy="369332"/>
            </a:xfrm>
            <a:prstGeom prst="rect">
              <a:avLst/>
            </a:prstGeom>
            <a:noFill/>
          </p:spPr>
          <p:txBody>
            <a:bodyPr wrap="none" rtlCol="0">
              <a:spAutoFit/>
            </a:bodyPr>
            <a:lstStyle/>
            <a:p>
              <a:r>
                <a:rPr lang="en-US" dirty="0" smtClean="0">
                  <a:solidFill>
                    <a:srgbClr val="FF0000"/>
                  </a:solidFill>
                </a:rPr>
                <a:t>attributes</a:t>
              </a:r>
              <a:endParaRPr lang="en-US" dirty="0">
                <a:solidFill>
                  <a:srgbClr val="FF0000"/>
                </a:solidFill>
              </a:endParaRPr>
            </a:p>
          </p:txBody>
        </p:sp>
      </p:grpSp>
      <p:grpSp>
        <p:nvGrpSpPr>
          <p:cNvPr id="10" name="Group 9"/>
          <p:cNvGrpSpPr/>
          <p:nvPr/>
        </p:nvGrpSpPr>
        <p:grpSpPr>
          <a:xfrm>
            <a:off x="609600" y="5257800"/>
            <a:ext cx="8001000" cy="902732"/>
            <a:chOff x="609600" y="5257800"/>
            <a:chExt cx="8001000" cy="902732"/>
          </a:xfrm>
        </p:grpSpPr>
        <p:sp>
          <p:nvSpPr>
            <p:cNvPr id="5" name="Oval 4"/>
            <p:cNvSpPr/>
            <p:nvPr/>
          </p:nvSpPr>
          <p:spPr>
            <a:xfrm>
              <a:off x="609600" y="5257800"/>
              <a:ext cx="8001000" cy="5334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743200" y="5791200"/>
              <a:ext cx="941283" cy="369332"/>
            </a:xfrm>
            <a:prstGeom prst="rect">
              <a:avLst/>
            </a:prstGeom>
            <a:noFill/>
          </p:spPr>
          <p:txBody>
            <a:bodyPr wrap="none" rtlCol="0">
              <a:spAutoFit/>
            </a:bodyPr>
            <a:lstStyle/>
            <a:p>
              <a:r>
                <a:rPr lang="en-US" dirty="0" smtClean="0">
                  <a:solidFill>
                    <a:srgbClr val="FFC000"/>
                  </a:solidFill>
                </a:rPr>
                <a:t>instance</a:t>
              </a:r>
              <a:endParaRPr lang="en-US" dirty="0">
                <a:solidFill>
                  <a:srgbClr val="FFC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Hypothesis</a:t>
            </a:r>
            <a:endParaRPr lang="en-US" dirty="0"/>
          </a:p>
        </p:txBody>
      </p:sp>
      <p:sp>
        <p:nvSpPr>
          <p:cNvPr id="3" name="Content Placeholder 2"/>
          <p:cNvSpPr>
            <a:spLocks noGrp="1"/>
          </p:cNvSpPr>
          <p:nvPr>
            <p:ph sz="quarter" idx="1"/>
          </p:nvPr>
        </p:nvSpPr>
        <p:spPr/>
        <p:txBody>
          <a:bodyPr/>
          <a:lstStyle/>
          <a:p>
            <a:r>
              <a:rPr lang="en-US" dirty="0" smtClean="0"/>
              <a:t>Hypothesis h is described as a conjunction of constraints on attributes</a:t>
            </a:r>
          </a:p>
          <a:p>
            <a:r>
              <a:rPr lang="en-US" dirty="0" smtClean="0"/>
              <a:t>Each constraint can be:</a:t>
            </a:r>
          </a:p>
          <a:p>
            <a:pPr lvl="1"/>
            <a:r>
              <a:rPr lang="en-US" dirty="0" smtClean="0"/>
              <a:t>A specific value : e.g. Water=Warm</a:t>
            </a:r>
          </a:p>
          <a:p>
            <a:pPr lvl="1"/>
            <a:r>
              <a:rPr lang="en-US" dirty="0" smtClean="0"/>
              <a:t>A don’t care value : e.g. Water=</a:t>
            </a:r>
            <a:r>
              <a:rPr lang="en-US" dirty="0" smtClean="0">
                <a:solidFill>
                  <a:srgbClr val="00B050"/>
                </a:solidFill>
              </a:rPr>
              <a:t>?</a:t>
            </a:r>
          </a:p>
          <a:p>
            <a:pPr lvl="1"/>
            <a:r>
              <a:rPr lang="en-US" dirty="0" smtClean="0"/>
              <a:t>No value allowed (null hypothesis): e.g. Water=</a:t>
            </a:r>
            <a:r>
              <a:rPr lang="en-US" dirty="0" smtClean="0">
                <a:solidFill>
                  <a:srgbClr val="FF0000"/>
                </a:solidFill>
              </a:rPr>
              <a:t>Ø</a:t>
            </a:r>
          </a:p>
          <a:p>
            <a:r>
              <a:rPr lang="en-US" dirty="0" smtClean="0"/>
              <a:t>Example: hypothesis h</a:t>
            </a:r>
          </a:p>
          <a:p>
            <a:pPr>
              <a:buNone/>
            </a:pPr>
            <a:r>
              <a:rPr lang="en-US" dirty="0" smtClean="0"/>
              <a:t>	      Sky     Temp   Humid    Wind    Water    Forecast</a:t>
            </a:r>
          </a:p>
          <a:p>
            <a:pPr>
              <a:buNone/>
            </a:pPr>
            <a:r>
              <a:rPr lang="en-US" dirty="0" smtClean="0"/>
              <a:t>	&lt; Sunny       ?           ?        Strong       ?          Same &gt;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Prototypical Concept Learning Task</a:t>
            </a:r>
            <a:endParaRPr lang="en-US" dirty="0"/>
          </a:p>
        </p:txBody>
      </p:sp>
      <p:sp>
        <p:nvSpPr>
          <p:cNvPr id="3" name="Content Placeholder 2"/>
          <p:cNvSpPr>
            <a:spLocks noGrp="1"/>
          </p:cNvSpPr>
          <p:nvPr>
            <p:ph sz="quarter" idx="1"/>
          </p:nvPr>
        </p:nvSpPr>
        <p:spPr/>
        <p:txBody>
          <a:bodyPr/>
          <a:lstStyle/>
          <a:p>
            <a:pPr>
              <a:buNone/>
            </a:pPr>
            <a:r>
              <a:rPr lang="en-US" dirty="0" smtClean="0"/>
              <a:t>Given:</a:t>
            </a:r>
          </a:p>
          <a:p>
            <a:r>
              <a:rPr lang="en-US" dirty="0" smtClean="0">
                <a:solidFill>
                  <a:schemeClr val="accent5"/>
                </a:solidFill>
              </a:rPr>
              <a:t>Instance</a:t>
            </a:r>
            <a:r>
              <a:rPr lang="en-US" dirty="0" smtClean="0"/>
              <a:t> Space X : Possible days </a:t>
            </a:r>
            <a:r>
              <a:rPr lang="en-US" dirty="0" err="1" smtClean="0"/>
              <a:t>decribed</a:t>
            </a:r>
            <a:r>
              <a:rPr lang="en-US" dirty="0" smtClean="0"/>
              <a:t> by the attributes Sky, Temp, Humidity, Wind, Water, Forecast</a:t>
            </a:r>
          </a:p>
          <a:p>
            <a:r>
              <a:rPr lang="en-US" dirty="0" smtClean="0">
                <a:solidFill>
                  <a:srgbClr val="7030A0"/>
                </a:solidFill>
              </a:rPr>
              <a:t>Target</a:t>
            </a:r>
            <a:r>
              <a:rPr lang="en-US" dirty="0" smtClean="0"/>
              <a:t> function c: </a:t>
            </a:r>
            <a:r>
              <a:rPr lang="en-US" dirty="0" err="1" smtClean="0"/>
              <a:t>EnjoySport</a:t>
            </a:r>
            <a:r>
              <a:rPr lang="en-US" dirty="0" smtClean="0"/>
              <a:t> X </a:t>
            </a:r>
            <a:r>
              <a:rPr lang="en-US" dirty="0" smtClean="0">
                <a:sym typeface="Wingdings" pitchFamily="2" charset="2"/>
              </a:rPr>
              <a:t></a:t>
            </a:r>
            <a:r>
              <a:rPr lang="en-US" dirty="0" smtClean="0"/>
              <a:t> {0,1}</a:t>
            </a:r>
          </a:p>
          <a:p>
            <a:r>
              <a:rPr lang="en-US" dirty="0" err="1" smtClean="0">
                <a:solidFill>
                  <a:schemeClr val="accent6"/>
                </a:solidFill>
              </a:rPr>
              <a:t>Hypothese</a:t>
            </a:r>
            <a:r>
              <a:rPr lang="en-US" dirty="0" smtClean="0"/>
              <a:t> Space H: conjunction of literals e.g.</a:t>
            </a:r>
          </a:p>
          <a:p>
            <a:pPr>
              <a:buNone/>
            </a:pPr>
            <a:r>
              <a:rPr lang="en-US" dirty="0" smtClean="0"/>
              <a:t>		  &lt; Sunny    ?    ?    Strong    ?    Same &gt;</a:t>
            </a:r>
          </a:p>
          <a:p>
            <a:r>
              <a:rPr lang="en-US" dirty="0" smtClean="0"/>
              <a:t>Training </a:t>
            </a:r>
            <a:r>
              <a:rPr lang="en-US" dirty="0" smtClean="0">
                <a:solidFill>
                  <a:srgbClr val="00B0F0"/>
                </a:solidFill>
              </a:rPr>
              <a:t>examples</a:t>
            </a:r>
            <a:r>
              <a:rPr lang="en-US" dirty="0" smtClean="0"/>
              <a:t> D : positive and negative examples of the target function: &lt;x</a:t>
            </a:r>
            <a:r>
              <a:rPr lang="en-US" baseline="-25000" dirty="0" smtClean="0"/>
              <a:t>1</a:t>
            </a:r>
            <a:r>
              <a:rPr lang="en-US" dirty="0" smtClean="0"/>
              <a:t>,c(x</a:t>
            </a:r>
            <a:r>
              <a:rPr lang="en-US" baseline="-25000" dirty="0" smtClean="0"/>
              <a:t>1</a:t>
            </a:r>
            <a:r>
              <a:rPr lang="en-US" dirty="0" smtClean="0"/>
              <a:t>)&gt;,… , &lt;</a:t>
            </a:r>
            <a:r>
              <a:rPr lang="en-US" dirty="0" err="1" smtClean="0"/>
              <a:t>x</a:t>
            </a:r>
            <a:r>
              <a:rPr lang="en-US" baseline="-25000" dirty="0" err="1" smtClean="0"/>
              <a:t>n</a:t>
            </a:r>
            <a:r>
              <a:rPr lang="en-US" dirty="0" err="1" smtClean="0"/>
              <a:t>,c</a:t>
            </a:r>
            <a:r>
              <a:rPr lang="en-US" dirty="0" smtClean="0"/>
              <a:t>(</a:t>
            </a:r>
            <a:r>
              <a:rPr lang="en-US" dirty="0" err="1" smtClean="0"/>
              <a:t>x</a:t>
            </a:r>
            <a:r>
              <a:rPr lang="en-US" baseline="-25000" dirty="0" err="1" smtClean="0"/>
              <a:t>n</a:t>
            </a:r>
            <a:r>
              <a:rPr lang="en-US" dirty="0" smtClean="0"/>
              <a:t>)&gt;</a:t>
            </a:r>
          </a:p>
          <a:p>
            <a:pPr>
              <a:buNone/>
            </a:pPr>
            <a:r>
              <a:rPr lang="en-US" dirty="0" smtClean="0"/>
              <a:t>Determine:</a:t>
            </a:r>
          </a:p>
          <a:p>
            <a:r>
              <a:rPr lang="en-US" dirty="0" smtClean="0"/>
              <a:t>A hypothesis h in H such that h(x)=c(x) for all x in 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Learning Hypothesis</a:t>
            </a:r>
            <a:endParaRPr lang="en-US" dirty="0"/>
          </a:p>
        </p:txBody>
      </p:sp>
      <p:sp>
        <p:nvSpPr>
          <p:cNvPr id="3" name="Content Placeholder 2"/>
          <p:cNvSpPr>
            <a:spLocks noGrp="1"/>
          </p:cNvSpPr>
          <p:nvPr>
            <p:ph sz="quarter" idx="1"/>
          </p:nvPr>
        </p:nvSpPr>
        <p:spPr/>
        <p:txBody>
          <a:bodyPr/>
          <a:lstStyle/>
          <a:p>
            <a:r>
              <a:rPr lang="en-US" dirty="0" smtClean="0"/>
              <a:t>Any hypothesis found to approximate the target function well over the </a:t>
            </a:r>
            <a:r>
              <a:rPr lang="en-US" dirty="0" smtClean="0">
                <a:solidFill>
                  <a:srgbClr val="00B0F0"/>
                </a:solidFill>
              </a:rPr>
              <a:t>training</a:t>
            </a:r>
            <a:r>
              <a:rPr lang="en-US" dirty="0" smtClean="0"/>
              <a:t> examples, will also approximate the target function well over the </a:t>
            </a:r>
            <a:r>
              <a:rPr lang="en-US" dirty="0" smtClean="0">
                <a:solidFill>
                  <a:srgbClr val="7030A0"/>
                </a:solidFill>
              </a:rPr>
              <a:t>unobserved</a:t>
            </a:r>
            <a:r>
              <a:rPr lang="en-US" dirty="0" smtClean="0"/>
              <a:t> examples.</a:t>
            </a:r>
          </a:p>
          <a:p>
            <a:endParaRPr lang="en-US" dirty="0" smtClean="0"/>
          </a:p>
          <a:p>
            <a:r>
              <a:rPr lang="en-US" dirty="0" smtClean="0"/>
              <a:t>Find the hypothesis that best fits the training data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Instances, Concepts, Hypotheses</a:t>
            </a:r>
            <a:endParaRPr lang="en-US" dirty="0"/>
          </a:p>
        </p:txBody>
      </p:sp>
      <p:sp>
        <p:nvSpPr>
          <p:cNvPr id="3" name="Content Placeholder 2"/>
          <p:cNvSpPr>
            <a:spLocks noGrp="1"/>
          </p:cNvSpPr>
          <p:nvPr>
            <p:ph sz="quarter" idx="1"/>
          </p:nvPr>
        </p:nvSpPr>
        <p:spPr>
          <a:xfrm>
            <a:off x="4800600" y="1371600"/>
            <a:ext cx="4114800" cy="4876800"/>
          </a:xfrm>
        </p:spPr>
        <p:txBody>
          <a:bodyPr>
            <a:normAutofit lnSpcReduction="10000"/>
          </a:bodyPr>
          <a:lstStyle/>
          <a:p>
            <a:r>
              <a:rPr lang="en-US" dirty="0" smtClean="0"/>
              <a:t>#distinct instances : </a:t>
            </a:r>
          </a:p>
          <a:p>
            <a:pPr lvl="1"/>
            <a:r>
              <a:rPr lang="en-US" dirty="0" smtClean="0"/>
              <a:t>3*2*2*2*2*2 = 96</a:t>
            </a:r>
          </a:p>
          <a:p>
            <a:r>
              <a:rPr lang="en-US" dirty="0" smtClean="0"/>
              <a:t>#distinct concepts : </a:t>
            </a:r>
          </a:p>
          <a:p>
            <a:pPr lvl="1"/>
            <a:r>
              <a:rPr lang="en-US" dirty="0" smtClean="0"/>
              <a:t>2</a:t>
            </a:r>
            <a:r>
              <a:rPr lang="en-US" baseline="30000" dirty="0" smtClean="0"/>
              <a:t>96</a:t>
            </a:r>
          </a:p>
          <a:p>
            <a:r>
              <a:rPr lang="en-US" dirty="0" smtClean="0"/>
              <a:t>#syntactically distinct hypotheses : </a:t>
            </a:r>
          </a:p>
          <a:p>
            <a:pPr lvl="1"/>
            <a:r>
              <a:rPr lang="en-US" dirty="0" smtClean="0"/>
              <a:t>5*4*4*4*4*4=5120</a:t>
            </a:r>
          </a:p>
          <a:p>
            <a:pPr lvl="1"/>
            <a:r>
              <a:rPr lang="en-US" dirty="0" smtClean="0"/>
              <a:t>Include </a:t>
            </a:r>
            <a:r>
              <a:rPr lang="en-US" dirty="0" smtClean="0">
                <a:solidFill>
                  <a:srgbClr val="00B050"/>
                </a:solidFill>
              </a:rPr>
              <a:t>? </a:t>
            </a:r>
            <a:r>
              <a:rPr lang="en-US" dirty="0" smtClean="0"/>
              <a:t>and </a:t>
            </a:r>
            <a:r>
              <a:rPr lang="en-US" dirty="0" smtClean="0">
                <a:solidFill>
                  <a:srgbClr val="FF0000"/>
                </a:solidFill>
              </a:rPr>
              <a:t>Ø</a:t>
            </a:r>
            <a:endParaRPr lang="en-US" dirty="0" smtClean="0"/>
          </a:p>
          <a:p>
            <a:r>
              <a:rPr lang="en-US" dirty="0" smtClean="0"/>
              <a:t>#semantically distinct hypotheses : </a:t>
            </a:r>
          </a:p>
          <a:p>
            <a:pPr lvl="1"/>
            <a:r>
              <a:rPr lang="en-US" dirty="0" smtClean="0"/>
              <a:t>1+4*3*3*3*3*3=973</a:t>
            </a:r>
          </a:p>
          <a:p>
            <a:pPr lvl="1"/>
            <a:r>
              <a:rPr lang="en-US" dirty="0" smtClean="0"/>
              <a:t>Only or more </a:t>
            </a:r>
            <a:r>
              <a:rPr lang="en-US" dirty="0" smtClean="0">
                <a:solidFill>
                  <a:srgbClr val="FF0000"/>
                </a:solidFill>
              </a:rPr>
              <a:t>Ø </a:t>
            </a:r>
            <a:r>
              <a:rPr lang="en-US" dirty="0" smtClean="0">
                <a:sym typeface="Wingdings" pitchFamily="2" charset="2"/>
              </a:rPr>
              <a:t> negative</a:t>
            </a:r>
            <a:r>
              <a:rPr lang="en-US" dirty="0" smtClean="0"/>
              <a:t> </a:t>
            </a:r>
          </a:p>
        </p:txBody>
      </p:sp>
      <p:sp>
        <p:nvSpPr>
          <p:cNvPr id="5" name="Rectangle 4"/>
          <p:cNvSpPr/>
          <p:nvPr/>
        </p:nvSpPr>
        <p:spPr>
          <a:xfrm>
            <a:off x="457200" y="1371600"/>
            <a:ext cx="4114800" cy="2677656"/>
          </a:xfrm>
          <a:prstGeom prst="rect">
            <a:avLst/>
          </a:prstGeom>
        </p:spPr>
        <p:txBody>
          <a:bodyPr wrap="square">
            <a:spAutoFit/>
          </a:bodyPr>
          <a:lstStyle/>
          <a:p>
            <a:r>
              <a:rPr lang="en-US" sz="2800" dirty="0" smtClean="0"/>
              <a:t>Sky: {Sunny, Cloudy, Rainy}</a:t>
            </a:r>
          </a:p>
          <a:p>
            <a:r>
              <a:rPr lang="en-US" sz="2800" dirty="0" err="1" smtClean="0"/>
              <a:t>AirTemp</a:t>
            </a:r>
            <a:r>
              <a:rPr lang="en-US" sz="2800" dirty="0" smtClean="0"/>
              <a:t>: {Warm, Cold}</a:t>
            </a:r>
          </a:p>
          <a:p>
            <a:r>
              <a:rPr lang="en-US" sz="2800" dirty="0" smtClean="0"/>
              <a:t>Humidity: {Normal, High}</a:t>
            </a:r>
          </a:p>
          <a:p>
            <a:r>
              <a:rPr lang="en-US" sz="2800" dirty="0" smtClean="0"/>
              <a:t>Wind: {Strong, Weak}</a:t>
            </a:r>
          </a:p>
          <a:p>
            <a:r>
              <a:rPr lang="en-US" sz="2800" dirty="0" smtClean="0"/>
              <a:t>Water: {Warm, Cold}</a:t>
            </a:r>
          </a:p>
          <a:p>
            <a:r>
              <a:rPr lang="en-US" sz="2800" dirty="0" smtClean="0"/>
              <a:t>Forecast: {Same,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G</a:t>
            </a:r>
            <a:r>
              <a:rPr lang="en-US" dirty="0" smtClean="0"/>
              <a:t>eneral to </a:t>
            </a:r>
            <a:r>
              <a:rPr lang="en-US" dirty="0" smtClean="0">
                <a:solidFill>
                  <a:srgbClr val="FF0000"/>
                </a:solidFill>
              </a:rPr>
              <a:t>S</a:t>
            </a:r>
            <a:r>
              <a:rPr lang="en-US" dirty="0" smtClean="0"/>
              <a:t>pecific Ordering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Consider two hypotheses:</a:t>
            </a:r>
          </a:p>
          <a:p>
            <a:pPr lvl="1"/>
            <a:r>
              <a:rPr lang="en-US" dirty="0" smtClean="0"/>
              <a:t>h1=&lt; Sunny,  ?,  ?,  Strong,  ?,  ?&gt;</a:t>
            </a:r>
          </a:p>
          <a:p>
            <a:pPr lvl="1"/>
            <a:r>
              <a:rPr lang="en-US" dirty="0" smtClean="0"/>
              <a:t>h2=&lt; Sunny,  ?,  ?,  ?,  ?,  ?&gt;</a:t>
            </a:r>
          </a:p>
          <a:p>
            <a:r>
              <a:rPr lang="en-US" dirty="0" smtClean="0"/>
              <a:t>Set of instances covered by h1 and h2:</a:t>
            </a:r>
          </a:p>
          <a:p>
            <a:pPr lvl="1"/>
            <a:r>
              <a:rPr lang="en-US" dirty="0" smtClean="0"/>
              <a:t>h2 imposes fewer constraints than h1 and therefore classifies more instances x as positive h(x)=1. h2 is a more general concept.</a:t>
            </a:r>
          </a:p>
          <a:p>
            <a:r>
              <a:rPr lang="en-US" dirty="0" smtClean="0"/>
              <a:t>Definition: Let </a:t>
            </a:r>
            <a:r>
              <a:rPr lang="en-US" dirty="0" err="1" smtClean="0"/>
              <a:t>h</a:t>
            </a:r>
            <a:r>
              <a:rPr lang="en-US" baseline="-25000" dirty="0" err="1" smtClean="0"/>
              <a:t>j</a:t>
            </a:r>
            <a:r>
              <a:rPr lang="en-US" dirty="0" smtClean="0"/>
              <a:t> and </a:t>
            </a:r>
            <a:r>
              <a:rPr lang="en-US" dirty="0" err="1" smtClean="0"/>
              <a:t>h</a:t>
            </a:r>
            <a:r>
              <a:rPr lang="en-US" baseline="-25000" dirty="0" err="1" smtClean="0"/>
              <a:t>k</a:t>
            </a:r>
            <a:r>
              <a:rPr lang="en-US" dirty="0" smtClean="0"/>
              <a:t> be </a:t>
            </a:r>
            <a:r>
              <a:rPr lang="en-US" dirty="0" err="1" smtClean="0"/>
              <a:t>boolean</a:t>
            </a:r>
            <a:r>
              <a:rPr lang="en-US" dirty="0" smtClean="0"/>
              <a:t>-valued functions defined over X. Then </a:t>
            </a:r>
            <a:r>
              <a:rPr lang="en-US" dirty="0" err="1" smtClean="0"/>
              <a:t>h</a:t>
            </a:r>
            <a:r>
              <a:rPr lang="en-US" baseline="-25000" dirty="0" err="1" smtClean="0"/>
              <a:t>j</a:t>
            </a:r>
            <a:r>
              <a:rPr lang="en-US" dirty="0" smtClean="0"/>
              <a:t> is </a:t>
            </a:r>
            <a:r>
              <a:rPr lang="en-US" dirty="0" smtClean="0">
                <a:solidFill>
                  <a:srgbClr val="00B050"/>
                </a:solidFill>
              </a:rPr>
              <a:t>more general than or equal to </a:t>
            </a:r>
            <a:r>
              <a:rPr lang="en-US" dirty="0" err="1" smtClean="0"/>
              <a:t>h</a:t>
            </a:r>
            <a:r>
              <a:rPr lang="en-US" baseline="-25000" dirty="0" err="1" smtClean="0"/>
              <a:t>k</a:t>
            </a:r>
            <a:r>
              <a:rPr lang="en-US" b="1" dirty="0" smtClean="0"/>
              <a:t> </a:t>
            </a:r>
            <a:r>
              <a:rPr lang="en-US" dirty="0" smtClean="0"/>
              <a:t>(</a:t>
            </a:r>
            <a:r>
              <a:rPr lang="en-US" dirty="0" err="1" smtClean="0"/>
              <a:t>h</a:t>
            </a:r>
            <a:r>
              <a:rPr lang="en-US" baseline="-25000" dirty="0" err="1" smtClean="0"/>
              <a:t>j</a:t>
            </a:r>
            <a:r>
              <a:rPr lang="en-US" dirty="0" smtClean="0"/>
              <a:t> ≥ </a:t>
            </a:r>
            <a:r>
              <a:rPr lang="en-US" dirty="0" err="1" smtClean="0"/>
              <a:t>h</a:t>
            </a:r>
            <a:r>
              <a:rPr lang="en-US" baseline="-25000" dirty="0" err="1" smtClean="0"/>
              <a:t>k</a:t>
            </a:r>
            <a:r>
              <a:rPr lang="en-US" dirty="0" smtClean="0"/>
              <a:t>) if and only if</a:t>
            </a:r>
          </a:p>
          <a:p>
            <a:pPr>
              <a:buNone/>
            </a:pPr>
            <a:r>
              <a:rPr lang="en-US" dirty="0" smtClean="0">
                <a:sym typeface="Symbol"/>
              </a:rPr>
              <a:t>			</a:t>
            </a:r>
            <a:r>
              <a:rPr lang="en-US" dirty="0" smtClean="0"/>
              <a:t>x </a:t>
            </a:r>
            <a:r>
              <a:rPr lang="en-US" dirty="0" smtClean="0">
                <a:sym typeface="Symbol"/>
              </a:rPr>
              <a:t></a:t>
            </a:r>
            <a:r>
              <a:rPr lang="en-US" dirty="0" smtClean="0"/>
              <a:t>X : [ (h</a:t>
            </a:r>
            <a:r>
              <a:rPr lang="en-US" baseline="-25000" dirty="0" smtClean="0"/>
              <a:t>k</a:t>
            </a:r>
            <a:r>
              <a:rPr lang="en-US" dirty="0" smtClean="0"/>
              <a:t>(x) = 1) </a:t>
            </a:r>
            <a:r>
              <a:rPr lang="en-US" dirty="0" smtClean="0">
                <a:sym typeface="Wingdings" pitchFamily="2" charset="2"/>
              </a:rPr>
              <a:t></a:t>
            </a:r>
            <a:r>
              <a:rPr lang="en-US" dirty="0" smtClean="0"/>
              <a:t> (</a:t>
            </a:r>
            <a:r>
              <a:rPr lang="en-US" dirty="0" err="1" smtClean="0"/>
              <a:t>h</a:t>
            </a:r>
            <a:r>
              <a:rPr lang="en-US" baseline="-25000" dirty="0" err="1" smtClean="0"/>
              <a:t>j</a:t>
            </a:r>
            <a:r>
              <a:rPr lang="en-US" dirty="0" smtClean="0"/>
              <a:t>(x) = 1)]</a:t>
            </a:r>
          </a:p>
          <a:p>
            <a:pPr lvl="1"/>
            <a:r>
              <a:rPr lang="en-US" dirty="0" smtClean="0"/>
              <a:t>The relation ≥ imposes a partial order over the hypothesis space H that is utilized in many concept learning methods.</a:t>
            </a:r>
            <a:endParaRPr lang="en-US" dirty="0"/>
          </a:p>
        </p:txBody>
      </p:sp>
      <p:graphicFrame>
        <p:nvGraphicFramePr>
          <p:cNvPr id="4" name="Object 3"/>
          <p:cNvGraphicFramePr>
            <a:graphicFrameLocks noChangeAspect="1"/>
          </p:cNvGraphicFramePr>
          <p:nvPr/>
        </p:nvGraphicFramePr>
        <p:xfrm>
          <a:off x="3048000" y="2755900"/>
          <a:ext cx="914400" cy="198438"/>
        </p:xfrm>
        <a:graphic>
          <a:graphicData uri="http://schemas.openxmlformats.org/presentationml/2006/ole">
            <mc:AlternateContent xmlns:mc="http://schemas.openxmlformats.org/markup-compatibility/2006">
              <mc:Choice xmlns:v="urn:schemas-microsoft-com:vml" Requires="v">
                <p:oleObj spid="_x0000_s1030" name="Equation" r:id="rId4" imgW="914400" imgH="198720" progId="Equation.DSMT4">
                  <p:embed/>
                </p:oleObj>
              </mc:Choice>
              <mc:Fallback>
                <p:oleObj name="Equation" r:id="rId4" imgW="914400" imgH="1987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7559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11016&quot;&gt;&lt;object type=&quot;3&quot; unique_id=&quot;11017&quot;&gt;&lt;property id=&quot;20148&quot; value=&quot;5&quot;/&gt;&lt;property id=&quot;20300&quot; value=&quot;Slide 1 - &amp;quot;Concept Learning&amp;quot;&quot;/&gt;&lt;property id=&quot;20307&quot; value=&quot;256&quot;/&gt;&lt;/object&gt;&lt;object type=&quot;3&quot; unique_id=&quot;11047&quot;&gt;&lt;property id=&quot;20148&quot; value=&quot;5&quot;/&gt;&lt;property id=&quot;20300&quot; value=&quot;Slide 2 - &amp;quot;What’s Concept Learning?&amp;quot;&quot;/&gt;&lt;property id=&quot;20307&quot; value=&quot;258&quot;/&gt;&lt;/object&gt;&lt;object type=&quot;3&quot; unique_id=&quot;11048&quot;&gt;&lt;property id=&quot;20148&quot; value=&quot;5&quot;/&gt;&lt;property id=&quot;20300&quot; value=&quot;Slide 3 - &amp;quot;Concept Learning&amp;quot;&quot;/&gt;&lt;property id=&quot;20307&quot; value=&quot;257&quot;/&gt;&lt;/object&gt;&lt;object type=&quot;3&quot; unique_id=&quot;11049&quot;&gt;&lt;property id=&quot;20148&quot; value=&quot;5&quot;/&gt;&lt;property id=&quot;20300&quot; value=&quot;Slide 4 - &amp;quot;Training Examples for Concept&amp;#x0D;&amp;#x0A;“Enjoy Sport”&amp;quot;&quot;/&gt;&lt;property id=&quot;20307&quot; value=&quot;259&quot;/&gt;&lt;/object&gt;&lt;object type=&quot;3&quot; unique_id=&quot;11050&quot;&gt;&lt;property id=&quot;20148&quot; value=&quot;5&quot;/&gt;&lt;property id=&quot;20300&quot; value=&quot;Slide 5 - &amp;quot;Representing Hypothesis&amp;quot;&quot;/&gt;&lt;property id=&quot;20307&quot; value=&quot;260&quot;/&gt;&lt;/object&gt;&lt;object type=&quot;3&quot; unique_id=&quot;11051&quot;&gt;&lt;property id=&quot;20148&quot; value=&quot;5&quot;/&gt;&lt;property id=&quot;20300&quot; value=&quot;Slide 6 - &amp;quot;Prototypical Concept Learning Task&amp;quot;&quot;/&gt;&lt;property id=&quot;20307&quot; value=&quot;261&quot;/&gt;&lt;/object&gt;&lt;object type=&quot;3&quot; unique_id=&quot;11052&quot;&gt;&lt;property id=&quot;20148&quot; value=&quot;5&quot;/&gt;&lt;property id=&quot;20300&quot; value=&quot;Slide 7 - &amp;quot;Inductive Learning Hypothesis&amp;quot;&quot;/&gt;&lt;property id=&quot;20307&quot; value=&quot;262&quot;/&gt;&lt;/object&gt;&lt;object type=&quot;3&quot; unique_id=&quot;11053&quot;&gt;&lt;property id=&quot;20148&quot; value=&quot;5&quot;/&gt;&lt;property id=&quot;20300&quot; value=&quot;Slide 8 - &amp;quot;Number of Instances, Concepts, Hypotheses&amp;quot;&quot;/&gt;&lt;property id=&quot;20307&quot; value=&quot;264&quot;/&gt;&lt;/object&gt;&lt;object type=&quot;3&quot; unique_id=&quot;11094&quot;&gt;&lt;property id=&quot;20148&quot; value=&quot;5&quot;/&gt;&lt;property id=&quot;20300&quot; value=&quot;Slide 9 - &amp;quot;General to Specific Ordering&amp;quot;&quot;/&gt;&lt;property id=&quot;20307&quot; value=&quot;265&quot;/&gt;&lt;/object&gt;&lt;object type=&quot;3&quot; unique_id=&quot;11128&quot;&gt;&lt;property id=&quot;20148&quot; value=&quot;5&quot;/&gt;&lt;property id=&quot;20300&quot; value=&quot;Slide 10 - &amp;quot;Instance, Hypotheses and more general&amp;quot;&quot;/&gt;&lt;property id=&quot;20307&quot; value=&quot;266&quot;/&gt;&lt;/object&gt;&lt;object type=&quot;3&quot; unique_id=&quot;11213&quot;&gt;&lt;property id=&quot;20148&quot; value=&quot;5&quot;/&gt;&lt;property id=&quot;20300&quot; value=&quot;Slide 11 - &amp;quot;Find-S Algorithm&amp;quot;&quot;/&gt;&lt;property id=&quot;20307&quot; value=&quot;267&quot;/&gt;&lt;/object&gt;&lt;object type=&quot;3&quot; unique_id=&quot;11214&quot;&gt;&lt;property id=&quot;20148&quot; value=&quot;5&quot;/&gt;&lt;property id=&quot;20300&quot; value=&quot;Slide 12 - &amp;quot;Hypothesis Space Search by Find-S&amp;quot;&quot;/&gt;&lt;property id=&quot;20307&quot; value=&quot;269&quot;/&gt;&lt;/object&gt;&lt;object type=&quot;3&quot; unique_id=&quot;11313&quot;&gt;&lt;property id=&quot;20148&quot; value=&quot;5&quot;/&gt;&lt;property id=&quot;20300&quot; value=&quot;Slide 13 - &amp;quot;Properties of Find-S&amp;quot;&quot;/&gt;&lt;property id=&quot;20307&quot; value=&quot;270&quot;/&gt;&lt;/object&gt;&lt;object type=&quot;3&quot; unique_id=&quot;11314&quot;&gt;&lt;property id=&quot;20148&quot; value=&quot;5&quot;/&gt;&lt;property id=&quot;20300&quot; value=&quot;Slide 14 - &amp;quot;Complaints about Find-S&amp;quot;&quot;/&gt;&lt;property id=&quot;20307&quot; value=&quot;271&quot;/&gt;&lt;/object&gt;&lt;object type=&quot;3&quot; unique_id=&quot;11315&quot;&gt;&lt;property id=&quot;20148&quot; value=&quot;5&quot;/&gt;&lt;property id=&quot;20300&quot; value=&quot;Slide 15 - &amp;quot;Version Spaces&amp;quot;&quot;/&gt;&lt;property id=&quot;20307&quot; value=&quot;272&quot;/&gt;&lt;/object&gt;&lt;object type=&quot;3&quot; unique_id=&quot;11316&quot;&gt;&lt;property id=&quot;20148&quot; value=&quot;5&quot;/&gt;&lt;property id=&quot;20300&quot; value=&quot;Slide 16 - &amp;quot;List-Then-Eliminate Algorithm&amp;quot;&quot;/&gt;&lt;property id=&quot;20307&quot; value=&quot;273&quot;/&gt;&lt;/object&gt;&lt;object type=&quot;3&quot; unique_id=&quot;11317&quot;&gt;&lt;property id=&quot;20148&quot; value=&quot;5&quot;/&gt;&lt;property id=&quot;20300&quot; value=&quot;Slide 17&quot;/&gt;&lt;property id=&quot;20307&quot; value=&quot;274&quot;/&gt;&lt;/object&gt;&lt;/object&gt;&lt;object type=&quot;8&quot; unique_id=&quot;11022&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3DDAE35DC0E84586BD40B5EE7BB694" ma:contentTypeVersion="0" ma:contentTypeDescription="Create a new document." ma:contentTypeScope="" ma:versionID="d3e9006d7498d7f0281db05d1351e76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23953E-76C8-4B84-A0B2-51FD6513CDD8}"/>
</file>

<file path=customXml/itemProps2.xml><?xml version="1.0" encoding="utf-8"?>
<ds:datastoreItem xmlns:ds="http://schemas.openxmlformats.org/officeDocument/2006/customXml" ds:itemID="{8029621C-9797-49FC-8FA8-1845E92A006D}"/>
</file>

<file path=customXml/itemProps3.xml><?xml version="1.0" encoding="utf-8"?>
<ds:datastoreItem xmlns:ds="http://schemas.openxmlformats.org/officeDocument/2006/customXml" ds:itemID="{9294466A-570B-4358-B7F7-14FC87D1E2AC}"/>
</file>

<file path=docProps/app.xml><?xml version="1.0" encoding="utf-8"?>
<Properties xmlns="http://schemas.openxmlformats.org/officeDocument/2006/extended-properties" xmlns:vt="http://schemas.openxmlformats.org/officeDocument/2006/docPropsVTypes">
  <Template>Origin</Template>
  <TotalTime>560</TotalTime>
  <Words>2452</Words>
  <Application>Microsoft Office PowerPoint</Application>
  <PresentationFormat>On-screen Show (4:3)</PresentationFormat>
  <Paragraphs>385</Paragraphs>
  <Slides>33</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Bookman Old Style</vt:lpstr>
      <vt:lpstr>Browallia New</vt:lpstr>
      <vt:lpstr>Calibri</vt:lpstr>
      <vt:lpstr>Cordia New</vt:lpstr>
      <vt:lpstr>Gill Sans MT</vt:lpstr>
      <vt:lpstr>Microsoft Sans Serif</vt:lpstr>
      <vt:lpstr>Symbol</vt:lpstr>
      <vt:lpstr>Wingdings</vt:lpstr>
      <vt:lpstr>Wingdings 3</vt:lpstr>
      <vt:lpstr>Origin</vt:lpstr>
      <vt:lpstr>Equation</vt:lpstr>
      <vt:lpstr>Concept Learning</vt:lpstr>
      <vt:lpstr>What’s Concept Learning?</vt:lpstr>
      <vt:lpstr>Concept Learning</vt:lpstr>
      <vt:lpstr>Training Examples for Concept “Enjoy Sport”</vt:lpstr>
      <vt:lpstr>Representing Hypothesis</vt:lpstr>
      <vt:lpstr>Prototypical Concept Learning Task</vt:lpstr>
      <vt:lpstr>Inductive Learning Hypothesis</vt:lpstr>
      <vt:lpstr>Number of Instances, Concepts, Hypotheses</vt:lpstr>
      <vt:lpstr>General to Specific Ordering</vt:lpstr>
      <vt:lpstr>Instance, Hypotheses and more general</vt:lpstr>
      <vt:lpstr>Find-S Algorithm</vt:lpstr>
      <vt:lpstr>Hypothesis Space Search by Find-S</vt:lpstr>
      <vt:lpstr>Properties of Find-S</vt:lpstr>
      <vt:lpstr>Complaints about Find-S</vt:lpstr>
      <vt:lpstr>Version Spaces</vt:lpstr>
      <vt:lpstr>Version Space</vt:lpstr>
      <vt:lpstr>List-Then-Eliminate Algorithm</vt:lpstr>
      <vt:lpstr>Example Version Space</vt:lpstr>
      <vt:lpstr>Representing Version Spaces</vt:lpstr>
      <vt:lpstr>Boundaries of Version Space</vt:lpstr>
      <vt:lpstr>Candidate Elimination Algorithm</vt:lpstr>
      <vt:lpstr>Candidate Elimination Algorithm</vt:lpstr>
      <vt:lpstr>Example Trace 0</vt:lpstr>
      <vt:lpstr>Example Trace 1</vt:lpstr>
      <vt:lpstr>Example Trace 2</vt:lpstr>
      <vt:lpstr>Example Trace 3</vt:lpstr>
      <vt:lpstr>Example Trace 4</vt:lpstr>
      <vt:lpstr>Remarks on Version Space and Candidate-Elimination</vt:lpstr>
      <vt:lpstr>Classification of New Data</vt:lpstr>
      <vt:lpstr>Biased Hypothesis Space</vt:lpstr>
      <vt:lpstr>Unbiased Learner</vt:lpstr>
      <vt:lpstr>Unbiased Learner</vt:lpstr>
      <vt:lpstr>Three Learners with Different Biases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LEARNING</dc:title>
  <dc:creator>TON</dc:creator>
  <cp:lastModifiedBy>PARINYASAN</cp:lastModifiedBy>
  <cp:revision>51</cp:revision>
  <dcterms:created xsi:type="dcterms:W3CDTF">2009-05-30T17:56:23Z</dcterms:created>
  <dcterms:modified xsi:type="dcterms:W3CDTF">2015-04-02T05:24:20Z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0x0101000F3DDAE35DC0E84586BD40B5EE7BB694</vt:lpwstr>
  </property>
</Properties>
</file>