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32.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50.xml" ContentType="application/vnd.openxmlformats-officedocument.presentationml.slide+xml"/>
  <Override PartName="/ppt/slides/slide54.xml" ContentType="application/vnd.openxmlformats-officedocument.presentationml.slide+xml"/>
  <Override PartName="/ppt/slides/slide62.xml" ContentType="application/vnd.openxmlformats-officedocument.presentationml.slide+xml"/>
  <Override PartName="/ppt/slides/slide5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61.xml" ContentType="application/vnd.openxmlformats-officedocument.presentationml.slide+xml"/>
  <Override PartName="/ppt/slides/slide37.xml" ContentType="application/vnd.openxmlformats-officedocument.presentationml.slide+xml"/>
  <Override PartName="/ppt/slides/slide59.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0.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23.xml" ContentType="application/vnd.openxmlformats-officedocument.presentationml.notesSlide+xml"/>
  <Override PartName="/ppt/slideLayouts/slideLayout6.xml" ContentType="application/vnd.openxmlformats-officedocument.presentationml.slideLayou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slideLayouts/slideLayout5.xml" ContentType="application/vnd.openxmlformats-officedocument.presentationml.slideLayout+xml"/>
  <Override PartName="/ppt/notesSlides/notesSlide32.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slideLayouts/slideLayout4.xml" ContentType="application/vnd.openxmlformats-officedocument.presentationml.slideLayout+xml"/>
  <Override PartName="/ppt/notesSlides/notesSlide49.xml" ContentType="application/vnd.openxmlformats-officedocument.presentationml.notesSlide+xml"/>
  <Override PartName="/ppt/notesSlides/notesSlide47.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9.xml" ContentType="application/vnd.openxmlformats-officedocument.presentationml.notesSlide+xml"/>
  <Override PartName="/ppt/slideLayouts/slideLayout3.xml" ContentType="application/vnd.openxmlformats-officedocument.presentationml.slideLayout+xml"/>
  <Override PartName="/ppt/notesSlides/notesSlide4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8.xml" ContentType="application/vnd.openxmlformats-officedocument.presentationml.notesSlide+xml"/>
  <Override PartName="/ppt/notesSlides/notesSlide44.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319" r:id="rId3"/>
    <p:sldId id="318" r:id="rId4"/>
    <p:sldId id="321" r:id="rId5"/>
    <p:sldId id="317" r:id="rId6"/>
    <p:sldId id="323" r:id="rId7"/>
    <p:sldId id="263" r:id="rId8"/>
    <p:sldId id="322" r:id="rId9"/>
    <p:sldId id="325" r:id="rId10"/>
    <p:sldId id="330" r:id="rId11"/>
    <p:sldId id="328" r:id="rId12"/>
    <p:sldId id="329" r:id="rId13"/>
    <p:sldId id="326" r:id="rId14"/>
    <p:sldId id="324" r:id="rId15"/>
    <p:sldId id="331" r:id="rId16"/>
    <p:sldId id="332" r:id="rId17"/>
    <p:sldId id="333" r:id="rId18"/>
    <p:sldId id="334" r:id="rId19"/>
    <p:sldId id="335" r:id="rId20"/>
    <p:sldId id="347" r:id="rId21"/>
    <p:sldId id="348" r:id="rId22"/>
    <p:sldId id="336" r:id="rId23"/>
    <p:sldId id="337" r:id="rId24"/>
    <p:sldId id="339" r:id="rId25"/>
    <p:sldId id="340" r:id="rId26"/>
    <p:sldId id="266" r:id="rId27"/>
    <p:sldId id="342" r:id="rId28"/>
    <p:sldId id="343" r:id="rId29"/>
    <p:sldId id="344" r:id="rId30"/>
    <p:sldId id="345" r:id="rId31"/>
    <p:sldId id="346" r:id="rId32"/>
    <p:sldId id="350" r:id="rId33"/>
    <p:sldId id="351" r:id="rId34"/>
    <p:sldId id="352" r:id="rId35"/>
    <p:sldId id="353" r:id="rId36"/>
    <p:sldId id="354" r:id="rId37"/>
    <p:sldId id="355" r:id="rId38"/>
    <p:sldId id="356" r:id="rId39"/>
    <p:sldId id="357" r:id="rId40"/>
    <p:sldId id="282" r:id="rId41"/>
    <p:sldId id="359" r:id="rId42"/>
    <p:sldId id="360" r:id="rId43"/>
    <p:sldId id="361" r:id="rId44"/>
    <p:sldId id="362" r:id="rId45"/>
    <p:sldId id="365" r:id="rId46"/>
    <p:sldId id="366" r:id="rId47"/>
    <p:sldId id="367" r:id="rId48"/>
    <p:sldId id="368" r:id="rId49"/>
    <p:sldId id="369" r:id="rId50"/>
    <p:sldId id="370" r:id="rId51"/>
    <p:sldId id="371" r:id="rId52"/>
    <p:sldId id="372" r:id="rId53"/>
    <p:sldId id="375" r:id="rId54"/>
    <p:sldId id="377" r:id="rId55"/>
    <p:sldId id="373" r:id="rId56"/>
    <p:sldId id="378" r:id="rId57"/>
    <p:sldId id="381" r:id="rId58"/>
    <p:sldId id="380" r:id="rId59"/>
    <p:sldId id="379" r:id="rId60"/>
    <p:sldId id="374" r:id="rId61"/>
    <p:sldId id="382" r:id="rId62"/>
    <p:sldId id="383" r:id="rId63"/>
  </p:sldIdLst>
  <p:sldSz cx="9144000" cy="6858000" type="screen4x3"/>
  <p:notesSz cx="6858000" cy="9144000"/>
  <p:custDataLst>
    <p:tags r:id="rId65"/>
  </p:custDataLst>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ยึดหัวกระดาษ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ตัวยึดวันที่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0D723E-9823-49DB-A860-C62AFBA6754B}" type="datetimeFigureOut">
              <a:rPr lang="th-TH" smtClean="0"/>
              <a:pPr/>
              <a:t>03/02/63</a:t>
            </a:fld>
            <a:endParaRPr lang="th-TH"/>
          </a:p>
        </p:txBody>
      </p:sp>
      <p:sp>
        <p:nvSpPr>
          <p:cNvPr id="4" name="ตัวยึดรูปบนภาพนิ่ง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ยึดบันทึกย่อ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ยึดท้ายกระดา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ตัวยึดหมายเลขภาพนิ่ง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3962ED-53C0-412B-9760-A124A30723D3}" type="slidenum">
              <a:rPr lang="th-TH" smtClean="0"/>
              <a:pPr/>
              <a:t>‹#›</a:t>
            </a:fld>
            <a:endParaRPr lang="th-TH"/>
          </a:p>
        </p:txBody>
      </p:sp>
    </p:spTree>
    <p:extLst>
      <p:ext uri="{BB962C8B-B14F-4D97-AF65-F5344CB8AC3E}">
        <p14:creationId xmlns:p14="http://schemas.microsoft.com/office/powerpoint/2010/main" val="1444574650"/>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1</a:t>
            </a:fld>
            <a:endParaRPr lang="th-T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10</a:t>
            </a:fld>
            <a:endParaRPr lang="th-T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11</a:t>
            </a:fld>
            <a:endParaRPr lang="th-T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12</a:t>
            </a:fld>
            <a:endParaRPr lang="th-T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13</a:t>
            </a:fld>
            <a:endParaRPr lang="th-T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14</a:t>
            </a:fld>
            <a:endParaRPr lang="th-T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15</a:t>
            </a:fld>
            <a:endParaRPr lang="th-T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16</a:t>
            </a:fld>
            <a:endParaRPr lang="th-T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17</a:t>
            </a:fld>
            <a:endParaRPr lang="th-T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18</a:t>
            </a:fld>
            <a:endParaRPr lang="th-T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19</a:t>
            </a:fld>
            <a:endParaRPr lang="th-T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2</a:t>
            </a:fld>
            <a:endParaRPr lang="th-T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4A2788A0-3938-476F-9ABA-E445D15EE23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4A2788A0-3938-476F-9ABA-E445D15EE233}"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22</a:t>
            </a:fld>
            <a:endParaRPr lang="th-T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23</a:t>
            </a:fld>
            <a:endParaRPr lang="th-T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24</a:t>
            </a:fld>
            <a:endParaRPr lang="th-T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25</a:t>
            </a:fld>
            <a:endParaRPr lang="th-T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3</a:t>
            </a:fld>
            <a:endParaRPr lang="th-T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34</a:t>
            </a:fld>
            <a:endParaRPr lang="th-T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35</a:t>
            </a:fld>
            <a:endParaRPr lang="th-T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36</a:t>
            </a:fld>
            <a:endParaRPr lang="th-T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37</a:t>
            </a:fld>
            <a:endParaRPr lang="th-T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38</a:t>
            </a:fld>
            <a:endParaRPr lang="th-T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39</a:t>
            </a:fld>
            <a:endParaRPr lang="th-T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4</a:t>
            </a:fld>
            <a:endParaRPr lang="th-T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4A2788A0-3938-476F-9ABA-E445D15EE233}"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41</a:t>
            </a:fld>
            <a:endParaRPr lang="th-T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42</a:t>
            </a:fld>
            <a:endParaRPr lang="th-TH"/>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43</a:t>
            </a:fld>
            <a:endParaRPr lang="th-TH"/>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44</a:t>
            </a:fld>
            <a:endParaRPr lang="th-TH"/>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45</a:t>
            </a:fld>
            <a:endParaRPr lang="th-TH"/>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46</a:t>
            </a:fld>
            <a:endParaRPr lang="th-TH"/>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47</a:t>
            </a:fld>
            <a:endParaRPr lang="th-TH"/>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48</a:t>
            </a:fld>
            <a:endParaRPr lang="th-TH"/>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49</a:t>
            </a:fld>
            <a:endParaRPr lang="th-T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5</a:t>
            </a:fld>
            <a:endParaRPr lang="th-TH"/>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3962ED-53C0-412B-9760-A124A30723D3}" type="slidenum">
              <a:rPr lang="th-TH" smtClean="0"/>
              <a:pPr/>
              <a:t>50</a:t>
            </a:fld>
            <a:endParaRPr lang="th-TH"/>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51</a:t>
            </a:fld>
            <a:endParaRPr lang="th-TH"/>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52</a:t>
            </a:fld>
            <a:endParaRPr lang="th-TH"/>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53</a:t>
            </a:fld>
            <a:endParaRPr lang="th-TH"/>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54</a:t>
            </a:fld>
            <a:endParaRPr lang="th-TH"/>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55</a:t>
            </a:fld>
            <a:endParaRPr lang="th-TH"/>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58</a:t>
            </a:fld>
            <a:endParaRPr lang="th-TH"/>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59</a:t>
            </a:fld>
            <a:endParaRPr lang="th-T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6</a:t>
            </a:fld>
            <a:endParaRPr lang="th-TH"/>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60</a:t>
            </a:fld>
            <a:endParaRPr lang="th-TH"/>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61</a:t>
            </a:fld>
            <a:endParaRPr lang="th-T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CA2A60A6-E4A1-464E-8CED-2A743ADE412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6B3962ED-53C0-412B-9760-A124A30723D3}" type="slidenum">
              <a:rPr lang="th-TH" smtClean="0"/>
              <a:pPr/>
              <a:t>9</a:t>
            </a:fld>
            <a:endParaRPr lang="th-T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ภาพนิ่งชื่อเรื่อง">
    <p:spTree>
      <p:nvGrpSpPr>
        <p:cNvPr id="1" name=""/>
        <p:cNvGrpSpPr/>
        <p:nvPr/>
      </p:nvGrpSpPr>
      <p:grpSpPr>
        <a:xfrm>
          <a:off x="0" y="0"/>
          <a:ext cx="0" cy="0"/>
          <a:chOff x="0" y="0"/>
          <a:chExt cx="0" cy="0"/>
        </a:xfrm>
      </p:grpSpPr>
      <p:sp>
        <p:nvSpPr>
          <p:cNvPr id="8" name="ชื่อเรื่อง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th-TH"/>
              <a:t>คลิกเพื่อแก้ไขลักษณะชื่อเรื่องต้นแบบ</a:t>
            </a:r>
            <a:endParaRPr kumimoji="0" lang="en-US"/>
          </a:p>
        </p:txBody>
      </p:sp>
      <p:sp>
        <p:nvSpPr>
          <p:cNvPr id="9" name="ชื่อเรื่องรอง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h-TH"/>
              <a:t>คลิกเพื่อแก้ไขลักษณะชื่อเรื่องรองต้นแบบ</a:t>
            </a:r>
            <a:endParaRPr kumimoji="0" lang="en-US"/>
          </a:p>
        </p:txBody>
      </p:sp>
      <p:sp>
        <p:nvSpPr>
          <p:cNvPr id="28" name="ตัวยึดวันที่ 27"/>
          <p:cNvSpPr>
            <a:spLocks noGrp="1"/>
          </p:cNvSpPr>
          <p:nvPr>
            <p:ph type="dt" sz="half" idx="10"/>
          </p:nvPr>
        </p:nvSpPr>
        <p:spPr>
          <a:xfrm>
            <a:off x="6400800" y="6355080"/>
            <a:ext cx="2286000" cy="365760"/>
          </a:xfrm>
        </p:spPr>
        <p:txBody>
          <a:bodyPr/>
          <a:lstStyle>
            <a:lvl1pPr>
              <a:defRPr sz="1400"/>
            </a:lvl1pPr>
          </a:lstStyle>
          <a:p>
            <a:r>
              <a:rPr lang="th-TH"/>
              <a:t>INTRODUCTION</a:t>
            </a:r>
          </a:p>
        </p:txBody>
      </p:sp>
      <p:sp>
        <p:nvSpPr>
          <p:cNvPr id="17" name="ตัวยึดท้ายกระดาษ 16"/>
          <p:cNvSpPr>
            <a:spLocks noGrp="1"/>
          </p:cNvSpPr>
          <p:nvPr>
            <p:ph type="ftr" sz="quarter" idx="11"/>
          </p:nvPr>
        </p:nvSpPr>
        <p:spPr>
          <a:xfrm>
            <a:off x="2898648" y="6355080"/>
            <a:ext cx="3474720" cy="365760"/>
          </a:xfrm>
        </p:spPr>
        <p:txBody>
          <a:bodyPr/>
          <a:lstStyle/>
          <a:p>
            <a:r>
              <a:rPr lang="en-US"/>
              <a:t>CS346-Spring 98CS446-Fall 06</a:t>
            </a:r>
            <a:endParaRPr lang="th-TH"/>
          </a:p>
        </p:txBody>
      </p:sp>
      <p:sp>
        <p:nvSpPr>
          <p:cNvPr id="29" name="ตัวยึดหมายเลขภาพนิ่ง 28"/>
          <p:cNvSpPr>
            <a:spLocks noGrp="1"/>
          </p:cNvSpPr>
          <p:nvPr>
            <p:ph type="sldNum" sz="quarter" idx="12"/>
          </p:nvPr>
        </p:nvSpPr>
        <p:spPr>
          <a:xfrm>
            <a:off x="1216152" y="6355080"/>
            <a:ext cx="1219200" cy="365760"/>
          </a:xfrm>
        </p:spPr>
        <p:txBody>
          <a:bodyPr/>
          <a:lstStyle/>
          <a:p>
            <a:fld id="{61DCBBE1-314B-45E7-A14D-E54A756E973C}" type="slidenum">
              <a:rPr lang="th-TH" smtClean="0"/>
              <a:pPr/>
              <a:t>‹#›</a:t>
            </a:fld>
            <a:endParaRPr lang="th-TH"/>
          </a:p>
        </p:txBody>
      </p:sp>
      <p:sp>
        <p:nvSpPr>
          <p:cNvPr id="21" name="สี่เหลี่ยมผืนผ้า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สี่เหลี่ยมผืนผ้า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สี่เหลี่ยมผืนผ้า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สี่เหลี่ยมผืนผ้า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kumimoji="0" lang="th-TH"/>
              <a:t>คลิกเพื่อแก้ไขลักษณะชื่อเรื่องต้นแบบ</a:t>
            </a:r>
            <a:endParaRPr kumimoji="0" lang="en-US"/>
          </a:p>
        </p:txBody>
      </p:sp>
      <p:sp>
        <p:nvSpPr>
          <p:cNvPr id="3" name="ตัวยึดข้อความแนวตั้ง 2"/>
          <p:cNvSpPr>
            <a:spLocks noGrp="1"/>
          </p:cNvSpPr>
          <p:nvPr>
            <p:ph type="body" orient="vert" idx="1"/>
          </p:nvPr>
        </p:nvSpPr>
        <p:spPr/>
        <p:txBody>
          <a:bodyPr vert="eaVert"/>
          <a:lstStyle/>
          <a:p>
            <a:pPr lvl="0" eaLnBrk="1" latinLnBrk="0" hangingPunct="1"/>
            <a:r>
              <a:rPr lang="th-TH"/>
              <a:t>คลิกเพื่อแก้ไขลักษณะของข้อความต้นแบบ</a:t>
            </a:r>
          </a:p>
          <a:p>
            <a:pPr lvl="1" eaLnBrk="1" latinLnBrk="0" hangingPunct="1"/>
            <a:r>
              <a:rPr lang="th-TH"/>
              <a:t>ระดับที่สอง</a:t>
            </a:r>
          </a:p>
          <a:p>
            <a:pPr lvl="2" eaLnBrk="1" latinLnBrk="0" hangingPunct="1"/>
            <a:r>
              <a:rPr lang="th-TH"/>
              <a:t>ระดับที่สาม</a:t>
            </a:r>
          </a:p>
          <a:p>
            <a:pPr lvl="3" eaLnBrk="1" latinLnBrk="0" hangingPunct="1"/>
            <a:r>
              <a:rPr lang="th-TH"/>
              <a:t>ระดับที่สี่</a:t>
            </a:r>
          </a:p>
          <a:p>
            <a:pPr lvl="4" eaLnBrk="1" latinLnBrk="0" hangingPunct="1"/>
            <a:r>
              <a:rPr lang="th-TH"/>
              <a:t>ระดับที่ห้า</a:t>
            </a:r>
            <a:endParaRPr kumimoji="0" lang="en-US"/>
          </a:p>
        </p:txBody>
      </p:sp>
      <p:sp>
        <p:nvSpPr>
          <p:cNvPr id="4" name="ตัวยึดวันที่ 3"/>
          <p:cNvSpPr>
            <a:spLocks noGrp="1"/>
          </p:cNvSpPr>
          <p:nvPr>
            <p:ph type="dt" sz="half" idx="10"/>
          </p:nvPr>
        </p:nvSpPr>
        <p:spPr/>
        <p:txBody>
          <a:bodyPr/>
          <a:lstStyle/>
          <a:p>
            <a:r>
              <a:rPr lang="th-TH"/>
              <a:t>INTRODUCTION</a:t>
            </a:r>
          </a:p>
        </p:txBody>
      </p:sp>
      <p:sp>
        <p:nvSpPr>
          <p:cNvPr id="5" name="ตัวยึดท้ายกระดาษ 4"/>
          <p:cNvSpPr>
            <a:spLocks noGrp="1"/>
          </p:cNvSpPr>
          <p:nvPr>
            <p:ph type="ftr" sz="quarter" idx="11"/>
          </p:nvPr>
        </p:nvSpPr>
        <p:spPr/>
        <p:txBody>
          <a:bodyPr/>
          <a:lstStyle/>
          <a:p>
            <a:r>
              <a:rPr lang="en-US"/>
              <a:t>CS346-Spring 98CS446-Fall 06</a:t>
            </a:r>
            <a:endParaRPr lang="th-TH"/>
          </a:p>
        </p:txBody>
      </p:sp>
      <p:sp>
        <p:nvSpPr>
          <p:cNvPr id="6" name="ตัวยึดหมายเลขภาพนิ่ง 5"/>
          <p:cNvSpPr>
            <a:spLocks noGrp="1"/>
          </p:cNvSpPr>
          <p:nvPr>
            <p:ph type="sldNum" sz="quarter" idx="12"/>
          </p:nvPr>
        </p:nvSpPr>
        <p:spPr/>
        <p:txBody>
          <a:bodyPr/>
          <a:lstStyle/>
          <a:p>
            <a:fld id="{61DCBBE1-314B-45E7-A14D-E54A756E973C}" type="slidenum">
              <a:rPr lang="th-TH" smtClean="0"/>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6629400" y="274638"/>
            <a:ext cx="2057400" cy="5851525"/>
          </a:xfrm>
        </p:spPr>
        <p:txBody>
          <a:bodyPr vert="eaVert"/>
          <a:lstStyle/>
          <a:p>
            <a:r>
              <a:rPr kumimoji="0" lang="th-TH"/>
              <a:t>คลิกเพื่อแก้ไขลักษณะชื่อเรื่องต้นแบบ</a:t>
            </a:r>
            <a:endParaRPr kumimoji="0" lang="en-US"/>
          </a:p>
        </p:txBody>
      </p:sp>
      <p:sp>
        <p:nvSpPr>
          <p:cNvPr id="3" name="ตัวยึดข้อความแนวตั้ง 2"/>
          <p:cNvSpPr>
            <a:spLocks noGrp="1"/>
          </p:cNvSpPr>
          <p:nvPr>
            <p:ph type="body" orient="vert" idx="1"/>
          </p:nvPr>
        </p:nvSpPr>
        <p:spPr>
          <a:xfrm>
            <a:off x="457200" y="274638"/>
            <a:ext cx="6019800" cy="5851525"/>
          </a:xfrm>
        </p:spPr>
        <p:txBody>
          <a:bodyPr vert="eaVert"/>
          <a:lstStyle/>
          <a:p>
            <a:pPr lvl="0" eaLnBrk="1" latinLnBrk="0" hangingPunct="1"/>
            <a:r>
              <a:rPr lang="th-TH"/>
              <a:t>คลิกเพื่อแก้ไขลักษณะของข้อความต้นแบบ</a:t>
            </a:r>
          </a:p>
          <a:p>
            <a:pPr lvl="1" eaLnBrk="1" latinLnBrk="0" hangingPunct="1"/>
            <a:r>
              <a:rPr lang="th-TH"/>
              <a:t>ระดับที่สอง</a:t>
            </a:r>
          </a:p>
          <a:p>
            <a:pPr lvl="2" eaLnBrk="1" latinLnBrk="0" hangingPunct="1"/>
            <a:r>
              <a:rPr lang="th-TH"/>
              <a:t>ระดับที่สาม</a:t>
            </a:r>
          </a:p>
          <a:p>
            <a:pPr lvl="3" eaLnBrk="1" latinLnBrk="0" hangingPunct="1"/>
            <a:r>
              <a:rPr lang="th-TH"/>
              <a:t>ระดับที่สี่</a:t>
            </a:r>
          </a:p>
          <a:p>
            <a:pPr lvl="4" eaLnBrk="1" latinLnBrk="0" hangingPunct="1"/>
            <a:r>
              <a:rPr lang="th-TH"/>
              <a:t>ระดับที่ห้า</a:t>
            </a:r>
            <a:endParaRPr kumimoji="0" lang="en-US"/>
          </a:p>
        </p:txBody>
      </p:sp>
      <p:sp>
        <p:nvSpPr>
          <p:cNvPr id="4" name="ตัวยึดวันที่ 3"/>
          <p:cNvSpPr>
            <a:spLocks noGrp="1"/>
          </p:cNvSpPr>
          <p:nvPr>
            <p:ph type="dt" sz="half" idx="10"/>
          </p:nvPr>
        </p:nvSpPr>
        <p:spPr/>
        <p:txBody>
          <a:bodyPr/>
          <a:lstStyle/>
          <a:p>
            <a:r>
              <a:rPr lang="th-TH"/>
              <a:t>INTRODUCTION</a:t>
            </a:r>
          </a:p>
        </p:txBody>
      </p:sp>
      <p:sp>
        <p:nvSpPr>
          <p:cNvPr id="5" name="ตัวยึดท้ายกระดาษ 4"/>
          <p:cNvSpPr>
            <a:spLocks noGrp="1"/>
          </p:cNvSpPr>
          <p:nvPr>
            <p:ph type="ftr" sz="quarter" idx="11"/>
          </p:nvPr>
        </p:nvSpPr>
        <p:spPr/>
        <p:txBody>
          <a:bodyPr/>
          <a:lstStyle/>
          <a:p>
            <a:r>
              <a:rPr lang="en-US"/>
              <a:t>CS346-Spring 98CS446-Fall 06</a:t>
            </a:r>
            <a:endParaRPr lang="th-TH"/>
          </a:p>
        </p:txBody>
      </p:sp>
      <p:sp>
        <p:nvSpPr>
          <p:cNvPr id="6" name="ตัวยึดหมายเลขภาพนิ่ง 5"/>
          <p:cNvSpPr>
            <a:spLocks noGrp="1"/>
          </p:cNvSpPr>
          <p:nvPr>
            <p:ph type="sldNum" sz="quarter" idx="12"/>
          </p:nvPr>
        </p:nvSpPr>
        <p:spPr/>
        <p:txBody>
          <a:bodyPr/>
          <a:lstStyle/>
          <a:p>
            <a:fld id="{61DCBBE1-314B-45E7-A14D-E54A756E973C}" type="slidenum">
              <a:rPr lang="th-TH" smtClean="0"/>
              <a:pPr/>
              <a:t>‹#›</a:t>
            </a:fld>
            <a:endParaRPr lang="th-TH"/>
          </a:p>
        </p:txBody>
      </p:sp>
      <p:sp>
        <p:nvSpPr>
          <p:cNvPr id="7" name="ตัวเชื่อมต่อตรง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สามเหลี่ยมหน้าจั่ว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ตัวเชื่อมต่อตรง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ชื่อเรื่อง ข้อความ 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685800" y="152400"/>
            <a:ext cx="7772400" cy="1143000"/>
          </a:xfrm>
        </p:spPr>
        <p:txBody>
          <a:bodyPr/>
          <a:lstStyle/>
          <a:p>
            <a:r>
              <a:rPr lang="th-TH"/>
              <a:t>คลิกเพื่อแก้ไขลักษณะชื่อเรื่องต้นแบบ</a:t>
            </a:r>
          </a:p>
        </p:txBody>
      </p:sp>
      <p:sp>
        <p:nvSpPr>
          <p:cNvPr id="3" name="ตัวยึดข้อความ 2"/>
          <p:cNvSpPr>
            <a:spLocks noGrp="1"/>
          </p:cNvSpPr>
          <p:nvPr>
            <p:ph type="body" sz="half" idx="1"/>
          </p:nvPr>
        </p:nvSpPr>
        <p:spPr>
          <a:xfrm>
            <a:off x="685800" y="1371600"/>
            <a:ext cx="3810000" cy="4724400"/>
          </a:xfrm>
        </p:spPr>
        <p:txBody>
          <a:body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ยึดเนื้อหา 3"/>
          <p:cNvSpPr>
            <a:spLocks noGrp="1"/>
          </p:cNvSpPr>
          <p:nvPr>
            <p:ph sz="half" idx="2"/>
          </p:nvPr>
        </p:nvSpPr>
        <p:spPr>
          <a:xfrm>
            <a:off x="4648200" y="1371600"/>
            <a:ext cx="3810000" cy="4724400"/>
          </a:xfrm>
        </p:spPr>
        <p:txBody>
          <a:body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ยึดวันที่ 4"/>
          <p:cNvSpPr>
            <a:spLocks noGrp="1"/>
          </p:cNvSpPr>
          <p:nvPr>
            <p:ph type="dt" sz="half" idx="10"/>
          </p:nvPr>
        </p:nvSpPr>
        <p:spPr>
          <a:xfrm>
            <a:off x="685800" y="6248400"/>
            <a:ext cx="2362200" cy="457200"/>
          </a:xfrm>
        </p:spPr>
        <p:txBody>
          <a:bodyPr/>
          <a:lstStyle>
            <a:lvl1pPr>
              <a:defRPr/>
            </a:lvl1pPr>
          </a:lstStyle>
          <a:p>
            <a:r>
              <a:rPr lang="th-TH"/>
              <a:t>INTRODUCTION</a:t>
            </a:r>
            <a:endParaRPr lang="en-US"/>
          </a:p>
        </p:txBody>
      </p:sp>
      <p:sp>
        <p:nvSpPr>
          <p:cNvPr id="6" name="ตัวยึดท้ายกระดาษ 5"/>
          <p:cNvSpPr>
            <a:spLocks noGrp="1"/>
          </p:cNvSpPr>
          <p:nvPr>
            <p:ph type="ftr" sz="quarter" idx="11"/>
          </p:nvPr>
        </p:nvSpPr>
        <p:spPr>
          <a:xfrm>
            <a:off x="3125788" y="6248400"/>
            <a:ext cx="2895600" cy="457200"/>
          </a:xfrm>
        </p:spPr>
        <p:txBody>
          <a:bodyPr/>
          <a:lstStyle>
            <a:lvl1pPr>
              <a:defRPr/>
            </a:lvl1pPr>
          </a:lstStyle>
          <a:p>
            <a:r>
              <a:rPr lang="en-US"/>
              <a:t>CS346-Spring 98CS446-Fall 06</a:t>
            </a:r>
          </a:p>
        </p:txBody>
      </p:sp>
      <p:sp>
        <p:nvSpPr>
          <p:cNvPr id="7" name="ตัวยึดหมายเลขภาพนิ่ง 6"/>
          <p:cNvSpPr>
            <a:spLocks noGrp="1"/>
          </p:cNvSpPr>
          <p:nvPr>
            <p:ph type="sldNum" sz="quarter" idx="12"/>
          </p:nvPr>
        </p:nvSpPr>
        <p:spPr>
          <a:xfrm>
            <a:off x="7010400" y="6248400"/>
            <a:ext cx="1905000" cy="457200"/>
          </a:xfrm>
        </p:spPr>
        <p:txBody>
          <a:bodyPr/>
          <a:lstStyle>
            <a:lvl1pPr>
              <a:defRPr/>
            </a:lvl1pPr>
          </a:lstStyle>
          <a:p>
            <a:fld id="{2276D983-F655-490F-A1C2-6BB8F84B5930}" type="slidenum">
              <a:rPr lang="en-US"/>
              <a:pPr/>
              <a:t>‹#›</a:t>
            </a:fld>
            <a:endParaRPr lang="en-US"/>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kumimoji="0" lang="th-TH"/>
              <a:t>คลิกเพื่อแก้ไขลักษณะชื่อเรื่องต้นแบบ</a:t>
            </a:r>
            <a:endParaRPr kumimoji="0" lang="en-US"/>
          </a:p>
        </p:txBody>
      </p:sp>
      <p:sp>
        <p:nvSpPr>
          <p:cNvPr id="4" name="ตัวยึดวันที่ 3"/>
          <p:cNvSpPr>
            <a:spLocks noGrp="1"/>
          </p:cNvSpPr>
          <p:nvPr>
            <p:ph type="dt" sz="half" idx="10"/>
          </p:nvPr>
        </p:nvSpPr>
        <p:spPr/>
        <p:txBody>
          <a:bodyPr/>
          <a:lstStyle/>
          <a:p>
            <a:r>
              <a:rPr lang="th-TH"/>
              <a:t>INTRODUCTION</a:t>
            </a:r>
          </a:p>
        </p:txBody>
      </p:sp>
      <p:sp>
        <p:nvSpPr>
          <p:cNvPr id="5" name="ตัวยึดท้ายกระดาษ 4"/>
          <p:cNvSpPr>
            <a:spLocks noGrp="1"/>
          </p:cNvSpPr>
          <p:nvPr>
            <p:ph type="ftr" sz="quarter" idx="11"/>
          </p:nvPr>
        </p:nvSpPr>
        <p:spPr/>
        <p:txBody>
          <a:bodyPr/>
          <a:lstStyle/>
          <a:p>
            <a:r>
              <a:rPr lang="en-US"/>
              <a:t>CS346-Spring 98CS446-Fall 06</a:t>
            </a:r>
            <a:endParaRPr lang="th-TH"/>
          </a:p>
        </p:txBody>
      </p:sp>
      <p:sp>
        <p:nvSpPr>
          <p:cNvPr id="6" name="ตัวยึดหมายเลขภาพนิ่ง 5"/>
          <p:cNvSpPr>
            <a:spLocks noGrp="1"/>
          </p:cNvSpPr>
          <p:nvPr>
            <p:ph type="sldNum" sz="quarter" idx="12"/>
          </p:nvPr>
        </p:nvSpPr>
        <p:spPr/>
        <p:txBody>
          <a:bodyPr/>
          <a:lstStyle/>
          <a:p>
            <a:fld id="{61DCBBE1-314B-45E7-A14D-E54A756E973C}" type="slidenum">
              <a:rPr lang="th-TH" smtClean="0"/>
              <a:pPr/>
              <a:t>‹#›</a:t>
            </a:fld>
            <a:endParaRPr lang="th-TH"/>
          </a:p>
        </p:txBody>
      </p:sp>
      <p:sp>
        <p:nvSpPr>
          <p:cNvPr id="8" name="ตัวยึดเนื้อหา 7"/>
          <p:cNvSpPr>
            <a:spLocks noGrp="1"/>
          </p:cNvSpPr>
          <p:nvPr>
            <p:ph sz="quarter" idx="1"/>
          </p:nvPr>
        </p:nvSpPr>
        <p:spPr>
          <a:xfrm>
            <a:off x="457200" y="1219200"/>
            <a:ext cx="8229600" cy="4937760"/>
          </a:xfrm>
        </p:spPr>
        <p:txBody>
          <a:bodyPr/>
          <a:lstStyle/>
          <a:p>
            <a:pPr lvl="0" eaLnBrk="1" latinLnBrk="0" hangingPunct="1"/>
            <a:r>
              <a:rPr lang="th-TH"/>
              <a:t>คลิกเพื่อแก้ไขลักษณะของข้อความต้นแบบ</a:t>
            </a:r>
          </a:p>
          <a:p>
            <a:pPr lvl="1" eaLnBrk="1" latinLnBrk="0" hangingPunct="1"/>
            <a:r>
              <a:rPr lang="th-TH"/>
              <a:t>ระดับที่สอง</a:t>
            </a:r>
          </a:p>
          <a:p>
            <a:pPr lvl="2" eaLnBrk="1" latinLnBrk="0" hangingPunct="1"/>
            <a:r>
              <a:rPr lang="th-TH"/>
              <a:t>ระดับที่สาม</a:t>
            </a:r>
          </a:p>
          <a:p>
            <a:pPr lvl="3" eaLnBrk="1" latinLnBrk="0" hangingPunct="1"/>
            <a:r>
              <a:rPr lang="th-TH"/>
              <a:t>ระดับที่สี่</a:t>
            </a:r>
          </a:p>
          <a:p>
            <a:pPr lvl="4" eaLnBrk="1" latinLnBrk="0" hangingPunct="1"/>
            <a:r>
              <a:rPr lang="th-TH"/>
              <a:t>ระดับที่ห้า</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ส่วนหัวของส่วน">
    <p:bg>
      <p:bgRef idx="1001">
        <a:schemeClr val="bg2"/>
      </p:bgRef>
    </p:bg>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th-TH"/>
              <a:t>คลิกเพื่อแก้ไขลักษณะชื่อเรื่องต้นแบบ</a:t>
            </a:r>
            <a:endParaRPr kumimoji="0" lang="en-US"/>
          </a:p>
        </p:txBody>
      </p:sp>
      <p:sp>
        <p:nvSpPr>
          <p:cNvPr id="3" name="ตัวยึดข้อความ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h-TH"/>
              <a:t>คลิกเพื่อแก้ไขลักษณะของข้อความต้นแบบ</a:t>
            </a:r>
          </a:p>
        </p:txBody>
      </p:sp>
      <p:sp>
        <p:nvSpPr>
          <p:cNvPr id="4" name="ตัวยึดวันที่ 3"/>
          <p:cNvSpPr>
            <a:spLocks noGrp="1"/>
          </p:cNvSpPr>
          <p:nvPr>
            <p:ph type="dt" sz="half" idx="10"/>
          </p:nvPr>
        </p:nvSpPr>
        <p:spPr>
          <a:xfrm>
            <a:off x="6400800" y="6355080"/>
            <a:ext cx="2286000" cy="365760"/>
          </a:xfrm>
        </p:spPr>
        <p:txBody>
          <a:bodyPr/>
          <a:lstStyle/>
          <a:p>
            <a:r>
              <a:rPr lang="th-TH"/>
              <a:t>INTRODUCTION</a:t>
            </a:r>
          </a:p>
        </p:txBody>
      </p:sp>
      <p:sp>
        <p:nvSpPr>
          <p:cNvPr id="5" name="ตัวยึดท้ายกระดาษ 4"/>
          <p:cNvSpPr>
            <a:spLocks noGrp="1"/>
          </p:cNvSpPr>
          <p:nvPr>
            <p:ph type="ftr" sz="quarter" idx="11"/>
          </p:nvPr>
        </p:nvSpPr>
        <p:spPr>
          <a:xfrm>
            <a:off x="2898648" y="6355080"/>
            <a:ext cx="3474720" cy="365760"/>
          </a:xfrm>
        </p:spPr>
        <p:txBody>
          <a:bodyPr/>
          <a:lstStyle/>
          <a:p>
            <a:r>
              <a:rPr lang="en-US"/>
              <a:t>CS346-Spring 98CS446-Fall 06</a:t>
            </a:r>
            <a:endParaRPr lang="th-TH"/>
          </a:p>
        </p:txBody>
      </p:sp>
      <p:sp>
        <p:nvSpPr>
          <p:cNvPr id="6" name="ตัวยึดหมายเลขภาพนิ่ง 5"/>
          <p:cNvSpPr>
            <a:spLocks noGrp="1"/>
          </p:cNvSpPr>
          <p:nvPr>
            <p:ph type="sldNum" sz="quarter" idx="12"/>
          </p:nvPr>
        </p:nvSpPr>
        <p:spPr>
          <a:xfrm>
            <a:off x="1069848" y="6355080"/>
            <a:ext cx="1520952" cy="365760"/>
          </a:xfrm>
        </p:spPr>
        <p:txBody>
          <a:bodyPr/>
          <a:lstStyle/>
          <a:p>
            <a:fld id="{61DCBBE1-314B-45E7-A14D-E54A756E973C}" type="slidenum">
              <a:rPr lang="th-TH" smtClean="0"/>
              <a:pPr/>
              <a:t>‹#›</a:t>
            </a:fld>
            <a:endParaRPr lang="th-TH"/>
          </a:p>
        </p:txBody>
      </p:sp>
      <p:sp>
        <p:nvSpPr>
          <p:cNvPr id="7" name="สี่เหลี่ยมผืนผ้า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สี่เหลี่ยมผืนผ้า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28600"/>
            <a:ext cx="8229600" cy="914400"/>
          </a:xfrm>
        </p:spPr>
        <p:txBody>
          <a:bodyPr/>
          <a:lstStyle/>
          <a:p>
            <a:r>
              <a:rPr kumimoji="0" lang="th-TH"/>
              <a:t>คลิกเพื่อแก้ไขลักษณะชื่อเรื่องต้นแบบ</a:t>
            </a:r>
            <a:endParaRPr kumimoji="0" lang="en-US"/>
          </a:p>
        </p:txBody>
      </p:sp>
      <p:sp>
        <p:nvSpPr>
          <p:cNvPr id="5" name="ตัวยึดวันที่ 4"/>
          <p:cNvSpPr>
            <a:spLocks noGrp="1"/>
          </p:cNvSpPr>
          <p:nvPr>
            <p:ph type="dt" sz="half" idx="10"/>
          </p:nvPr>
        </p:nvSpPr>
        <p:spPr/>
        <p:txBody>
          <a:bodyPr/>
          <a:lstStyle/>
          <a:p>
            <a:r>
              <a:rPr lang="th-TH"/>
              <a:t>INTRODUCTION</a:t>
            </a:r>
          </a:p>
        </p:txBody>
      </p:sp>
      <p:sp>
        <p:nvSpPr>
          <p:cNvPr id="6" name="ตัวยึดท้ายกระดาษ 5"/>
          <p:cNvSpPr>
            <a:spLocks noGrp="1"/>
          </p:cNvSpPr>
          <p:nvPr>
            <p:ph type="ftr" sz="quarter" idx="11"/>
          </p:nvPr>
        </p:nvSpPr>
        <p:spPr/>
        <p:txBody>
          <a:bodyPr/>
          <a:lstStyle/>
          <a:p>
            <a:r>
              <a:rPr lang="en-US"/>
              <a:t>CS346-Spring 98CS446-Fall 06</a:t>
            </a:r>
            <a:endParaRPr lang="th-TH"/>
          </a:p>
        </p:txBody>
      </p:sp>
      <p:sp>
        <p:nvSpPr>
          <p:cNvPr id="7" name="ตัวยึดหมายเลขภาพนิ่ง 6"/>
          <p:cNvSpPr>
            <a:spLocks noGrp="1"/>
          </p:cNvSpPr>
          <p:nvPr>
            <p:ph type="sldNum" sz="quarter" idx="12"/>
          </p:nvPr>
        </p:nvSpPr>
        <p:spPr/>
        <p:txBody>
          <a:bodyPr/>
          <a:lstStyle/>
          <a:p>
            <a:fld id="{61DCBBE1-314B-45E7-A14D-E54A756E973C}" type="slidenum">
              <a:rPr lang="th-TH" smtClean="0"/>
              <a:pPr/>
              <a:t>‹#›</a:t>
            </a:fld>
            <a:endParaRPr lang="th-TH"/>
          </a:p>
        </p:txBody>
      </p:sp>
      <p:sp>
        <p:nvSpPr>
          <p:cNvPr id="9" name="ตัวยึดเนื้อหา 8"/>
          <p:cNvSpPr>
            <a:spLocks noGrp="1"/>
          </p:cNvSpPr>
          <p:nvPr>
            <p:ph sz="quarter" idx="1"/>
          </p:nvPr>
        </p:nvSpPr>
        <p:spPr>
          <a:xfrm>
            <a:off x="457200" y="1219200"/>
            <a:ext cx="4041648" cy="4937760"/>
          </a:xfrm>
        </p:spPr>
        <p:txBody>
          <a:bodyPr/>
          <a:lstStyle/>
          <a:p>
            <a:pPr lvl="0" eaLnBrk="1" latinLnBrk="0" hangingPunct="1"/>
            <a:r>
              <a:rPr lang="th-TH"/>
              <a:t>คลิกเพื่อแก้ไขลักษณะของข้อความต้นแบบ</a:t>
            </a:r>
          </a:p>
          <a:p>
            <a:pPr lvl="1" eaLnBrk="1" latinLnBrk="0" hangingPunct="1"/>
            <a:r>
              <a:rPr lang="th-TH"/>
              <a:t>ระดับที่สอง</a:t>
            </a:r>
          </a:p>
          <a:p>
            <a:pPr lvl="2" eaLnBrk="1" latinLnBrk="0" hangingPunct="1"/>
            <a:r>
              <a:rPr lang="th-TH"/>
              <a:t>ระดับที่สาม</a:t>
            </a:r>
          </a:p>
          <a:p>
            <a:pPr lvl="3" eaLnBrk="1" latinLnBrk="0" hangingPunct="1"/>
            <a:r>
              <a:rPr lang="th-TH"/>
              <a:t>ระดับที่สี่</a:t>
            </a:r>
          </a:p>
          <a:p>
            <a:pPr lvl="4" eaLnBrk="1" latinLnBrk="0" hangingPunct="1"/>
            <a:r>
              <a:rPr lang="th-TH"/>
              <a:t>ระดับที่ห้า</a:t>
            </a:r>
            <a:endParaRPr kumimoji="0" lang="en-US"/>
          </a:p>
        </p:txBody>
      </p:sp>
      <p:sp>
        <p:nvSpPr>
          <p:cNvPr id="11" name="ตัวยึดเนื้อหา 10"/>
          <p:cNvSpPr>
            <a:spLocks noGrp="1"/>
          </p:cNvSpPr>
          <p:nvPr>
            <p:ph sz="quarter" idx="2"/>
          </p:nvPr>
        </p:nvSpPr>
        <p:spPr>
          <a:xfrm>
            <a:off x="4632198" y="1216152"/>
            <a:ext cx="4041648" cy="4937760"/>
          </a:xfrm>
        </p:spPr>
        <p:txBody>
          <a:bodyPr/>
          <a:lstStyle/>
          <a:p>
            <a:pPr lvl="0" eaLnBrk="1" latinLnBrk="0" hangingPunct="1"/>
            <a:r>
              <a:rPr lang="th-TH"/>
              <a:t>คลิกเพื่อแก้ไขลักษณะของข้อความต้นแบบ</a:t>
            </a:r>
          </a:p>
          <a:p>
            <a:pPr lvl="1" eaLnBrk="1" latinLnBrk="0" hangingPunct="1"/>
            <a:r>
              <a:rPr lang="th-TH"/>
              <a:t>ระดับที่สอง</a:t>
            </a:r>
          </a:p>
          <a:p>
            <a:pPr lvl="2" eaLnBrk="1" latinLnBrk="0" hangingPunct="1"/>
            <a:r>
              <a:rPr lang="th-TH"/>
              <a:t>ระดับที่สาม</a:t>
            </a:r>
          </a:p>
          <a:p>
            <a:pPr lvl="3" eaLnBrk="1" latinLnBrk="0" hangingPunct="1"/>
            <a:r>
              <a:rPr lang="th-TH"/>
              <a:t>ระดับที่สี่</a:t>
            </a:r>
          </a:p>
          <a:p>
            <a:pPr lvl="4" eaLnBrk="1" latinLnBrk="0" hangingPunct="1"/>
            <a:r>
              <a:rPr lang="th-TH"/>
              <a:t>ระดับที่ห้า</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28600"/>
            <a:ext cx="8229600" cy="914400"/>
          </a:xfrm>
        </p:spPr>
        <p:txBody>
          <a:bodyPr anchor="ctr"/>
          <a:lstStyle>
            <a:lvl1pPr>
              <a:defRPr/>
            </a:lvl1pPr>
          </a:lstStyle>
          <a:p>
            <a:r>
              <a:rPr kumimoji="0" lang="th-TH"/>
              <a:t>คลิกเพื่อแก้ไขลักษณะชื่อเรื่องต้นแบบ</a:t>
            </a:r>
            <a:endParaRPr kumimoji="0" lang="en-US"/>
          </a:p>
        </p:txBody>
      </p:sp>
      <p:sp>
        <p:nvSpPr>
          <p:cNvPr id="3" name="ตัวยึดข้อความ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h-TH"/>
              <a:t>คลิกเพื่อแก้ไขลักษณะของข้อความต้นแบบ</a:t>
            </a:r>
          </a:p>
        </p:txBody>
      </p:sp>
      <p:sp>
        <p:nvSpPr>
          <p:cNvPr id="4" name="ตัวยึดข้อความ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h-TH"/>
              <a:t>คลิกเพื่อแก้ไขลักษณะของข้อความต้นแบบ</a:t>
            </a:r>
          </a:p>
        </p:txBody>
      </p:sp>
      <p:sp>
        <p:nvSpPr>
          <p:cNvPr id="7" name="ตัวยึดวันที่ 6"/>
          <p:cNvSpPr>
            <a:spLocks noGrp="1"/>
          </p:cNvSpPr>
          <p:nvPr>
            <p:ph type="dt" sz="half" idx="10"/>
          </p:nvPr>
        </p:nvSpPr>
        <p:spPr/>
        <p:txBody>
          <a:bodyPr/>
          <a:lstStyle/>
          <a:p>
            <a:r>
              <a:rPr lang="th-TH"/>
              <a:t>INTRODUCTION</a:t>
            </a:r>
          </a:p>
        </p:txBody>
      </p:sp>
      <p:sp>
        <p:nvSpPr>
          <p:cNvPr id="8" name="ตัวยึดท้ายกระดาษ 7"/>
          <p:cNvSpPr>
            <a:spLocks noGrp="1"/>
          </p:cNvSpPr>
          <p:nvPr>
            <p:ph type="ftr" sz="quarter" idx="11"/>
          </p:nvPr>
        </p:nvSpPr>
        <p:spPr/>
        <p:txBody>
          <a:bodyPr/>
          <a:lstStyle/>
          <a:p>
            <a:r>
              <a:rPr lang="en-US"/>
              <a:t>CS346-Spring 98CS446-Fall 06</a:t>
            </a:r>
            <a:endParaRPr lang="th-TH"/>
          </a:p>
        </p:txBody>
      </p:sp>
      <p:sp>
        <p:nvSpPr>
          <p:cNvPr id="9" name="ตัวยึดหมายเลขภาพนิ่ง 8"/>
          <p:cNvSpPr>
            <a:spLocks noGrp="1"/>
          </p:cNvSpPr>
          <p:nvPr>
            <p:ph type="sldNum" sz="quarter" idx="12"/>
          </p:nvPr>
        </p:nvSpPr>
        <p:spPr/>
        <p:txBody>
          <a:bodyPr/>
          <a:lstStyle/>
          <a:p>
            <a:fld id="{61DCBBE1-314B-45E7-A14D-E54A756E973C}" type="slidenum">
              <a:rPr lang="th-TH" smtClean="0"/>
              <a:pPr/>
              <a:t>‹#›</a:t>
            </a:fld>
            <a:endParaRPr lang="th-TH"/>
          </a:p>
        </p:txBody>
      </p:sp>
      <p:sp>
        <p:nvSpPr>
          <p:cNvPr id="11" name="ตัวยึดเนื้อหา 10"/>
          <p:cNvSpPr>
            <a:spLocks noGrp="1"/>
          </p:cNvSpPr>
          <p:nvPr>
            <p:ph sz="quarter" idx="2"/>
          </p:nvPr>
        </p:nvSpPr>
        <p:spPr>
          <a:xfrm>
            <a:off x="457200" y="2133600"/>
            <a:ext cx="4038600" cy="4038600"/>
          </a:xfrm>
        </p:spPr>
        <p:txBody>
          <a:bodyPr/>
          <a:lstStyle/>
          <a:p>
            <a:pPr lvl="0" eaLnBrk="1" latinLnBrk="0" hangingPunct="1"/>
            <a:r>
              <a:rPr lang="th-TH"/>
              <a:t>คลิกเพื่อแก้ไขลักษณะของข้อความต้นแบบ</a:t>
            </a:r>
          </a:p>
          <a:p>
            <a:pPr lvl="1" eaLnBrk="1" latinLnBrk="0" hangingPunct="1"/>
            <a:r>
              <a:rPr lang="th-TH"/>
              <a:t>ระดับที่สอง</a:t>
            </a:r>
          </a:p>
          <a:p>
            <a:pPr lvl="2" eaLnBrk="1" latinLnBrk="0" hangingPunct="1"/>
            <a:r>
              <a:rPr lang="th-TH"/>
              <a:t>ระดับที่สาม</a:t>
            </a:r>
          </a:p>
          <a:p>
            <a:pPr lvl="3" eaLnBrk="1" latinLnBrk="0" hangingPunct="1"/>
            <a:r>
              <a:rPr lang="th-TH"/>
              <a:t>ระดับที่สี่</a:t>
            </a:r>
          </a:p>
          <a:p>
            <a:pPr lvl="4" eaLnBrk="1" latinLnBrk="0" hangingPunct="1"/>
            <a:r>
              <a:rPr lang="th-TH"/>
              <a:t>ระดับที่ห้า</a:t>
            </a:r>
            <a:endParaRPr kumimoji="0" lang="en-US"/>
          </a:p>
        </p:txBody>
      </p:sp>
      <p:sp>
        <p:nvSpPr>
          <p:cNvPr id="13" name="ตัวยึดเนื้อหา 12"/>
          <p:cNvSpPr>
            <a:spLocks noGrp="1"/>
          </p:cNvSpPr>
          <p:nvPr>
            <p:ph sz="quarter" idx="4"/>
          </p:nvPr>
        </p:nvSpPr>
        <p:spPr>
          <a:xfrm>
            <a:off x="4648200" y="2133600"/>
            <a:ext cx="4038600" cy="4038600"/>
          </a:xfrm>
        </p:spPr>
        <p:txBody>
          <a:bodyPr/>
          <a:lstStyle/>
          <a:p>
            <a:pPr lvl="0" eaLnBrk="1" latinLnBrk="0" hangingPunct="1"/>
            <a:r>
              <a:rPr lang="th-TH"/>
              <a:t>คลิกเพื่อแก้ไขลักษณะของข้อความต้นแบบ</a:t>
            </a:r>
          </a:p>
          <a:p>
            <a:pPr lvl="1" eaLnBrk="1" latinLnBrk="0" hangingPunct="1"/>
            <a:r>
              <a:rPr lang="th-TH"/>
              <a:t>ระดับที่สอง</a:t>
            </a:r>
          </a:p>
          <a:p>
            <a:pPr lvl="2" eaLnBrk="1" latinLnBrk="0" hangingPunct="1"/>
            <a:r>
              <a:rPr lang="th-TH"/>
              <a:t>ระดับที่สาม</a:t>
            </a:r>
          </a:p>
          <a:p>
            <a:pPr lvl="3" eaLnBrk="1" latinLnBrk="0" hangingPunct="1"/>
            <a:r>
              <a:rPr lang="th-TH"/>
              <a:t>ระดับที่สี่</a:t>
            </a:r>
          </a:p>
          <a:p>
            <a:pPr lvl="4" eaLnBrk="1" latinLnBrk="0" hangingPunct="1"/>
            <a:r>
              <a:rPr lang="th-TH"/>
              <a:t>ระดับที่ห้า</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28600"/>
            <a:ext cx="8229600" cy="914400"/>
          </a:xfrm>
        </p:spPr>
        <p:txBody>
          <a:bodyPr/>
          <a:lstStyle/>
          <a:p>
            <a:r>
              <a:rPr kumimoji="0" lang="th-TH"/>
              <a:t>คลิกเพื่อแก้ไขลักษณะชื่อเรื่องต้นแบบ</a:t>
            </a:r>
            <a:endParaRPr kumimoji="0" lang="en-US"/>
          </a:p>
        </p:txBody>
      </p:sp>
      <p:sp>
        <p:nvSpPr>
          <p:cNvPr id="3" name="ตัวยึดวันที่ 2"/>
          <p:cNvSpPr>
            <a:spLocks noGrp="1"/>
          </p:cNvSpPr>
          <p:nvPr>
            <p:ph type="dt" sz="half" idx="10"/>
          </p:nvPr>
        </p:nvSpPr>
        <p:spPr/>
        <p:txBody>
          <a:bodyPr/>
          <a:lstStyle/>
          <a:p>
            <a:r>
              <a:rPr lang="th-TH"/>
              <a:t>INTRODUCTION</a:t>
            </a:r>
          </a:p>
        </p:txBody>
      </p:sp>
      <p:sp>
        <p:nvSpPr>
          <p:cNvPr id="4" name="ตัวยึดท้ายกระดาษ 3"/>
          <p:cNvSpPr>
            <a:spLocks noGrp="1"/>
          </p:cNvSpPr>
          <p:nvPr>
            <p:ph type="ftr" sz="quarter" idx="11"/>
          </p:nvPr>
        </p:nvSpPr>
        <p:spPr/>
        <p:txBody>
          <a:bodyPr/>
          <a:lstStyle/>
          <a:p>
            <a:r>
              <a:rPr lang="en-US"/>
              <a:t>CS346-Spring 98CS446-Fall 06</a:t>
            </a:r>
            <a:endParaRPr lang="th-TH"/>
          </a:p>
        </p:txBody>
      </p:sp>
      <p:sp>
        <p:nvSpPr>
          <p:cNvPr id="5" name="ตัวยึดหมายเลขภาพนิ่ง 4"/>
          <p:cNvSpPr>
            <a:spLocks noGrp="1"/>
          </p:cNvSpPr>
          <p:nvPr>
            <p:ph type="sldNum" sz="quarter" idx="12"/>
          </p:nvPr>
        </p:nvSpPr>
        <p:spPr/>
        <p:txBody>
          <a:bodyPr/>
          <a:lstStyle/>
          <a:p>
            <a:fld id="{61DCBBE1-314B-45E7-A14D-E54A756E973C}" type="slidenum">
              <a:rPr lang="th-TH" smtClean="0"/>
              <a:pPr/>
              <a:t>‹#›</a:t>
            </a:fld>
            <a:endParaRPr lang="th-TH"/>
          </a:p>
        </p:txBody>
      </p:sp>
      <p:sp>
        <p:nvSpPr>
          <p:cNvPr id="6" name="สามเหลี่ยมหน้าจั่ว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ว่างเปล่า">
    <p:spTree>
      <p:nvGrpSpPr>
        <p:cNvPr id="1" name=""/>
        <p:cNvGrpSpPr/>
        <p:nvPr/>
      </p:nvGrpSpPr>
      <p:grpSpPr>
        <a:xfrm>
          <a:off x="0" y="0"/>
          <a:ext cx="0" cy="0"/>
          <a:chOff x="0" y="0"/>
          <a:chExt cx="0" cy="0"/>
        </a:xfrm>
      </p:grpSpPr>
      <p:sp>
        <p:nvSpPr>
          <p:cNvPr id="2" name="ตัวยึดวันที่ 1"/>
          <p:cNvSpPr>
            <a:spLocks noGrp="1"/>
          </p:cNvSpPr>
          <p:nvPr>
            <p:ph type="dt" sz="half" idx="10"/>
          </p:nvPr>
        </p:nvSpPr>
        <p:spPr/>
        <p:txBody>
          <a:bodyPr/>
          <a:lstStyle/>
          <a:p>
            <a:r>
              <a:rPr lang="th-TH"/>
              <a:t>INTRODUCTION</a:t>
            </a:r>
          </a:p>
        </p:txBody>
      </p:sp>
      <p:sp>
        <p:nvSpPr>
          <p:cNvPr id="3" name="ตัวยึดท้ายกระดาษ 2"/>
          <p:cNvSpPr>
            <a:spLocks noGrp="1"/>
          </p:cNvSpPr>
          <p:nvPr>
            <p:ph type="ftr" sz="quarter" idx="11"/>
          </p:nvPr>
        </p:nvSpPr>
        <p:spPr/>
        <p:txBody>
          <a:bodyPr/>
          <a:lstStyle/>
          <a:p>
            <a:r>
              <a:rPr lang="en-US"/>
              <a:t>CS346-Spring 98CS446-Fall 06</a:t>
            </a:r>
            <a:endParaRPr lang="th-TH"/>
          </a:p>
        </p:txBody>
      </p:sp>
      <p:sp>
        <p:nvSpPr>
          <p:cNvPr id="4" name="ตัวยึดหมายเลขภาพนิ่ง 3"/>
          <p:cNvSpPr>
            <a:spLocks noGrp="1"/>
          </p:cNvSpPr>
          <p:nvPr>
            <p:ph type="sldNum" sz="quarter" idx="12"/>
          </p:nvPr>
        </p:nvSpPr>
        <p:spPr/>
        <p:txBody>
          <a:bodyPr/>
          <a:lstStyle/>
          <a:p>
            <a:fld id="{61DCBBE1-314B-45E7-A14D-E54A756E973C}" type="slidenum">
              <a:rPr lang="th-TH" smtClean="0"/>
              <a:pPr/>
              <a:t>‹#›</a:t>
            </a:fld>
            <a:endParaRPr lang="th-TH"/>
          </a:p>
        </p:txBody>
      </p:sp>
      <p:sp>
        <p:nvSpPr>
          <p:cNvPr id="5" name="ตัวเชื่อมต่อตรง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สามเหลี่ยมหน้าจั่ว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th-TH"/>
              <a:t>คลิกเพื่อแก้ไขลักษณะชื่อเรื่องต้นแบบ</a:t>
            </a:r>
            <a:endParaRPr kumimoji="0" lang="en-US"/>
          </a:p>
        </p:txBody>
      </p:sp>
      <p:sp>
        <p:nvSpPr>
          <p:cNvPr id="3" name="ตัวยึดข้อความ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h-TH"/>
              <a:t>คลิกเพื่อแก้ไขลักษณะของข้อความต้นแบบ</a:t>
            </a:r>
          </a:p>
        </p:txBody>
      </p:sp>
      <p:sp>
        <p:nvSpPr>
          <p:cNvPr id="5" name="ตัวยึดวันที่ 4"/>
          <p:cNvSpPr>
            <a:spLocks noGrp="1"/>
          </p:cNvSpPr>
          <p:nvPr>
            <p:ph type="dt" sz="half" idx="10"/>
          </p:nvPr>
        </p:nvSpPr>
        <p:spPr/>
        <p:txBody>
          <a:bodyPr/>
          <a:lstStyle/>
          <a:p>
            <a:r>
              <a:rPr lang="th-TH"/>
              <a:t>INTRODUCTION</a:t>
            </a:r>
          </a:p>
        </p:txBody>
      </p:sp>
      <p:sp>
        <p:nvSpPr>
          <p:cNvPr id="6" name="ตัวยึดท้ายกระดาษ 5"/>
          <p:cNvSpPr>
            <a:spLocks noGrp="1"/>
          </p:cNvSpPr>
          <p:nvPr>
            <p:ph type="ftr" sz="quarter" idx="11"/>
          </p:nvPr>
        </p:nvSpPr>
        <p:spPr/>
        <p:txBody>
          <a:bodyPr/>
          <a:lstStyle/>
          <a:p>
            <a:r>
              <a:rPr lang="en-US"/>
              <a:t>CS346-Spring 98CS446-Fall 06</a:t>
            </a:r>
            <a:endParaRPr lang="th-TH"/>
          </a:p>
        </p:txBody>
      </p:sp>
      <p:sp>
        <p:nvSpPr>
          <p:cNvPr id="7" name="ตัวยึดหมายเลขภาพนิ่ง 6"/>
          <p:cNvSpPr>
            <a:spLocks noGrp="1"/>
          </p:cNvSpPr>
          <p:nvPr>
            <p:ph type="sldNum" sz="quarter" idx="12"/>
          </p:nvPr>
        </p:nvSpPr>
        <p:spPr/>
        <p:txBody>
          <a:bodyPr/>
          <a:lstStyle/>
          <a:p>
            <a:fld id="{61DCBBE1-314B-45E7-A14D-E54A756E973C}" type="slidenum">
              <a:rPr lang="th-TH" smtClean="0"/>
              <a:pPr/>
              <a:t>‹#›</a:t>
            </a:fld>
            <a:endParaRPr lang="th-TH"/>
          </a:p>
        </p:txBody>
      </p:sp>
      <p:sp>
        <p:nvSpPr>
          <p:cNvPr id="8" name="ตัวเชื่อมต่อตรง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ตัวเชื่อมต่อตรง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สามเหลี่ยมหน้าจั่ว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ตัวยึดเนื้อหา 11"/>
          <p:cNvSpPr>
            <a:spLocks noGrp="1"/>
          </p:cNvSpPr>
          <p:nvPr>
            <p:ph sz="quarter" idx="1"/>
          </p:nvPr>
        </p:nvSpPr>
        <p:spPr>
          <a:xfrm>
            <a:off x="304800" y="304800"/>
            <a:ext cx="5715000" cy="5715000"/>
          </a:xfrm>
        </p:spPr>
        <p:txBody>
          <a:bodyPr/>
          <a:lstStyle/>
          <a:p>
            <a:pPr lvl="0" eaLnBrk="1" latinLnBrk="0" hangingPunct="1"/>
            <a:r>
              <a:rPr lang="th-TH"/>
              <a:t>คลิกเพื่อแก้ไขลักษณะของข้อความต้นแบบ</a:t>
            </a:r>
          </a:p>
          <a:p>
            <a:pPr lvl="1" eaLnBrk="1" latinLnBrk="0" hangingPunct="1"/>
            <a:r>
              <a:rPr lang="th-TH"/>
              <a:t>ระดับที่สอง</a:t>
            </a:r>
          </a:p>
          <a:p>
            <a:pPr lvl="2" eaLnBrk="1" latinLnBrk="0" hangingPunct="1"/>
            <a:r>
              <a:rPr lang="th-TH"/>
              <a:t>ระดับที่สาม</a:t>
            </a:r>
          </a:p>
          <a:p>
            <a:pPr lvl="3" eaLnBrk="1" latinLnBrk="0" hangingPunct="1"/>
            <a:r>
              <a:rPr lang="th-TH"/>
              <a:t>ระดับที่สี่</a:t>
            </a:r>
          </a:p>
          <a:p>
            <a:pPr lvl="4" eaLnBrk="1" latinLnBrk="0" hangingPunct="1"/>
            <a:r>
              <a:rPr lang="th-TH"/>
              <a:t>ระดับที่ห้า</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รูปภาพพร้อมคำอธิบายภาพ">
    <p:bg>
      <p:bgRef idx="1001">
        <a:schemeClr val="bg2"/>
      </p:bgRef>
    </p:bg>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th-TH"/>
              <a:t>คลิกเพื่อแก้ไขลักษณะชื่อเรื่องต้นแบบ</a:t>
            </a:r>
            <a:endParaRPr kumimoji="0" lang="en-US"/>
          </a:p>
        </p:txBody>
      </p:sp>
      <p:sp>
        <p:nvSpPr>
          <p:cNvPr id="3" name="ตัวยึดรูปภาพ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th-TH"/>
              <a:t>คลิกไอคอนเพื่อเพิ่มรูปภาพ</a:t>
            </a:r>
            <a:endParaRPr kumimoji="0" lang="en-US" dirty="0"/>
          </a:p>
        </p:txBody>
      </p:sp>
      <p:sp>
        <p:nvSpPr>
          <p:cNvPr id="4" name="ตัวยึดข้อความ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th-TH"/>
              <a:t>คลิกเพื่อแก้ไขลักษณะของข้อความต้นแบบ</a:t>
            </a:r>
          </a:p>
        </p:txBody>
      </p:sp>
      <p:sp>
        <p:nvSpPr>
          <p:cNvPr id="5" name="ตัวยึดวันที่ 4"/>
          <p:cNvSpPr>
            <a:spLocks noGrp="1"/>
          </p:cNvSpPr>
          <p:nvPr>
            <p:ph type="dt" sz="half" idx="10"/>
          </p:nvPr>
        </p:nvSpPr>
        <p:spPr/>
        <p:txBody>
          <a:bodyPr/>
          <a:lstStyle/>
          <a:p>
            <a:r>
              <a:rPr lang="th-TH"/>
              <a:t>INTRODUCTION</a:t>
            </a:r>
          </a:p>
        </p:txBody>
      </p:sp>
      <p:sp>
        <p:nvSpPr>
          <p:cNvPr id="6" name="ตัวยึดท้ายกระดาษ 5"/>
          <p:cNvSpPr>
            <a:spLocks noGrp="1"/>
          </p:cNvSpPr>
          <p:nvPr>
            <p:ph type="ftr" sz="quarter" idx="11"/>
          </p:nvPr>
        </p:nvSpPr>
        <p:spPr/>
        <p:txBody>
          <a:bodyPr/>
          <a:lstStyle/>
          <a:p>
            <a:r>
              <a:rPr lang="en-US"/>
              <a:t>CS346-Spring 98CS446-Fall 06</a:t>
            </a:r>
            <a:endParaRPr lang="th-TH"/>
          </a:p>
        </p:txBody>
      </p:sp>
      <p:sp>
        <p:nvSpPr>
          <p:cNvPr id="7" name="ตัวยึดหมายเลขภาพนิ่ง 6"/>
          <p:cNvSpPr>
            <a:spLocks noGrp="1"/>
          </p:cNvSpPr>
          <p:nvPr>
            <p:ph type="sldNum" sz="quarter" idx="12"/>
          </p:nvPr>
        </p:nvSpPr>
        <p:spPr/>
        <p:txBody>
          <a:bodyPr/>
          <a:lstStyle/>
          <a:p>
            <a:fld id="{61DCBBE1-314B-45E7-A14D-E54A756E973C}" type="slidenum">
              <a:rPr lang="th-TH" smtClean="0"/>
              <a:pPr/>
              <a:t>‹#›</a:t>
            </a:fld>
            <a:endParaRPr lang="th-TH"/>
          </a:p>
        </p:txBody>
      </p:sp>
      <p:sp>
        <p:nvSpPr>
          <p:cNvPr id="8" name="ตัวเชื่อมต่อตรง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สามเหลี่ยมหน้าจั่ว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สี่เหลี่ยมผืนผ้า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ตัวยึดชื่อเรื่อง 21"/>
          <p:cNvSpPr>
            <a:spLocks noGrp="1"/>
          </p:cNvSpPr>
          <p:nvPr>
            <p:ph type="title"/>
          </p:nvPr>
        </p:nvSpPr>
        <p:spPr>
          <a:xfrm>
            <a:off x="457200" y="152400"/>
            <a:ext cx="8229600" cy="990600"/>
          </a:xfrm>
          <a:prstGeom prst="rect">
            <a:avLst/>
          </a:prstGeom>
        </p:spPr>
        <p:txBody>
          <a:bodyPr vert="horz" anchor="b" anchorCtr="0">
            <a:normAutofit/>
          </a:bodyPr>
          <a:lstStyle/>
          <a:p>
            <a:r>
              <a:rPr kumimoji="0" lang="th-TH"/>
              <a:t>คลิกเพื่อแก้ไขลักษณะชื่อเรื่องต้นแบบ</a:t>
            </a:r>
            <a:endParaRPr kumimoji="0" lang="en-US"/>
          </a:p>
        </p:txBody>
      </p:sp>
      <p:sp>
        <p:nvSpPr>
          <p:cNvPr id="13" name="ตัวยึดข้อความ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th-TH"/>
              <a:t>คลิกเพื่อแก้ไขลักษณะของข้อความต้นแบบ</a:t>
            </a:r>
          </a:p>
          <a:p>
            <a:pPr lvl="1" eaLnBrk="1" latinLnBrk="0" hangingPunct="1"/>
            <a:r>
              <a:rPr kumimoji="0" lang="th-TH"/>
              <a:t>ระดับที่สอง</a:t>
            </a:r>
          </a:p>
          <a:p>
            <a:pPr lvl="2" eaLnBrk="1" latinLnBrk="0" hangingPunct="1"/>
            <a:r>
              <a:rPr kumimoji="0" lang="th-TH"/>
              <a:t>ระดับที่สาม</a:t>
            </a:r>
          </a:p>
          <a:p>
            <a:pPr lvl="3" eaLnBrk="1" latinLnBrk="0" hangingPunct="1"/>
            <a:r>
              <a:rPr kumimoji="0" lang="th-TH"/>
              <a:t>ระดับที่สี่</a:t>
            </a:r>
          </a:p>
          <a:p>
            <a:pPr lvl="4" eaLnBrk="1" latinLnBrk="0" hangingPunct="1"/>
            <a:r>
              <a:rPr kumimoji="0" lang="th-TH"/>
              <a:t>ระดับที่ห้า</a:t>
            </a:r>
            <a:endParaRPr kumimoji="0" lang="en-US"/>
          </a:p>
        </p:txBody>
      </p:sp>
      <p:sp>
        <p:nvSpPr>
          <p:cNvPr id="14" name="ตัวยึดวันที่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th-TH"/>
              <a:t>INTRODUCTION</a:t>
            </a:r>
          </a:p>
        </p:txBody>
      </p:sp>
      <p:sp>
        <p:nvSpPr>
          <p:cNvPr id="3" name="ตัวยึดท้ายกระดาษ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t>CS346-Spring 98CS446-Fall 06</a:t>
            </a:r>
            <a:endParaRPr lang="th-TH"/>
          </a:p>
        </p:txBody>
      </p:sp>
      <p:sp>
        <p:nvSpPr>
          <p:cNvPr id="23" name="ตัวยึดหมายเลขภาพนิ่ง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1DCBBE1-314B-45E7-A14D-E54A756E973C}" type="slidenum">
              <a:rPr lang="th-TH" smtClean="0"/>
              <a:pPr/>
              <a:t>‹#›</a:t>
            </a:fld>
            <a:endParaRPr lang="th-TH"/>
          </a:p>
        </p:txBody>
      </p:sp>
      <p:sp>
        <p:nvSpPr>
          <p:cNvPr id="28" name="ตัวเชื่อมต่อตรง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ตัวเชื่อมต่อตรง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สามเหลี่ยมหน้าจั่ว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0.wmf"/><Relationship Id="rId3" Type="http://schemas.openxmlformats.org/officeDocument/2006/relationships/notesSlide" Target="../notesSlides/notesSlide23.xml"/><Relationship Id="rId7" Type="http://schemas.openxmlformats.org/officeDocument/2006/relationships/image" Target="../media/image7.wmf"/><Relationship Id="rId12" Type="http://schemas.openxmlformats.org/officeDocument/2006/relationships/oleObject" Target="../embeddings/oleObject8.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 Id="rId1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ctrTitle"/>
          </p:nvPr>
        </p:nvSpPr>
        <p:spPr/>
        <p:txBody>
          <a:bodyPr/>
          <a:lstStyle/>
          <a:p>
            <a:r>
              <a:rPr lang="en-US" dirty="0"/>
              <a:t>Decision Tree</a:t>
            </a:r>
            <a:endParaRPr lang="th-TH" dirty="0"/>
          </a:p>
        </p:txBody>
      </p:sp>
      <p:sp>
        <p:nvSpPr>
          <p:cNvPr id="3" name="ชื่อเรื่องรอง 2"/>
          <p:cNvSpPr>
            <a:spLocks noGrp="1"/>
          </p:cNvSpPr>
          <p:nvPr>
            <p:ph type="subTitle" idx="1"/>
          </p:nvPr>
        </p:nvSpPr>
        <p:spPr/>
        <p:txBody>
          <a:bodyPr/>
          <a:lstStyle/>
          <a:p>
            <a:r>
              <a:rPr lang="en-US"/>
              <a:t>Parinya </a:t>
            </a:r>
            <a:r>
              <a:rPr lang="en-US" dirty="0"/>
              <a:t>Sanguansat</a:t>
            </a:r>
            <a:endParaRPr lang="th-T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Top-Down Decision Tree Induction</a:t>
            </a:r>
          </a:p>
        </p:txBody>
      </p:sp>
      <p:sp>
        <p:nvSpPr>
          <p:cNvPr id="266243" name="Rectangle 3"/>
          <p:cNvSpPr>
            <a:spLocks noGrp="1" noChangeArrowheads="1"/>
          </p:cNvSpPr>
          <p:nvPr>
            <p:ph type="body" idx="1"/>
          </p:nvPr>
        </p:nvSpPr>
        <p:spPr>
          <a:xfrm>
            <a:off x="685800" y="1371600"/>
            <a:ext cx="7772400" cy="530225"/>
          </a:xfrm>
        </p:spPr>
        <p:txBody>
          <a:bodyPr/>
          <a:lstStyle/>
          <a:p>
            <a:r>
              <a:rPr lang="en-US" sz="2400"/>
              <a:t>Recursively build a tree top-down by divide and conquer.</a:t>
            </a:r>
          </a:p>
        </p:txBody>
      </p:sp>
      <p:sp>
        <p:nvSpPr>
          <p:cNvPr id="266244" name="Text Box 4"/>
          <p:cNvSpPr txBox="1">
            <a:spLocks noChangeArrowheads="1"/>
          </p:cNvSpPr>
          <p:nvPr/>
        </p:nvSpPr>
        <p:spPr bwMode="auto">
          <a:xfrm>
            <a:off x="2786050" y="1928802"/>
            <a:ext cx="3506797" cy="1202510"/>
          </a:xfrm>
          <a:prstGeom prst="rect">
            <a:avLst/>
          </a:prstGeom>
          <a:noFill/>
          <a:ln w="12700">
            <a:noFill/>
            <a:miter lim="800000"/>
            <a:headEnd/>
            <a:tailEnd/>
          </a:ln>
          <a:effectLst/>
        </p:spPr>
        <p:txBody>
          <a:bodyPr wrap="square" lIns="90000" tIns="46800" rIns="90000" bIns="46800">
            <a:spAutoFit/>
          </a:bodyPr>
          <a:lstStyle/>
          <a:p>
            <a:r>
              <a:rPr lang="en-US" sz="1800" dirty="0"/>
              <a:t>&lt;big, red, circle&gt;: 		+      </a:t>
            </a:r>
          </a:p>
          <a:p>
            <a:r>
              <a:rPr lang="en-US" sz="1800" dirty="0"/>
              <a:t>&lt;small, red, circle&gt;: 		+</a:t>
            </a:r>
          </a:p>
          <a:p>
            <a:r>
              <a:rPr lang="en-US" sz="1800" dirty="0"/>
              <a:t>&lt;small, red, square&gt;: 	</a:t>
            </a:r>
            <a:r>
              <a:rPr lang="en-US" sz="1800" dirty="0">
                <a:sym typeface="Symbol" pitchFamily="18" charset="2"/>
              </a:rPr>
              <a:t> </a:t>
            </a:r>
          </a:p>
          <a:p>
            <a:r>
              <a:rPr lang="en-US" sz="1800" dirty="0">
                <a:sym typeface="Symbol" pitchFamily="18" charset="2"/>
              </a:rPr>
              <a:t>&lt;big, blue, circle&gt;: 		</a:t>
            </a:r>
          </a:p>
        </p:txBody>
      </p:sp>
      <p:sp>
        <p:nvSpPr>
          <p:cNvPr id="19" name="Explosion 1 18"/>
          <p:cNvSpPr/>
          <p:nvPr/>
        </p:nvSpPr>
        <p:spPr>
          <a:xfrm>
            <a:off x="714348" y="3286124"/>
            <a:ext cx="7643866" cy="2428892"/>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Which one is the first node?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dirty="0"/>
              <a:t>Picking a Good Split Feature</a:t>
            </a:r>
          </a:p>
        </p:txBody>
      </p:sp>
      <p:sp>
        <p:nvSpPr>
          <p:cNvPr id="243715" name="Rectangle 3"/>
          <p:cNvSpPr>
            <a:spLocks noGrp="1" noChangeArrowheads="1"/>
          </p:cNvSpPr>
          <p:nvPr>
            <p:ph type="body" idx="1"/>
          </p:nvPr>
        </p:nvSpPr>
        <p:spPr/>
        <p:txBody>
          <a:bodyPr/>
          <a:lstStyle/>
          <a:p>
            <a:pPr>
              <a:lnSpc>
                <a:spcPct val="80000"/>
              </a:lnSpc>
            </a:pPr>
            <a:r>
              <a:rPr lang="en-US" sz="2400" dirty="0"/>
              <a:t>Goal is to have the resulting tree be </a:t>
            </a:r>
            <a:r>
              <a:rPr lang="en-US" sz="2400" dirty="0">
                <a:solidFill>
                  <a:srgbClr val="00B050"/>
                </a:solidFill>
              </a:rPr>
              <a:t>as small as possible</a:t>
            </a:r>
            <a:r>
              <a:rPr lang="en-US" sz="2400" dirty="0"/>
              <a:t>, per </a:t>
            </a:r>
            <a:r>
              <a:rPr lang="en-US" sz="2400" dirty="0">
                <a:solidFill>
                  <a:srgbClr val="00B050"/>
                </a:solidFill>
              </a:rPr>
              <a:t>Occam’s razor.</a:t>
            </a:r>
          </a:p>
          <a:p>
            <a:pPr>
              <a:lnSpc>
                <a:spcPct val="80000"/>
              </a:lnSpc>
            </a:pPr>
            <a:r>
              <a:rPr lang="en-US" sz="2400" dirty="0"/>
              <a:t>Finding a minimal decision tree (nodes, leaves, or depth) is an NP-hard optimization problem.</a:t>
            </a:r>
          </a:p>
          <a:p>
            <a:pPr>
              <a:lnSpc>
                <a:spcPct val="80000"/>
              </a:lnSpc>
            </a:pPr>
            <a:r>
              <a:rPr lang="en-US" sz="2400" dirty="0"/>
              <a:t>Top-down divide-and-conquer method does a greedy search for a simple tree but does not guarantee to find the smallest.</a:t>
            </a:r>
          </a:p>
          <a:p>
            <a:pPr lvl="1">
              <a:lnSpc>
                <a:spcPct val="80000"/>
              </a:lnSpc>
            </a:pPr>
            <a:r>
              <a:rPr lang="en-US" sz="2000" dirty="0"/>
              <a:t>General lesson in ML:  “Greed is good.”</a:t>
            </a:r>
          </a:p>
          <a:p>
            <a:pPr>
              <a:lnSpc>
                <a:spcPct val="80000"/>
              </a:lnSpc>
            </a:pPr>
            <a:r>
              <a:rPr lang="en-US" sz="2400" dirty="0"/>
              <a:t>Want to pick a feature that creates subsets of examples that are relatively “pure” in a single class so they are “closer” to being leaf nodes.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a Good Split Feature</a:t>
            </a:r>
          </a:p>
        </p:txBody>
      </p:sp>
      <p:sp>
        <p:nvSpPr>
          <p:cNvPr id="3" name="Content Placeholder 2"/>
          <p:cNvSpPr>
            <a:spLocks noGrp="1"/>
          </p:cNvSpPr>
          <p:nvPr>
            <p:ph sz="quarter" idx="1"/>
          </p:nvPr>
        </p:nvSpPr>
        <p:spPr/>
        <p:txBody>
          <a:bodyPr/>
          <a:lstStyle/>
          <a:p>
            <a:pPr>
              <a:buSzTx/>
              <a:buFontTx/>
              <a:buChar char="•"/>
            </a:pPr>
            <a:r>
              <a:rPr lang="en-US" dirty="0"/>
              <a:t> Consider data with two Boolean attributes (A,B).</a:t>
            </a:r>
          </a:p>
          <a:p>
            <a:pPr>
              <a:buSzTx/>
              <a:buFontTx/>
              <a:buNone/>
            </a:pPr>
            <a:r>
              <a:rPr lang="en-US" dirty="0"/>
              <a:t>                 &lt;  (A=0,B=0), -  &gt;:    50 examples</a:t>
            </a:r>
          </a:p>
          <a:p>
            <a:pPr>
              <a:buSzTx/>
              <a:buFontTx/>
              <a:buNone/>
            </a:pPr>
            <a:r>
              <a:rPr lang="en-US" dirty="0"/>
              <a:t>                 &lt;  (A=0,B=1), -  &gt;:    50 examples</a:t>
            </a:r>
          </a:p>
          <a:p>
            <a:pPr>
              <a:buSzTx/>
              <a:buFontTx/>
              <a:buNone/>
            </a:pPr>
            <a:r>
              <a:rPr lang="en-US" dirty="0"/>
              <a:t>                 &lt;  (A=1,B=1), </a:t>
            </a:r>
            <a:r>
              <a:rPr lang="en-US"/>
              <a:t>+ &gt;:  100 </a:t>
            </a:r>
            <a:r>
              <a:rPr lang="en-US" dirty="0"/>
              <a:t>examples</a:t>
            </a:r>
          </a:p>
          <a:p>
            <a:r>
              <a:rPr lang="en-US" sz="2400" dirty="0">
                <a:solidFill>
                  <a:srgbClr val="00B050"/>
                </a:solidFill>
              </a:rPr>
              <a:t>Splitting on A:  </a:t>
            </a:r>
            <a:r>
              <a:rPr lang="en-US" sz="2400" dirty="0"/>
              <a:t>we get purely labeled nodes.</a:t>
            </a:r>
          </a:p>
          <a:p>
            <a:r>
              <a:rPr lang="en-US" sz="2400" dirty="0">
                <a:solidFill>
                  <a:srgbClr val="FF0000"/>
                </a:solidFill>
              </a:rPr>
              <a:t>Splitting on B:</a:t>
            </a:r>
            <a:r>
              <a:rPr lang="en-US" sz="2400" dirty="0"/>
              <a:t>  we don’t get purely labeled nodes.</a:t>
            </a:r>
          </a:p>
          <a:p>
            <a:endParaRPr lang="en-US" dirty="0"/>
          </a:p>
        </p:txBody>
      </p:sp>
      <p:grpSp>
        <p:nvGrpSpPr>
          <p:cNvPr id="4" name="Group 28"/>
          <p:cNvGrpSpPr>
            <a:grpSpLocks/>
          </p:cNvGrpSpPr>
          <p:nvPr/>
        </p:nvGrpSpPr>
        <p:grpSpPr bwMode="auto">
          <a:xfrm>
            <a:off x="1771643" y="4357696"/>
            <a:ext cx="1747837" cy="1223963"/>
            <a:chOff x="2113" y="2784"/>
            <a:chExt cx="1101" cy="771"/>
          </a:xfrm>
        </p:grpSpPr>
        <p:sp>
          <p:nvSpPr>
            <p:cNvPr id="5" name="Rectangle 5"/>
            <p:cNvSpPr>
              <a:spLocks noChangeArrowheads="1"/>
            </p:cNvSpPr>
            <p:nvPr/>
          </p:nvSpPr>
          <p:spPr bwMode="auto">
            <a:xfrm>
              <a:off x="2544" y="2784"/>
              <a:ext cx="267" cy="330"/>
            </a:xfrm>
            <a:prstGeom prst="rect">
              <a:avLst/>
            </a:prstGeom>
            <a:noFill/>
            <a:ln w="9525">
              <a:noFill/>
              <a:miter lim="800000"/>
              <a:headEnd/>
              <a:tailEnd/>
            </a:ln>
            <a:effectLst/>
          </p:spPr>
          <p:txBody>
            <a:bodyPr wrap="none">
              <a:spAutoFit/>
            </a:bodyPr>
            <a:lstStyle/>
            <a:p>
              <a:pPr>
                <a:buSzTx/>
                <a:buFontTx/>
                <a:buNone/>
              </a:pPr>
              <a:r>
                <a:rPr lang="en-US" sz="2800" dirty="0">
                  <a:solidFill>
                    <a:srgbClr val="00B050"/>
                  </a:solidFill>
                </a:rPr>
                <a:t>A</a:t>
              </a:r>
            </a:p>
          </p:txBody>
        </p:sp>
        <p:sp>
          <p:nvSpPr>
            <p:cNvPr id="6" name="Rectangle 8"/>
            <p:cNvSpPr>
              <a:spLocks noChangeArrowheads="1"/>
            </p:cNvSpPr>
            <p:nvPr/>
          </p:nvSpPr>
          <p:spPr bwMode="auto">
            <a:xfrm>
              <a:off x="2113" y="3225"/>
              <a:ext cx="249" cy="330"/>
            </a:xfrm>
            <a:prstGeom prst="rect">
              <a:avLst/>
            </a:prstGeom>
            <a:noFill/>
            <a:ln w="9525">
              <a:noFill/>
              <a:miter lim="800000"/>
              <a:headEnd/>
              <a:tailEnd/>
            </a:ln>
            <a:effectLst/>
          </p:spPr>
          <p:txBody>
            <a:bodyPr wrap="none">
              <a:spAutoFit/>
            </a:bodyPr>
            <a:lstStyle/>
            <a:p>
              <a:pPr>
                <a:buSzTx/>
                <a:buFontTx/>
                <a:buNone/>
              </a:pPr>
              <a:r>
                <a:rPr lang="en-US" sz="2800" dirty="0">
                  <a:solidFill>
                    <a:srgbClr val="00B050"/>
                  </a:solidFill>
                </a:rPr>
                <a:t>+</a:t>
              </a:r>
            </a:p>
          </p:txBody>
        </p:sp>
        <p:sp>
          <p:nvSpPr>
            <p:cNvPr id="7" name="Rectangle 9"/>
            <p:cNvSpPr>
              <a:spLocks noChangeArrowheads="1"/>
            </p:cNvSpPr>
            <p:nvPr/>
          </p:nvSpPr>
          <p:spPr bwMode="auto">
            <a:xfrm>
              <a:off x="3025" y="3216"/>
              <a:ext cx="189" cy="330"/>
            </a:xfrm>
            <a:prstGeom prst="rect">
              <a:avLst/>
            </a:prstGeom>
            <a:noFill/>
            <a:ln w="9525">
              <a:noFill/>
              <a:miter lim="800000"/>
              <a:headEnd/>
              <a:tailEnd/>
            </a:ln>
            <a:effectLst/>
          </p:spPr>
          <p:txBody>
            <a:bodyPr wrap="none">
              <a:spAutoFit/>
            </a:bodyPr>
            <a:lstStyle/>
            <a:p>
              <a:pPr>
                <a:buSzTx/>
                <a:buFontTx/>
                <a:buNone/>
              </a:pPr>
              <a:r>
                <a:rPr lang="en-US" sz="2800">
                  <a:solidFill>
                    <a:srgbClr val="00B050"/>
                  </a:solidFill>
                </a:rPr>
                <a:t>-</a:t>
              </a:r>
            </a:p>
          </p:txBody>
        </p:sp>
        <p:cxnSp>
          <p:nvCxnSpPr>
            <p:cNvPr id="8" name="AutoShape 10"/>
            <p:cNvCxnSpPr>
              <a:cxnSpLocks noChangeShapeType="1"/>
              <a:stCxn id="5" idx="1"/>
              <a:endCxn id="6" idx="0"/>
            </p:cNvCxnSpPr>
            <p:nvPr/>
          </p:nvCxnSpPr>
          <p:spPr bwMode="auto">
            <a:xfrm rot="10800000" flipV="1">
              <a:off x="2237" y="2949"/>
              <a:ext cx="307" cy="276"/>
            </a:xfrm>
            <a:prstGeom prst="straightConnector1">
              <a:avLst/>
            </a:prstGeom>
            <a:noFill/>
            <a:ln w="28575">
              <a:solidFill>
                <a:schemeClr val="tx1"/>
              </a:solidFill>
              <a:round/>
              <a:headEnd/>
              <a:tailEnd type="triangle" w="med" len="med"/>
            </a:ln>
            <a:effectLst/>
          </p:spPr>
        </p:cxnSp>
        <p:cxnSp>
          <p:nvCxnSpPr>
            <p:cNvPr id="9" name="AutoShape 11"/>
            <p:cNvCxnSpPr>
              <a:cxnSpLocks noChangeShapeType="1"/>
              <a:stCxn id="5" idx="3"/>
              <a:endCxn id="7" idx="0"/>
            </p:cNvCxnSpPr>
            <p:nvPr/>
          </p:nvCxnSpPr>
          <p:spPr bwMode="auto">
            <a:xfrm>
              <a:off x="2811" y="2949"/>
              <a:ext cx="309" cy="267"/>
            </a:xfrm>
            <a:prstGeom prst="straightConnector1">
              <a:avLst/>
            </a:prstGeom>
            <a:noFill/>
            <a:ln w="28575">
              <a:solidFill>
                <a:schemeClr val="tx1"/>
              </a:solidFill>
              <a:round/>
              <a:headEnd/>
              <a:tailEnd type="triangle" w="med" len="med"/>
            </a:ln>
            <a:effectLst/>
          </p:spPr>
        </p:cxnSp>
        <p:sp>
          <p:nvSpPr>
            <p:cNvPr id="10" name="Rectangle 12"/>
            <p:cNvSpPr>
              <a:spLocks noChangeArrowheads="1"/>
            </p:cNvSpPr>
            <p:nvPr/>
          </p:nvSpPr>
          <p:spPr bwMode="auto">
            <a:xfrm>
              <a:off x="2929" y="2832"/>
              <a:ext cx="229" cy="330"/>
            </a:xfrm>
            <a:prstGeom prst="rect">
              <a:avLst/>
            </a:prstGeom>
            <a:noFill/>
            <a:ln w="9525">
              <a:noFill/>
              <a:miter lim="800000"/>
              <a:headEnd/>
              <a:tailEnd/>
            </a:ln>
            <a:effectLst/>
          </p:spPr>
          <p:txBody>
            <a:bodyPr wrap="none">
              <a:spAutoFit/>
            </a:bodyPr>
            <a:lstStyle/>
            <a:p>
              <a:pPr>
                <a:buSzTx/>
                <a:buFontTx/>
                <a:buNone/>
              </a:pPr>
              <a:r>
                <a:rPr lang="en-US" sz="2800">
                  <a:solidFill>
                    <a:srgbClr val="00B050"/>
                  </a:solidFill>
                </a:rPr>
                <a:t>0</a:t>
              </a:r>
            </a:p>
          </p:txBody>
        </p:sp>
        <p:sp>
          <p:nvSpPr>
            <p:cNvPr id="11" name="Rectangle 13"/>
            <p:cNvSpPr>
              <a:spLocks noChangeArrowheads="1"/>
            </p:cNvSpPr>
            <p:nvPr/>
          </p:nvSpPr>
          <p:spPr bwMode="auto">
            <a:xfrm>
              <a:off x="2256" y="2832"/>
              <a:ext cx="229" cy="330"/>
            </a:xfrm>
            <a:prstGeom prst="rect">
              <a:avLst/>
            </a:prstGeom>
            <a:noFill/>
            <a:ln w="9525">
              <a:noFill/>
              <a:miter lim="800000"/>
              <a:headEnd/>
              <a:tailEnd/>
            </a:ln>
            <a:effectLst/>
          </p:spPr>
          <p:txBody>
            <a:bodyPr wrap="none">
              <a:spAutoFit/>
            </a:bodyPr>
            <a:lstStyle/>
            <a:p>
              <a:pPr>
                <a:buSzTx/>
                <a:buFontTx/>
                <a:buNone/>
              </a:pPr>
              <a:r>
                <a:rPr lang="en-US" sz="2800">
                  <a:solidFill>
                    <a:srgbClr val="00B050"/>
                  </a:solidFill>
                </a:rPr>
                <a:t>1</a:t>
              </a:r>
            </a:p>
          </p:txBody>
        </p:sp>
      </p:grpSp>
      <p:grpSp>
        <p:nvGrpSpPr>
          <p:cNvPr id="12" name="Group 29"/>
          <p:cNvGrpSpPr>
            <a:grpSpLocks/>
          </p:cNvGrpSpPr>
          <p:nvPr/>
        </p:nvGrpSpPr>
        <p:grpSpPr bwMode="auto">
          <a:xfrm>
            <a:off x="4991120" y="4071942"/>
            <a:ext cx="2438400" cy="1981200"/>
            <a:chOff x="96" y="2976"/>
            <a:chExt cx="1536" cy="1248"/>
          </a:xfrm>
        </p:grpSpPr>
        <p:sp>
          <p:nvSpPr>
            <p:cNvPr id="13" name="Rectangle 14"/>
            <p:cNvSpPr>
              <a:spLocks noChangeArrowheads="1"/>
            </p:cNvSpPr>
            <p:nvPr/>
          </p:nvSpPr>
          <p:spPr bwMode="auto">
            <a:xfrm>
              <a:off x="959" y="2976"/>
              <a:ext cx="239"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B</a:t>
              </a:r>
            </a:p>
          </p:txBody>
        </p:sp>
        <p:sp>
          <p:nvSpPr>
            <p:cNvPr id="14" name="Rectangle 16"/>
            <p:cNvSpPr>
              <a:spLocks noChangeArrowheads="1"/>
            </p:cNvSpPr>
            <p:nvPr/>
          </p:nvSpPr>
          <p:spPr bwMode="auto">
            <a:xfrm>
              <a:off x="1455" y="3408"/>
              <a:ext cx="177"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cxnSp>
          <p:nvCxnSpPr>
            <p:cNvPr id="15" name="AutoShape 17"/>
            <p:cNvCxnSpPr>
              <a:cxnSpLocks noChangeShapeType="1"/>
              <a:stCxn id="13" idx="1"/>
            </p:cNvCxnSpPr>
            <p:nvPr/>
          </p:nvCxnSpPr>
          <p:spPr bwMode="auto">
            <a:xfrm flipH="1">
              <a:off x="640" y="3140"/>
              <a:ext cx="319" cy="277"/>
            </a:xfrm>
            <a:prstGeom prst="straightConnector1">
              <a:avLst/>
            </a:prstGeom>
            <a:noFill/>
            <a:ln w="28575">
              <a:solidFill>
                <a:schemeClr val="tx1"/>
              </a:solidFill>
              <a:round/>
              <a:headEnd/>
              <a:tailEnd type="triangle" w="med" len="med"/>
            </a:ln>
            <a:effectLst/>
          </p:spPr>
        </p:cxnSp>
        <p:cxnSp>
          <p:nvCxnSpPr>
            <p:cNvPr id="16" name="AutoShape 18"/>
            <p:cNvCxnSpPr>
              <a:cxnSpLocks noChangeShapeType="1"/>
              <a:stCxn id="13" idx="3"/>
              <a:endCxn id="14" idx="0"/>
            </p:cNvCxnSpPr>
            <p:nvPr/>
          </p:nvCxnSpPr>
          <p:spPr bwMode="auto">
            <a:xfrm>
              <a:off x="1198" y="3140"/>
              <a:ext cx="346" cy="268"/>
            </a:xfrm>
            <a:prstGeom prst="straightConnector1">
              <a:avLst/>
            </a:prstGeom>
            <a:noFill/>
            <a:ln w="28575">
              <a:solidFill>
                <a:schemeClr val="tx1"/>
              </a:solidFill>
              <a:round/>
              <a:headEnd/>
              <a:tailEnd type="triangle" w="med" len="med"/>
            </a:ln>
            <a:effectLst/>
          </p:spPr>
        </p:cxnSp>
        <p:sp>
          <p:nvSpPr>
            <p:cNvPr id="17" name="Rectangle 19"/>
            <p:cNvSpPr>
              <a:spLocks noChangeArrowheads="1"/>
            </p:cNvSpPr>
            <p:nvPr/>
          </p:nvSpPr>
          <p:spPr bwMode="auto">
            <a:xfrm>
              <a:off x="1344"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0</a:t>
              </a:r>
            </a:p>
          </p:txBody>
        </p:sp>
        <p:sp>
          <p:nvSpPr>
            <p:cNvPr id="18" name="Rectangle 20"/>
            <p:cNvSpPr>
              <a:spLocks noChangeArrowheads="1"/>
            </p:cNvSpPr>
            <p:nvPr/>
          </p:nvSpPr>
          <p:spPr bwMode="auto">
            <a:xfrm>
              <a:off x="671"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1</a:t>
              </a:r>
            </a:p>
          </p:txBody>
        </p:sp>
        <p:sp>
          <p:nvSpPr>
            <p:cNvPr id="19" name="Rectangle 21"/>
            <p:cNvSpPr>
              <a:spLocks noChangeArrowheads="1"/>
            </p:cNvSpPr>
            <p:nvPr/>
          </p:nvSpPr>
          <p:spPr bwMode="auto">
            <a:xfrm>
              <a:off x="527" y="3456"/>
              <a:ext cx="239"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a:t>
              </a:r>
            </a:p>
          </p:txBody>
        </p:sp>
        <p:sp>
          <p:nvSpPr>
            <p:cNvPr id="20" name="Rectangle 22"/>
            <p:cNvSpPr>
              <a:spLocks noChangeArrowheads="1"/>
            </p:cNvSpPr>
            <p:nvPr/>
          </p:nvSpPr>
          <p:spPr bwMode="auto">
            <a:xfrm>
              <a:off x="96" y="3897"/>
              <a:ext cx="223"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sp>
          <p:nvSpPr>
            <p:cNvPr id="21" name="Rectangle 23"/>
            <p:cNvSpPr>
              <a:spLocks noChangeArrowheads="1"/>
            </p:cNvSpPr>
            <p:nvPr/>
          </p:nvSpPr>
          <p:spPr bwMode="auto">
            <a:xfrm>
              <a:off x="1008" y="3888"/>
              <a:ext cx="177"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cxnSp>
          <p:nvCxnSpPr>
            <p:cNvPr id="22" name="AutoShape 24"/>
            <p:cNvCxnSpPr>
              <a:cxnSpLocks noChangeShapeType="1"/>
              <a:stCxn id="19" idx="1"/>
              <a:endCxn id="20" idx="0"/>
            </p:cNvCxnSpPr>
            <p:nvPr/>
          </p:nvCxnSpPr>
          <p:spPr bwMode="auto">
            <a:xfrm flipH="1">
              <a:off x="208" y="3620"/>
              <a:ext cx="319" cy="277"/>
            </a:xfrm>
            <a:prstGeom prst="straightConnector1">
              <a:avLst/>
            </a:prstGeom>
            <a:noFill/>
            <a:ln w="28575">
              <a:solidFill>
                <a:schemeClr val="tx1"/>
              </a:solidFill>
              <a:round/>
              <a:headEnd/>
              <a:tailEnd type="triangle" w="med" len="med"/>
            </a:ln>
            <a:effectLst/>
          </p:spPr>
        </p:cxnSp>
        <p:cxnSp>
          <p:nvCxnSpPr>
            <p:cNvPr id="23" name="AutoShape 25"/>
            <p:cNvCxnSpPr>
              <a:cxnSpLocks noChangeShapeType="1"/>
              <a:stCxn id="19" idx="3"/>
              <a:endCxn id="21" idx="0"/>
            </p:cNvCxnSpPr>
            <p:nvPr/>
          </p:nvCxnSpPr>
          <p:spPr bwMode="auto">
            <a:xfrm>
              <a:off x="766" y="3620"/>
              <a:ext cx="331" cy="268"/>
            </a:xfrm>
            <a:prstGeom prst="straightConnector1">
              <a:avLst/>
            </a:prstGeom>
            <a:noFill/>
            <a:ln w="28575">
              <a:solidFill>
                <a:schemeClr val="tx1"/>
              </a:solidFill>
              <a:round/>
              <a:headEnd/>
              <a:tailEnd type="triangle" w="med" len="med"/>
            </a:ln>
            <a:effectLst/>
          </p:spPr>
        </p:cxnSp>
        <p:sp>
          <p:nvSpPr>
            <p:cNvPr id="24" name="Rectangle 26"/>
            <p:cNvSpPr>
              <a:spLocks noChangeArrowheads="1"/>
            </p:cNvSpPr>
            <p:nvPr/>
          </p:nvSpPr>
          <p:spPr bwMode="auto">
            <a:xfrm>
              <a:off x="912" y="350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0</a:t>
              </a:r>
            </a:p>
          </p:txBody>
        </p:sp>
        <p:sp>
          <p:nvSpPr>
            <p:cNvPr id="25" name="Rectangle 27"/>
            <p:cNvSpPr>
              <a:spLocks noChangeArrowheads="1"/>
            </p:cNvSpPr>
            <p:nvPr/>
          </p:nvSpPr>
          <p:spPr bwMode="auto">
            <a:xfrm>
              <a:off x="239" y="3504"/>
              <a:ext cx="218" cy="327"/>
            </a:xfrm>
            <a:prstGeom prst="rect">
              <a:avLst/>
            </a:prstGeom>
            <a:noFill/>
            <a:ln w="9525">
              <a:noFill/>
              <a:miter lim="800000"/>
              <a:headEnd/>
              <a:tailEnd/>
            </a:ln>
            <a:effectLst/>
          </p:spPr>
          <p:txBody>
            <a:bodyPr wrap="none">
              <a:spAutoFit/>
            </a:bodyPr>
            <a:lstStyle/>
            <a:p>
              <a:pPr>
                <a:buSzTx/>
                <a:buFontTx/>
                <a:buNone/>
              </a:pPr>
              <a:r>
                <a:rPr lang="en-US" sz="2800" dirty="0">
                  <a:solidFill>
                    <a:srgbClr val="FF0000"/>
                  </a:solidFill>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Top-Down Decision Tree Induction</a:t>
            </a:r>
          </a:p>
        </p:txBody>
      </p:sp>
      <p:sp>
        <p:nvSpPr>
          <p:cNvPr id="266243" name="Rectangle 3"/>
          <p:cNvSpPr>
            <a:spLocks noGrp="1" noChangeArrowheads="1"/>
          </p:cNvSpPr>
          <p:nvPr>
            <p:ph type="body" idx="1"/>
          </p:nvPr>
        </p:nvSpPr>
        <p:spPr>
          <a:xfrm>
            <a:off x="685800" y="1371600"/>
            <a:ext cx="7772400" cy="530225"/>
          </a:xfrm>
        </p:spPr>
        <p:txBody>
          <a:bodyPr/>
          <a:lstStyle/>
          <a:p>
            <a:r>
              <a:rPr lang="en-US" sz="2400"/>
              <a:t>Recursively build a tree top-down by divide and conquer.</a:t>
            </a:r>
          </a:p>
        </p:txBody>
      </p:sp>
      <p:sp>
        <p:nvSpPr>
          <p:cNvPr id="266244" name="Text Box 4"/>
          <p:cNvSpPr txBox="1">
            <a:spLocks noChangeArrowheads="1"/>
          </p:cNvSpPr>
          <p:nvPr/>
        </p:nvSpPr>
        <p:spPr bwMode="auto">
          <a:xfrm>
            <a:off x="2786050" y="1928802"/>
            <a:ext cx="3506797" cy="1202510"/>
          </a:xfrm>
          <a:prstGeom prst="rect">
            <a:avLst/>
          </a:prstGeom>
          <a:noFill/>
          <a:ln w="12700">
            <a:noFill/>
            <a:miter lim="800000"/>
            <a:headEnd/>
            <a:tailEnd/>
          </a:ln>
          <a:effectLst/>
        </p:spPr>
        <p:txBody>
          <a:bodyPr wrap="square" lIns="90000" tIns="46800" rIns="90000" bIns="46800">
            <a:spAutoFit/>
          </a:bodyPr>
          <a:lstStyle/>
          <a:p>
            <a:r>
              <a:rPr lang="en-US" sz="1800" dirty="0"/>
              <a:t>&lt;big, red, circle&gt;: 		+      </a:t>
            </a:r>
          </a:p>
          <a:p>
            <a:r>
              <a:rPr lang="en-US" sz="1800" dirty="0"/>
              <a:t>&lt;small, red, circle&gt;: 		+</a:t>
            </a:r>
          </a:p>
          <a:p>
            <a:r>
              <a:rPr lang="en-US" sz="1800" dirty="0"/>
              <a:t>&lt;small, red, square&gt;: 	</a:t>
            </a:r>
            <a:r>
              <a:rPr lang="en-US" sz="1800" dirty="0">
                <a:sym typeface="Symbol" pitchFamily="18" charset="2"/>
              </a:rPr>
              <a:t> </a:t>
            </a:r>
          </a:p>
          <a:p>
            <a:r>
              <a:rPr lang="en-US" sz="1800" dirty="0">
                <a:sym typeface="Symbol" pitchFamily="18" charset="2"/>
              </a:rPr>
              <a:t>&lt;big, blue, circle&gt;: 		</a:t>
            </a:r>
          </a:p>
        </p:txBody>
      </p:sp>
      <p:grpSp>
        <p:nvGrpSpPr>
          <p:cNvPr id="41" name="Group 38"/>
          <p:cNvGrpSpPr>
            <a:grpSpLocks/>
          </p:cNvGrpSpPr>
          <p:nvPr/>
        </p:nvGrpSpPr>
        <p:grpSpPr bwMode="auto">
          <a:xfrm>
            <a:off x="3725319" y="3139772"/>
            <a:ext cx="1895475" cy="928688"/>
            <a:chOff x="2097" y="1584"/>
            <a:chExt cx="1194" cy="585"/>
          </a:xfrm>
        </p:grpSpPr>
        <p:sp>
          <p:nvSpPr>
            <p:cNvPr id="42" name="Oval 11"/>
            <p:cNvSpPr>
              <a:spLocks noChangeArrowheads="1"/>
            </p:cNvSpPr>
            <p:nvPr/>
          </p:nvSpPr>
          <p:spPr bwMode="auto">
            <a:xfrm>
              <a:off x="2626" y="2102"/>
              <a:ext cx="72" cy="67"/>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sp>
          <p:nvSpPr>
            <p:cNvPr id="43" name="Oval 12"/>
            <p:cNvSpPr>
              <a:spLocks noChangeArrowheads="1"/>
            </p:cNvSpPr>
            <p:nvPr/>
          </p:nvSpPr>
          <p:spPr bwMode="auto">
            <a:xfrm>
              <a:off x="3075" y="2102"/>
              <a:ext cx="72" cy="67"/>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sp>
          <p:nvSpPr>
            <p:cNvPr id="59" name="Line 13"/>
            <p:cNvSpPr>
              <a:spLocks noChangeShapeType="1"/>
            </p:cNvSpPr>
            <p:nvPr/>
          </p:nvSpPr>
          <p:spPr bwMode="auto">
            <a:xfrm flipH="1">
              <a:off x="2170" y="1731"/>
              <a:ext cx="454" cy="390"/>
            </a:xfrm>
            <a:prstGeom prst="line">
              <a:avLst/>
            </a:prstGeom>
            <a:noFill/>
            <a:ln w="12700">
              <a:solidFill>
                <a:schemeClr val="tx1"/>
              </a:solidFill>
              <a:round/>
              <a:headEnd/>
              <a:tailEnd/>
            </a:ln>
            <a:effectLst/>
          </p:spPr>
          <p:txBody>
            <a:bodyPr lIns="90000" tIns="46800" rIns="90000" bIns="46800">
              <a:spAutoFit/>
            </a:bodyPr>
            <a:lstStyle/>
            <a:p>
              <a:endParaRPr lang="en-US"/>
            </a:p>
          </p:txBody>
        </p:sp>
        <p:sp>
          <p:nvSpPr>
            <p:cNvPr id="79" name="Line 14"/>
            <p:cNvSpPr>
              <a:spLocks noChangeShapeType="1"/>
            </p:cNvSpPr>
            <p:nvPr/>
          </p:nvSpPr>
          <p:spPr bwMode="auto">
            <a:xfrm>
              <a:off x="2629" y="1708"/>
              <a:ext cx="11" cy="390"/>
            </a:xfrm>
            <a:prstGeom prst="line">
              <a:avLst/>
            </a:prstGeom>
            <a:noFill/>
            <a:ln w="12700">
              <a:solidFill>
                <a:schemeClr val="tx1"/>
              </a:solidFill>
              <a:round/>
              <a:headEnd/>
              <a:tailEnd/>
            </a:ln>
            <a:effectLst/>
          </p:spPr>
          <p:txBody>
            <a:bodyPr lIns="90000" tIns="46800" rIns="90000" bIns="46800">
              <a:spAutoFit/>
            </a:bodyPr>
            <a:lstStyle/>
            <a:p>
              <a:endParaRPr lang="en-US"/>
            </a:p>
          </p:txBody>
        </p:sp>
        <p:sp>
          <p:nvSpPr>
            <p:cNvPr id="80" name="Line 15"/>
            <p:cNvSpPr>
              <a:spLocks noChangeShapeType="1"/>
            </p:cNvSpPr>
            <p:nvPr/>
          </p:nvSpPr>
          <p:spPr bwMode="auto">
            <a:xfrm>
              <a:off x="2584" y="1713"/>
              <a:ext cx="495" cy="399"/>
            </a:xfrm>
            <a:prstGeom prst="line">
              <a:avLst/>
            </a:prstGeom>
            <a:noFill/>
            <a:ln w="12700">
              <a:solidFill>
                <a:schemeClr val="tx1"/>
              </a:solidFill>
              <a:round/>
              <a:headEnd/>
              <a:tailEnd/>
            </a:ln>
            <a:effectLst/>
          </p:spPr>
          <p:txBody>
            <a:bodyPr lIns="90000" tIns="46800" rIns="90000" bIns="46800">
              <a:spAutoFit/>
            </a:bodyPr>
            <a:lstStyle/>
            <a:p>
              <a:endParaRPr lang="en-US"/>
            </a:p>
          </p:txBody>
        </p:sp>
        <p:sp>
          <p:nvSpPr>
            <p:cNvPr id="81" name="Oval 16"/>
            <p:cNvSpPr>
              <a:spLocks noChangeArrowheads="1"/>
            </p:cNvSpPr>
            <p:nvPr/>
          </p:nvSpPr>
          <p:spPr bwMode="auto">
            <a:xfrm>
              <a:off x="2586" y="1675"/>
              <a:ext cx="72" cy="68"/>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sp>
          <p:nvSpPr>
            <p:cNvPr id="82" name="Oval 19"/>
            <p:cNvSpPr>
              <a:spLocks noChangeArrowheads="1"/>
            </p:cNvSpPr>
            <p:nvPr/>
          </p:nvSpPr>
          <p:spPr bwMode="auto">
            <a:xfrm>
              <a:off x="2133" y="2089"/>
              <a:ext cx="72" cy="68"/>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sp>
          <p:nvSpPr>
            <p:cNvPr id="83" name="Text Box 23"/>
            <p:cNvSpPr txBox="1">
              <a:spLocks noChangeArrowheads="1"/>
            </p:cNvSpPr>
            <p:nvPr/>
          </p:nvSpPr>
          <p:spPr bwMode="auto">
            <a:xfrm>
              <a:off x="2646" y="1584"/>
              <a:ext cx="410" cy="231"/>
            </a:xfrm>
            <a:prstGeom prst="rect">
              <a:avLst/>
            </a:prstGeom>
            <a:noFill/>
            <a:ln w="12700">
              <a:noFill/>
              <a:miter lim="800000"/>
              <a:headEnd/>
              <a:tailEnd/>
            </a:ln>
            <a:effectLst/>
          </p:spPr>
          <p:txBody>
            <a:bodyPr wrap="none" lIns="90000" tIns="46800" rIns="90000" bIns="46800">
              <a:spAutoFit/>
            </a:bodyPr>
            <a:lstStyle/>
            <a:p>
              <a:r>
                <a:rPr lang="en-US" sz="1800">
                  <a:solidFill>
                    <a:srgbClr val="008000"/>
                  </a:solidFill>
                </a:rPr>
                <a:t>color</a:t>
              </a:r>
            </a:p>
          </p:txBody>
        </p:sp>
        <p:sp>
          <p:nvSpPr>
            <p:cNvPr id="84" name="Text Box 24"/>
            <p:cNvSpPr txBox="1">
              <a:spLocks noChangeArrowheads="1"/>
            </p:cNvSpPr>
            <p:nvPr/>
          </p:nvSpPr>
          <p:spPr bwMode="auto">
            <a:xfrm>
              <a:off x="2097" y="1818"/>
              <a:ext cx="298" cy="231"/>
            </a:xfrm>
            <a:prstGeom prst="rect">
              <a:avLst/>
            </a:prstGeom>
            <a:noFill/>
            <a:ln w="12700">
              <a:noFill/>
              <a:miter lim="800000"/>
              <a:headEnd/>
              <a:tailEnd/>
            </a:ln>
            <a:effectLst/>
          </p:spPr>
          <p:txBody>
            <a:bodyPr wrap="none" lIns="90000" tIns="46800" rIns="90000" bIns="46800">
              <a:spAutoFit/>
            </a:bodyPr>
            <a:lstStyle/>
            <a:p>
              <a:r>
                <a:rPr lang="en-US" sz="1800"/>
                <a:t>red</a:t>
              </a:r>
            </a:p>
          </p:txBody>
        </p:sp>
        <p:sp>
          <p:nvSpPr>
            <p:cNvPr id="85" name="Text Box 25"/>
            <p:cNvSpPr txBox="1">
              <a:spLocks noChangeArrowheads="1"/>
            </p:cNvSpPr>
            <p:nvPr/>
          </p:nvSpPr>
          <p:spPr bwMode="auto">
            <a:xfrm>
              <a:off x="2431" y="1876"/>
              <a:ext cx="362" cy="231"/>
            </a:xfrm>
            <a:prstGeom prst="rect">
              <a:avLst/>
            </a:prstGeom>
            <a:noFill/>
            <a:ln w="12700">
              <a:noFill/>
              <a:miter lim="800000"/>
              <a:headEnd/>
              <a:tailEnd/>
            </a:ln>
            <a:effectLst/>
          </p:spPr>
          <p:txBody>
            <a:bodyPr wrap="none" lIns="90000" tIns="46800" rIns="90000" bIns="46800">
              <a:spAutoFit/>
            </a:bodyPr>
            <a:lstStyle/>
            <a:p>
              <a:r>
                <a:rPr lang="en-US" sz="1800"/>
                <a:t>blue</a:t>
              </a:r>
            </a:p>
          </p:txBody>
        </p:sp>
        <p:sp>
          <p:nvSpPr>
            <p:cNvPr id="86" name="Text Box 26"/>
            <p:cNvSpPr txBox="1">
              <a:spLocks noChangeArrowheads="1"/>
            </p:cNvSpPr>
            <p:nvPr/>
          </p:nvSpPr>
          <p:spPr bwMode="auto">
            <a:xfrm>
              <a:off x="2857" y="1804"/>
              <a:ext cx="434" cy="231"/>
            </a:xfrm>
            <a:prstGeom prst="rect">
              <a:avLst/>
            </a:prstGeom>
            <a:noFill/>
            <a:ln w="12700">
              <a:noFill/>
              <a:miter lim="800000"/>
              <a:headEnd/>
              <a:tailEnd/>
            </a:ln>
            <a:effectLst/>
          </p:spPr>
          <p:txBody>
            <a:bodyPr wrap="none" lIns="90000" tIns="46800" rIns="90000" bIns="46800">
              <a:spAutoFit/>
            </a:bodyPr>
            <a:lstStyle/>
            <a:p>
              <a:r>
                <a:rPr lang="en-US" sz="1800"/>
                <a:t>green</a:t>
              </a:r>
            </a:p>
          </p:txBody>
        </p:sp>
      </p:grpSp>
      <p:sp>
        <p:nvSpPr>
          <p:cNvPr id="87" name="Text Box 37"/>
          <p:cNvSpPr txBox="1">
            <a:spLocks noChangeArrowheads="1"/>
          </p:cNvSpPr>
          <p:nvPr/>
        </p:nvSpPr>
        <p:spPr bwMode="auto">
          <a:xfrm>
            <a:off x="2520406" y="4070047"/>
            <a:ext cx="2168525" cy="825500"/>
          </a:xfrm>
          <a:prstGeom prst="rect">
            <a:avLst/>
          </a:prstGeom>
          <a:noFill/>
          <a:ln w="12700">
            <a:noFill/>
            <a:miter lim="800000"/>
            <a:headEnd/>
            <a:tailEnd/>
          </a:ln>
          <a:effectLst/>
        </p:spPr>
        <p:txBody>
          <a:bodyPr wrap="none" lIns="90000" tIns="46800" rIns="90000" bIns="46800">
            <a:spAutoFit/>
          </a:bodyPr>
          <a:lstStyle/>
          <a:p>
            <a:r>
              <a:rPr lang="en-US" sz="1600" dirty="0"/>
              <a:t>&lt;big, red, circle&gt;: +       </a:t>
            </a:r>
          </a:p>
          <a:p>
            <a:r>
              <a:rPr lang="en-US" sz="1600" dirty="0"/>
              <a:t>&lt;small, red, circle&gt;: +</a:t>
            </a:r>
          </a:p>
          <a:p>
            <a:r>
              <a:rPr lang="en-US" sz="1600" dirty="0"/>
              <a:t>&lt;small, red, square&gt;: </a:t>
            </a:r>
            <a:r>
              <a:rPr lang="en-US" sz="1600" dirty="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Top-Down Decision Tree Induction</a:t>
            </a:r>
          </a:p>
        </p:txBody>
      </p:sp>
      <p:sp>
        <p:nvSpPr>
          <p:cNvPr id="266243" name="Rectangle 3"/>
          <p:cNvSpPr>
            <a:spLocks noGrp="1" noChangeArrowheads="1"/>
          </p:cNvSpPr>
          <p:nvPr>
            <p:ph type="body" idx="1"/>
          </p:nvPr>
        </p:nvSpPr>
        <p:spPr>
          <a:xfrm>
            <a:off x="685800" y="1371600"/>
            <a:ext cx="7772400" cy="530225"/>
          </a:xfrm>
        </p:spPr>
        <p:txBody>
          <a:bodyPr/>
          <a:lstStyle/>
          <a:p>
            <a:r>
              <a:rPr lang="en-US" sz="2400"/>
              <a:t>Recursively build a tree top-down by divide and conquer.</a:t>
            </a:r>
          </a:p>
        </p:txBody>
      </p:sp>
      <p:sp>
        <p:nvSpPr>
          <p:cNvPr id="266244" name="Text Box 4"/>
          <p:cNvSpPr txBox="1">
            <a:spLocks noChangeArrowheads="1"/>
          </p:cNvSpPr>
          <p:nvPr/>
        </p:nvSpPr>
        <p:spPr bwMode="auto">
          <a:xfrm>
            <a:off x="2786050" y="1928802"/>
            <a:ext cx="3506797" cy="1202510"/>
          </a:xfrm>
          <a:prstGeom prst="rect">
            <a:avLst/>
          </a:prstGeom>
          <a:noFill/>
          <a:ln w="12700">
            <a:noFill/>
            <a:miter lim="800000"/>
            <a:headEnd/>
            <a:tailEnd/>
          </a:ln>
          <a:effectLst/>
        </p:spPr>
        <p:txBody>
          <a:bodyPr wrap="square" lIns="90000" tIns="46800" rIns="90000" bIns="46800">
            <a:spAutoFit/>
          </a:bodyPr>
          <a:lstStyle/>
          <a:p>
            <a:r>
              <a:rPr lang="en-US" sz="1800" dirty="0"/>
              <a:t>&lt;big, red, circle&gt;: 		+      </a:t>
            </a:r>
          </a:p>
          <a:p>
            <a:r>
              <a:rPr lang="en-US" sz="1800" dirty="0"/>
              <a:t>&lt;small, red, circle&gt;: 		+</a:t>
            </a:r>
          </a:p>
          <a:p>
            <a:r>
              <a:rPr lang="en-US" sz="1800" dirty="0"/>
              <a:t>&lt;small, red, square&gt;: 	</a:t>
            </a:r>
            <a:r>
              <a:rPr lang="en-US" sz="1800" dirty="0">
                <a:sym typeface="Symbol" pitchFamily="18" charset="2"/>
              </a:rPr>
              <a:t> </a:t>
            </a:r>
          </a:p>
          <a:p>
            <a:r>
              <a:rPr lang="en-US" sz="1800" dirty="0">
                <a:sym typeface="Symbol" pitchFamily="18" charset="2"/>
              </a:rPr>
              <a:t>&lt;big, blue, circle&gt;: 		</a:t>
            </a:r>
          </a:p>
        </p:txBody>
      </p:sp>
      <p:grpSp>
        <p:nvGrpSpPr>
          <p:cNvPr id="79" name="Group 33"/>
          <p:cNvGrpSpPr>
            <a:grpSpLocks/>
          </p:cNvGrpSpPr>
          <p:nvPr/>
        </p:nvGrpSpPr>
        <p:grpSpPr bwMode="auto">
          <a:xfrm>
            <a:off x="2806713" y="3797298"/>
            <a:ext cx="2389188" cy="1181100"/>
            <a:chOff x="2548" y="2933"/>
            <a:chExt cx="1505" cy="744"/>
          </a:xfrm>
        </p:grpSpPr>
        <p:sp>
          <p:nvSpPr>
            <p:cNvPr id="80" name="Oval 19"/>
            <p:cNvSpPr>
              <a:spLocks noChangeArrowheads="1"/>
            </p:cNvSpPr>
            <p:nvPr/>
          </p:nvSpPr>
          <p:spPr bwMode="auto">
            <a:xfrm>
              <a:off x="3171" y="3019"/>
              <a:ext cx="72" cy="68"/>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sp>
          <p:nvSpPr>
            <p:cNvPr id="81" name="Oval 20"/>
            <p:cNvSpPr>
              <a:spLocks noChangeArrowheads="1"/>
            </p:cNvSpPr>
            <p:nvPr/>
          </p:nvSpPr>
          <p:spPr bwMode="auto">
            <a:xfrm>
              <a:off x="2750" y="3433"/>
              <a:ext cx="72" cy="68"/>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sp>
          <p:nvSpPr>
            <p:cNvPr id="82" name="Oval 21"/>
            <p:cNvSpPr>
              <a:spLocks noChangeArrowheads="1"/>
            </p:cNvSpPr>
            <p:nvPr/>
          </p:nvSpPr>
          <p:spPr bwMode="auto">
            <a:xfrm>
              <a:off x="3220" y="3433"/>
              <a:ext cx="72" cy="68"/>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sp>
          <p:nvSpPr>
            <p:cNvPr id="83" name="Line 22"/>
            <p:cNvSpPr>
              <a:spLocks noChangeShapeType="1"/>
            </p:cNvSpPr>
            <p:nvPr/>
          </p:nvSpPr>
          <p:spPr bwMode="auto">
            <a:xfrm flipH="1">
              <a:off x="2804" y="3062"/>
              <a:ext cx="415" cy="391"/>
            </a:xfrm>
            <a:prstGeom prst="line">
              <a:avLst/>
            </a:prstGeom>
            <a:noFill/>
            <a:ln w="12700">
              <a:solidFill>
                <a:schemeClr val="tx1"/>
              </a:solidFill>
              <a:round/>
              <a:headEnd/>
              <a:tailEnd/>
            </a:ln>
            <a:effectLst/>
          </p:spPr>
          <p:txBody>
            <a:bodyPr wrap="none" lIns="90000" tIns="46800" rIns="90000" bIns="46800">
              <a:spAutoFit/>
            </a:bodyPr>
            <a:lstStyle/>
            <a:p>
              <a:endParaRPr lang="en-US"/>
            </a:p>
          </p:txBody>
        </p:sp>
        <p:sp>
          <p:nvSpPr>
            <p:cNvPr id="84" name="Line 23"/>
            <p:cNvSpPr>
              <a:spLocks noChangeShapeType="1"/>
            </p:cNvSpPr>
            <p:nvPr/>
          </p:nvSpPr>
          <p:spPr bwMode="auto">
            <a:xfrm>
              <a:off x="3224" y="3039"/>
              <a:ext cx="10" cy="391"/>
            </a:xfrm>
            <a:prstGeom prst="line">
              <a:avLst/>
            </a:prstGeom>
            <a:noFill/>
            <a:ln w="12700">
              <a:solidFill>
                <a:schemeClr val="tx1"/>
              </a:solidFill>
              <a:round/>
              <a:headEnd/>
              <a:tailEnd/>
            </a:ln>
            <a:effectLst/>
          </p:spPr>
          <p:txBody>
            <a:bodyPr lIns="90000" tIns="46800" rIns="90000" bIns="46800">
              <a:spAutoFit/>
            </a:bodyPr>
            <a:lstStyle/>
            <a:p>
              <a:endParaRPr lang="en-US"/>
            </a:p>
          </p:txBody>
        </p:sp>
        <p:sp>
          <p:nvSpPr>
            <p:cNvPr id="85" name="Line 24"/>
            <p:cNvSpPr>
              <a:spLocks noChangeShapeType="1"/>
            </p:cNvSpPr>
            <p:nvPr/>
          </p:nvSpPr>
          <p:spPr bwMode="auto">
            <a:xfrm>
              <a:off x="3168" y="3044"/>
              <a:ext cx="495" cy="400"/>
            </a:xfrm>
            <a:prstGeom prst="line">
              <a:avLst/>
            </a:prstGeom>
            <a:noFill/>
            <a:ln w="12700">
              <a:solidFill>
                <a:schemeClr val="tx1"/>
              </a:solidFill>
              <a:round/>
              <a:headEnd/>
              <a:tailEnd/>
            </a:ln>
            <a:effectLst/>
          </p:spPr>
          <p:txBody>
            <a:bodyPr lIns="90000" tIns="46800" rIns="90000" bIns="46800">
              <a:spAutoFit/>
            </a:bodyPr>
            <a:lstStyle/>
            <a:p>
              <a:endParaRPr lang="en-US"/>
            </a:p>
          </p:txBody>
        </p:sp>
        <p:sp>
          <p:nvSpPr>
            <p:cNvPr id="86" name="Text Box 25"/>
            <p:cNvSpPr txBox="1">
              <a:spLocks noChangeArrowheads="1"/>
            </p:cNvSpPr>
            <p:nvPr/>
          </p:nvSpPr>
          <p:spPr bwMode="auto">
            <a:xfrm>
              <a:off x="2766" y="2933"/>
              <a:ext cx="442" cy="231"/>
            </a:xfrm>
            <a:prstGeom prst="rect">
              <a:avLst/>
            </a:prstGeom>
            <a:noFill/>
            <a:ln w="12700">
              <a:noFill/>
              <a:miter lim="800000"/>
              <a:headEnd/>
              <a:tailEnd/>
            </a:ln>
            <a:effectLst/>
          </p:spPr>
          <p:txBody>
            <a:bodyPr wrap="none" lIns="90000" tIns="46800" rIns="90000" bIns="46800">
              <a:spAutoFit/>
            </a:bodyPr>
            <a:lstStyle/>
            <a:p>
              <a:r>
                <a:rPr lang="en-US" sz="1800">
                  <a:solidFill>
                    <a:srgbClr val="008000"/>
                  </a:solidFill>
                </a:rPr>
                <a:t>shape</a:t>
              </a:r>
              <a:endParaRPr lang="en-US"/>
            </a:p>
          </p:txBody>
        </p:sp>
        <p:sp>
          <p:nvSpPr>
            <p:cNvPr id="87" name="Text Box 26"/>
            <p:cNvSpPr txBox="1">
              <a:spLocks noChangeArrowheads="1"/>
            </p:cNvSpPr>
            <p:nvPr/>
          </p:nvSpPr>
          <p:spPr bwMode="auto">
            <a:xfrm>
              <a:off x="2548" y="3176"/>
              <a:ext cx="434" cy="231"/>
            </a:xfrm>
            <a:prstGeom prst="rect">
              <a:avLst/>
            </a:prstGeom>
            <a:noFill/>
            <a:ln w="12700">
              <a:noFill/>
              <a:miter lim="800000"/>
              <a:headEnd/>
              <a:tailEnd/>
            </a:ln>
            <a:effectLst/>
          </p:spPr>
          <p:txBody>
            <a:bodyPr wrap="none" lIns="90000" tIns="46800" rIns="90000" bIns="46800">
              <a:spAutoFit/>
            </a:bodyPr>
            <a:lstStyle/>
            <a:p>
              <a:r>
                <a:rPr lang="en-US" sz="1800"/>
                <a:t>circle</a:t>
              </a:r>
              <a:endParaRPr lang="en-US"/>
            </a:p>
          </p:txBody>
        </p:sp>
        <p:sp>
          <p:nvSpPr>
            <p:cNvPr id="88" name="Text Box 27"/>
            <p:cNvSpPr txBox="1">
              <a:spLocks noChangeArrowheads="1"/>
            </p:cNvSpPr>
            <p:nvPr/>
          </p:nvSpPr>
          <p:spPr bwMode="auto">
            <a:xfrm>
              <a:off x="2981" y="3227"/>
              <a:ext cx="490" cy="231"/>
            </a:xfrm>
            <a:prstGeom prst="rect">
              <a:avLst/>
            </a:prstGeom>
            <a:noFill/>
            <a:ln w="12700">
              <a:noFill/>
              <a:miter lim="800000"/>
              <a:headEnd/>
              <a:tailEnd/>
            </a:ln>
            <a:effectLst/>
          </p:spPr>
          <p:txBody>
            <a:bodyPr wrap="none" lIns="90000" tIns="46800" rIns="90000" bIns="46800">
              <a:spAutoFit/>
            </a:bodyPr>
            <a:lstStyle/>
            <a:p>
              <a:r>
                <a:rPr lang="en-US" sz="1800"/>
                <a:t>square</a:t>
              </a:r>
              <a:endParaRPr lang="en-US"/>
            </a:p>
          </p:txBody>
        </p:sp>
        <p:sp>
          <p:nvSpPr>
            <p:cNvPr id="89" name="Text Box 28"/>
            <p:cNvSpPr txBox="1">
              <a:spLocks noChangeArrowheads="1"/>
            </p:cNvSpPr>
            <p:nvPr/>
          </p:nvSpPr>
          <p:spPr bwMode="auto">
            <a:xfrm>
              <a:off x="3499" y="3201"/>
              <a:ext cx="554" cy="231"/>
            </a:xfrm>
            <a:prstGeom prst="rect">
              <a:avLst/>
            </a:prstGeom>
            <a:noFill/>
            <a:ln w="12700">
              <a:noFill/>
              <a:miter lim="800000"/>
              <a:headEnd/>
              <a:tailEnd/>
            </a:ln>
            <a:effectLst/>
          </p:spPr>
          <p:txBody>
            <a:bodyPr wrap="none" lIns="90000" tIns="46800" rIns="90000" bIns="46800">
              <a:spAutoFit/>
            </a:bodyPr>
            <a:lstStyle/>
            <a:p>
              <a:r>
                <a:rPr lang="en-US" sz="1800"/>
                <a:t>triangle</a:t>
              </a:r>
              <a:endParaRPr lang="en-US"/>
            </a:p>
          </p:txBody>
        </p:sp>
        <p:sp>
          <p:nvSpPr>
            <p:cNvPr id="90" name="Text Box 29"/>
            <p:cNvSpPr txBox="1">
              <a:spLocks noChangeArrowheads="1"/>
            </p:cNvSpPr>
            <p:nvPr/>
          </p:nvSpPr>
          <p:spPr bwMode="auto">
            <a:xfrm>
              <a:off x="2614" y="3427"/>
              <a:ext cx="114" cy="250"/>
            </a:xfrm>
            <a:prstGeom prst="rect">
              <a:avLst/>
            </a:prstGeom>
            <a:noFill/>
            <a:ln w="12700">
              <a:noFill/>
              <a:miter lim="800000"/>
              <a:headEnd/>
              <a:tailEnd/>
            </a:ln>
            <a:effectLst/>
          </p:spPr>
          <p:txBody>
            <a:bodyPr wrap="none" lIns="90000" tIns="46800" rIns="90000" bIns="46800">
              <a:spAutoFit/>
            </a:bodyPr>
            <a:lstStyle/>
            <a:p>
              <a:endParaRPr lang="en-US"/>
            </a:p>
          </p:txBody>
        </p:sp>
        <p:sp>
          <p:nvSpPr>
            <p:cNvPr id="91" name="Text Box 30"/>
            <p:cNvSpPr txBox="1">
              <a:spLocks noChangeArrowheads="1"/>
            </p:cNvSpPr>
            <p:nvPr/>
          </p:nvSpPr>
          <p:spPr bwMode="auto">
            <a:xfrm>
              <a:off x="3078" y="3408"/>
              <a:ext cx="114" cy="250"/>
            </a:xfrm>
            <a:prstGeom prst="rect">
              <a:avLst/>
            </a:prstGeom>
            <a:noFill/>
            <a:ln w="12700">
              <a:noFill/>
              <a:miter lim="800000"/>
              <a:headEnd/>
              <a:tailEnd/>
            </a:ln>
            <a:effectLst/>
          </p:spPr>
          <p:txBody>
            <a:bodyPr wrap="none" lIns="90000" tIns="46800" rIns="90000" bIns="46800">
              <a:spAutoFit/>
            </a:bodyPr>
            <a:lstStyle/>
            <a:p>
              <a:endParaRPr lang="en-US"/>
            </a:p>
          </p:txBody>
        </p:sp>
        <p:sp>
          <p:nvSpPr>
            <p:cNvPr id="92" name="Text Box 31"/>
            <p:cNvSpPr txBox="1">
              <a:spLocks noChangeArrowheads="1"/>
            </p:cNvSpPr>
            <p:nvPr/>
          </p:nvSpPr>
          <p:spPr bwMode="auto">
            <a:xfrm>
              <a:off x="3536" y="3411"/>
              <a:ext cx="114" cy="250"/>
            </a:xfrm>
            <a:prstGeom prst="rect">
              <a:avLst/>
            </a:prstGeom>
            <a:noFill/>
            <a:ln w="12700">
              <a:noFill/>
              <a:miter lim="800000"/>
              <a:headEnd/>
              <a:tailEnd/>
            </a:ln>
            <a:effectLst/>
          </p:spPr>
          <p:txBody>
            <a:bodyPr wrap="none" lIns="90000" tIns="46800" rIns="90000" bIns="46800">
              <a:spAutoFit/>
            </a:bodyPr>
            <a:lstStyle/>
            <a:p>
              <a:endParaRPr lang="en-US"/>
            </a:p>
          </p:txBody>
        </p:sp>
        <p:sp>
          <p:nvSpPr>
            <p:cNvPr id="93" name="Oval 32"/>
            <p:cNvSpPr>
              <a:spLocks noChangeArrowheads="1"/>
            </p:cNvSpPr>
            <p:nvPr/>
          </p:nvSpPr>
          <p:spPr bwMode="auto">
            <a:xfrm>
              <a:off x="3620" y="3408"/>
              <a:ext cx="72" cy="68"/>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grpSp>
      <p:sp>
        <p:nvSpPr>
          <p:cNvPr id="94" name="Text Box 17"/>
          <p:cNvSpPr txBox="1">
            <a:spLocks noChangeArrowheads="1"/>
          </p:cNvSpPr>
          <p:nvPr/>
        </p:nvSpPr>
        <p:spPr bwMode="auto">
          <a:xfrm>
            <a:off x="858851" y="3706811"/>
            <a:ext cx="2168525" cy="825500"/>
          </a:xfrm>
          <a:prstGeom prst="rect">
            <a:avLst/>
          </a:prstGeom>
          <a:noFill/>
          <a:ln w="12700">
            <a:noFill/>
            <a:miter lim="800000"/>
            <a:headEnd/>
            <a:tailEnd/>
          </a:ln>
          <a:effectLst/>
        </p:spPr>
        <p:txBody>
          <a:bodyPr wrap="none" lIns="90000" tIns="46800" rIns="90000" bIns="46800">
            <a:spAutoFit/>
          </a:bodyPr>
          <a:lstStyle/>
          <a:p>
            <a:r>
              <a:rPr lang="en-US" sz="1600"/>
              <a:t>&lt;big, red, circle&gt;: +       </a:t>
            </a:r>
          </a:p>
          <a:p>
            <a:r>
              <a:rPr lang="en-US" sz="1600"/>
              <a:t>&lt;small, red, circle&gt;: +</a:t>
            </a:r>
          </a:p>
          <a:p>
            <a:r>
              <a:rPr lang="en-US" sz="1600"/>
              <a:t>&lt;small, red, square&gt;: </a:t>
            </a:r>
            <a:r>
              <a:rPr lang="en-US" sz="1600">
                <a:sym typeface="Symbol" pitchFamily="18" charset="2"/>
              </a:rPr>
              <a:t>  </a:t>
            </a:r>
          </a:p>
        </p:txBody>
      </p:sp>
      <p:grpSp>
        <p:nvGrpSpPr>
          <p:cNvPr id="95" name="Group 5"/>
          <p:cNvGrpSpPr>
            <a:grpSpLocks/>
          </p:cNvGrpSpPr>
          <p:nvPr/>
        </p:nvGrpSpPr>
        <p:grpSpPr bwMode="auto">
          <a:xfrm>
            <a:off x="3735401" y="3143248"/>
            <a:ext cx="1895475" cy="928688"/>
            <a:chOff x="2097" y="1584"/>
            <a:chExt cx="1194" cy="585"/>
          </a:xfrm>
        </p:grpSpPr>
        <p:sp>
          <p:nvSpPr>
            <p:cNvPr id="96" name="Oval 6"/>
            <p:cNvSpPr>
              <a:spLocks noChangeArrowheads="1"/>
            </p:cNvSpPr>
            <p:nvPr/>
          </p:nvSpPr>
          <p:spPr bwMode="auto">
            <a:xfrm>
              <a:off x="2626" y="2102"/>
              <a:ext cx="72" cy="67"/>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sp>
          <p:nvSpPr>
            <p:cNvPr id="97" name="Oval 7"/>
            <p:cNvSpPr>
              <a:spLocks noChangeArrowheads="1"/>
            </p:cNvSpPr>
            <p:nvPr/>
          </p:nvSpPr>
          <p:spPr bwMode="auto">
            <a:xfrm>
              <a:off x="3075" y="2102"/>
              <a:ext cx="72" cy="67"/>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sp>
          <p:nvSpPr>
            <p:cNvPr id="98" name="Line 8"/>
            <p:cNvSpPr>
              <a:spLocks noChangeShapeType="1"/>
            </p:cNvSpPr>
            <p:nvPr/>
          </p:nvSpPr>
          <p:spPr bwMode="auto">
            <a:xfrm flipH="1">
              <a:off x="2170" y="1731"/>
              <a:ext cx="454" cy="390"/>
            </a:xfrm>
            <a:prstGeom prst="line">
              <a:avLst/>
            </a:prstGeom>
            <a:noFill/>
            <a:ln w="12700">
              <a:solidFill>
                <a:schemeClr val="tx1"/>
              </a:solidFill>
              <a:round/>
              <a:headEnd/>
              <a:tailEnd/>
            </a:ln>
            <a:effectLst/>
          </p:spPr>
          <p:txBody>
            <a:bodyPr lIns="90000" tIns="46800" rIns="90000" bIns="46800">
              <a:spAutoFit/>
            </a:bodyPr>
            <a:lstStyle/>
            <a:p>
              <a:endParaRPr lang="en-US"/>
            </a:p>
          </p:txBody>
        </p:sp>
        <p:sp>
          <p:nvSpPr>
            <p:cNvPr id="99" name="Line 9"/>
            <p:cNvSpPr>
              <a:spLocks noChangeShapeType="1"/>
            </p:cNvSpPr>
            <p:nvPr/>
          </p:nvSpPr>
          <p:spPr bwMode="auto">
            <a:xfrm>
              <a:off x="2629" y="1708"/>
              <a:ext cx="11" cy="390"/>
            </a:xfrm>
            <a:prstGeom prst="line">
              <a:avLst/>
            </a:prstGeom>
            <a:noFill/>
            <a:ln w="12700">
              <a:solidFill>
                <a:schemeClr val="tx1"/>
              </a:solidFill>
              <a:round/>
              <a:headEnd/>
              <a:tailEnd/>
            </a:ln>
            <a:effectLst/>
          </p:spPr>
          <p:txBody>
            <a:bodyPr lIns="90000" tIns="46800" rIns="90000" bIns="46800">
              <a:spAutoFit/>
            </a:bodyPr>
            <a:lstStyle/>
            <a:p>
              <a:endParaRPr lang="en-US"/>
            </a:p>
          </p:txBody>
        </p:sp>
        <p:sp>
          <p:nvSpPr>
            <p:cNvPr id="100" name="Line 10"/>
            <p:cNvSpPr>
              <a:spLocks noChangeShapeType="1"/>
            </p:cNvSpPr>
            <p:nvPr/>
          </p:nvSpPr>
          <p:spPr bwMode="auto">
            <a:xfrm>
              <a:off x="2584" y="1713"/>
              <a:ext cx="495" cy="399"/>
            </a:xfrm>
            <a:prstGeom prst="line">
              <a:avLst/>
            </a:prstGeom>
            <a:noFill/>
            <a:ln w="12700">
              <a:solidFill>
                <a:schemeClr val="tx1"/>
              </a:solidFill>
              <a:round/>
              <a:headEnd/>
              <a:tailEnd/>
            </a:ln>
            <a:effectLst/>
          </p:spPr>
          <p:txBody>
            <a:bodyPr lIns="90000" tIns="46800" rIns="90000" bIns="46800">
              <a:spAutoFit/>
            </a:bodyPr>
            <a:lstStyle/>
            <a:p>
              <a:endParaRPr lang="en-US"/>
            </a:p>
          </p:txBody>
        </p:sp>
        <p:sp>
          <p:nvSpPr>
            <p:cNvPr id="101" name="Oval 11"/>
            <p:cNvSpPr>
              <a:spLocks noChangeArrowheads="1"/>
            </p:cNvSpPr>
            <p:nvPr/>
          </p:nvSpPr>
          <p:spPr bwMode="auto">
            <a:xfrm>
              <a:off x="2586" y="1675"/>
              <a:ext cx="72" cy="68"/>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sp>
          <p:nvSpPr>
            <p:cNvPr id="102" name="Oval 12"/>
            <p:cNvSpPr>
              <a:spLocks noChangeArrowheads="1"/>
            </p:cNvSpPr>
            <p:nvPr/>
          </p:nvSpPr>
          <p:spPr bwMode="auto">
            <a:xfrm>
              <a:off x="2133" y="2089"/>
              <a:ext cx="72" cy="68"/>
            </a:xfrm>
            <a:prstGeom prst="ellipse">
              <a:avLst/>
            </a:prstGeom>
            <a:solidFill>
              <a:srgbClr val="009900"/>
            </a:solidFill>
            <a:ln w="12700">
              <a:solidFill>
                <a:schemeClr val="tx1"/>
              </a:solidFill>
              <a:round/>
              <a:headEnd/>
              <a:tailEnd/>
            </a:ln>
            <a:effectLst/>
          </p:spPr>
          <p:txBody>
            <a:bodyPr wrap="none" lIns="90000" tIns="46800" rIns="90000" bIns="46800" anchor="ctr">
              <a:spAutoFit/>
            </a:bodyPr>
            <a:lstStyle/>
            <a:p>
              <a:endParaRPr lang="en-US"/>
            </a:p>
          </p:txBody>
        </p:sp>
        <p:sp>
          <p:nvSpPr>
            <p:cNvPr id="103" name="Text Box 13"/>
            <p:cNvSpPr txBox="1">
              <a:spLocks noChangeArrowheads="1"/>
            </p:cNvSpPr>
            <p:nvPr/>
          </p:nvSpPr>
          <p:spPr bwMode="auto">
            <a:xfrm>
              <a:off x="2646" y="1584"/>
              <a:ext cx="410" cy="231"/>
            </a:xfrm>
            <a:prstGeom prst="rect">
              <a:avLst/>
            </a:prstGeom>
            <a:noFill/>
            <a:ln w="12700">
              <a:noFill/>
              <a:miter lim="800000"/>
              <a:headEnd/>
              <a:tailEnd/>
            </a:ln>
            <a:effectLst/>
          </p:spPr>
          <p:txBody>
            <a:bodyPr wrap="none" lIns="90000" tIns="46800" rIns="90000" bIns="46800">
              <a:spAutoFit/>
            </a:bodyPr>
            <a:lstStyle/>
            <a:p>
              <a:r>
                <a:rPr lang="en-US" sz="1800">
                  <a:solidFill>
                    <a:srgbClr val="008000"/>
                  </a:solidFill>
                </a:rPr>
                <a:t>color</a:t>
              </a:r>
            </a:p>
          </p:txBody>
        </p:sp>
        <p:sp>
          <p:nvSpPr>
            <p:cNvPr id="104" name="Text Box 14"/>
            <p:cNvSpPr txBox="1">
              <a:spLocks noChangeArrowheads="1"/>
            </p:cNvSpPr>
            <p:nvPr/>
          </p:nvSpPr>
          <p:spPr bwMode="auto">
            <a:xfrm>
              <a:off x="2097" y="1818"/>
              <a:ext cx="298" cy="231"/>
            </a:xfrm>
            <a:prstGeom prst="rect">
              <a:avLst/>
            </a:prstGeom>
            <a:noFill/>
            <a:ln w="12700">
              <a:noFill/>
              <a:miter lim="800000"/>
              <a:headEnd/>
              <a:tailEnd/>
            </a:ln>
            <a:effectLst/>
          </p:spPr>
          <p:txBody>
            <a:bodyPr wrap="none" lIns="90000" tIns="46800" rIns="90000" bIns="46800">
              <a:spAutoFit/>
            </a:bodyPr>
            <a:lstStyle/>
            <a:p>
              <a:r>
                <a:rPr lang="en-US" sz="1800"/>
                <a:t>red</a:t>
              </a:r>
            </a:p>
          </p:txBody>
        </p:sp>
        <p:sp>
          <p:nvSpPr>
            <p:cNvPr id="105" name="Text Box 15"/>
            <p:cNvSpPr txBox="1">
              <a:spLocks noChangeArrowheads="1"/>
            </p:cNvSpPr>
            <p:nvPr/>
          </p:nvSpPr>
          <p:spPr bwMode="auto">
            <a:xfrm>
              <a:off x="2431" y="1876"/>
              <a:ext cx="362" cy="231"/>
            </a:xfrm>
            <a:prstGeom prst="rect">
              <a:avLst/>
            </a:prstGeom>
            <a:noFill/>
            <a:ln w="12700">
              <a:noFill/>
              <a:miter lim="800000"/>
              <a:headEnd/>
              <a:tailEnd/>
            </a:ln>
            <a:effectLst/>
          </p:spPr>
          <p:txBody>
            <a:bodyPr wrap="none" lIns="90000" tIns="46800" rIns="90000" bIns="46800">
              <a:spAutoFit/>
            </a:bodyPr>
            <a:lstStyle/>
            <a:p>
              <a:r>
                <a:rPr lang="en-US" sz="1800"/>
                <a:t>blue</a:t>
              </a:r>
            </a:p>
          </p:txBody>
        </p:sp>
        <p:sp>
          <p:nvSpPr>
            <p:cNvPr id="106" name="Text Box 16"/>
            <p:cNvSpPr txBox="1">
              <a:spLocks noChangeArrowheads="1"/>
            </p:cNvSpPr>
            <p:nvPr/>
          </p:nvSpPr>
          <p:spPr bwMode="auto">
            <a:xfrm>
              <a:off x="2857" y="1804"/>
              <a:ext cx="434" cy="231"/>
            </a:xfrm>
            <a:prstGeom prst="rect">
              <a:avLst/>
            </a:prstGeom>
            <a:noFill/>
            <a:ln w="12700">
              <a:noFill/>
              <a:miter lim="800000"/>
              <a:headEnd/>
              <a:tailEnd/>
            </a:ln>
            <a:effectLst/>
          </p:spPr>
          <p:txBody>
            <a:bodyPr wrap="none" lIns="90000" tIns="46800" rIns="90000" bIns="46800">
              <a:spAutoFit/>
            </a:bodyPr>
            <a:lstStyle/>
            <a:p>
              <a:r>
                <a:rPr lang="en-US" sz="1800"/>
                <a:t>green</a:t>
              </a:r>
            </a:p>
          </p:txBody>
        </p:sp>
      </p:grpSp>
      <p:sp>
        <p:nvSpPr>
          <p:cNvPr id="107" name="Text Box 34"/>
          <p:cNvSpPr txBox="1">
            <a:spLocks noChangeArrowheads="1"/>
          </p:cNvSpPr>
          <p:nvPr/>
        </p:nvSpPr>
        <p:spPr bwMode="auto">
          <a:xfrm>
            <a:off x="1558938" y="4833936"/>
            <a:ext cx="2165350" cy="581025"/>
          </a:xfrm>
          <a:prstGeom prst="rect">
            <a:avLst/>
          </a:prstGeom>
          <a:noFill/>
          <a:ln w="12700">
            <a:noFill/>
            <a:miter lim="800000"/>
            <a:headEnd/>
            <a:tailEnd/>
          </a:ln>
          <a:effectLst/>
        </p:spPr>
        <p:txBody>
          <a:bodyPr wrap="none" lIns="90000" tIns="46800" rIns="90000" bIns="46800">
            <a:spAutoFit/>
          </a:bodyPr>
          <a:lstStyle/>
          <a:p>
            <a:r>
              <a:rPr lang="en-US" sz="1600"/>
              <a:t>&lt;big, red, circle&gt;: +       </a:t>
            </a:r>
          </a:p>
          <a:p>
            <a:r>
              <a:rPr lang="en-US" sz="1600"/>
              <a:t>&lt;small, red, circle&gt;: +</a:t>
            </a:r>
          </a:p>
        </p:txBody>
      </p:sp>
      <p:sp>
        <p:nvSpPr>
          <p:cNvPr id="108" name="Text Box 36"/>
          <p:cNvSpPr txBox="1">
            <a:spLocks noChangeArrowheads="1"/>
          </p:cNvSpPr>
          <p:nvPr/>
        </p:nvSpPr>
        <p:spPr bwMode="auto">
          <a:xfrm>
            <a:off x="2911488" y="4603748"/>
            <a:ext cx="498475" cy="366713"/>
          </a:xfrm>
          <a:prstGeom prst="rect">
            <a:avLst/>
          </a:prstGeom>
          <a:noFill/>
          <a:ln w="12700">
            <a:noFill/>
            <a:miter lim="800000"/>
            <a:headEnd/>
            <a:tailEnd/>
          </a:ln>
          <a:effectLst/>
        </p:spPr>
        <p:txBody>
          <a:bodyPr wrap="none" lIns="90000" tIns="46800" rIns="90000" bIns="46800">
            <a:spAutoFit/>
          </a:bodyPr>
          <a:lstStyle/>
          <a:p>
            <a:r>
              <a:rPr lang="en-US" sz="1800">
                <a:solidFill>
                  <a:srgbClr val="FF0000"/>
                </a:solidFill>
              </a:rPr>
              <a:t>pos</a:t>
            </a:r>
          </a:p>
        </p:txBody>
      </p:sp>
      <p:sp>
        <p:nvSpPr>
          <p:cNvPr id="109" name="Text Box 37"/>
          <p:cNvSpPr txBox="1">
            <a:spLocks noChangeArrowheads="1"/>
          </p:cNvSpPr>
          <p:nvPr/>
        </p:nvSpPr>
        <p:spPr bwMode="auto">
          <a:xfrm>
            <a:off x="3571888" y="4856161"/>
            <a:ext cx="2168525" cy="336550"/>
          </a:xfrm>
          <a:prstGeom prst="rect">
            <a:avLst/>
          </a:prstGeom>
          <a:noFill/>
          <a:ln w="12700">
            <a:noFill/>
            <a:miter lim="800000"/>
            <a:headEnd/>
            <a:tailEnd/>
          </a:ln>
          <a:effectLst/>
        </p:spPr>
        <p:txBody>
          <a:bodyPr wrap="none" lIns="90000" tIns="46800" rIns="90000" bIns="46800">
            <a:spAutoFit/>
          </a:bodyPr>
          <a:lstStyle/>
          <a:p>
            <a:r>
              <a:rPr lang="en-US" sz="1600"/>
              <a:t>&lt;small, red, square&gt;: </a:t>
            </a:r>
            <a:r>
              <a:rPr lang="en-US" sz="1600">
                <a:sym typeface="Symbol" pitchFamily="18" charset="2"/>
              </a:rPr>
              <a:t>  </a:t>
            </a:r>
          </a:p>
        </p:txBody>
      </p:sp>
      <p:sp>
        <p:nvSpPr>
          <p:cNvPr id="110" name="Text Box 38"/>
          <p:cNvSpPr txBox="1">
            <a:spLocks noChangeArrowheads="1"/>
          </p:cNvSpPr>
          <p:nvPr/>
        </p:nvSpPr>
        <p:spPr bwMode="auto">
          <a:xfrm>
            <a:off x="3649676" y="4595811"/>
            <a:ext cx="511175" cy="366712"/>
          </a:xfrm>
          <a:prstGeom prst="rect">
            <a:avLst/>
          </a:prstGeom>
          <a:noFill/>
          <a:ln w="12700">
            <a:noFill/>
            <a:miter lim="800000"/>
            <a:headEnd/>
            <a:tailEnd/>
          </a:ln>
          <a:effectLst/>
        </p:spPr>
        <p:txBody>
          <a:bodyPr wrap="none" lIns="90000" tIns="46800" rIns="90000" bIns="46800">
            <a:spAutoFit/>
          </a:bodyPr>
          <a:lstStyle/>
          <a:p>
            <a:r>
              <a:rPr lang="en-US" sz="1800">
                <a:solidFill>
                  <a:srgbClr val="FF0000"/>
                </a:solidFill>
              </a:rPr>
              <a:t>neg</a:t>
            </a:r>
          </a:p>
        </p:txBody>
      </p:sp>
      <p:sp>
        <p:nvSpPr>
          <p:cNvPr id="111" name="Text Box 39"/>
          <p:cNvSpPr txBox="1">
            <a:spLocks noChangeArrowheads="1"/>
          </p:cNvSpPr>
          <p:nvPr/>
        </p:nvSpPr>
        <p:spPr bwMode="auto">
          <a:xfrm>
            <a:off x="4356113" y="4586286"/>
            <a:ext cx="498475" cy="366712"/>
          </a:xfrm>
          <a:prstGeom prst="rect">
            <a:avLst/>
          </a:prstGeom>
          <a:noFill/>
          <a:ln w="12700">
            <a:noFill/>
            <a:miter lim="800000"/>
            <a:headEnd/>
            <a:tailEnd/>
          </a:ln>
          <a:effectLst/>
        </p:spPr>
        <p:txBody>
          <a:bodyPr wrap="none" lIns="90000" tIns="46800" rIns="90000" bIns="46800">
            <a:spAutoFit/>
          </a:bodyPr>
          <a:lstStyle/>
          <a:p>
            <a:r>
              <a:rPr lang="en-US" sz="1800">
                <a:solidFill>
                  <a:srgbClr val="FF0000"/>
                </a:solidFill>
              </a:rPr>
              <a:t>pos</a:t>
            </a:r>
          </a:p>
        </p:txBody>
      </p:sp>
      <p:sp>
        <p:nvSpPr>
          <p:cNvPr id="112" name="Text Box 40"/>
          <p:cNvSpPr txBox="1">
            <a:spLocks noChangeArrowheads="1"/>
          </p:cNvSpPr>
          <p:nvPr/>
        </p:nvSpPr>
        <p:spPr bwMode="auto">
          <a:xfrm>
            <a:off x="4286248" y="4071942"/>
            <a:ext cx="1897063" cy="336550"/>
          </a:xfrm>
          <a:prstGeom prst="rect">
            <a:avLst/>
          </a:prstGeom>
          <a:noFill/>
          <a:ln w="12700">
            <a:noFill/>
            <a:miter lim="800000"/>
            <a:headEnd/>
            <a:tailEnd/>
          </a:ln>
          <a:effectLst/>
        </p:spPr>
        <p:txBody>
          <a:bodyPr wrap="none" lIns="90000" tIns="46800" rIns="90000" bIns="46800">
            <a:spAutoFit/>
          </a:bodyPr>
          <a:lstStyle/>
          <a:p>
            <a:r>
              <a:rPr lang="en-US" sz="1600" dirty="0">
                <a:sym typeface="Symbol" pitchFamily="18" charset="2"/>
              </a:rPr>
              <a:t>&lt;big, blue, circle&gt;: </a:t>
            </a:r>
          </a:p>
        </p:txBody>
      </p:sp>
      <p:sp>
        <p:nvSpPr>
          <p:cNvPr id="113" name="Text Box 41"/>
          <p:cNvSpPr txBox="1">
            <a:spLocks noChangeArrowheads="1"/>
          </p:cNvSpPr>
          <p:nvPr/>
        </p:nvSpPr>
        <p:spPr bwMode="auto">
          <a:xfrm>
            <a:off x="4386276" y="3943348"/>
            <a:ext cx="511175" cy="366713"/>
          </a:xfrm>
          <a:prstGeom prst="rect">
            <a:avLst/>
          </a:prstGeom>
          <a:noFill/>
          <a:ln w="12700">
            <a:noFill/>
            <a:miter lim="800000"/>
            <a:headEnd/>
            <a:tailEnd/>
          </a:ln>
          <a:effectLst/>
        </p:spPr>
        <p:txBody>
          <a:bodyPr wrap="none" lIns="90000" tIns="46800" rIns="90000" bIns="46800">
            <a:spAutoFit/>
          </a:bodyPr>
          <a:lstStyle/>
          <a:p>
            <a:r>
              <a:rPr lang="en-US" sz="1800" dirty="0" err="1">
                <a:solidFill>
                  <a:srgbClr val="FF0000"/>
                </a:solidFill>
              </a:rPr>
              <a:t>neg</a:t>
            </a:r>
            <a:endParaRPr lang="en-US" sz="1800" dirty="0">
              <a:solidFill>
                <a:srgbClr val="FF0000"/>
              </a:solidFill>
            </a:endParaRPr>
          </a:p>
        </p:txBody>
      </p:sp>
      <p:sp>
        <p:nvSpPr>
          <p:cNvPr id="114" name="Text Box 42"/>
          <p:cNvSpPr txBox="1">
            <a:spLocks noChangeArrowheads="1"/>
          </p:cNvSpPr>
          <p:nvPr/>
        </p:nvSpPr>
        <p:spPr bwMode="auto">
          <a:xfrm>
            <a:off x="5154626" y="3917948"/>
            <a:ext cx="511175" cy="366713"/>
          </a:xfrm>
          <a:prstGeom prst="rect">
            <a:avLst/>
          </a:prstGeom>
          <a:noFill/>
          <a:ln w="12700">
            <a:noFill/>
            <a:miter lim="800000"/>
            <a:headEnd/>
            <a:tailEnd/>
          </a:ln>
          <a:effectLst/>
        </p:spPr>
        <p:txBody>
          <a:bodyPr wrap="none" lIns="90000" tIns="46800" rIns="90000" bIns="46800">
            <a:spAutoFit/>
          </a:bodyPr>
          <a:lstStyle/>
          <a:p>
            <a:r>
              <a:rPr lang="en-US" sz="1800">
                <a:solidFill>
                  <a:srgbClr val="FF0000"/>
                </a:solidFill>
              </a:rPr>
              <a:t>neg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09" grpId="0"/>
      <p:bldP spid="110" grpId="0"/>
      <p:bldP spid="111" grpId="0"/>
      <p:bldP spid="112" grpId="0"/>
      <p:bldP spid="113" grpId="0"/>
      <p:bldP spid="114" grpId="0"/>
      <p:bldP spid="11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a Good Split Feature</a:t>
            </a:r>
          </a:p>
        </p:txBody>
      </p:sp>
      <p:sp>
        <p:nvSpPr>
          <p:cNvPr id="3" name="Content Placeholder 2"/>
          <p:cNvSpPr>
            <a:spLocks noGrp="1"/>
          </p:cNvSpPr>
          <p:nvPr>
            <p:ph sz="quarter" idx="1"/>
          </p:nvPr>
        </p:nvSpPr>
        <p:spPr/>
        <p:txBody>
          <a:bodyPr/>
          <a:lstStyle/>
          <a:p>
            <a:pPr>
              <a:buSzTx/>
              <a:buFontTx/>
              <a:buChar char="•"/>
            </a:pPr>
            <a:r>
              <a:rPr lang="en-US" dirty="0"/>
              <a:t> Consider data with two Boolean attributes (A,B).</a:t>
            </a:r>
          </a:p>
          <a:p>
            <a:pPr>
              <a:buSzTx/>
              <a:buFontTx/>
              <a:buNone/>
            </a:pPr>
            <a:r>
              <a:rPr lang="en-US" dirty="0"/>
              <a:t>                 &lt;  (A=0,B=0), -  &gt;:    50 examples</a:t>
            </a:r>
          </a:p>
          <a:p>
            <a:pPr>
              <a:buSzTx/>
              <a:buFontTx/>
              <a:buNone/>
            </a:pPr>
            <a:r>
              <a:rPr lang="en-US" dirty="0"/>
              <a:t>                 &lt;  (A=0,B=1), -  &gt;:    50 examples</a:t>
            </a:r>
          </a:p>
          <a:p>
            <a:pPr>
              <a:buSzTx/>
              <a:buFontTx/>
              <a:buNone/>
            </a:pPr>
            <a:r>
              <a:rPr lang="en-US" dirty="0">
                <a:solidFill>
                  <a:srgbClr val="00B050"/>
                </a:solidFill>
              </a:rPr>
              <a:t>                 &lt;  (A=1,B=0), -  &gt;:      3 examples</a:t>
            </a:r>
          </a:p>
          <a:p>
            <a:pPr>
              <a:buSzTx/>
              <a:buFontTx/>
              <a:buNone/>
            </a:pPr>
            <a:r>
              <a:rPr lang="en-US" dirty="0"/>
              <a:t>                 &lt;  (A=1,B=1), +  &gt;: 100 examples</a:t>
            </a:r>
          </a:p>
          <a:p>
            <a:r>
              <a:rPr lang="en-US" sz="2400" dirty="0">
                <a:solidFill>
                  <a:srgbClr val="0070C0"/>
                </a:solidFill>
              </a:rPr>
              <a:t>Splitting on A or B?</a:t>
            </a:r>
          </a:p>
          <a:p>
            <a:endParaRPr lang="en-US" dirty="0"/>
          </a:p>
        </p:txBody>
      </p:sp>
      <p:grpSp>
        <p:nvGrpSpPr>
          <p:cNvPr id="26" name="Group 13"/>
          <p:cNvGrpSpPr>
            <a:grpSpLocks/>
          </p:cNvGrpSpPr>
          <p:nvPr/>
        </p:nvGrpSpPr>
        <p:grpSpPr bwMode="auto">
          <a:xfrm>
            <a:off x="1392252" y="4000534"/>
            <a:ext cx="2438400" cy="1981200"/>
            <a:chOff x="96" y="2976"/>
            <a:chExt cx="1536" cy="1248"/>
          </a:xfrm>
        </p:grpSpPr>
        <p:sp>
          <p:nvSpPr>
            <p:cNvPr id="27" name="Rectangle 14"/>
            <p:cNvSpPr>
              <a:spLocks noChangeArrowheads="1"/>
            </p:cNvSpPr>
            <p:nvPr/>
          </p:nvSpPr>
          <p:spPr bwMode="auto">
            <a:xfrm>
              <a:off x="959" y="2976"/>
              <a:ext cx="239"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B</a:t>
              </a:r>
            </a:p>
          </p:txBody>
        </p:sp>
        <p:sp>
          <p:nvSpPr>
            <p:cNvPr id="28" name="Rectangle 15"/>
            <p:cNvSpPr>
              <a:spLocks noChangeArrowheads="1"/>
            </p:cNvSpPr>
            <p:nvPr/>
          </p:nvSpPr>
          <p:spPr bwMode="auto">
            <a:xfrm>
              <a:off x="1455" y="3408"/>
              <a:ext cx="177"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cxnSp>
          <p:nvCxnSpPr>
            <p:cNvPr id="29" name="AutoShape 16"/>
            <p:cNvCxnSpPr>
              <a:cxnSpLocks noChangeShapeType="1"/>
              <a:stCxn id="27" idx="1"/>
            </p:cNvCxnSpPr>
            <p:nvPr/>
          </p:nvCxnSpPr>
          <p:spPr bwMode="auto">
            <a:xfrm flipH="1">
              <a:off x="640" y="3140"/>
              <a:ext cx="319" cy="277"/>
            </a:xfrm>
            <a:prstGeom prst="straightConnector1">
              <a:avLst/>
            </a:prstGeom>
            <a:noFill/>
            <a:ln w="28575">
              <a:solidFill>
                <a:schemeClr val="tx1"/>
              </a:solidFill>
              <a:round/>
              <a:headEnd/>
              <a:tailEnd type="triangle" w="med" len="med"/>
            </a:ln>
            <a:effectLst/>
          </p:spPr>
        </p:cxnSp>
        <p:cxnSp>
          <p:nvCxnSpPr>
            <p:cNvPr id="30" name="AutoShape 17"/>
            <p:cNvCxnSpPr>
              <a:cxnSpLocks noChangeShapeType="1"/>
              <a:stCxn id="27" idx="3"/>
              <a:endCxn id="28" idx="0"/>
            </p:cNvCxnSpPr>
            <p:nvPr/>
          </p:nvCxnSpPr>
          <p:spPr bwMode="auto">
            <a:xfrm>
              <a:off x="1198" y="3140"/>
              <a:ext cx="346" cy="268"/>
            </a:xfrm>
            <a:prstGeom prst="straightConnector1">
              <a:avLst/>
            </a:prstGeom>
            <a:noFill/>
            <a:ln w="28575">
              <a:solidFill>
                <a:schemeClr val="tx1"/>
              </a:solidFill>
              <a:round/>
              <a:headEnd/>
              <a:tailEnd type="triangle" w="med" len="med"/>
            </a:ln>
            <a:effectLst/>
          </p:spPr>
        </p:cxnSp>
        <p:sp>
          <p:nvSpPr>
            <p:cNvPr id="31" name="Rectangle 18"/>
            <p:cNvSpPr>
              <a:spLocks noChangeArrowheads="1"/>
            </p:cNvSpPr>
            <p:nvPr/>
          </p:nvSpPr>
          <p:spPr bwMode="auto">
            <a:xfrm>
              <a:off x="1344"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0</a:t>
              </a:r>
            </a:p>
          </p:txBody>
        </p:sp>
        <p:sp>
          <p:nvSpPr>
            <p:cNvPr id="32" name="Rectangle 19"/>
            <p:cNvSpPr>
              <a:spLocks noChangeArrowheads="1"/>
            </p:cNvSpPr>
            <p:nvPr/>
          </p:nvSpPr>
          <p:spPr bwMode="auto">
            <a:xfrm>
              <a:off x="671"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1</a:t>
              </a:r>
            </a:p>
          </p:txBody>
        </p:sp>
        <p:sp>
          <p:nvSpPr>
            <p:cNvPr id="33" name="Rectangle 20"/>
            <p:cNvSpPr>
              <a:spLocks noChangeArrowheads="1"/>
            </p:cNvSpPr>
            <p:nvPr/>
          </p:nvSpPr>
          <p:spPr bwMode="auto">
            <a:xfrm>
              <a:off x="527" y="3456"/>
              <a:ext cx="239"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a:t>
              </a:r>
            </a:p>
          </p:txBody>
        </p:sp>
        <p:sp>
          <p:nvSpPr>
            <p:cNvPr id="34" name="Rectangle 21"/>
            <p:cNvSpPr>
              <a:spLocks noChangeArrowheads="1"/>
            </p:cNvSpPr>
            <p:nvPr/>
          </p:nvSpPr>
          <p:spPr bwMode="auto">
            <a:xfrm>
              <a:off x="96" y="3897"/>
              <a:ext cx="223"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sp>
          <p:nvSpPr>
            <p:cNvPr id="35" name="Rectangle 22"/>
            <p:cNvSpPr>
              <a:spLocks noChangeArrowheads="1"/>
            </p:cNvSpPr>
            <p:nvPr/>
          </p:nvSpPr>
          <p:spPr bwMode="auto">
            <a:xfrm>
              <a:off x="1008" y="3888"/>
              <a:ext cx="177"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cxnSp>
          <p:nvCxnSpPr>
            <p:cNvPr id="36" name="AutoShape 23"/>
            <p:cNvCxnSpPr>
              <a:cxnSpLocks noChangeShapeType="1"/>
              <a:stCxn id="33" idx="1"/>
              <a:endCxn id="34" idx="0"/>
            </p:cNvCxnSpPr>
            <p:nvPr/>
          </p:nvCxnSpPr>
          <p:spPr bwMode="auto">
            <a:xfrm flipH="1">
              <a:off x="208" y="3620"/>
              <a:ext cx="319" cy="277"/>
            </a:xfrm>
            <a:prstGeom prst="straightConnector1">
              <a:avLst/>
            </a:prstGeom>
            <a:noFill/>
            <a:ln w="28575">
              <a:solidFill>
                <a:schemeClr val="tx1"/>
              </a:solidFill>
              <a:round/>
              <a:headEnd/>
              <a:tailEnd type="triangle" w="med" len="med"/>
            </a:ln>
            <a:effectLst/>
          </p:spPr>
        </p:cxnSp>
        <p:cxnSp>
          <p:nvCxnSpPr>
            <p:cNvPr id="37" name="AutoShape 24"/>
            <p:cNvCxnSpPr>
              <a:cxnSpLocks noChangeShapeType="1"/>
              <a:stCxn id="33" idx="3"/>
              <a:endCxn id="35" idx="0"/>
            </p:cNvCxnSpPr>
            <p:nvPr/>
          </p:nvCxnSpPr>
          <p:spPr bwMode="auto">
            <a:xfrm>
              <a:off x="766" y="3620"/>
              <a:ext cx="331" cy="268"/>
            </a:xfrm>
            <a:prstGeom prst="straightConnector1">
              <a:avLst/>
            </a:prstGeom>
            <a:noFill/>
            <a:ln w="28575">
              <a:solidFill>
                <a:schemeClr val="tx1"/>
              </a:solidFill>
              <a:round/>
              <a:headEnd/>
              <a:tailEnd type="triangle" w="med" len="med"/>
            </a:ln>
            <a:effectLst/>
          </p:spPr>
        </p:cxnSp>
        <p:sp>
          <p:nvSpPr>
            <p:cNvPr id="38" name="Rectangle 25"/>
            <p:cNvSpPr>
              <a:spLocks noChangeArrowheads="1"/>
            </p:cNvSpPr>
            <p:nvPr/>
          </p:nvSpPr>
          <p:spPr bwMode="auto">
            <a:xfrm>
              <a:off x="912" y="350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0</a:t>
              </a:r>
            </a:p>
          </p:txBody>
        </p:sp>
        <p:sp>
          <p:nvSpPr>
            <p:cNvPr id="39" name="Rectangle 26"/>
            <p:cNvSpPr>
              <a:spLocks noChangeArrowheads="1"/>
            </p:cNvSpPr>
            <p:nvPr/>
          </p:nvSpPr>
          <p:spPr bwMode="auto">
            <a:xfrm>
              <a:off x="239" y="350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1</a:t>
              </a:r>
            </a:p>
          </p:txBody>
        </p:sp>
      </p:grpSp>
      <p:grpSp>
        <p:nvGrpSpPr>
          <p:cNvPr id="40" name="Group 30"/>
          <p:cNvGrpSpPr>
            <a:grpSpLocks/>
          </p:cNvGrpSpPr>
          <p:nvPr/>
        </p:nvGrpSpPr>
        <p:grpSpPr bwMode="auto">
          <a:xfrm>
            <a:off x="5045098" y="4010042"/>
            <a:ext cx="2438400" cy="1981200"/>
            <a:chOff x="96" y="2976"/>
            <a:chExt cx="1536" cy="1248"/>
          </a:xfrm>
        </p:grpSpPr>
        <p:sp>
          <p:nvSpPr>
            <p:cNvPr id="41" name="Rectangle 31"/>
            <p:cNvSpPr>
              <a:spLocks noChangeArrowheads="1"/>
            </p:cNvSpPr>
            <p:nvPr/>
          </p:nvSpPr>
          <p:spPr bwMode="auto">
            <a:xfrm>
              <a:off x="959" y="2976"/>
              <a:ext cx="239" cy="327"/>
            </a:xfrm>
            <a:prstGeom prst="rect">
              <a:avLst/>
            </a:prstGeom>
            <a:noFill/>
            <a:ln w="9525">
              <a:noFill/>
              <a:miter lim="800000"/>
              <a:headEnd/>
              <a:tailEnd/>
            </a:ln>
            <a:effectLst/>
          </p:spPr>
          <p:txBody>
            <a:bodyPr wrap="none">
              <a:spAutoFit/>
            </a:bodyPr>
            <a:lstStyle/>
            <a:p>
              <a:pPr>
                <a:buSzTx/>
                <a:buFontTx/>
                <a:buNone/>
              </a:pPr>
              <a:r>
                <a:rPr lang="en-US" sz="2800" dirty="0">
                  <a:solidFill>
                    <a:srgbClr val="FF0000"/>
                  </a:solidFill>
                </a:rPr>
                <a:t>A</a:t>
              </a:r>
            </a:p>
          </p:txBody>
        </p:sp>
        <p:sp>
          <p:nvSpPr>
            <p:cNvPr id="42" name="Rectangle 32"/>
            <p:cNvSpPr>
              <a:spLocks noChangeArrowheads="1"/>
            </p:cNvSpPr>
            <p:nvPr/>
          </p:nvSpPr>
          <p:spPr bwMode="auto">
            <a:xfrm>
              <a:off x="1455" y="3408"/>
              <a:ext cx="177"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cxnSp>
          <p:nvCxnSpPr>
            <p:cNvPr id="43" name="AutoShape 33"/>
            <p:cNvCxnSpPr>
              <a:cxnSpLocks noChangeShapeType="1"/>
              <a:stCxn id="41" idx="1"/>
            </p:cNvCxnSpPr>
            <p:nvPr/>
          </p:nvCxnSpPr>
          <p:spPr bwMode="auto">
            <a:xfrm flipH="1">
              <a:off x="640" y="3140"/>
              <a:ext cx="319" cy="277"/>
            </a:xfrm>
            <a:prstGeom prst="straightConnector1">
              <a:avLst/>
            </a:prstGeom>
            <a:noFill/>
            <a:ln w="28575">
              <a:solidFill>
                <a:schemeClr val="tx1"/>
              </a:solidFill>
              <a:round/>
              <a:headEnd/>
              <a:tailEnd type="triangle" w="med" len="med"/>
            </a:ln>
            <a:effectLst/>
          </p:spPr>
        </p:cxnSp>
        <p:cxnSp>
          <p:nvCxnSpPr>
            <p:cNvPr id="44" name="AutoShape 34"/>
            <p:cNvCxnSpPr>
              <a:cxnSpLocks noChangeShapeType="1"/>
              <a:stCxn id="41" idx="3"/>
              <a:endCxn id="42" idx="0"/>
            </p:cNvCxnSpPr>
            <p:nvPr/>
          </p:nvCxnSpPr>
          <p:spPr bwMode="auto">
            <a:xfrm>
              <a:off x="1198" y="3140"/>
              <a:ext cx="346" cy="268"/>
            </a:xfrm>
            <a:prstGeom prst="straightConnector1">
              <a:avLst/>
            </a:prstGeom>
            <a:noFill/>
            <a:ln w="28575">
              <a:solidFill>
                <a:schemeClr val="tx1"/>
              </a:solidFill>
              <a:round/>
              <a:headEnd/>
              <a:tailEnd type="triangle" w="med" len="med"/>
            </a:ln>
            <a:effectLst/>
          </p:spPr>
        </p:cxnSp>
        <p:sp>
          <p:nvSpPr>
            <p:cNvPr id="45" name="Rectangle 35"/>
            <p:cNvSpPr>
              <a:spLocks noChangeArrowheads="1"/>
            </p:cNvSpPr>
            <p:nvPr/>
          </p:nvSpPr>
          <p:spPr bwMode="auto">
            <a:xfrm>
              <a:off x="1344"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0</a:t>
              </a:r>
            </a:p>
          </p:txBody>
        </p:sp>
        <p:sp>
          <p:nvSpPr>
            <p:cNvPr id="46" name="Rectangle 36"/>
            <p:cNvSpPr>
              <a:spLocks noChangeArrowheads="1"/>
            </p:cNvSpPr>
            <p:nvPr/>
          </p:nvSpPr>
          <p:spPr bwMode="auto">
            <a:xfrm>
              <a:off x="671"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1</a:t>
              </a:r>
            </a:p>
          </p:txBody>
        </p:sp>
        <p:sp>
          <p:nvSpPr>
            <p:cNvPr id="47" name="Rectangle 37"/>
            <p:cNvSpPr>
              <a:spLocks noChangeArrowheads="1"/>
            </p:cNvSpPr>
            <p:nvPr/>
          </p:nvSpPr>
          <p:spPr bwMode="auto">
            <a:xfrm>
              <a:off x="527" y="3456"/>
              <a:ext cx="239"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B</a:t>
              </a:r>
            </a:p>
          </p:txBody>
        </p:sp>
        <p:sp>
          <p:nvSpPr>
            <p:cNvPr id="48" name="Rectangle 38"/>
            <p:cNvSpPr>
              <a:spLocks noChangeArrowheads="1"/>
            </p:cNvSpPr>
            <p:nvPr/>
          </p:nvSpPr>
          <p:spPr bwMode="auto">
            <a:xfrm>
              <a:off x="96" y="3897"/>
              <a:ext cx="223"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sp>
          <p:nvSpPr>
            <p:cNvPr id="49" name="Rectangle 39"/>
            <p:cNvSpPr>
              <a:spLocks noChangeArrowheads="1"/>
            </p:cNvSpPr>
            <p:nvPr/>
          </p:nvSpPr>
          <p:spPr bwMode="auto">
            <a:xfrm>
              <a:off x="1008" y="3888"/>
              <a:ext cx="177"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cxnSp>
          <p:nvCxnSpPr>
            <p:cNvPr id="50" name="AutoShape 40"/>
            <p:cNvCxnSpPr>
              <a:cxnSpLocks noChangeShapeType="1"/>
              <a:stCxn id="47" idx="1"/>
              <a:endCxn id="48" idx="0"/>
            </p:cNvCxnSpPr>
            <p:nvPr/>
          </p:nvCxnSpPr>
          <p:spPr bwMode="auto">
            <a:xfrm flipH="1">
              <a:off x="208" y="3620"/>
              <a:ext cx="319" cy="277"/>
            </a:xfrm>
            <a:prstGeom prst="straightConnector1">
              <a:avLst/>
            </a:prstGeom>
            <a:noFill/>
            <a:ln w="28575">
              <a:solidFill>
                <a:schemeClr val="tx1"/>
              </a:solidFill>
              <a:round/>
              <a:headEnd/>
              <a:tailEnd type="triangle" w="med" len="med"/>
            </a:ln>
            <a:effectLst/>
          </p:spPr>
        </p:cxnSp>
        <p:cxnSp>
          <p:nvCxnSpPr>
            <p:cNvPr id="51" name="AutoShape 41"/>
            <p:cNvCxnSpPr>
              <a:cxnSpLocks noChangeShapeType="1"/>
              <a:stCxn id="47" idx="3"/>
              <a:endCxn id="49" idx="0"/>
            </p:cNvCxnSpPr>
            <p:nvPr/>
          </p:nvCxnSpPr>
          <p:spPr bwMode="auto">
            <a:xfrm>
              <a:off x="766" y="3620"/>
              <a:ext cx="331" cy="268"/>
            </a:xfrm>
            <a:prstGeom prst="straightConnector1">
              <a:avLst/>
            </a:prstGeom>
            <a:noFill/>
            <a:ln w="28575">
              <a:solidFill>
                <a:schemeClr val="tx1"/>
              </a:solidFill>
              <a:round/>
              <a:headEnd/>
              <a:tailEnd type="triangle" w="med" len="med"/>
            </a:ln>
            <a:effectLst/>
          </p:spPr>
        </p:cxnSp>
        <p:sp>
          <p:nvSpPr>
            <p:cNvPr id="52" name="Rectangle 42"/>
            <p:cNvSpPr>
              <a:spLocks noChangeArrowheads="1"/>
            </p:cNvSpPr>
            <p:nvPr/>
          </p:nvSpPr>
          <p:spPr bwMode="auto">
            <a:xfrm>
              <a:off x="912" y="350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0</a:t>
              </a:r>
            </a:p>
          </p:txBody>
        </p:sp>
        <p:sp>
          <p:nvSpPr>
            <p:cNvPr id="53" name="Rectangle 43"/>
            <p:cNvSpPr>
              <a:spLocks noChangeArrowheads="1"/>
            </p:cNvSpPr>
            <p:nvPr/>
          </p:nvSpPr>
          <p:spPr bwMode="auto">
            <a:xfrm>
              <a:off x="239" y="350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1</a:t>
              </a:r>
            </a:p>
          </p:txBody>
        </p:sp>
      </p:grpSp>
      <p:grpSp>
        <p:nvGrpSpPr>
          <p:cNvPr id="54" name="Group 54"/>
          <p:cNvGrpSpPr>
            <a:grpSpLocks/>
          </p:cNvGrpSpPr>
          <p:nvPr/>
        </p:nvGrpSpPr>
        <p:grpSpPr bwMode="auto">
          <a:xfrm>
            <a:off x="1187471" y="4924444"/>
            <a:ext cx="6456363" cy="1362076"/>
            <a:chOff x="675" y="3024"/>
            <a:chExt cx="4067" cy="858"/>
          </a:xfrm>
        </p:grpSpPr>
        <p:sp>
          <p:nvSpPr>
            <p:cNvPr id="55" name="Rectangle 44"/>
            <p:cNvSpPr>
              <a:spLocks noChangeArrowheads="1"/>
            </p:cNvSpPr>
            <p:nvPr/>
          </p:nvSpPr>
          <p:spPr bwMode="auto">
            <a:xfrm>
              <a:off x="2115" y="3060"/>
              <a:ext cx="320"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53</a:t>
              </a:r>
            </a:p>
          </p:txBody>
        </p:sp>
        <p:sp>
          <p:nvSpPr>
            <p:cNvPr id="56" name="Rectangle 47"/>
            <p:cNvSpPr>
              <a:spLocks noChangeArrowheads="1"/>
            </p:cNvSpPr>
            <p:nvPr/>
          </p:nvSpPr>
          <p:spPr bwMode="auto">
            <a:xfrm>
              <a:off x="1620" y="3555"/>
              <a:ext cx="320"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50</a:t>
              </a:r>
            </a:p>
          </p:txBody>
        </p:sp>
        <p:sp>
          <p:nvSpPr>
            <p:cNvPr id="57" name="Rectangle 48"/>
            <p:cNvSpPr>
              <a:spLocks noChangeArrowheads="1"/>
            </p:cNvSpPr>
            <p:nvPr/>
          </p:nvSpPr>
          <p:spPr bwMode="auto">
            <a:xfrm>
              <a:off x="4012" y="3522"/>
              <a:ext cx="218"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3</a:t>
              </a:r>
            </a:p>
          </p:txBody>
        </p:sp>
        <p:sp>
          <p:nvSpPr>
            <p:cNvPr id="58" name="Rectangle 49"/>
            <p:cNvSpPr>
              <a:spLocks noChangeArrowheads="1"/>
            </p:cNvSpPr>
            <p:nvPr/>
          </p:nvSpPr>
          <p:spPr bwMode="auto">
            <a:xfrm>
              <a:off x="4320" y="3024"/>
              <a:ext cx="422"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100</a:t>
              </a:r>
            </a:p>
          </p:txBody>
        </p:sp>
        <p:sp>
          <p:nvSpPr>
            <p:cNvPr id="59" name="Rectangle 50"/>
            <p:cNvSpPr>
              <a:spLocks noChangeArrowheads="1"/>
            </p:cNvSpPr>
            <p:nvPr/>
          </p:nvSpPr>
          <p:spPr bwMode="auto">
            <a:xfrm>
              <a:off x="3015" y="3552"/>
              <a:ext cx="422"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100</a:t>
              </a:r>
            </a:p>
          </p:txBody>
        </p:sp>
        <p:sp>
          <p:nvSpPr>
            <p:cNvPr id="60" name="Rectangle 51"/>
            <p:cNvSpPr>
              <a:spLocks noChangeArrowheads="1"/>
            </p:cNvSpPr>
            <p:nvPr/>
          </p:nvSpPr>
          <p:spPr bwMode="auto">
            <a:xfrm>
              <a:off x="675" y="3555"/>
              <a:ext cx="422"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100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a Good Split Feature</a:t>
            </a:r>
          </a:p>
        </p:txBody>
      </p:sp>
      <p:sp>
        <p:nvSpPr>
          <p:cNvPr id="3" name="Content Placeholder 2"/>
          <p:cNvSpPr>
            <a:spLocks noGrp="1"/>
          </p:cNvSpPr>
          <p:nvPr>
            <p:ph sz="quarter" idx="1"/>
          </p:nvPr>
        </p:nvSpPr>
        <p:spPr>
          <a:xfrm>
            <a:off x="457200" y="1219200"/>
            <a:ext cx="8229600" cy="1781172"/>
          </a:xfrm>
        </p:spPr>
        <p:txBody>
          <a:bodyPr/>
          <a:lstStyle/>
          <a:p>
            <a:r>
              <a:rPr lang="en-US" dirty="0"/>
              <a:t>We want attributes that split the examples to sets that are relatively pure in one label</a:t>
            </a:r>
          </a:p>
          <a:p>
            <a:pPr lvl="1"/>
            <a:r>
              <a:rPr lang="en-US" dirty="0"/>
              <a:t>This way we are closer to a leaf node</a:t>
            </a:r>
          </a:p>
          <a:p>
            <a:pPr lvl="1"/>
            <a:r>
              <a:rPr lang="en-US" dirty="0"/>
              <a:t>This way we obtain the smallest tree</a:t>
            </a:r>
          </a:p>
        </p:txBody>
      </p:sp>
      <p:sp>
        <p:nvSpPr>
          <p:cNvPr id="4" name="Rectangle 3"/>
          <p:cNvSpPr/>
          <p:nvPr/>
        </p:nvSpPr>
        <p:spPr>
          <a:xfrm>
            <a:off x="428596" y="3707974"/>
            <a:ext cx="8215370" cy="1292662"/>
          </a:xfrm>
          <a:prstGeom prst="rect">
            <a:avLst/>
          </a:prstGeom>
        </p:spPr>
        <p:txBody>
          <a:bodyPr wrap="square">
            <a:spAutoFit/>
          </a:bodyPr>
          <a:lstStyle/>
          <a:p>
            <a:pPr marL="274320" lvl="0" indent="-274320">
              <a:spcBef>
                <a:spcPts val="600"/>
              </a:spcBef>
              <a:buClr>
                <a:srgbClr val="727CA3"/>
              </a:buClr>
              <a:buSzPct val="76000"/>
              <a:buFont typeface="Wingdings 3"/>
              <a:buChar char=""/>
            </a:pPr>
            <a:r>
              <a:rPr lang="en-US" sz="2600" dirty="0">
                <a:solidFill>
                  <a:prstClr val="black"/>
                </a:solidFill>
              </a:rPr>
              <a:t> The most popular heuristics is based on </a:t>
            </a:r>
            <a:r>
              <a:rPr lang="en-US" sz="2600" dirty="0">
                <a:solidFill>
                  <a:srgbClr val="7030A0"/>
                </a:solidFill>
              </a:rPr>
              <a:t>information gain</a:t>
            </a:r>
            <a:r>
              <a:rPr lang="en-US" sz="2600" dirty="0">
                <a:solidFill>
                  <a:prstClr val="black"/>
                </a:solidFill>
              </a:rPr>
              <a:t>, originated with the </a:t>
            </a:r>
            <a:r>
              <a:rPr lang="en-US" sz="2600" dirty="0">
                <a:solidFill>
                  <a:srgbClr val="0070C0"/>
                </a:solidFill>
              </a:rPr>
              <a:t>Iterative </a:t>
            </a:r>
            <a:r>
              <a:rPr lang="en-US" sz="2600" dirty="0" err="1">
                <a:solidFill>
                  <a:srgbClr val="0070C0"/>
                </a:solidFill>
              </a:rPr>
              <a:t>Dichotomiser</a:t>
            </a:r>
            <a:r>
              <a:rPr lang="en-US" sz="2600" dirty="0">
                <a:solidFill>
                  <a:srgbClr val="0070C0"/>
                </a:solidFill>
              </a:rPr>
              <a:t> 3 (ID3) </a:t>
            </a:r>
            <a:r>
              <a:rPr lang="en-US" sz="2600" dirty="0">
                <a:solidFill>
                  <a:prstClr val="black"/>
                </a:solidFill>
              </a:rPr>
              <a:t>system of </a:t>
            </a:r>
            <a:r>
              <a:rPr lang="en-US" sz="2600" dirty="0">
                <a:solidFill>
                  <a:srgbClr val="00B050"/>
                </a:solidFill>
              </a:rPr>
              <a:t>Quinlan</a:t>
            </a:r>
            <a:r>
              <a:rPr lang="en-US" sz="2600" dirty="0">
                <a:solidFill>
                  <a:prstClr val="blac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Entropy</a:t>
            </a:r>
          </a:p>
        </p:txBody>
      </p:sp>
      <p:sp>
        <p:nvSpPr>
          <p:cNvPr id="3" name="Content Placeholder 2"/>
          <p:cNvSpPr>
            <a:spLocks noGrp="1"/>
          </p:cNvSpPr>
          <p:nvPr>
            <p:ph sz="quarter" idx="1"/>
          </p:nvPr>
        </p:nvSpPr>
        <p:spPr/>
        <p:txBody>
          <a:bodyPr>
            <a:normAutofit lnSpcReduction="10000"/>
          </a:bodyPr>
          <a:lstStyle/>
          <a:p>
            <a:r>
              <a:rPr lang="en-US" dirty="0"/>
              <a:t>Entropy (disorder, impurity) of a set of examples, S, relative to a binary classification is:</a:t>
            </a:r>
          </a:p>
          <a:p>
            <a:endParaRPr lang="en-US" dirty="0"/>
          </a:p>
          <a:p>
            <a:r>
              <a:rPr lang="en-US" dirty="0"/>
              <a:t>If all examples are in one category, entropy is 0</a:t>
            </a:r>
          </a:p>
          <a:p>
            <a:r>
              <a:rPr lang="en-US" dirty="0"/>
              <a:t>If examples are equally mixed (</a:t>
            </a:r>
            <a:r>
              <a:rPr lang="en-US" i="1" dirty="0"/>
              <a:t>p</a:t>
            </a:r>
            <a:r>
              <a:rPr lang="en-US" i="1" baseline="-25000" dirty="0"/>
              <a:t>1</a:t>
            </a:r>
            <a:r>
              <a:rPr lang="en-US" dirty="0"/>
              <a:t>=</a:t>
            </a:r>
            <a:r>
              <a:rPr lang="en-US" i="1" dirty="0"/>
              <a:t>p</a:t>
            </a:r>
            <a:r>
              <a:rPr lang="en-US" i="1" baseline="-25000" dirty="0"/>
              <a:t>0</a:t>
            </a:r>
            <a:r>
              <a:rPr lang="en-US" dirty="0"/>
              <a:t>=0.5), entropy is a maximum of 1.</a:t>
            </a:r>
          </a:p>
          <a:p>
            <a:r>
              <a:rPr lang="en-US" dirty="0"/>
              <a:t>Entropy can be viewed as the number of bits required on average to encode the class of an example in S where data compression (e.g. Huffman coding) is used to give shorter codes to more likely cases.</a:t>
            </a:r>
          </a:p>
          <a:p>
            <a:r>
              <a:rPr lang="en-US" dirty="0"/>
              <a:t>For multi-class problems with c categories, entropy generalizes to:</a:t>
            </a:r>
          </a:p>
          <a:p>
            <a:endParaRPr lang="en-US" dirty="0"/>
          </a:p>
        </p:txBody>
      </p:sp>
      <p:graphicFrame>
        <p:nvGraphicFramePr>
          <p:cNvPr id="126978" name="Object 2"/>
          <p:cNvGraphicFramePr>
            <a:graphicFrameLocks noChangeAspect="1"/>
          </p:cNvGraphicFramePr>
          <p:nvPr/>
        </p:nvGraphicFramePr>
        <p:xfrm>
          <a:off x="2222516" y="2012943"/>
          <a:ext cx="4564062" cy="415925"/>
        </p:xfrm>
        <a:graphic>
          <a:graphicData uri="http://schemas.openxmlformats.org/presentationml/2006/ole">
            <mc:AlternateContent xmlns:mc="http://schemas.openxmlformats.org/markup-compatibility/2006">
              <mc:Choice xmlns:v="urn:schemas-microsoft-com:vml" Requires="v">
                <p:oleObj spid="_x0000_s126990" name="Equation" r:id="rId4" imgW="2501640" imgH="228600" progId="Equation.DSMT4">
                  <p:embed/>
                </p:oleObj>
              </mc:Choice>
              <mc:Fallback>
                <p:oleObj name="Equation" r:id="rId4" imgW="2501640" imgH="228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516" y="2012943"/>
                        <a:ext cx="456406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79" name="Object 3"/>
          <p:cNvGraphicFramePr>
            <a:graphicFrameLocks noChangeAspect="1"/>
          </p:cNvGraphicFramePr>
          <p:nvPr/>
        </p:nvGraphicFramePr>
        <p:xfrm>
          <a:off x="2879737" y="5572146"/>
          <a:ext cx="3406775" cy="785812"/>
        </p:xfrm>
        <a:graphic>
          <a:graphicData uri="http://schemas.openxmlformats.org/presentationml/2006/ole">
            <mc:AlternateContent xmlns:mc="http://schemas.openxmlformats.org/markup-compatibility/2006">
              <mc:Choice xmlns:v="urn:schemas-microsoft-com:vml" Requires="v">
                <p:oleObj spid="_x0000_s126991" name="Equation" r:id="rId6" imgW="1866600" imgH="431640" progId="Equation.3">
                  <p:embed/>
                </p:oleObj>
              </mc:Choice>
              <mc:Fallback>
                <p:oleObj name="Equation" r:id="rId6" imgW="186660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9737" y="5572146"/>
                        <a:ext cx="3406775"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Plot for Binary Classification</a:t>
            </a:r>
          </a:p>
        </p:txBody>
      </p:sp>
      <p:pic>
        <p:nvPicPr>
          <p:cNvPr id="4" name="Picture 4" descr="entropy"/>
          <p:cNvPicPr>
            <a:picLocks noGrp="1" noChangeAspect="1" noChangeArrowheads="1"/>
          </p:cNvPicPr>
          <p:nvPr>
            <p:ph sz="quarter" idx="1"/>
          </p:nvPr>
        </p:nvPicPr>
        <p:blipFill>
          <a:blip r:embed="rId3"/>
          <a:srcRect/>
          <a:stretch>
            <a:fillRect/>
          </a:stretch>
        </p:blipFill>
        <p:spPr bwMode="auto">
          <a:xfrm>
            <a:off x="1047493" y="1219200"/>
            <a:ext cx="7049013" cy="493712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Gain</a:t>
            </a:r>
          </a:p>
        </p:txBody>
      </p:sp>
      <p:sp>
        <p:nvSpPr>
          <p:cNvPr id="3" name="Content Placeholder 2"/>
          <p:cNvSpPr>
            <a:spLocks noGrp="1"/>
          </p:cNvSpPr>
          <p:nvPr>
            <p:ph sz="quarter" idx="1"/>
          </p:nvPr>
        </p:nvSpPr>
        <p:spPr>
          <a:xfrm>
            <a:off x="457200" y="1219200"/>
            <a:ext cx="8472518" cy="4937760"/>
          </a:xfrm>
        </p:spPr>
        <p:txBody>
          <a:bodyPr/>
          <a:lstStyle/>
          <a:p>
            <a:r>
              <a:rPr lang="en-US" dirty="0"/>
              <a:t>The information gain of a feature F is the expected reduction in entropy resulting from splitting on this feature.</a:t>
            </a:r>
          </a:p>
          <a:p>
            <a:endParaRPr lang="en-US" dirty="0"/>
          </a:p>
          <a:p>
            <a:pPr>
              <a:buFontTx/>
              <a:buNone/>
            </a:pPr>
            <a:r>
              <a:rPr lang="en-US" sz="2800" dirty="0"/>
              <a:t> 	</a:t>
            </a:r>
          </a:p>
          <a:p>
            <a:pPr>
              <a:buFontTx/>
              <a:buNone/>
            </a:pPr>
            <a:r>
              <a:rPr lang="en-US" sz="2800" dirty="0"/>
              <a:t>	where </a:t>
            </a:r>
            <a:r>
              <a:rPr lang="en-US" sz="2800" i="1" dirty="0" err="1"/>
              <a:t>S</a:t>
            </a:r>
            <a:r>
              <a:rPr lang="en-US" sz="2800" i="1" baseline="-25000" dirty="0" err="1"/>
              <a:t>v</a:t>
            </a:r>
            <a:r>
              <a:rPr lang="en-US" sz="2800" dirty="0"/>
              <a:t> is the subset of </a:t>
            </a:r>
            <a:r>
              <a:rPr lang="en-US" sz="2800" i="1" dirty="0"/>
              <a:t>S</a:t>
            </a:r>
            <a:r>
              <a:rPr lang="en-US" sz="2800" dirty="0"/>
              <a:t> having value </a:t>
            </a:r>
            <a:r>
              <a:rPr lang="en-US" sz="2800" i="1" dirty="0"/>
              <a:t>v</a:t>
            </a:r>
            <a:r>
              <a:rPr lang="en-US" sz="2800" dirty="0"/>
              <a:t> for feature </a:t>
            </a:r>
            <a:r>
              <a:rPr lang="en-US" sz="2800" i="1" dirty="0"/>
              <a:t>F</a:t>
            </a:r>
            <a:r>
              <a:rPr lang="en-US" sz="2800" dirty="0"/>
              <a:t>.</a:t>
            </a:r>
          </a:p>
          <a:p>
            <a:r>
              <a:rPr lang="en-US" sz="2800" dirty="0"/>
              <a:t>Entropy of each resulting subset weighted by its relative size</a:t>
            </a:r>
          </a:p>
          <a:p>
            <a:endParaRPr lang="en-US" sz="2800" dirty="0"/>
          </a:p>
          <a:p>
            <a:r>
              <a:rPr lang="en-US" sz="2800" dirty="0"/>
              <a:t>Partitions that lower entropy correspond to high information gain</a:t>
            </a:r>
          </a:p>
        </p:txBody>
      </p:sp>
      <p:graphicFrame>
        <p:nvGraphicFramePr>
          <p:cNvPr id="128002" name="Object 2"/>
          <p:cNvGraphicFramePr>
            <a:graphicFrameLocks noChangeAspect="1"/>
          </p:cNvGraphicFramePr>
          <p:nvPr/>
        </p:nvGraphicFramePr>
        <p:xfrm>
          <a:off x="1857356" y="2214564"/>
          <a:ext cx="5768551" cy="857246"/>
        </p:xfrm>
        <a:graphic>
          <a:graphicData uri="http://schemas.openxmlformats.org/presentationml/2006/ole">
            <mc:AlternateContent xmlns:mc="http://schemas.openxmlformats.org/markup-compatibility/2006">
              <mc:Choice xmlns:v="urn:schemas-microsoft-com:vml" Requires="v">
                <p:oleObj spid="_x0000_s128008" name="Equation" r:id="rId4" imgW="3162240" imgH="469800" progId="Equation.3">
                  <p:embed/>
                </p:oleObj>
              </mc:Choice>
              <mc:Fallback>
                <p:oleObj name="Equation" r:id="rId4" imgW="3162240" imgH="469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56" y="2214564"/>
                        <a:ext cx="5768551" cy="857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What is Decision Tree?</a:t>
            </a:r>
            <a:endParaRPr lang="th-TH" dirty="0"/>
          </a:p>
        </p:txBody>
      </p:sp>
      <p:sp>
        <p:nvSpPr>
          <p:cNvPr id="3" name="ตัวยึดเนื้อหา 2"/>
          <p:cNvSpPr>
            <a:spLocks noGrp="1"/>
          </p:cNvSpPr>
          <p:nvPr>
            <p:ph sz="quarter" idx="1"/>
          </p:nvPr>
        </p:nvSpPr>
        <p:spPr/>
        <p:txBody>
          <a:bodyPr/>
          <a:lstStyle/>
          <a:p>
            <a:r>
              <a:rPr lang="en-US" dirty="0"/>
              <a:t> A hierarchical data structure that represents data by implementing a divide and conquer strategy </a:t>
            </a:r>
          </a:p>
          <a:p>
            <a:endParaRPr lang="en-US" dirty="0"/>
          </a:p>
          <a:p>
            <a:r>
              <a:rPr lang="en-US" dirty="0"/>
              <a:t>Can be used as a non-parametric classification and regression method. </a:t>
            </a:r>
          </a:p>
          <a:p>
            <a:endParaRPr lang="en-US" dirty="0"/>
          </a:p>
          <a:p>
            <a:r>
              <a:rPr lang="en-US" dirty="0"/>
              <a:t>Given a collection of examples, learn a decision tree that represents it.</a:t>
            </a:r>
          </a:p>
          <a:p>
            <a:endParaRPr lang="en-US" dirty="0"/>
          </a:p>
          <a:p>
            <a:r>
              <a:rPr lang="en-US" dirty="0"/>
              <a:t> Use this representation to classify new examples</a:t>
            </a:r>
            <a:endParaRPr lang="th-TH"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4724400" y="533400"/>
            <a:ext cx="2667000" cy="1465263"/>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 + - + - + + - - + + + - - + - + - - + - - + - + - - + - + - + + - - + + -  - - + - + - + + - - + + + - - + - + - + + - - + - +</a:t>
            </a:r>
          </a:p>
        </p:txBody>
      </p:sp>
      <p:grpSp>
        <p:nvGrpSpPr>
          <p:cNvPr id="2" name="Group 3"/>
          <p:cNvGrpSpPr>
            <a:grpSpLocks/>
          </p:cNvGrpSpPr>
          <p:nvPr/>
        </p:nvGrpSpPr>
        <p:grpSpPr bwMode="auto">
          <a:xfrm>
            <a:off x="3124200" y="1981200"/>
            <a:ext cx="5867400" cy="1677988"/>
            <a:chOff x="1968" y="1440"/>
            <a:chExt cx="3696" cy="1057"/>
          </a:xfrm>
        </p:grpSpPr>
        <p:sp>
          <p:nvSpPr>
            <p:cNvPr id="159748" name="Text Box 4"/>
            <p:cNvSpPr txBox="1">
              <a:spLocks noChangeArrowheads="1"/>
            </p:cNvSpPr>
            <p:nvPr/>
          </p:nvSpPr>
          <p:spPr bwMode="auto">
            <a:xfrm>
              <a:off x="1968" y="1872"/>
              <a:ext cx="1104" cy="577"/>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 + + - + - + + + - - + - + - - + - + </a:t>
              </a:r>
            </a:p>
          </p:txBody>
        </p:sp>
        <p:sp>
          <p:nvSpPr>
            <p:cNvPr id="159749" name="Text Box 5"/>
            <p:cNvSpPr txBox="1">
              <a:spLocks noChangeArrowheads="1"/>
            </p:cNvSpPr>
            <p:nvPr/>
          </p:nvSpPr>
          <p:spPr bwMode="auto">
            <a:xfrm>
              <a:off x="3792" y="1920"/>
              <a:ext cx="816" cy="577"/>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 - - + - - - - + - - + - - -</a:t>
              </a:r>
            </a:p>
          </p:txBody>
        </p:sp>
        <p:sp>
          <p:nvSpPr>
            <p:cNvPr id="159750" name="Text Box 6"/>
            <p:cNvSpPr txBox="1">
              <a:spLocks noChangeArrowheads="1"/>
            </p:cNvSpPr>
            <p:nvPr/>
          </p:nvSpPr>
          <p:spPr bwMode="auto">
            <a:xfrm>
              <a:off x="5040" y="2064"/>
              <a:ext cx="624" cy="404"/>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a:t>
              </a:r>
            </a:p>
          </p:txBody>
        </p:sp>
        <p:sp>
          <p:nvSpPr>
            <p:cNvPr id="159751" name="Line 7"/>
            <p:cNvSpPr>
              <a:spLocks noChangeShapeType="1"/>
            </p:cNvSpPr>
            <p:nvPr/>
          </p:nvSpPr>
          <p:spPr bwMode="auto">
            <a:xfrm flipH="1">
              <a:off x="2736" y="1440"/>
              <a:ext cx="720" cy="432"/>
            </a:xfrm>
            <a:prstGeom prst="line">
              <a:avLst/>
            </a:prstGeom>
            <a:noFill/>
            <a:ln w="9525">
              <a:solidFill>
                <a:schemeClr val="tx1"/>
              </a:solidFill>
              <a:round/>
              <a:headEnd/>
              <a:tailEnd type="triangle" w="med" len="med"/>
            </a:ln>
            <a:effectLst/>
          </p:spPr>
          <p:txBody>
            <a:bodyPr/>
            <a:lstStyle/>
            <a:p>
              <a:endParaRPr lang="th-TH"/>
            </a:p>
          </p:txBody>
        </p:sp>
        <p:sp>
          <p:nvSpPr>
            <p:cNvPr id="159752" name="Line 8"/>
            <p:cNvSpPr>
              <a:spLocks noChangeShapeType="1"/>
            </p:cNvSpPr>
            <p:nvPr/>
          </p:nvSpPr>
          <p:spPr bwMode="auto">
            <a:xfrm>
              <a:off x="3936" y="1440"/>
              <a:ext cx="192" cy="480"/>
            </a:xfrm>
            <a:prstGeom prst="line">
              <a:avLst/>
            </a:prstGeom>
            <a:noFill/>
            <a:ln w="9525">
              <a:solidFill>
                <a:schemeClr val="tx1"/>
              </a:solidFill>
              <a:round/>
              <a:headEnd/>
              <a:tailEnd type="triangle" w="med" len="med"/>
            </a:ln>
            <a:effectLst/>
          </p:spPr>
          <p:txBody>
            <a:bodyPr/>
            <a:lstStyle/>
            <a:p>
              <a:endParaRPr lang="th-TH"/>
            </a:p>
          </p:txBody>
        </p:sp>
        <p:sp>
          <p:nvSpPr>
            <p:cNvPr id="159753" name="Line 9"/>
            <p:cNvSpPr>
              <a:spLocks noChangeShapeType="1"/>
            </p:cNvSpPr>
            <p:nvPr/>
          </p:nvSpPr>
          <p:spPr bwMode="auto">
            <a:xfrm>
              <a:off x="4272" y="1440"/>
              <a:ext cx="960" cy="624"/>
            </a:xfrm>
            <a:prstGeom prst="line">
              <a:avLst/>
            </a:prstGeom>
            <a:noFill/>
            <a:ln w="9525">
              <a:solidFill>
                <a:schemeClr val="tx1"/>
              </a:solidFill>
              <a:round/>
              <a:headEnd/>
              <a:tailEnd type="triangle" w="med" len="med"/>
            </a:ln>
            <a:effectLst/>
          </p:spPr>
          <p:txBody>
            <a:bodyPr/>
            <a:lstStyle/>
            <a:p>
              <a:endParaRPr lang="th-TH"/>
            </a:p>
          </p:txBody>
        </p:sp>
      </p:grpSp>
      <p:grpSp>
        <p:nvGrpSpPr>
          <p:cNvPr id="3" name="Group 10"/>
          <p:cNvGrpSpPr>
            <a:grpSpLocks/>
          </p:cNvGrpSpPr>
          <p:nvPr/>
        </p:nvGrpSpPr>
        <p:grpSpPr bwMode="auto">
          <a:xfrm>
            <a:off x="2438400" y="3581400"/>
            <a:ext cx="2819400" cy="1982788"/>
            <a:chOff x="1536" y="2448"/>
            <a:chExt cx="1776" cy="1249"/>
          </a:xfrm>
        </p:grpSpPr>
        <p:sp>
          <p:nvSpPr>
            <p:cNvPr id="159755" name="Text Box 11"/>
            <p:cNvSpPr txBox="1">
              <a:spLocks noChangeArrowheads="1"/>
            </p:cNvSpPr>
            <p:nvPr/>
          </p:nvSpPr>
          <p:spPr bwMode="auto">
            <a:xfrm>
              <a:off x="1536" y="3120"/>
              <a:ext cx="624" cy="404"/>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 - - - - </a:t>
              </a:r>
            </a:p>
          </p:txBody>
        </p:sp>
        <p:sp>
          <p:nvSpPr>
            <p:cNvPr id="159756" name="Text Box 12"/>
            <p:cNvSpPr txBox="1">
              <a:spLocks noChangeArrowheads="1"/>
            </p:cNvSpPr>
            <p:nvPr/>
          </p:nvSpPr>
          <p:spPr bwMode="auto">
            <a:xfrm>
              <a:off x="2592" y="3120"/>
              <a:ext cx="720" cy="577"/>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 + + + + + + </a:t>
              </a:r>
            </a:p>
          </p:txBody>
        </p:sp>
        <p:sp>
          <p:nvSpPr>
            <p:cNvPr id="159757" name="Line 13"/>
            <p:cNvSpPr>
              <a:spLocks noChangeShapeType="1"/>
            </p:cNvSpPr>
            <p:nvPr/>
          </p:nvSpPr>
          <p:spPr bwMode="auto">
            <a:xfrm flipH="1">
              <a:off x="1968" y="2448"/>
              <a:ext cx="432" cy="768"/>
            </a:xfrm>
            <a:prstGeom prst="line">
              <a:avLst/>
            </a:prstGeom>
            <a:noFill/>
            <a:ln w="9525">
              <a:solidFill>
                <a:schemeClr val="tx1"/>
              </a:solidFill>
              <a:round/>
              <a:headEnd/>
              <a:tailEnd type="triangle" w="med" len="med"/>
            </a:ln>
            <a:effectLst/>
          </p:spPr>
          <p:txBody>
            <a:bodyPr/>
            <a:lstStyle/>
            <a:p>
              <a:endParaRPr lang="th-TH"/>
            </a:p>
          </p:txBody>
        </p:sp>
        <p:sp>
          <p:nvSpPr>
            <p:cNvPr id="159758" name="Line 14"/>
            <p:cNvSpPr>
              <a:spLocks noChangeShapeType="1"/>
            </p:cNvSpPr>
            <p:nvPr/>
          </p:nvSpPr>
          <p:spPr bwMode="auto">
            <a:xfrm>
              <a:off x="2592" y="2448"/>
              <a:ext cx="288" cy="672"/>
            </a:xfrm>
            <a:prstGeom prst="line">
              <a:avLst/>
            </a:prstGeom>
            <a:noFill/>
            <a:ln w="9525">
              <a:solidFill>
                <a:schemeClr val="tx1"/>
              </a:solidFill>
              <a:round/>
              <a:headEnd/>
              <a:tailEnd type="triangle" w="med" len="med"/>
            </a:ln>
            <a:effectLst/>
          </p:spPr>
          <p:txBody>
            <a:bodyPr/>
            <a:lstStyle/>
            <a:p>
              <a:endParaRPr lang="th-TH"/>
            </a:p>
          </p:txBody>
        </p:sp>
      </p:grpSp>
      <p:grpSp>
        <p:nvGrpSpPr>
          <p:cNvPr id="4" name="Group 15"/>
          <p:cNvGrpSpPr>
            <a:grpSpLocks/>
          </p:cNvGrpSpPr>
          <p:nvPr/>
        </p:nvGrpSpPr>
        <p:grpSpPr bwMode="auto">
          <a:xfrm>
            <a:off x="5791200" y="3657600"/>
            <a:ext cx="2895600" cy="1555750"/>
            <a:chOff x="3648" y="2496"/>
            <a:chExt cx="1824" cy="980"/>
          </a:xfrm>
        </p:grpSpPr>
        <p:sp>
          <p:nvSpPr>
            <p:cNvPr id="159760" name="Text Box 16"/>
            <p:cNvSpPr txBox="1">
              <a:spLocks noChangeArrowheads="1"/>
            </p:cNvSpPr>
            <p:nvPr/>
          </p:nvSpPr>
          <p:spPr bwMode="auto">
            <a:xfrm>
              <a:off x="3648" y="2928"/>
              <a:ext cx="816" cy="404"/>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 + + +</a:t>
              </a:r>
            </a:p>
          </p:txBody>
        </p:sp>
        <p:sp>
          <p:nvSpPr>
            <p:cNvPr id="159761" name="Text Box 17"/>
            <p:cNvSpPr txBox="1">
              <a:spLocks noChangeArrowheads="1"/>
            </p:cNvSpPr>
            <p:nvPr/>
          </p:nvSpPr>
          <p:spPr bwMode="auto">
            <a:xfrm>
              <a:off x="4752" y="3072"/>
              <a:ext cx="720" cy="404"/>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 - - - - -</a:t>
              </a:r>
            </a:p>
          </p:txBody>
        </p:sp>
        <p:sp>
          <p:nvSpPr>
            <p:cNvPr id="159762" name="Line 18"/>
            <p:cNvSpPr>
              <a:spLocks noChangeShapeType="1"/>
            </p:cNvSpPr>
            <p:nvPr/>
          </p:nvSpPr>
          <p:spPr bwMode="auto">
            <a:xfrm flipH="1">
              <a:off x="4032" y="2496"/>
              <a:ext cx="192" cy="480"/>
            </a:xfrm>
            <a:prstGeom prst="line">
              <a:avLst/>
            </a:prstGeom>
            <a:noFill/>
            <a:ln w="9525">
              <a:solidFill>
                <a:schemeClr val="tx1"/>
              </a:solidFill>
              <a:round/>
              <a:headEnd/>
              <a:tailEnd type="triangle" w="med" len="med"/>
            </a:ln>
            <a:effectLst/>
          </p:spPr>
          <p:txBody>
            <a:bodyPr/>
            <a:lstStyle/>
            <a:p>
              <a:endParaRPr lang="th-TH"/>
            </a:p>
          </p:txBody>
        </p:sp>
        <p:sp>
          <p:nvSpPr>
            <p:cNvPr id="159763" name="Line 19"/>
            <p:cNvSpPr>
              <a:spLocks noChangeShapeType="1"/>
            </p:cNvSpPr>
            <p:nvPr/>
          </p:nvSpPr>
          <p:spPr bwMode="auto">
            <a:xfrm>
              <a:off x="4368" y="2496"/>
              <a:ext cx="720" cy="576"/>
            </a:xfrm>
            <a:prstGeom prst="line">
              <a:avLst/>
            </a:prstGeom>
            <a:noFill/>
            <a:ln w="9525">
              <a:solidFill>
                <a:schemeClr val="tx1"/>
              </a:solidFill>
              <a:round/>
              <a:headEnd/>
              <a:tailEnd type="triangle" w="med" len="med"/>
            </a:ln>
            <a:effectLst/>
          </p:spPr>
          <p:txBody>
            <a:bodyPr/>
            <a:lstStyle/>
            <a:p>
              <a:endParaRPr lang="th-TH"/>
            </a:p>
          </p:txBody>
        </p:sp>
      </p:grpSp>
      <p:grpSp>
        <p:nvGrpSpPr>
          <p:cNvPr id="5" name="Group 20"/>
          <p:cNvGrpSpPr>
            <a:grpSpLocks/>
          </p:cNvGrpSpPr>
          <p:nvPr/>
        </p:nvGrpSpPr>
        <p:grpSpPr bwMode="auto">
          <a:xfrm>
            <a:off x="5105400" y="4953000"/>
            <a:ext cx="2438400" cy="1327150"/>
            <a:chOff x="3216" y="3312"/>
            <a:chExt cx="1536" cy="836"/>
          </a:xfrm>
        </p:grpSpPr>
        <p:sp>
          <p:nvSpPr>
            <p:cNvPr id="159765" name="Text Box 21"/>
            <p:cNvSpPr txBox="1">
              <a:spLocks noChangeArrowheads="1"/>
            </p:cNvSpPr>
            <p:nvPr/>
          </p:nvSpPr>
          <p:spPr bwMode="auto">
            <a:xfrm>
              <a:off x="4224" y="3744"/>
              <a:ext cx="528" cy="404"/>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a:t>
              </a:r>
            </a:p>
          </p:txBody>
        </p:sp>
        <p:sp>
          <p:nvSpPr>
            <p:cNvPr id="159766" name="Text Box 22"/>
            <p:cNvSpPr txBox="1">
              <a:spLocks noChangeArrowheads="1"/>
            </p:cNvSpPr>
            <p:nvPr/>
          </p:nvSpPr>
          <p:spPr bwMode="auto">
            <a:xfrm>
              <a:off x="3216" y="3744"/>
              <a:ext cx="816" cy="231"/>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a:t>
              </a:r>
            </a:p>
          </p:txBody>
        </p:sp>
        <p:sp>
          <p:nvSpPr>
            <p:cNvPr id="159767" name="Line 23"/>
            <p:cNvSpPr>
              <a:spLocks noChangeShapeType="1"/>
            </p:cNvSpPr>
            <p:nvPr/>
          </p:nvSpPr>
          <p:spPr bwMode="auto">
            <a:xfrm flipH="1">
              <a:off x="3744" y="3312"/>
              <a:ext cx="288" cy="480"/>
            </a:xfrm>
            <a:prstGeom prst="line">
              <a:avLst/>
            </a:prstGeom>
            <a:noFill/>
            <a:ln w="9525">
              <a:solidFill>
                <a:schemeClr val="tx1"/>
              </a:solidFill>
              <a:round/>
              <a:headEnd/>
              <a:tailEnd type="triangle" w="med" len="med"/>
            </a:ln>
            <a:effectLst/>
          </p:spPr>
          <p:txBody>
            <a:bodyPr/>
            <a:lstStyle/>
            <a:p>
              <a:endParaRPr lang="th-TH"/>
            </a:p>
          </p:txBody>
        </p:sp>
        <p:sp>
          <p:nvSpPr>
            <p:cNvPr id="159768" name="Line 24"/>
            <p:cNvSpPr>
              <a:spLocks noChangeShapeType="1"/>
            </p:cNvSpPr>
            <p:nvPr/>
          </p:nvSpPr>
          <p:spPr bwMode="auto">
            <a:xfrm>
              <a:off x="4176" y="3312"/>
              <a:ext cx="240" cy="432"/>
            </a:xfrm>
            <a:prstGeom prst="line">
              <a:avLst/>
            </a:prstGeom>
            <a:noFill/>
            <a:ln w="9525">
              <a:solidFill>
                <a:schemeClr val="tx1"/>
              </a:solidFill>
              <a:round/>
              <a:headEnd/>
              <a:tailEnd type="triangle" w="med" len="med"/>
            </a:ln>
            <a:effectLst/>
          </p:spPr>
          <p:txBody>
            <a:bodyPr/>
            <a:lstStyle/>
            <a:p>
              <a:endParaRPr lang="th-TH"/>
            </a:p>
          </p:txBody>
        </p:sp>
      </p:grpSp>
      <p:sp>
        <p:nvSpPr>
          <p:cNvPr id="159769" name="Text Box 25"/>
          <p:cNvSpPr txBox="1">
            <a:spLocks noChangeArrowheads="1"/>
          </p:cNvSpPr>
          <p:nvPr/>
        </p:nvSpPr>
        <p:spPr bwMode="auto">
          <a:xfrm>
            <a:off x="381000" y="762000"/>
            <a:ext cx="3352800" cy="1192213"/>
          </a:xfrm>
          <a:prstGeom prst="rect">
            <a:avLst/>
          </a:prstGeom>
          <a:noFill/>
          <a:ln w="9525">
            <a:noFill/>
            <a:miter lim="800000"/>
            <a:headEnd/>
            <a:tailEnd/>
          </a:ln>
          <a:effectLst/>
        </p:spPr>
        <p:txBody>
          <a:bodyPr>
            <a:spAutoFit/>
          </a:bodyPr>
          <a:lstStyle/>
          <a:p>
            <a:pPr eaLnBrk="1" hangingPunct="1">
              <a:spcBef>
                <a:spcPct val="50000"/>
              </a:spcBef>
              <a:buSzTx/>
              <a:buFontTx/>
              <a:buNone/>
            </a:pPr>
            <a:r>
              <a:rPr lang="en-US" sz="1800">
                <a:latin typeface="Arial" pitchFamily="34" charset="0"/>
                <a:cs typeface="Arial" pitchFamily="34" charset="0"/>
              </a:rPr>
              <a:t>Highly Disorganized</a:t>
            </a:r>
          </a:p>
          <a:p>
            <a:pPr eaLnBrk="1" hangingPunct="1">
              <a:spcBef>
                <a:spcPct val="50000"/>
              </a:spcBef>
              <a:buSzTx/>
              <a:buFontTx/>
              <a:buNone/>
            </a:pPr>
            <a:r>
              <a:rPr lang="en-US" sz="1800">
                <a:latin typeface="Arial" pitchFamily="34" charset="0"/>
                <a:cs typeface="Arial" pitchFamily="34" charset="0"/>
              </a:rPr>
              <a:t>High Entropy</a:t>
            </a:r>
          </a:p>
          <a:p>
            <a:pPr eaLnBrk="1" hangingPunct="1">
              <a:spcBef>
                <a:spcPct val="50000"/>
              </a:spcBef>
              <a:buSzTx/>
              <a:buFontTx/>
              <a:buNone/>
            </a:pPr>
            <a:r>
              <a:rPr lang="en-US" sz="1800">
                <a:latin typeface="Arial" pitchFamily="34" charset="0"/>
                <a:cs typeface="Arial" pitchFamily="34" charset="0"/>
              </a:rPr>
              <a:t>Much Information Required</a:t>
            </a:r>
          </a:p>
        </p:txBody>
      </p:sp>
      <p:sp>
        <p:nvSpPr>
          <p:cNvPr id="159770" name="Text Box 26"/>
          <p:cNvSpPr txBox="1">
            <a:spLocks noChangeArrowheads="1"/>
          </p:cNvSpPr>
          <p:nvPr/>
        </p:nvSpPr>
        <p:spPr bwMode="auto">
          <a:xfrm>
            <a:off x="228600" y="4648200"/>
            <a:ext cx="3352800" cy="1192213"/>
          </a:xfrm>
          <a:prstGeom prst="rect">
            <a:avLst/>
          </a:prstGeom>
          <a:noFill/>
          <a:ln w="9525">
            <a:noFill/>
            <a:miter lim="800000"/>
            <a:headEnd/>
            <a:tailEnd/>
          </a:ln>
          <a:effectLst/>
        </p:spPr>
        <p:txBody>
          <a:bodyPr>
            <a:spAutoFit/>
          </a:bodyPr>
          <a:lstStyle/>
          <a:p>
            <a:pPr eaLnBrk="1" hangingPunct="1">
              <a:spcBef>
                <a:spcPct val="50000"/>
              </a:spcBef>
              <a:buSzTx/>
              <a:buFontTx/>
              <a:buNone/>
            </a:pPr>
            <a:r>
              <a:rPr lang="en-US" sz="1800">
                <a:latin typeface="Arial" pitchFamily="34" charset="0"/>
                <a:cs typeface="Arial" pitchFamily="34" charset="0"/>
              </a:rPr>
              <a:t>Highly Organized</a:t>
            </a:r>
          </a:p>
          <a:p>
            <a:pPr eaLnBrk="1" hangingPunct="1">
              <a:spcBef>
                <a:spcPct val="50000"/>
              </a:spcBef>
              <a:buSzTx/>
              <a:buFontTx/>
              <a:buNone/>
            </a:pPr>
            <a:r>
              <a:rPr lang="en-US" sz="1800">
                <a:latin typeface="Arial" pitchFamily="34" charset="0"/>
                <a:cs typeface="Arial" pitchFamily="34" charset="0"/>
              </a:rPr>
              <a:t>Low Entropy</a:t>
            </a:r>
          </a:p>
          <a:p>
            <a:pPr eaLnBrk="1" hangingPunct="1">
              <a:spcBef>
                <a:spcPct val="50000"/>
              </a:spcBef>
              <a:buSzTx/>
              <a:buFontTx/>
              <a:buNone/>
            </a:pPr>
            <a:r>
              <a:rPr lang="en-US" sz="1800">
                <a:latin typeface="Arial" pitchFamily="34" charset="0"/>
                <a:cs typeface="Arial" pitchFamily="34" charset="0"/>
              </a:rPr>
              <a:t>Little Information Required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7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9" grpId="0"/>
      <p:bldP spid="1597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04800" y="0"/>
            <a:ext cx="8229600" cy="1143000"/>
          </a:xfrm>
        </p:spPr>
        <p:txBody>
          <a:bodyPr/>
          <a:lstStyle/>
          <a:p>
            <a:r>
              <a:rPr lang="en-US"/>
              <a:t>Information Gain</a:t>
            </a:r>
          </a:p>
        </p:txBody>
      </p:sp>
      <p:sp>
        <p:nvSpPr>
          <p:cNvPr id="160771" name="Rectangle 3"/>
          <p:cNvSpPr>
            <a:spLocks noGrp="1" noChangeArrowheads="1"/>
          </p:cNvSpPr>
          <p:nvPr>
            <p:ph type="body" sz="half" idx="1"/>
          </p:nvPr>
        </p:nvSpPr>
        <p:spPr>
          <a:xfrm>
            <a:off x="990600" y="4724400"/>
            <a:ext cx="8153400" cy="990600"/>
          </a:xfrm>
        </p:spPr>
        <p:txBody>
          <a:bodyPr/>
          <a:lstStyle/>
          <a:p>
            <a:pPr>
              <a:buFont typeface="Wingdings" pitchFamily="2" charset="2"/>
              <a:buNone/>
            </a:pPr>
            <a:r>
              <a:rPr lang="en-US" sz="2400"/>
              <a:t>For Information Gain, Subtract Information required after split from before </a:t>
            </a:r>
          </a:p>
        </p:txBody>
      </p:sp>
      <p:grpSp>
        <p:nvGrpSpPr>
          <p:cNvPr id="2" name="Group 4"/>
          <p:cNvGrpSpPr>
            <a:grpSpLocks/>
          </p:cNvGrpSpPr>
          <p:nvPr/>
        </p:nvGrpSpPr>
        <p:grpSpPr bwMode="auto">
          <a:xfrm>
            <a:off x="3276600" y="1143000"/>
            <a:ext cx="5867400" cy="3125788"/>
            <a:chOff x="1968" y="1632"/>
            <a:chExt cx="3696" cy="1969"/>
          </a:xfrm>
        </p:grpSpPr>
        <p:sp>
          <p:nvSpPr>
            <p:cNvPr id="160773" name="Text Box 5"/>
            <p:cNvSpPr txBox="1">
              <a:spLocks noChangeArrowheads="1"/>
            </p:cNvSpPr>
            <p:nvPr/>
          </p:nvSpPr>
          <p:spPr bwMode="auto">
            <a:xfrm>
              <a:off x="2976" y="1632"/>
              <a:ext cx="1680" cy="923"/>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 + - + - + + - - + + + - - + - + - - + - - + - + - - + - + - + + - - + + -  - - + - + - + + - - + + + - - + - + - + + - - + - +</a:t>
              </a:r>
            </a:p>
          </p:txBody>
        </p:sp>
        <p:grpSp>
          <p:nvGrpSpPr>
            <p:cNvPr id="3" name="Group 6"/>
            <p:cNvGrpSpPr>
              <a:grpSpLocks/>
            </p:cNvGrpSpPr>
            <p:nvPr/>
          </p:nvGrpSpPr>
          <p:grpSpPr bwMode="auto">
            <a:xfrm>
              <a:off x="1968" y="2544"/>
              <a:ext cx="3696" cy="1057"/>
              <a:chOff x="1968" y="1440"/>
              <a:chExt cx="3696" cy="1057"/>
            </a:xfrm>
          </p:grpSpPr>
          <p:sp>
            <p:nvSpPr>
              <p:cNvPr id="160775" name="Text Box 7"/>
              <p:cNvSpPr txBox="1">
                <a:spLocks noChangeArrowheads="1"/>
              </p:cNvSpPr>
              <p:nvPr/>
            </p:nvSpPr>
            <p:spPr bwMode="auto">
              <a:xfrm>
                <a:off x="1968" y="1872"/>
                <a:ext cx="1104" cy="577"/>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 + + - + - + + + - - + - + - - + - + </a:t>
                </a:r>
              </a:p>
            </p:txBody>
          </p:sp>
          <p:sp>
            <p:nvSpPr>
              <p:cNvPr id="160776" name="Text Box 8"/>
              <p:cNvSpPr txBox="1">
                <a:spLocks noChangeArrowheads="1"/>
              </p:cNvSpPr>
              <p:nvPr/>
            </p:nvSpPr>
            <p:spPr bwMode="auto">
              <a:xfrm>
                <a:off x="3792" y="1920"/>
                <a:ext cx="816" cy="577"/>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 - - + - - - - + - - + - - -</a:t>
                </a:r>
              </a:p>
            </p:txBody>
          </p:sp>
          <p:sp>
            <p:nvSpPr>
              <p:cNvPr id="160777" name="Text Box 9"/>
              <p:cNvSpPr txBox="1">
                <a:spLocks noChangeArrowheads="1"/>
              </p:cNvSpPr>
              <p:nvPr/>
            </p:nvSpPr>
            <p:spPr bwMode="auto">
              <a:xfrm>
                <a:off x="5040" y="2064"/>
                <a:ext cx="624" cy="404"/>
              </a:xfrm>
              <a:prstGeom prst="rect">
                <a:avLst/>
              </a:prstGeom>
              <a:noFill/>
              <a:ln w="9525">
                <a:noFill/>
                <a:miter lim="800000"/>
                <a:headEnd/>
                <a:tailEnd/>
              </a:ln>
              <a:effectLst/>
            </p:spPr>
            <p:txBody>
              <a:bodyPr>
                <a:spAutoFit/>
              </a:bodyPr>
              <a:lstStyle/>
              <a:p>
                <a:pPr algn="ctr" eaLnBrk="1" hangingPunct="1">
                  <a:spcBef>
                    <a:spcPct val="50000"/>
                  </a:spcBef>
                  <a:buSzTx/>
                  <a:buFontTx/>
                  <a:buNone/>
                </a:pPr>
                <a:r>
                  <a:rPr lang="en-US" sz="1800">
                    <a:latin typeface="Arial" pitchFamily="34" charset="0"/>
                    <a:cs typeface="Arial" pitchFamily="34" charset="0"/>
                  </a:rPr>
                  <a:t>+ + + + + + + +</a:t>
                </a:r>
              </a:p>
            </p:txBody>
          </p:sp>
          <p:sp>
            <p:nvSpPr>
              <p:cNvPr id="160778" name="Line 10"/>
              <p:cNvSpPr>
                <a:spLocks noChangeShapeType="1"/>
              </p:cNvSpPr>
              <p:nvPr/>
            </p:nvSpPr>
            <p:spPr bwMode="auto">
              <a:xfrm flipH="1">
                <a:off x="2736" y="1440"/>
                <a:ext cx="720" cy="432"/>
              </a:xfrm>
              <a:prstGeom prst="line">
                <a:avLst/>
              </a:prstGeom>
              <a:noFill/>
              <a:ln w="9525">
                <a:solidFill>
                  <a:schemeClr val="tx1"/>
                </a:solidFill>
                <a:round/>
                <a:headEnd/>
                <a:tailEnd type="triangle" w="med" len="med"/>
              </a:ln>
              <a:effectLst/>
            </p:spPr>
            <p:txBody>
              <a:bodyPr/>
              <a:lstStyle/>
              <a:p>
                <a:endParaRPr lang="th-TH"/>
              </a:p>
            </p:txBody>
          </p:sp>
          <p:sp>
            <p:nvSpPr>
              <p:cNvPr id="160779" name="Line 11"/>
              <p:cNvSpPr>
                <a:spLocks noChangeShapeType="1"/>
              </p:cNvSpPr>
              <p:nvPr/>
            </p:nvSpPr>
            <p:spPr bwMode="auto">
              <a:xfrm>
                <a:off x="3936" y="1440"/>
                <a:ext cx="192" cy="480"/>
              </a:xfrm>
              <a:prstGeom prst="line">
                <a:avLst/>
              </a:prstGeom>
              <a:noFill/>
              <a:ln w="9525">
                <a:solidFill>
                  <a:schemeClr val="tx1"/>
                </a:solidFill>
                <a:round/>
                <a:headEnd/>
                <a:tailEnd type="triangle" w="med" len="med"/>
              </a:ln>
              <a:effectLst/>
            </p:spPr>
            <p:txBody>
              <a:bodyPr/>
              <a:lstStyle/>
              <a:p>
                <a:endParaRPr lang="th-TH"/>
              </a:p>
            </p:txBody>
          </p:sp>
          <p:sp>
            <p:nvSpPr>
              <p:cNvPr id="160780" name="Line 12"/>
              <p:cNvSpPr>
                <a:spLocks noChangeShapeType="1"/>
              </p:cNvSpPr>
              <p:nvPr/>
            </p:nvSpPr>
            <p:spPr bwMode="auto">
              <a:xfrm>
                <a:off x="4272" y="1440"/>
                <a:ext cx="960" cy="624"/>
              </a:xfrm>
              <a:prstGeom prst="line">
                <a:avLst/>
              </a:prstGeom>
              <a:noFill/>
              <a:ln w="9525">
                <a:solidFill>
                  <a:schemeClr val="tx1"/>
                </a:solidFill>
                <a:round/>
                <a:headEnd/>
                <a:tailEnd type="triangle" w="med" len="med"/>
              </a:ln>
              <a:effectLst/>
            </p:spPr>
            <p:txBody>
              <a:bodyPr/>
              <a:lstStyle/>
              <a:p>
                <a:endParaRPr lang="th-TH"/>
              </a:p>
            </p:txBody>
          </p:sp>
        </p:grpSp>
      </p:grpSp>
      <p:sp>
        <p:nvSpPr>
          <p:cNvPr id="160785" name="Text Box 17"/>
          <p:cNvSpPr txBox="1">
            <a:spLocks noChangeArrowheads="1"/>
          </p:cNvSpPr>
          <p:nvPr/>
        </p:nvSpPr>
        <p:spPr bwMode="auto">
          <a:xfrm>
            <a:off x="1219200" y="1600200"/>
            <a:ext cx="2895600" cy="641350"/>
          </a:xfrm>
          <a:prstGeom prst="rect">
            <a:avLst/>
          </a:prstGeom>
          <a:noFill/>
          <a:ln w="9525">
            <a:noFill/>
            <a:miter lim="800000"/>
            <a:headEnd/>
            <a:tailEnd/>
          </a:ln>
          <a:effectLst/>
        </p:spPr>
        <p:txBody>
          <a:bodyPr>
            <a:spAutoFit/>
          </a:bodyPr>
          <a:lstStyle/>
          <a:p>
            <a:pPr eaLnBrk="1" hangingPunct="1">
              <a:spcBef>
                <a:spcPct val="50000"/>
              </a:spcBef>
              <a:buSzTx/>
              <a:buFontTx/>
              <a:buNone/>
            </a:pPr>
            <a:r>
              <a:rPr lang="en-US" sz="1800">
                <a:latin typeface="Tempus Sans ITC" pitchFamily="82" charset="0"/>
                <a:cs typeface="Arial" pitchFamily="34" charset="0"/>
              </a:rPr>
              <a:t>Some Expected Information required before the split</a:t>
            </a:r>
          </a:p>
        </p:txBody>
      </p:sp>
      <p:sp>
        <p:nvSpPr>
          <p:cNvPr id="160790" name="Text Box 22"/>
          <p:cNvSpPr txBox="1">
            <a:spLocks noChangeArrowheads="1"/>
          </p:cNvSpPr>
          <p:nvPr/>
        </p:nvSpPr>
        <p:spPr bwMode="auto">
          <a:xfrm>
            <a:off x="304800" y="3429000"/>
            <a:ext cx="3124200" cy="641350"/>
          </a:xfrm>
          <a:prstGeom prst="rect">
            <a:avLst/>
          </a:prstGeom>
          <a:noFill/>
          <a:ln w="9525">
            <a:noFill/>
            <a:miter lim="800000"/>
            <a:headEnd/>
            <a:tailEnd/>
          </a:ln>
          <a:effectLst/>
        </p:spPr>
        <p:txBody>
          <a:bodyPr>
            <a:spAutoFit/>
          </a:bodyPr>
          <a:lstStyle/>
          <a:p>
            <a:pPr eaLnBrk="1" hangingPunct="1">
              <a:spcBef>
                <a:spcPct val="50000"/>
              </a:spcBef>
              <a:buSzTx/>
              <a:buFontTx/>
              <a:buNone/>
            </a:pPr>
            <a:r>
              <a:rPr lang="en-US" sz="1800">
                <a:latin typeface="Tempus Sans ITC" pitchFamily="82" charset="0"/>
                <a:cs typeface="Arial" pitchFamily="34" charset="0"/>
              </a:rPr>
              <a:t>Some Expected Information required after the split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P spid="160785" grpId="0" build="p"/>
      <p:bldP spid="16079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 is better?</a:t>
            </a:r>
          </a:p>
        </p:txBody>
      </p:sp>
      <p:sp>
        <p:nvSpPr>
          <p:cNvPr id="3" name="Content Placeholder 2"/>
          <p:cNvSpPr>
            <a:spLocks noGrp="1"/>
          </p:cNvSpPr>
          <p:nvPr>
            <p:ph sz="quarter" idx="1"/>
          </p:nvPr>
        </p:nvSpPr>
        <p:spPr/>
        <p:txBody>
          <a:bodyPr/>
          <a:lstStyle/>
          <a:p>
            <a:pPr>
              <a:buSzTx/>
              <a:buFontTx/>
              <a:buChar char="•"/>
            </a:pPr>
            <a:r>
              <a:rPr lang="en-US" dirty="0"/>
              <a:t> Consider data with two Boolean attributes (A,B).</a:t>
            </a:r>
          </a:p>
          <a:p>
            <a:pPr>
              <a:buSzTx/>
              <a:buFontTx/>
              <a:buNone/>
            </a:pPr>
            <a:r>
              <a:rPr lang="en-US" dirty="0"/>
              <a:t>                 &lt;  (A=0,B=0), -  &gt;:    50 examples</a:t>
            </a:r>
          </a:p>
          <a:p>
            <a:pPr>
              <a:buSzTx/>
              <a:buFontTx/>
              <a:buNone/>
            </a:pPr>
            <a:r>
              <a:rPr lang="en-US" dirty="0"/>
              <a:t>                 &lt;  (A=0,B=1), -  &gt;:    50 examples</a:t>
            </a:r>
          </a:p>
          <a:p>
            <a:pPr>
              <a:buSzTx/>
              <a:buFontTx/>
              <a:buNone/>
            </a:pPr>
            <a:r>
              <a:rPr lang="en-US" dirty="0">
                <a:solidFill>
                  <a:srgbClr val="00B050"/>
                </a:solidFill>
              </a:rPr>
              <a:t>                 &lt;  (A=1,B=0), -  &gt;:      3 examples</a:t>
            </a:r>
          </a:p>
          <a:p>
            <a:pPr>
              <a:buSzTx/>
              <a:buFontTx/>
              <a:buNone/>
            </a:pPr>
            <a:r>
              <a:rPr lang="en-US" dirty="0"/>
              <a:t>                 &lt;  (A=1,B=1), +  &gt;: 100 examples</a:t>
            </a:r>
          </a:p>
          <a:p>
            <a:r>
              <a:rPr lang="en-US" sz="2400" dirty="0">
                <a:solidFill>
                  <a:srgbClr val="0070C0"/>
                </a:solidFill>
              </a:rPr>
              <a:t>Splitting on A or B?</a:t>
            </a:r>
          </a:p>
          <a:p>
            <a:endParaRPr lang="en-US" dirty="0"/>
          </a:p>
        </p:txBody>
      </p:sp>
      <p:grpSp>
        <p:nvGrpSpPr>
          <p:cNvPr id="4" name="Group 13"/>
          <p:cNvGrpSpPr>
            <a:grpSpLocks/>
          </p:cNvGrpSpPr>
          <p:nvPr/>
        </p:nvGrpSpPr>
        <p:grpSpPr bwMode="auto">
          <a:xfrm>
            <a:off x="1392252" y="4000534"/>
            <a:ext cx="2438400" cy="1981200"/>
            <a:chOff x="96" y="2976"/>
            <a:chExt cx="1536" cy="1248"/>
          </a:xfrm>
        </p:grpSpPr>
        <p:sp>
          <p:nvSpPr>
            <p:cNvPr id="27" name="Rectangle 14"/>
            <p:cNvSpPr>
              <a:spLocks noChangeArrowheads="1"/>
            </p:cNvSpPr>
            <p:nvPr/>
          </p:nvSpPr>
          <p:spPr bwMode="auto">
            <a:xfrm>
              <a:off x="959" y="2976"/>
              <a:ext cx="239"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B</a:t>
              </a:r>
            </a:p>
          </p:txBody>
        </p:sp>
        <p:sp>
          <p:nvSpPr>
            <p:cNvPr id="28" name="Rectangle 15"/>
            <p:cNvSpPr>
              <a:spLocks noChangeArrowheads="1"/>
            </p:cNvSpPr>
            <p:nvPr/>
          </p:nvSpPr>
          <p:spPr bwMode="auto">
            <a:xfrm>
              <a:off x="1455" y="3408"/>
              <a:ext cx="177"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cxnSp>
          <p:nvCxnSpPr>
            <p:cNvPr id="29" name="AutoShape 16"/>
            <p:cNvCxnSpPr>
              <a:cxnSpLocks noChangeShapeType="1"/>
              <a:stCxn id="27" idx="1"/>
            </p:cNvCxnSpPr>
            <p:nvPr/>
          </p:nvCxnSpPr>
          <p:spPr bwMode="auto">
            <a:xfrm flipH="1">
              <a:off x="640" y="3140"/>
              <a:ext cx="319" cy="277"/>
            </a:xfrm>
            <a:prstGeom prst="straightConnector1">
              <a:avLst/>
            </a:prstGeom>
            <a:noFill/>
            <a:ln w="28575">
              <a:solidFill>
                <a:schemeClr val="tx1"/>
              </a:solidFill>
              <a:round/>
              <a:headEnd/>
              <a:tailEnd type="triangle" w="med" len="med"/>
            </a:ln>
            <a:effectLst/>
          </p:spPr>
        </p:cxnSp>
        <p:cxnSp>
          <p:nvCxnSpPr>
            <p:cNvPr id="30" name="AutoShape 17"/>
            <p:cNvCxnSpPr>
              <a:cxnSpLocks noChangeShapeType="1"/>
              <a:stCxn id="27" idx="3"/>
              <a:endCxn id="28" idx="0"/>
            </p:cNvCxnSpPr>
            <p:nvPr/>
          </p:nvCxnSpPr>
          <p:spPr bwMode="auto">
            <a:xfrm>
              <a:off x="1198" y="3140"/>
              <a:ext cx="346" cy="268"/>
            </a:xfrm>
            <a:prstGeom prst="straightConnector1">
              <a:avLst/>
            </a:prstGeom>
            <a:noFill/>
            <a:ln w="28575">
              <a:solidFill>
                <a:schemeClr val="tx1"/>
              </a:solidFill>
              <a:round/>
              <a:headEnd/>
              <a:tailEnd type="triangle" w="med" len="med"/>
            </a:ln>
            <a:effectLst/>
          </p:spPr>
        </p:cxnSp>
        <p:sp>
          <p:nvSpPr>
            <p:cNvPr id="31" name="Rectangle 18"/>
            <p:cNvSpPr>
              <a:spLocks noChangeArrowheads="1"/>
            </p:cNvSpPr>
            <p:nvPr/>
          </p:nvSpPr>
          <p:spPr bwMode="auto">
            <a:xfrm>
              <a:off x="1344"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0</a:t>
              </a:r>
            </a:p>
          </p:txBody>
        </p:sp>
        <p:sp>
          <p:nvSpPr>
            <p:cNvPr id="32" name="Rectangle 19"/>
            <p:cNvSpPr>
              <a:spLocks noChangeArrowheads="1"/>
            </p:cNvSpPr>
            <p:nvPr/>
          </p:nvSpPr>
          <p:spPr bwMode="auto">
            <a:xfrm>
              <a:off x="671"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1</a:t>
              </a:r>
            </a:p>
          </p:txBody>
        </p:sp>
        <p:sp>
          <p:nvSpPr>
            <p:cNvPr id="33" name="Rectangle 20"/>
            <p:cNvSpPr>
              <a:spLocks noChangeArrowheads="1"/>
            </p:cNvSpPr>
            <p:nvPr/>
          </p:nvSpPr>
          <p:spPr bwMode="auto">
            <a:xfrm>
              <a:off x="527" y="3456"/>
              <a:ext cx="239"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a:t>
              </a:r>
            </a:p>
          </p:txBody>
        </p:sp>
        <p:sp>
          <p:nvSpPr>
            <p:cNvPr id="34" name="Rectangle 21"/>
            <p:cNvSpPr>
              <a:spLocks noChangeArrowheads="1"/>
            </p:cNvSpPr>
            <p:nvPr/>
          </p:nvSpPr>
          <p:spPr bwMode="auto">
            <a:xfrm>
              <a:off x="96" y="3897"/>
              <a:ext cx="223"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sp>
          <p:nvSpPr>
            <p:cNvPr id="35" name="Rectangle 22"/>
            <p:cNvSpPr>
              <a:spLocks noChangeArrowheads="1"/>
            </p:cNvSpPr>
            <p:nvPr/>
          </p:nvSpPr>
          <p:spPr bwMode="auto">
            <a:xfrm>
              <a:off x="1008" y="3888"/>
              <a:ext cx="177"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cxnSp>
          <p:nvCxnSpPr>
            <p:cNvPr id="36" name="AutoShape 23"/>
            <p:cNvCxnSpPr>
              <a:cxnSpLocks noChangeShapeType="1"/>
              <a:stCxn id="33" idx="1"/>
              <a:endCxn id="34" idx="0"/>
            </p:cNvCxnSpPr>
            <p:nvPr/>
          </p:nvCxnSpPr>
          <p:spPr bwMode="auto">
            <a:xfrm flipH="1">
              <a:off x="208" y="3620"/>
              <a:ext cx="319" cy="277"/>
            </a:xfrm>
            <a:prstGeom prst="straightConnector1">
              <a:avLst/>
            </a:prstGeom>
            <a:noFill/>
            <a:ln w="28575">
              <a:solidFill>
                <a:schemeClr val="tx1"/>
              </a:solidFill>
              <a:round/>
              <a:headEnd/>
              <a:tailEnd type="triangle" w="med" len="med"/>
            </a:ln>
            <a:effectLst/>
          </p:spPr>
        </p:cxnSp>
        <p:cxnSp>
          <p:nvCxnSpPr>
            <p:cNvPr id="37" name="AutoShape 24"/>
            <p:cNvCxnSpPr>
              <a:cxnSpLocks noChangeShapeType="1"/>
              <a:stCxn id="33" idx="3"/>
              <a:endCxn id="35" idx="0"/>
            </p:cNvCxnSpPr>
            <p:nvPr/>
          </p:nvCxnSpPr>
          <p:spPr bwMode="auto">
            <a:xfrm>
              <a:off x="766" y="3620"/>
              <a:ext cx="331" cy="268"/>
            </a:xfrm>
            <a:prstGeom prst="straightConnector1">
              <a:avLst/>
            </a:prstGeom>
            <a:noFill/>
            <a:ln w="28575">
              <a:solidFill>
                <a:schemeClr val="tx1"/>
              </a:solidFill>
              <a:round/>
              <a:headEnd/>
              <a:tailEnd type="triangle" w="med" len="med"/>
            </a:ln>
            <a:effectLst/>
          </p:spPr>
        </p:cxnSp>
        <p:sp>
          <p:nvSpPr>
            <p:cNvPr id="38" name="Rectangle 25"/>
            <p:cNvSpPr>
              <a:spLocks noChangeArrowheads="1"/>
            </p:cNvSpPr>
            <p:nvPr/>
          </p:nvSpPr>
          <p:spPr bwMode="auto">
            <a:xfrm>
              <a:off x="912" y="350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0</a:t>
              </a:r>
            </a:p>
          </p:txBody>
        </p:sp>
        <p:sp>
          <p:nvSpPr>
            <p:cNvPr id="39" name="Rectangle 26"/>
            <p:cNvSpPr>
              <a:spLocks noChangeArrowheads="1"/>
            </p:cNvSpPr>
            <p:nvPr/>
          </p:nvSpPr>
          <p:spPr bwMode="auto">
            <a:xfrm>
              <a:off x="239" y="350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1</a:t>
              </a:r>
            </a:p>
          </p:txBody>
        </p:sp>
      </p:grpSp>
      <p:grpSp>
        <p:nvGrpSpPr>
          <p:cNvPr id="5" name="Group 30"/>
          <p:cNvGrpSpPr>
            <a:grpSpLocks/>
          </p:cNvGrpSpPr>
          <p:nvPr/>
        </p:nvGrpSpPr>
        <p:grpSpPr bwMode="auto">
          <a:xfrm>
            <a:off x="5045098" y="4010042"/>
            <a:ext cx="2438400" cy="1981200"/>
            <a:chOff x="96" y="2976"/>
            <a:chExt cx="1536" cy="1248"/>
          </a:xfrm>
        </p:grpSpPr>
        <p:sp>
          <p:nvSpPr>
            <p:cNvPr id="41" name="Rectangle 31"/>
            <p:cNvSpPr>
              <a:spLocks noChangeArrowheads="1"/>
            </p:cNvSpPr>
            <p:nvPr/>
          </p:nvSpPr>
          <p:spPr bwMode="auto">
            <a:xfrm>
              <a:off x="959" y="2976"/>
              <a:ext cx="239" cy="327"/>
            </a:xfrm>
            <a:prstGeom prst="rect">
              <a:avLst/>
            </a:prstGeom>
            <a:noFill/>
            <a:ln w="9525">
              <a:noFill/>
              <a:miter lim="800000"/>
              <a:headEnd/>
              <a:tailEnd/>
            </a:ln>
            <a:effectLst/>
          </p:spPr>
          <p:txBody>
            <a:bodyPr wrap="none">
              <a:spAutoFit/>
            </a:bodyPr>
            <a:lstStyle/>
            <a:p>
              <a:pPr>
                <a:buSzTx/>
                <a:buFontTx/>
                <a:buNone/>
              </a:pPr>
              <a:r>
                <a:rPr lang="en-US" sz="2800" dirty="0">
                  <a:solidFill>
                    <a:srgbClr val="FF0000"/>
                  </a:solidFill>
                </a:rPr>
                <a:t>A</a:t>
              </a:r>
            </a:p>
          </p:txBody>
        </p:sp>
        <p:sp>
          <p:nvSpPr>
            <p:cNvPr id="42" name="Rectangle 32"/>
            <p:cNvSpPr>
              <a:spLocks noChangeArrowheads="1"/>
            </p:cNvSpPr>
            <p:nvPr/>
          </p:nvSpPr>
          <p:spPr bwMode="auto">
            <a:xfrm>
              <a:off x="1455" y="3408"/>
              <a:ext cx="177"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cxnSp>
          <p:nvCxnSpPr>
            <p:cNvPr id="43" name="AutoShape 33"/>
            <p:cNvCxnSpPr>
              <a:cxnSpLocks noChangeShapeType="1"/>
              <a:stCxn id="41" idx="1"/>
            </p:cNvCxnSpPr>
            <p:nvPr/>
          </p:nvCxnSpPr>
          <p:spPr bwMode="auto">
            <a:xfrm flipH="1">
              <a:off x="640" y="3140"/>
              <a:ext cx="319" cy="277"/>
            </a:xfrm>
            <a:prstGeom prst="straightConnector1">
              <a:avLst/>
            </a:prstGeom>
            <a:noFill/>
            <a:ln w="28575">
              <a:solidFill>
                <a:schemeClr val="tx1"/>
              </a:solidFill>
              <a:round/>
              <a:headEnd/>
              <a:tailEnd type="triangle" w="med" len="med"/>
            </a:ln>
            <a:effectLst/>
          </p:spPr>
        </p:cxnSp>
        <p:cxnSp>
          <p:nvCxnSpPr>
            <p:cNvPr id="44" name="AutoShape 34"/>
            <p:cNvCxnSpPr>
              <a:cxnSpLocks noChangeShapeType="1"/>
              <a:stCxn id="41" idx="3"/>
              <a:endCxn id="42" idx="0"/>
            </p:cNvCxnSpPr>
            <p:nvPr/>
          </p:nvCxnSpPr>
          <p:spPr bwMode="auto">
            <a:xfrm>
              <a:off x="1198" y="3140"/>
              <a:ext cx="346" cy="268"/>
            </a:xfrm>
            <a:prstGeom prst="straightConnector1">
              <a:avLst/>
            </a:prstGeom>
            <a:noFill/>
            <a:ln w="28575">
              <a:solidFill>
                <a:schemeClr val="tx1"/>
              </a:solidFill>
              <a:round/>
              <a:headEnd/>
              <a:tailEnd type="triangle" w="med" len="med"/>
            </a:ln>
            <a:effectLst/>
          </p:spPr>
        </p:cxnSp>
        <p:sp>
          <p:nvSpPr>
            <p:cNvPr id="45" name="Rectangle 35"/>
            <p:cNvSpPr>
              <a:spLocks noChangeArrowheads="1"/>
            </p:cNvSpPr>
            <p:nvPr/>
          </p:nvSpPr>
          <p:spPr bwMode="auto">
            <a:xfrm>
              <a:off x="1344"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0</a:t>
              </a:r>
            </a:p>
          </p:txBody>
        </p:sp>
        <p:sp>
          <p:nvSpPr>
            <p:cNvPr id="46" name="Rectangle 36"/>
            <p:cNvSpPr>
              <a:spLocks noChangeArrowheads="1"/>
            </p:cNvSpPr>
            <p:nvPr/>
          </p:nvSpPr>
          <p:spPr bwMode="auto">
            <a:xfrm>
              <a:off x="671"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1</a:t>
              </a:r>
            </a:p>
          </p:txBody>
        </p:sp>
        <p:sp>
          <p:nvSpPr>
            <p:cNvPr id="47" name="Rectangle 37"/>
            <p:cNvSpPr>
              <a:spLocks noChangeArrowheads="1"/>
            </p:cNvSpPr>
            <p:nvPr/>
          </p:nvSpPr>
          <p:spPr bwMode="auto">
            <a:xfrm>
              <a:off x="527" y="3456"/>
              <a:ext cx="239"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B</a:t>
              </a:r>
            </a:p>
          </p:txBody>
        </p:sp>
        <p:sp>
          <p:nvSpPr>
            <p:cNvPr id="48" name="Rectangle 38"/>
            <p:cNvSpPr>
              <a:spLocks noChangeArrowheads="1"/>
            </p:cNvSpPr>
            <p:nvPr/>
          </p:nvSpPr>
          <p:spPr bwMode="auto">
            <a:xfrm>
              <a:off x="96" y="3897"/>
              <a:ext cx="223"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sp>
          <p:nvSpPr>
            <p:cNvPr id="49" name="Rectangle 39"/>
            <p:cNvSpPr>
              <a:spLocks noChangeArrowheads="1"/>
            </p:cNvSpPr>
            <p:nvPr/>
          </p:nvSpPr>
          <p:spPr bwMode="auto">
            <a:xfrm>
              <a:off x="1008" y="3888"/>
              <a:ext cx="177"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a:t>
              </a:r>
            </a:p>
          </p:txBody>
        </p:sp>
        <p:cxnSp>
          <p:nvCxnSpPr>
            <p:cNvPr id="50" name="AutoShape 40"/>
            <p:cNvCxnSpPr>
              <a:cxnSpLocks noChangeShapeType="1"/>
              <a:stCxn id="47" idx="1"/>
              <a:endCxn id="48" idx="0"/>
            </p:cNvCxnSpPr>
            <p:nvPr/>
          </p:nvCxnSpPr>
          <p:spPr bwMode="auto">
            <a:xfrm flipH="1">
              <a:off x="208" y="3620"/>
              <a:ext cx="319" cy="277"/>
            </a:xfrm>
            <a:prstGeom prst="straightConnector1">
              <a:avLst/>
            </a:prstGeom>
            <a:noFill/>
            <a:ln w="28575">
              <a:solidFill>
                <a:schemeClr val="tx1"/>
              </a:solidFill>
              <a:round/>
              <a:headEnd/>
              <a:tailEnd type="triangle" w="med" len="med"/>
            </a:ln>
            <a:effectLst/>
          </p:spPr>
        </p:cxnSp>
        <p:cxnSp>
          <p:nvCxnSpPr>
            <p:cNvPr id="51" name="AutoShape 41"/>
            <p:cNvCxnSpPr>
              <a:cxnSpLocks noChangeShapeType="1"/>
              <a:stCxn id="47" idx="3"/>
              <a:endCxn id="49" idx="0"/>
            </p:cNvCxnSpPr>
            <p:nvPr/>
          </p:nvCxnSpPr>
          <p:spPr bwMode="auto">
            <a:xfrm>
              <a:off x="766" y="3620"/>
              <a:ext cx="331" cy="268"/>
            </a:xfrm>
            <a:prstGeom prst="straightConnector1">
              <a:avLst/>
            </a:prstGeom>
            <a:noFill/>
            <a:ln w="28575">
              <a:solidFill>
                <a:schemeClr val="tx1"/>
              </a:solidFill>
              <a:round/>
              <a:headEnd/>
              <a:tailEnd type="triangle" w="med" len="med"/>
            </a:ln>
            <a:effectLst/>
          </p:spPr>
        </p:cxnSp>
        <p:sp>
          <p:nvSpPr>
            <p:cNvPr id="52" name="Rectangle 42"/>
            <p:cNvSpPr>
              <a:spLocks noChangeArrowheads="1"/>
            </p:cNvSpPr>
            <p:nvPr/>
          </p:nvSpPr>
          <p:spPr bwMode="auto">
            <a:xfrm>
              <a:off x="912" y="350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0</a:t>
              </a:r>
            </a:p>
          </p:txBody>
        </p:sp>
        <p:sp>
          <p:nvSpPr>
            <p:cNvPr id="53" name="Rectangle 43"/>
            <p:cNvSpPr>
              <a:spLocks noChangeArrowheads="1"/>
            </p:cNvSpPr>
            <p:nvPr/>
          </p:nvSpPr>
          <p:spPr bwMode="auto">
            <a:xfrm>
              <a:off x="239" y="350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1</a:t>
              </a:r>
            </a:p>
          </p:txBody>
        </p:sp>
      </p:grpSp>
      <p:grpSp>
        <p:nvGrpSpPr>
          <p:cNvPr id="6" name="Group 54"/>
          <p:cNvGrpSpPr>
            <a:grpSpLocks/>
          </p:cNvGrpSpPr>
          <p:nvPr/>
        </p:nvGrpSpPr>
        <p:grpSpPr bwMode="auto">
          <a:xfrm>
            <a:off x="1187471" y="4924444"/>
            <a:ext cx="6456363" cy="1362076"/>
            <a:chOff x="675" y="3024"/>
            <a:chExt cx="4067" cy="858"/>
          </a:xfrm>
        </p:grpSpPr>
        <p:sp>
          <p:nvSpPr>
            <p:cNvPr id="55" name="Rectangle 44"/>
            <p:cNvSpPr>
              <a:spLocks noChangeArrowheads="1"/>
            </p:cNvSpPr>
            <p:nvPr/>
          </p:nvSpPr>
          <p:spPr bwMode="auto">
            <a:xfrm>
              <a:off x="2115" y="3060"/>
              <a:ext cx="320"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53</a:t>
              </a:r>
            </a:p>
          </p:txBody>
        </p:sp>
        <p:sp>
          <p:nvSpPr>
            <p:cNvPr id="56" name="Rectangle 47"/>
            <p:cNvSpPr>
              <a:spLocks noChangeArrowheads="1"/>
            </p:cNvSpPr>
            <p:nvPr/>
          </p:nvSpPr>
          <p:spPr bwMode="auto">
            <a:xfrm>
              <a:off x="1620" y="3555"/>
              <a:ext cx="320"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50</a:t>
              </a:r>
            </a:p>
          </p:txBody>
        </p:sp>
        <p:sp>
          <p:nvSpPr>
            <p:cNvPr id="57" name="Rectangle 48"/>
            <p:cNvSpPr>
              <a:spLocks noChangeArrowheads="1"/>
            </p:cNvSpPr>
            <p:nvPr/>
          </p:nvSpPr>
          <p:spPr bwMode="auto">
            <a:xfrm>
              <a:off x="4012" y="3522"/>
              <a:ext cx="218"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3</a:t>
              </a:r>
            </a:p>
          </p:txBody>
        </p:sp>
        <p:sp>
          <p:nvSpPr>
            <p:cNvPr id="58" name="Rectangle 49"/>
            <p:cNvSpPr>
              <a:spLocks noChangeArrowheads="1"/>
            </p:cNvSpPr>
            <p:nvPr/>
          </p:nvSpPr>
          <p:spPr bwMode="auto">
            <a:xfrm>
              <a:off x="4320" y="3024"/>
              <a:ext cx="422"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100</a:t>
              </a:r>
            </a:p>
          </p:txBody>
        </p:sp>
        <p:sp>
          <p:nvSpPr>
            <p:cNvPr id="59" name="Rectangle 50"/>
            <p:cNvSpPr>
              <a:spLocks noChangeArrowheads="1"/>
            </p:cNvSpPr>
            <p:nvPr/>
          </p:nvSpPr>
          <p:spPr bwMode="auto">
            <a:xfrm>
              <a:off x="3015" y="3552"/>
              <a:ext cx="422"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100</a:t>
              </a:r>
            </a:p>
          </p:txBody>
        </p:sp>
        <p:sp>
          <p:nvSpPr>
            <p:cNvPr id="60" name="Rectangle 51"/>
            <p:cNvSpPr>
              <a:spLocks noChangeArrowheads="1"/>
            </p:cNvSpPr>
            <p:nvPr/>
          </p:nvSpPr>
          <p:spPr bwMode="auto">
            <a:xfrm>
              <a:off x="675" y="3555"/>
              <a:ext cx="422" cy="327"/>
            </a:xfrm>
            <a:prstGeom prst="rect">
              <a:avLst/>
            </a:prstGeom>
            <a:noFill/>
            <a:ln w="9525">
              <a:noFill/>
              <a:miter lim="800000"/>
              <a:headEnd/>
              <a:tailEnd/>
            </a:ln>
            <a:effectLst/>
          </p:spPr>
          <p:txBody>
            <a:bodyPr wrap="none">
              <a:spAutoFit/>
            </a:bodyPr>
            <a:lstStyle/>
            <a:p>
              <a:pPr>
                <a:buSzTx/>
                <a:buFontTx/>
                <a:buNone/>
              </a:pPr>
              <a:r>
                <a:rPr lang="en-US" sz="2800" dirty="0">
                  <a:solidFill>
                    <a:srgbClr val="0000FF"/>
                  </a:solidFill>
                </a:rPr>
                <a:t>100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 is better?</a:t>
            </a:r>
          </a:p>
        </p:txBody>
      </p:sp>
      <p:sp>
        <p:nvSpPr>
          <p:cNvPr id="3" name="Content Placeholder 2"/>
          <p:cNvSpPr>
            <a:spLocks noGrp="1"/>
          </p:cNvSpPr>
          <p:nvPr>
            <p:ph sz="quarter" idx="1"/>
          </p:nvPr>
        </p:nvSpPr>
        <p:spPr/>
        <p:txBody>
          <a:bodyPr/>
          <a:lstStyle/>
          <a:p>
            <a:pPr>
              <a:buSzTx/>
              <a:buFontTx/>
              <a:buChar char="•"/>
            </a:pPr>
            <a:r>
              <a:rPr lang="en-US" dirty="0"/>
              <a:t> Consider data with two Boolean attributes (A,B).</a:t>
            </a:r>
          </a:p>
          <a:p>
            <a:pPr>
              <a:buSzTx/>
              <a:buFontTx/>
              <a:buNone/>
            </a:pPr>
            <a:r>
              <a:rPr lang="en-US" dirty="0"/>
              <a:t>                 &lt;  (A=0,B=0), -  &gt;:    50 examples</a:t>
            </a:r>
          </a:p>
          <a:p>
            <a:pPr>
              <a:buSzTx/>
              <a:buFontTx/>
              <a:buNone/>
            </a:pPr>
            <a:r>
              <a:rPr lang="en-US" dirty="0"/>
              <a:t>                 &lt;  (A=0,B=1), -  &gt;:    50 examples</a:t>
            </a:r>
          </a:p>
          <a:p>
            <a:pPr>
              <a:buSzTx/>
              <a:buFontTx/>
              <a:buNone/>
            </a:pPr>
            <a:r>
              <a:rPr lang="en-US" dirty="0">
                <a:solidFill>
                  <a:srgbClr val="00B050"/>
                </a:solidFill>
              </a:rPr>
              <a:t>                 &lt;  (A=1,B=0), -  &gt;:      3 examples</a:t>
            </a:r>
          </a:p>
          <a:p>
            <a:pPr>
              <a:buSzTx/>
              <a:buFontTx/>
              <a:buNone/>
            </a:pPr>
            <a:r>
              <a:rPr lang="en-US" dirty="0"/>
              <a:t>                 &lt;  (A=1,B=1), +  &gt;: 100 examples</a:t>
            </a:r>
          </a:p>
          <a:p>
            <a:r>
              <a:rPr lang="en-US" sz="2400" dirty="0">
                <a:solidFill>
                  <a:srgbClr val="0070C0"/>
                </a:solidFill>
              </a:rPr>
              <a:t>Splitting on A or B?</a:t>
            </a:r>
          </a:p>
          <a:p>
            <a:endParaRPr lang="en-US" dirty="0"/>
          </a:p>
        </p:txBody>
      </p:sp>
      <p:grpSp>
        <p:nvGrpSpPr>
          <p:cNvPr id="4" name="Group 13"/>
          <p:cNvGrpSpPr>
            <a:grpSpLocks/>
          </p:cNvGrpSpPr>
          <p:nvPr/>
        </p:nvGrpSpPr>
        <p:grpSpPr bwMode="auto">
          <a:xfrm>
            <a:off x="1428765" y="4000535"/>
            <a:ext cx="2984502" cy="1166813"/>
            <a:chOff x="119" y="2976"/>
            <a:chExt cx="1880" cy="735"/>
          </a:xfrm>
        </p:grpSpPr>
        <p:sp>
          <p:nvSpPr>
            <p:cNvPr id="27" name="Rectangle 14"/>
            <p:cNvSpPr>
              <a:spLocks noChangeArrowheads="1"/>
            </p:cNvSpPr>
            <p:nvPr/>
          </p:nvSpPr>
          <p:spPr bwMode="auto">
            <a:xfrm>
              <a:off x="959" y="2976"/>
              <a:ext cx="239"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B</a:t>
              </a:r>
            </a:p>
          </p:txBody>
        </p:sp>
        <p:sp>
          <p:nvSpPr>
            <p:cNvPr id="28" name="Rectangle 15"/>
            <p:cNvSpPr>
              <a:spLocks noChangeArrowheads="1"/>
            </p:cNvSpPr>
            <p:nvPr/>
          </p:nvSpPr>
          <p:spPr bwMode="auto">
            <a:xfrm>
              <a:off x="1289" y="3381"/>
              <a:ext cx="710" cy="330"/>
            </a:xfrm>
            <a:prstGeom prst="rect">
              <a:avLst/>
            </a:prstGeom>
            <a:noFill/>
            <a:ln w="9525">
              <a:noFill/>
              <a:miter lim="800000"/>
              <a:headEnd/>
              <a:tailEnd/>
            </a:ln>
            <a:effectLst/>
          </p:spPr>
          <p:txBody>
            <a:bodyPr wrap="none">
              <a:spAutoFit/>
            </a:bodyPr>
            <a:lstStyle/>
            <a:p>
              <a:pPr>
                <a:buSzTx/>
                <a:buFontTx/>
                <a:buNone/>
              </a:pPr>
              <a:r>
                <a:rPr lang="en-US" sz="2800" dirty="0">
                  <a:solidFill>
                    <a:srgbClr val="7030A0"/>
                  </a:solidFill>
                </a:rPr>
                <a:t>0+,53-</a:t>
              </a:r>
            </a:p>
          </p:txBody>
        </p:sp>
        <p:cxnSp>
          <p:nvCxnSpPr>
            <p:cNvPr id="29" name="AutoShape 16"/>
            <p:cNvCxnSpPr>
              <a:cxnSpLocks noChangeShapeType="1"/>
              <a:stCxn id="27" idx="1"/>
            </p:cNvCxnSpPr>
            <p:nvPr/>
          </p:nvCxnSpPr>
          <p:spPr bwMode="auto">
            <a:xfrm flipH="1">
              <a:off x="640" y="3140"/>
              <a:ext cx="319" cy="277"/>
            </a:xfrm>
            <a:prstGeom prst="straightConnector1">
              <a:avLst/>
            </a:prstGeom>
            <a:noFill/>
            <a:ln w="28575">
              <a:solidFill>
                <a:schemeClr val="tx1"/>
              </a:solidFill>
              <a:round/>
              <a:headEnd/>
              <a:tailEnd type="triangle" w="med" len="med"/>
            </a:ln>
            <a:effectLst/>
          </p:spPr>
        </p:cxnSp>
        <p:cxnSp>
          <p:nvCxnSpPr>
            <p:cNvPr id="30" name="AutoShape 17"/>
            <p:cNvCxnSpPr>
              <a:cxnSpLocks noChangeShapeType="1"/>
              <a:stCxn id="27" idx="3"/>
              <a:endCxn id="28" idx="0"/>
            </p:cNvCxnSpPr>
            <p:nvPr/>
          </p:nvCxnSpPr>
          <p:spPr bwMode="auto">
            <a:xfrm>
              <a:off x="1198" y="3139"/>
              <a:ext cx="446" cy="241"/>
            </a:xfrm>
            <a:prstGeom prst="straightConnector1">
              <a:avLst/>
            </a:prstGeom>
            <a:noFill/>
            <a:ln w="28575">
              <a:solidFill>
                <a:schemeClr val="tx1"/>
              </a:solidFill>
              <a:round/>
              <a:headEnd/>
              <a:tailEnd type="triangle" w="med" len="med"/>
            </a:ln>
            <a:effectLst/>
          </p:spPr>
        </p:cxnSp>
        <p:sp>
          <p:nvSpPr>
            <p:cNvPr id="31" name="Rectangle 18"/>
            <p:cNvSpPr>
              <a:spLocks noChangeArrowheads="1"/>
            </p:cNvSpPr>
            <p:nvPr/>
          </p:nvSpPr>
          <p:spPr bwMode="auto">
            <a:xfrm>
              <a:off x="1386" y="3009"/>
              <a:ext cx="218" cy="327"/>
            </a:xfrm>
            <a:prstGeom prst="rect">
              <a:avLst/>
            </a:prstGeom>
            <a:noFill/>
            <a:ln w="9525">
              <a:noFill/>
              <a:miter lim="800000"/>
              <a:headEnd/>
              <a:tailEnd/>
            </a:ln>
            <a:effectLst/>
          </p:spPr>
          <p:txBody>
            <a:bodyPr wrap="none">
              <a:spAutoFit/>
            </a:bodyPr>
            <a:lstStyle/>
            <a:p>
              <a:pPr>
                <a:buSzTx/>
                <a:buFontTx/>
                <a:buNone/>
              </a:pPr>
              <a:r>
                <a:rPr lang="en-US" sz="2800" dirty="0">
                  <a:solidFill>
                    <a:srgbClr val="FF0000"/>
                  </a:solidFill>
                </a:rPr>
                <a:t>0</a:t>
              </a:r>
            </a:p>
          </p:txBody>
        </p:sp>
        <p:sp>
          <p:nvSpPr>
            <p:cNvPr id="32" name="Rectangle 19"/>
            <p:cNvSpPr>
              <a:spLocks noChangeArrowheads="1"/>
            </p:cNvSpPr>
            <p:nvPr/>
          </p:nvSpPr>
          <p:spPr bwMode="auto">
            <a:xfrm>
              <a:off x="659" y="3009"/>
              <a:ext cx="218" cy="327"/>
            </a:xfrm>
            <a:prstGeom prst="rect">
              <a:avLst/>
            </a:prstGeom>
            <a:noFill/>
            <a:ln w="9525">
              <a:noFill/>
              <a:miter lim="800000"/>
              <a:headEnd/>
              <a:tailEnd/>
            </a:ln>
            <a:effectLst/>
          </p:spPr>
          <p:txBody>
            <a:bodyPr wrap="none">
              <a:spAutoFit/>
            </a:bodyPr>
            <a:lstStyle/>
            <a:p>
              <a:pPr>
                <a:buSzTx/>
                <a:buFontTx/>
                <a:buNone/>
              </a:pPr>
              <a:r>
                <a:rPr lang="en-US" sz="2800" dirty="0">
                  <a:solidFill>
                    <a:srgbClr val="FF0000"/>
                  </a:solidFill>
                </a:rPr>
                <a:t>1</a:t>
              </a:r>
            </a:p>
          </p:txBody>
        </p:sp>
        <p:sp>
          <p:nvSpPr>
            <p:cNvPr id="33" name="Rectangle 20"/>
            <p:cNvSpPr>
              <a:spLocks noChangeArrowheads="1"/>
            </p:cNvSpPr>
            <p:nvPr/>
          </p:nvSpPr>
          <p:spPr bwMode="auto">
            <a:xfrm>
              <a:off x="119" y="3381"/>
              <a:ext cx="936" cy="330"/>
            </a:xfrm>
            <a:prstGeom prst="rect">
              <a:avLst/>
            </a:prstGeom>
            <a:noFill/>
            <a:ln w="9525">
              <a:noFill/>
              <a:miter lim="800000"/>
              <a:headEnd/>
              <a:tailEnd/>
            </a:ln>
            <a:effectLst/>
          </p:spPr>
          <p:txBody>
            <a:bodyPr wrap="none">
              <a:spAutoFit/>
            </a:bodyPr>
            <a:lstStyle/>
            <a:p>
              <a:pPr>
                <a:buSzTx/>
                <a:buFontTx/>
                <a:buNone/>
              </a:pPr>
              <a:r>
                <a:rPr lang="en-US" sz="2800" dirty="0">
                  <a:solidFill>
                    <a:srgbClr val="7030A0"/>
                  </a:solidFill>
                </a:rPr>
                <a:t>100+,50-</a:t>
              </a:r>
            </a:p>
          </p:txBody>
        </p:sp>
      </p:grpSp>
      <p:grpSp>
        <p:nvGrpSpPr>
          <p:cNvPr id="5" name="Group 30"/>
          <p:cNvGrpSpPr>
            <a:grpSpLocks/>
          </p:cNvGrpSpPr>
          <p:nvPr/>
        </p:nvGrpSpPr>
        <p:grpSpPr bwMode="auto">
          <a:xfrm>
            <a:off x="5214962" y="4010044"/>
            <a:ext cx="2878141" cy="1157288"/>
            <a:chOff x="203" y="2976"/>
            <a:chExt cx="1813" cy="729"/>
          </a:xfrm>
        </p:grpSpPr>
        <p:sp>
          <p:nvSpPr>
            <p:cNvPr id="41" name="Rectangle 31"/>
            <p:cNvSpPr>
              <a:spLocks noChangeArrowheads="1"/>
            </p:cNvSpPr>
            <p:nvPr/>
          </p:nvSpPr>
          <p:spPr bwMode="auto">
            <a:xfrm>
              <a:off x="959" y="2976"/>
              <a:ext cx="239" cy="327"/>
            </a:xfrm>
            <a:prstGeom prst="rect">
              <a:avLst/>
            </a:prstGeom>
            <a:noFill/>
            <a:ln w="9525">
              <a:noFill/>
              <a:miter lim="800000"/>
              <a:headEnd/>
              <a:tailEnd/>
            </a:ln>
            <a:effectLst/>
          </p:spPr>
          <p:txBody>
            <a:bodyPr wrap="none">
              <a:spAutoFit/>
            </a:bodyPr>
            <a:lstStyle/>
            <a:p>
              <a:pPr>
                <a:buSzTx/>
                <a:buFontTx/>
                <a:buNone/>
              </a:pPr>
              <a:r>
                <a:rPr lang="en-US" sz="2800" dirty="0">
                  <a:solidFill>
                    <a:srgbClr val="FF0000"/>
                  </a:solidFill>
                </a:rPr>
                <a:t>A</a:t>
              </a:r>
            </a:p>
          </p:txBody>
        </p:sp>
        <p:sp>
          <p:nvSpPr>
            <p:cNvPr id="42" name="Rectangle 32"/>
            <p:cNvSpPr>
              <a:spLocks noChangeArrowheads="1"/>
            </p:cNvSpPr>
            <p:nvPr/>
          </p:nvSpPr>
          <p:spPr bwMode="auto">
            <a:xfrm>
              <a:off x="1193" y="3375"/>
              <a:ext cx="823" cy="330"/>
            </a:xfrm>
            <a:prstGeom prst="rect">
              <a:avLst/>
            </a:prstGeom>
            <a:noFill/>
            <a:ln w="9525">
              <a:noFill/>
              <a:miter lim="800000"/>
              <a:headEnd/>
              <a:tailEnd/>
            </a:ln>
            <a:effectLst/>
          </p:spPr>
          <p:txBody>
            <a:bodyPr wrap="none">
              <a:spAutoFit/>
            </a:bodyPr>
            <a:lstStyle/>
            <a:p>
              <a:pPr>
                <a:buSzTx/>
                <a:buFontTx/>
                <a:buNone/>
              </a:pPr>
              <a:r>
                <a:rPr lang="en-US" dirty="0">
                  <a:solidFill>
                    <a:srgbClr val="7030A0"/>
                  </a:solidFill>
                </a:rPr>
                <a:t>0+,100-</a:t>
              </a:r>
            </a:p>
          </p:txBody>
        </p:sp>
        <p:cxnSp>
          <p:nvCxnSpPr>
            <p:cNvPr id="43" name="AutoShape 33"/>
            <p:cNvCxnSpPr>
              <a:cxnSpLocks noChangeShapeType="1"/>
              <a:stCxn id="41" idx="1"/>
            </p:cNvCxnSpPr>
            <p:nvPr/>
          </p:nvCxnSpPr>
          <p:spPr bwMode="auto">
            <a:xfrm flipH="1">
              <a:off x="640" y="3140"/>
              <a:ext cx="319" cy="277"/>
            </a:xfrm>
            <a:prstGeom prst="straightConnector1">
              <a:avLst/>
            </a:prstGeom>
            <a:noFill/>
            <a:ln w="28575">
              <a:solidFill>
                <a:schemeClr val="tx1"/>
              </a:solidFill>
              <a:round/>
              <a:headEnd/>
              <a:tailEnd type="triangle" w="med" len="med"/>
            </a:ln>
            <a:effectLst/>
          </p:spPr>
        </p:cxnSp>
        <p:cxnSp>
          <p:nvCxnSpPr>
            <p:cNvPr id="44" name="AutoShape 34"/>
            <p:cNvCxnSpPr>
              <a:cxnSpLocks noChangeShapeType="1"/>
              <a:stCxn id="41" idx="3"/>
              <a:endCxn id="42" idx="0"/>
            </p:cNvCxnSpPr>
            <p:nvPr/>
          </p:nvCxnSpPr>
          <p:spPr bwMode="auto">
            <a:xfrm>
              <a:off x="1198" y="3139"/>
              <a:ext cx="407" cy="235"/>
            </a:xfrm>
            <a:prstGeom prst="straightConnector1">
              <a:avLst/>
            </a:prstGeom>
            <a:noFill/>
            <a:ln w="28575">
              <a:solidFill>
                <a:schemeClr val="tx1"/>
              </a:solidFill>
              <a:round/>
              <a:headEnd/>
              <a:tailEnd type="triangle" w="med" len="med"/>
            </a:ln>
            <a:effectLst/>
          </p:spPr>
        </p:cxnSp>
        <p:sp>
          <p:nvSpPr>
            <p:cNvPr id="45" name="Rectangle 35"/>
            <p:cNvSpPr>
              <a:spLocks noChangeArrowheads="1"/>
            </p:cNvSpPr>
            <p:nvPr/>
          </p:nvSpPr>
          <p:spPr bwMode="auto">
            <a:xfrm>
              <a:off x="1344"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0</a:t>
              </a:r>
            </a:p>
          </p:txBody>
        </p:sp>
        <p:sp>
          <p:nvSpPr>
            <p:cNvPr id="46" name="Rectangle 36"/>
            <p:cNvSpPr>
              <a:spLocks noChangeArrowheads="1"/>
            </p:cNvSpPr>
            <p:nvPr/>
          </p:nvSpPr>
          <p:spPr bwMode="auto">
            <a:xfrm>
              <a:off x="671" y="3024"/>
              <a:ext cx="218" cy="327"/>
            </a:xfrm>
            <a:prstGeom prst="rect">
              <a:avLst/>
            </a:prstGeom>
            <a:noFill/>
            <a:ln w="9525">
              <a:noFill/>
              <a:miter lim="800000"/>
              <a:headEnd/>
              <a:tailEnd/>
            </a:ln>
            <a:effectLst/>
          </p:spPr>
          <p:txBody>
            <a:bodyPr wrap="none">
              <a:spAutoFit/>
            </a:bodyPr>
            <a:lstStyle/>
            <a:p>
              <a:pPr>
                <a:buSzTx/>
                <a:buFontTx/>
                <a:buNone/>
              </a:pPr>
              <a:r>
                <a:rPr lang="en-US" sz="2800">
                  <a:solidFill>
                    <a:srgbClr val="FF0000"/>
                  </a:solidFill>
                </a:rPr>
                <a:t>1</a:t>
              </a:r>
            </a:p>
          </p:txBody>
        </p:sp>
        <p:sp>
          <p:nvSpPr>
            <p:cNvPr id="47" name="Rectangle 37"/>
            <p:cNvSpPr>
              <a:spLocks noChangeArrowheads="1"/>
            </p:cNvSpPr>
            <p:nvPr/>
          </p:nvSpPr>
          <p:spPr bwMode="auto">
            <a:xfrm>
              <a:off x="203" y="3375"/>
              <a:ext cx="823" cy="330"/>
            </a:xfrm>
            <a:prstGeom prst="rect">
              <a:avLst/>
            </a:prstGeom>
            <a:noFill/>
            <a:ln w="9525">
              <a:noFill/>
              <a:miter lim="800000"/>
              <a:headEnd/>
              <a:tailEnd/>
            </a:ln>
            <a:effectLst/>
          </p:spPr>
          <p:txBody>
            <a:bodyPr wrap="none">
              <a:spAutoFit/>
            </a:bodyPr>
            <a:lstStyle/>
            <a:p>
              <a:pPr>
                <a:buSzTx/>
                <a:buFontTx/>
                <a:buNone/>
              </a:pPr>
              <a:r>
                <a:rPr lang="en-US" dirty="0">
                  <a:solidFill>
                    <a:srgbClr val="7030A0"/>
                  </a:solidFill>
                </a:rPr>
                <a:t>100+,3-</a:t>
              </a:r>
            </a:p>
          </p:txBody>
        </p:sp>
      </p:grpSp>
      <p:graphicFrame>
        <p:nvGraphicFramePr>
          <p:cNvPr id="129026" name="Object 2"/>
          <p:cNvGraphicFramePr>
            <a:graphicFrameLocks noChangeAspect="1"/>
          </p:cNvGraphicFramePr>
          <p:nvPr/>
        </p:nvGraphicFramePr>
        <p:xfrm>
          <a:off x="3714744" y="3500438"/>
          <a:ext cx="4615961" cy="642942"/>
        </p:xfrm>
        <a:graphic>
          <a:graphicData uri="http://schemas.openxmlformats.org/presentationml/2006/ole">
            <mc:AlternateContent xmlns:mc="http://schemas.openxmlformats.org/markup-compatibility/2006">
              <mc:Choice xmlns:v="urn:schemas-microsoft-com:vml" Requires="v">
                <p:oleObj spid="_x0000_s129068" name="Equation" r:id="rId4" imgW="3098520" imgH="431640" progId="Equation.DSMT4">
                  <p:embed/>
                </p:oleObj>
              </mc:Choice>
              <mc:Fallback>
                <p:oleObj name="Equation" r:id="rId4" imgW="3098520" imgH="4316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44" y="3500438"/>
                        <a:ext cx="4615961"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7" name="Object 3"/>
          <p:cNvGraphicFramePr>
            <a:graphicFrameLocks noChangeAspect="1"/>
          </p:cNvGraphicFramePr>
          <p:nvPr/>
        </p:nvGraphicFramePr>
        <p:xfrm>
          <a:off x="530225" y="5072063"/>
          <a:ext cx="4200525" cy="642937"/>
        </p:xfrm>
        <a:graphic>
          <a:graphicData uri="http://schemas.openxmlformats.org/presentationml/2006/ole">
            <mc:AlternateContent xmlns:mc="http://schemas.openxmlformats.org/markup-compatibility/2006">
              <mc:Choice xmlns:v="urn:schemas-microsoft-com:vml" Requires="v">
                <p:oleObj spid="_x0000_s129069" name="Equation" r:id="rId6" imgW="2819160" imgH="431640" progId="Equation.DSMT4">
                  <p:embed/>
                </p:oleObj>
              </mc:Choice>
              <mc:Fallback>
                <p:oleObj name="Equation" r:id="rId6" imgW="2819160" imgH="4316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25" y="5072063"/>
                        <a:ext cx="420052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8" name="Object 4"/>
          <p:cNvGraphicFramePr>
            <a:graphicFrameLocks noChangeAspect="1"/>
          </p:cNvGraphicFramePr>
          <p:nvPr/>
        </p:nvGraphicFramePr>
        <p:xfrm>
          <a:off x="520700" y="5643578"/>
          <a:ext cx="2270125" cy="642938"/>
        </p:xfrm>
        <a:graphic>
          <a:graphicData uri="http://schemas.openxmlformats.org/presentationml/2006/ole">
            <mc:AlternateContent xmlns:mc="http://schemas.openxmlformats.org/markup-compatibility/2006">
              <mc:Choice xmlns:v="urn:schemas-microsoft-com:vml" Requires="v">
                <p:oleObj spid="_x0000_s129070" name="Equation" r:id="rId8" imgW="1523880" imgH="431640" progId="Equation.DSMT4">
                  <p:embed/>
                </p:oleObj>
              </mc:Choice>
              <mc:Fallback>
                <p:oleObj name="Equation" r:id="rId8" imgW="1523880" imgH="43164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700" y="5643578"/>
                        <a:ext cx="227012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9" name="Object 5"/>
          <p:cNvGraphicFramePr>
            <a:graphicFrameLocks noChangeAspect="1"/>
          </p:cNvGraphicFramePr>
          <p:nvPr/>
        </p:nvGraphicFramePr>
        <p:xfrm>
          <a:off x="4897438" y="5072063"/>
          <a:ext cx="4181475" cy="642937"/>
        </p:xfrm>
        <a:graphic>
          <a:graphicData uri="http://schemas.openxmlformats.org/presentationml/2006/ole">
            <mc:AlternateContent xmlns:mc="http://schemas.openxmlformats.org/markup-compatibility/2006">
              <mc:Choice xmlns:v="urn:schemas-microsoft-com:vml" Requires="v">
                <p:oleObj spid="_x0000_s129071" name="Equation" r:id="rId10" imgW="2806560" imgH="431640" progId="Equation.DSMT4">
                  <p:embed/>
                </p:oleObj>
              </mc:Choice>
              <mc:Fallback>
                <p:oleObj name="Equation" r:id="rId10" imgW="2806560" imgH="4316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97438" y="5072063"/>
                        <a:ext cx="418147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0" name="Object 6"/>
          <p:cNvGraphicFramePr>
            <a:graphicFrameLocks noChangeAspect="1"/>
          </p:cNvGraphicFramePr>
          <p:nvPr/>
        </p:nvGraphicFramePr>
        <p:xfrm>
          <a:off x="4868863" y="5643578"/>
          <a:ext cx="2479675" cy="642938"/>
        </p:xfrm>
        <a:graphic>
          <a:graphicData uri="http://schemas.openxmlformats.org/presentationml/2006/ole">
            <mc:AlternateContent xmlns:mc="http://schemas.openxmlformats.org/markup-compatibility/2006">
              <mc:Choice xmlns:v="urn:schemas-microsoft-com:vml" Requires="v">
                <p:oleObj spid="_x0000_s129072" name="Equation" r:id="rId12" imgW="1663560" imgH="431640" progId="Equation.DSMT4">
                  <p:embed/>
                </p:oleObj>
              </mc:Choice>
              <mc:Fallback>
                <p:oleObj name="Equation" r:id="rId12" imgW="1663560" imgH="43164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68863" y="5643578"/>
                        <a:ext cx="247967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1" name="Object 7"/>
          <p:cNvGraphicFramePr>
            <a:graphicFrameLocks noChangeAspect="1"/>
          </p:cNvGraphicFramePr>
          <p:nvPr/>
        </p:nvGraphicFramePr>
        <p:xfrm>
          <a:off x="619126" y="6227787"/>
          <a:ext cx="4095750" cy="630237"/>
        </p:xfrm>
        <a:graphic>
          <a:graphicData uri="http://schemas.openxmlformats.org/presentationml/2006/ole">
            <mc:AlternateContent xmlns:mc="http://schemas.openxmlformats.org/markup-compatibility/2006">
              <mc:Choice xmlns:v="urn:schemas-microsoft-com:vml" Requires="v">
                <p:oleObj spid="_x0000_s129073" name="Equation" r:id="rId14" imgW="2806560" imgH="431640" progId="Equation.DSMT4">
                  <p:embed/>
                </p:oleObj>
              </mc:Choice>
              <mc:Fallback>
                <p:oleObj name="Equation" r:id="rId14" imgW="2806560" imgH="43164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9126" y="6227787"/>
                        <a:ext cx="4095750"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2" name="Object 8"/>
          <p:cNvGraphicFramePr>
            <a:graphicFrameLocks noChangeAspect="1"/>
          </p:cNvGraphicFramePr>
          <p:nvPr/>
        </p:nvGraphicFramePr>
        <p:xfrm>
          <a:off x="4873655" y="6215063"/>
          <a:ext cx="3984625" cy="630237"/>
        </p:xfrm>
        <a:graphic>
          <a:graphicData uri="http://schemas.openxmlformats.org/presentationml/2006/ole">
            <mc:AlternateContent xmlns:mc="http://schemas.openxmlformats.org/markup-compatibility/2006">
              <mc:Choice xmlns:v="urn:schemas-microsoft-com:vml" Requires="v">
                <p:oleObj spid="_x0000_s129074" name="Equation" r:id="rId16" imgW="2730240" imgH="431640" progId="Equation.DSMT4">
                  <p:embed/>
                </p:oleObj>
              </mc:Choice>
              <mc:Fallback>
                <p:oleObj name="Equation" r:id="rId16" imgW="2730240" imgH="43164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3655" y="6215063"/>
                        <a:ext cx="398462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90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90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9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Decision Tree Induction Pseudocode</a:t>
            </a:r>
          </a:p>
        </p:txBody>
      </p:sp>
      <p:sp>
        <p:nvSpPr>
          <p:cNvPr id="265220" name="Text Box 4"/>
          <p:cNvSpPr txBox="1">
            <a:spLocks noChangeArrowheads="1"/>
          </p:cNvSpPr>
          <p:nvPr/>
        </p:nvSpPr>
        <p:spPr bwMode="auto">
          <a:xfrm>
            <a:off x="1128713" y="1989138"/>
            <a:ext cx="180975" cy="396875"/>
          </a:xfrm>
          <a:prstGeom prst="rect">
            <a:avLst/>
          </a:prstGeom>
          <a:noFill/>
          <a:ln w="12700">
            <a:noFill/>
            <a:miter lim="800000"/>
            <a:headEnd/>
            <a:tailEnd/>
          </a:ln>
          <a:effectLst/>
        </p:spPr>
        <p:txBody>
          <a:bodyPr wrap="none" lIns="90000" tIns="46800" rIns="90000" bIns="46800">
            <a:spAutoFit/>
          </a:bodyPr>
          <a:lstStyle/>
          <a:p>
            <a:endParaRPr lang="en-US"/>
          </a:p>
        </p:txBody>
      </p:sp>
      <p:sp>
        <p:nvSpPr>
          <p:cNvPr id="265221" name="Text Box 5"/>
          <p:cNvSpPr txBox="1">
            <a:spLocks noChangeArrowheads="1"/>
          </p:cNvSpPr>
          <p:nvPr/>
        </p:nvSpPr>
        <p:spPr bwMode="auto">
          <a:xfrm>
            <a:off x="571472" y="1571612"/>
            <a:ext cx="7840688" cy="3972499"/>
          </a:xfrm>
          <a:prstGeom prst="rect">
            <a:avLst/>
          </a:prstGeom>
          <a:noFill/>
          <a:ln w="12700">
            <a:noFill/>
            <a:miter lim="800000"/>
            <a:headEnd/>
            <a:tailEnd/>
          </a:ln>
          <a:effectLst/>
        </p:spPr>
        <p:txBody>
          <a:bodyPr wrap="square" lIns="90000" tIns="46800" rIns="90000" bIns="46800">
            <a:spAutoFit/>
          </a:bodyPr>
          <a:lstStyle/>
          <a:p>
            <a:r>
              <a:rPr lang="en-US" sz="1800" dirty="0" err="1">
                <a:solidFill>
                  <a:srgbClr val="00B050"/>
                </a:solidFill>
              </a:rPr>
              <a:t>DTree</a:t>
            </a:r>
            <a:r>
              <a:rPr lang="en-US" sz="1800" dirty="0"/>
              <a:t>(</a:t>
            </a:r>
            <a:r>
              <a:rPr lang="en-US" sz="1800" i="1" dirty="0"/>
              <a:t>examples</a:t>
            </a:r>
            <a:r>
              <a:rPr lang="en-US" sz="1800" dirty="0"/>
              <a:t>, </a:t>
            </a:r>
            <a:r>
              <a:rPr lang="en-US" sz="1800" i="1" dirty="0"/>
              <a:t>features</a:t>
            </a:r>
            <a:r>
              <a:rPr lang="en-US" sz="1800" dirty="0"/>
              <a:t>) returns a tree</a:t>
            </a:r>
          </a:p>
          <a:p>
            <a:r>
              <a:rPr lang="en-US" sz="1800" dirty="0"/>
              <a:t>  If all </a:t>
            </a:r>
            <a:r>
              <a:rPr lang="en-US" sz="1800" i="1" dirty="0"/>
              <a:t>examples</a:t>
            </a:r>
            <a:r>
              <a:rPr lang="en-US" sz="1800" dirty="0"/>
              <a:t> are in one category, return a leaf node with that category label.</a:t>
            </a:r>
          </a:p>
          <a:p>
            <a:r>
              <a:rPr lang="en-US" sz="1800" dirty="0"/>
              <a:t>  Else if the set of </a:t>
            </a:r>
            <a:r>
              <a:rPr lang="en-US" sz="1800" i="1" dirty="0"/>
              <a:t>features</a:t>
            </a:r>
            <a:r>
              <a:rPr lang="en-US" sz="1800" dirty="0"/>
              <a:t> is empty, return a leaf node with the category label that</a:t>
            </a:r>
          </a:p>
          <a:p>
            <a:r>
              <a:rPr lang="en-US" sz="1800" dirty="0"/>
              <a:t>         is the most common in examples.</a:t>
            </a:r>
          </a:p>
          <a:p>
            <a:r>
              <a:rPr lang="en-US" sz="1800" dirty="0"/>
              <a:t>  Else pick a feature </a:t>
            </a:r>
            <a:r>
              <a:rPr lang="en-US" sz="1800" i="1" dirty="0"/>
              <a:t>F</a:t>
            </a:r>
            <a:r>
              <a:rPr lang="en-US" sz="1800" dirty="0"/>
              <a:t> and create a node </a:t>
            </a:r>
            <a:r>
              <a:rPr lang="en-US" sz="1800" i="1" dirty="0"/>
              <a:t>R</a:t>
            </a:r>
            <a:r>
              <a:rPr lang="en-US" sz="1800" dirty="0"/>
              <a:t> for it</a:t>
            </a:r>
          </a:p>
          <a:p>
            <a:r>
              <a:rPr lang="en-US" sz="1800" dirty="0"/>
              <a:t>        For each possible value </a:t>
            </a:r>
            <a:r>
              <a:rPr lang="en-US" sz="1800" i="1" dirty="0"/>
              <a:t>v</a:t>
            </a:r>
            <a:r>
              <a:rPr lang="en-US" sz="1800" i="1" baseline="-25000" dirty="0"/>
              <a:t>i </a:t>
            </a:r>
            <a:r>
              <a:rPr lang="en-US" sz="1800" dirty="0"/>
              <a:t>of </a:t>
            </a:r>
            <a:r>
              <a:rPr lang="en-US" sz="1800" i="1" dirty="0"/>
              <a:t>F</a:t>
            </a:r>
            <a:r>
              <a:rPr lang="en-US" sz="1800" dirty="0"/>
              <a:t>:</a:t>
            </a:r>
          </a:p>
          <a:p>
            <a:r>
              <a:rPr lang="en-US" sz="1800" dirty="0"/>
              <a:t>               Let </a:t>
            </a:r>
            <a:r>
              <a:rPr lang="en-US" sz="1800" i="1" dirty="0" err="1"/>
              <a:t>examples</a:t>
            </a:r>
            <a:r>
              <a:rPr lang="en-US" sz="1800" i="1" baseline="-25000" dirty="0" err="1"/>
              <a:t>i</a:t>
            </a:r>
            <a:r>
              <a:rPr lang="en-US" sz="1800" i="1" baseline="-25000" dirty="0"/>
              <a:t> </a:t>
            </a:r>
            <a:r>
              <a:rPr lang="en-US" sz="1800" dirty="0"/>
              <a:t>be the subset of examples that have value </a:t>
            </a:r>
            <a:r>
              <a:rPr lang="en-US" sz="1800" i="1" dirty="0"/>
              <a:t>v</a:t>
            </a:r>
            <a:r>
              <a:rPr lang="en-US" sz="1800" i="1" baseline="-25000" dirty="0"/>
              <a:t>i </a:t>
            </a:r>
            <a:r>
              <a:rPr lang="en-US" sz="1800" dirty="0"/>
              <a:t>for </a:t>
            </a:r>
            <a:r>
              <a:rPr lang="en-US" sz="1800" i="1" dirty="0"/>
              <a:t>F</a:t>
            </a:r>
          </a:p>
          <a:p>
            <a:r>
              <a:rPr lang="en-US" sz="1800" dirty="0"/>
              <a:t>	Add an out-going edge </a:t>
            </a:r>
            <a:r>
              <a:rPr lang="en-US" sz="1800" i="1" dirty="0"/>
              <a:t>E</a:t>
            </a:r>
            <a:r>
              <a:rPr lang="en-US" sz="1800" dirty="0"/>
              <a:t> to node </a:t>
            </a:r>
            <a:r>
              <a:rPr lang="en-US" sz="1800" i="1" dirty="0"/>
              <a:t>R</a:t>
            </a:r>
            <a:r>
              <a:rPr lang="en-US" sz="1800" dirty="0"/>
              <a:t> labeled with the value </a:t>
            </a:r>
            <a:r>
              <a:rPr lang="en-US" sz="1800" i="1" dirty="0"/>
              <a:t>v</a:t>
            </a:r>
            <a:r>
              <a:rPr lang="en-US" sz="1800" i="1" baseline="-25000" dirty="0"/>
              <a:t>i.</a:t>
            </a:r>
          </a:p>
          <a:p>
            <a:r>
              <a:rPr lang="en-US" sz="1800" i="1" baseline="-25000" dirty="0"/>
              <a:t>                      </a:t>
            </a:r>
            <a:r>
              <a:rPr lang="en-US" sz="1800" dirty="0"/>
              <a:t> If </a:t>
            </a:r>
            <a:r>
              <a:rPr lang="en-US" sz="1800" i="1" dirty="0" err="1"/>
              <a:t>examples</a:t>
            </a:r>
            <a:r>
              <a:rPr lang="en-US" sz="1800" i="1" baseline="-25000" dirty="0" err="1"/>
              <a:t>i</a:t>
            </a:r>
            <a:r>
              <a:rPr lang="en-US" sz="1800" i="1" baseline="-25000" dirty="0"/>
              <a:t> </a:t>
            </a:r>
            <a:r>
              <a:rPr lang="en-US" sz="1800" dirty="0"/>
              <a:t>is empty</a:t>
            </a:r>
          </a:p>
          <a:p>
            <a:r>
              <a:rPr lang="en-US" sz="1800" dirty="0"/>
              <a:t>                      then attach a leaf node to edge </a:t>
            </a:r>
            <a:r>
              <a:rPr lang="en-US" sz="1800" i="1" dirty="0"/>
              <a:t>E</a:t>
            </a:r>
            <a:r>
              <a:rPr lang="en-US" sz="1800" dirty="0"/>
              <a:t> labeled with the category that</a:t>
            </a:r>
          </a:p>
          <a:p>
            <a:r>
              <a:rPr lang="en-US" sz="1800" dirty="0"/>
              <a:t>                               is the most common in </a:t>
            </a:r>
            <a:r>
              <a:rPr lang="en-US" sz="1800" i="1" dirty="0"/>
              <a:t>examples</a:t>
            </a:r>
            <a:r>
              <a:rPr lang="en-US" sz="1800" dirty="0"/>
              <a:t>.</a:t>
            </a:r>
          </a:p>
          <a:p>
            <a:r>
              <a:rPr lang="en-US" sz="1800" dirty="0"/>
              <a:t>                      else call </a:t>
            </a:r>
            <a:r>
              <a:rPr lang="en-US" sz="1800" dirty="0" err="1">
                <a:solidFill>
                  <a:srgbClr val="00B050"/>
                </a:solidFill>
              </a:rPr>
              <a:t>DTree</a:t>
            </a:r>
            <a:r>
              <a:rPr lang="en-US" sz="1800" dirty="0"/>
              <a:t>(</a:t>
            </a:r>
            <a:r>
              <a:rPr lang="en-US" sz="1800" i="1" dirty="0" err="1"/>
              <a:t>examples</a:t>
            </a:r>
            <a:r>
              <a:rPr lang="en-US" sz="1800" i="1" baseline="-25000" dirty="0" err="1"/>
              <a:t>i</a:t>
            </a:r>
            <a:r>
              <a:rPr lang="en-US" sz="1800" i="1" baseline="-25000" dirty="0"/>
              <a:t> </a:t>
            </a:r>
            <a:r>
              <a:rPr lang="en-US" sz="1800" dirty="0"/>
              <a:t>, </a:t>
            </a:r>
            <a:r>
              <a:rPr lang="en-US" sz="1800" i="1" dirty="0"/>
              <a:t>features</a:t>
            </a:r>
            <a:r>
              <a:rPr lang="en-US" sz="1800" dirty="0"/>
              <a:t> </a:t>
            </a:r>
            <a:r>
              <a:rPr lang="en-US" sz="1800" dirty="0">
                <a:cs typeface="Times New Roman" pitchFamily="18" charset="0"/>
              </a:rPr>
              <a:t>– {</a:t>
            </a:r>
            <a:r>
              <a:rPr lang="en-US" sz="1800" i="1" dirty="0">
                <a:cs typeface="Times New Roman" pitchFamily="18" charset="0"/>
              </a:rPr>
              <a:t>F</a:t>
            </a:r>
            <a:r>
              <a:rPr lang="en-US" sz="1800" dirty="0">
                <a:cs typeface="Times New Roman" pitchFamily="18" charset="0"/>
              </a:rPr>
              <a:t>}) and attach the resulting</a:t>
            </a:r>
          </a:p>
          <a:p>
            <a:r>
              <a:rPr lang="en-US" sz="1800" dirty="0">
                <a:cs typeface="Times New Roman" pitchFamily="18" charset="0"/>
              </a:rPr>
              <a:t>                              tree as the </a:t>
            </a:r>
            <a:r>
              <a:rPr lang="en-US" sz="1800" dirty="0" err="1">
                <a:cs typeface="Times New Roman" pitchFamily="18" charset="0"/>
              </a:rPr>
              <a:t>subtree</a:t>
            </a:r>
            <a:r>
              <a:rPr lang="en-US" sz="1800" dirty="0">
                <a:cs typeface="Times New Roman" pitchFamily="18" charset="0"/>
              </a:rPr>
              <a:t> under edge </a:t>
            </a:r>
            <a:r>
              <a:rPr lang="en-US" sz="1800" i="1" dirty="0">
                <a:cs typeface="Times New Roman" pitchFamily="18" charset="0"/>
              </a:rPr>
              <a:t>E.</a:t>
            </a:r>
            <a:endParaRPr lang="en-US" sz="1800" dirty="0">
              <a:cs typeface="Times New Roman" pitchFamily="18" charset="0"/>
            </a:endParaRPr>
          </a:p>
          <a:p>
            <a:r>
              <a:rPr lang="en-US" sz="1800" dirty="0">
                <a:cs typeface="Times New Roman" pitchFamily="18" charset="0"/>
              </a:rPr>
              <a:t>        Return the </a:t>
            </a:r>
            <a:r>
              <a:rPr lang="en-US" sz="1800" dirty="0" err="1">
                <a:cs typeface="Times New Roman" pitchFamily="18" charset="0"/>
              </a:rPr>
              <a:t>subtree</a:t>
            </a:r>
            <a:r>
              <a:rPr lang="en-US" sz="1800" dirty="0">
                <a:cs typeface="Times New Roman" pitchFamily="18" charset="0"/>
              </a:rPr>
              <a:t> rooted at </a:t>
            </a:r>
            <a:r>
              <a:rPr lang="en-US" sz="1800" i="1" dirty="0">
                <a:cs typeface="Times New Roman" pitchFamily="18" charset="0"/>
              </a:rPr>
              <a:t>R.</a:t>
            </a:r>
            <a:r>
              <a:rPr lang="en-US" sz="18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dirty="0"/>
              <a:t>Iterative </a:t>
            </a:r>
            <a:r>
              <a:rPr lang="en-US" dirty="0" err="1"/>
              <a:t>Dichotomiser</a:t>
            </a:r>
            <a:r>
              <a:rPr lang="en-US" dirty="0"/>
              <a:t> 3 (ID3)</a:t>
            </a:r>
          </a:p>
        </p:txBody>
      </p:sp>
      <p:sp>
        <p:nvSpPr>
          <p:cNvPr id="265220" name="Text Box 4"/>
          <p:cNvSpPr txBox="1">
            <a:spLocks noChangeArrowheads="1"/>
          </p:cNvSpPr>
          <p:nvPr/>
        </p:nvSpPr>
        <p:spPr bwMode="auto">
          <a:xfrm>
            <a:off x="1128713" y="1989138"/>
            <a:ext cx="180975" cy="396875"/>
          </a:xfrm>
          <a:prstGeom prst="rect">
            <a:avLst/>
          </a:prstGeom>
          <a:noFill/>
          <a:ln w="12700">
            <a:noFill/>
            <a:miter lim="800000"/>
            <a:headEnd/>
            <a:tailEnd/>
          </a:ln>
          <a:effectLst/>
        </p:spPr>
        <p:txBody>
          <a:bodyPr wrap="none" lIns="90000" tIns="46800" rIns="90000" bIns="46800">
            <a:spAutoFit/>
          </a:bodyPr>
          <a:lstStyle/>
          <a:p>
            <a:endParaRPr lang="en-US"/>
          </a:p>
        </p:txBody>
      </p:sp>
      <p:sp>
        <p:nvSpPr>
          <p:cNvPr id="265221" name="Text Box 5"/>
          <p:cNvSpPr txBox="1">
            <a:spLocks noChangeArrowheads="1"/>
          </p:cNvSpPr>
          <p:nvPr/>
        </p:nvSpPr>
        <p:spPr bwMode="auto">
          <a:xfrm>
            <a:off x="571472" y="1571612"/>
            <a:ext cx="7840688" cy="3972499"/>
          </a:xfrm>
          <a:prstGeom prst="rect">
            <a:avLst/>
          </a:prstGeom>
          <a:noFill/>
          <a:ln w="12700">
            <a:noFill/>
            <a:miter lim="800000"/>
            <a:headEnd/>
            <a:tailEnd/>
          </a:ln>
          <a:effectLst/>
        </p:spPr>
        <p:txBody>
          <a:bodyPr wrap="square" lIns="90000" tIns="46800" rIns="90000" bIns="46800">
            <a:spAutoFit/>
          </a:bodyPr>
          <a:lstStyle/>
          <a:p>
            <a:r>
              <a:rPr lang="en-US" sz="1800" dirty="0">
                <a:solidFill>
                  <a:srgbClr val="00B050"/>
                </a:solidFill>
              </a:rPr>
              <a:t>ID3</a:t>
            </a:r>
            <a:r>
              <a:rPr lang="en-US" sz="1800" dirty="0"/>
              <a:t>(</a:t>
            </a:r>
            <a:r>
              <a:rPr lang="en-US" sz="1800" i="1" dirty="0"/>
              <a:t>examples</a:t>
            </a:r>
            <a:r>
              <a:rPr lang="en-US" sz="1800" dirty="0"/>
              <a:t>, </a:t>
            </a:r>
            <a:r>
              <a:rPr lang="en-US" sz="1800" i="1" dirty="0"/>
              <a:t>features</a:t>
            </a:r>
            <a:r>
              <a:rPr lang="en-US" sz="1800" dirty="0"/>
              <a:t>) returns a tree</a:t>
            </a:r>
          </a:p>
          <a:p>
            <a:r>
              <a:rPr lang="en-US" sz="1800" dirty="0"/>
              <a:t>  If all </a:t>
            </a:r>
            <a:r>
              <a:rPr lang="en-US" sz="1800" i="1" dirty="0"/>
              <a:t>examples</a:t>
            </a:r>
            <a:r>
              <a:rPr lang="en-US" sz="1800" dirty="0"/>
              <a:t> are in one category, return a leaf node with that category label.</a:t>
            </a:r>
          </a:p>
          <a:p>
            <a:r>
              <a:rPr lang="en-US" sz="1800" dirty="0"/>
              <a:t>  Else if the set of </a:t>
            </a:r>
            <a:r>
              <a:rPr lang="en-US" sz="1800" i="1" dirty="0"/>
              <a:t>features</a:t>
            </a:r>
            <a:r>
              <a:rPr lang="en-US" sz="1800" dirty="0"/>
              <a:t> is empty, return a leaf node with the category label that</a:t>
            </a:r>
          </a:p>
          <a:p>
            <a:r>
              <a:rPr lang="en-US" sz="1800" dirty="0"/>
              <a:t>         is the most common in examples.</a:t>
            </a:r>
          </a:p>
          <a:p>
            <a:r>
              <a:rPr lang="en-US" sz="1800" dirty="0"/>
              <a:t>  Else pick a feature </a:t>
            </a:r>
            <a:r>
              <a:rPr lang="en-US" sz="1800" i="1" dirty="0"/>
              <a:t>F</a:t>
            </a:r>
            <a:r>
              <a:rPr lang="en-US" sz="1800" dirty="0"/>
              <a:t> that </a:t>
            </a:r>
            <a:r>
              <a:rPr lang="en-US" sz="1800" dirty="0">
                <a:solidFill>
                  <a:srgbClr val="FF0000"/>
                </a:solidFill>
              </a:rPr>
              <a:t>best</a:t>
            </a:r>
            <a:r>
              <a:rPr lang="en-US" sz="1800" dirty="0"/>
              <a:t> classifies </a:t>
            </a:r>
            <a:r>
              <a:rPr lang="en-US" sz="1800" i="1" dirty="0"/>
              <a:t>examples</a:t>
            </a:r>
            <a:r>
              <a:rPr lang="en-US" sz="1800" dirty="0"/>
              <a:t> and create a node </a:t>
            </a:r>
            <a:r>
              <a:rPr lang="en-US" sz="1800" i="1" dirty="0"/>
              <a:t>R</a:t>
            </a:r>
            <a:r>
              <a:rPr lang="en-US" sz="1800" dirty="0"/>
              <a:t> for it</a:t>
            </a:r>
          </a:p>
          <a:p>
            <a:r>
              <a:rPr lang="en-US" sz="1800" dirty="0"/>
              <a:t>        For each possible value </a:t>
            </a:r>
            <a:r>
              <a:rPr lang="en-US" sz="1800" i="1" dirty="0"/>
              <a:t>v</a:t>
            </a:r>
            <a:r>
              <a:rPr lang="en-US" sz="1800" i="1" baseline="-25000" dirty="0"/>
              <a:t>i </a:t>
            </a:r>
            <a:r>
              <a:rPr lang="en-US" sz="1800" dirty="0"/>
              <a:t>of </a:t>
            </a:r>
            <a:r>
              <a:rPr lang="en-US" sz="1800" i="1" dirty="0"/>
              <a:t>F</a:t>
            </a:r>
            <a:r>
              <a:rPr lang="en-US" sz="1800" dirty="0"/>
              <a:t>:</a:t>
            </a:r>
          </a:p>
          <a:p>
            <a:r>
              <a:rPr lang="en-US" sz="1800" dirty="0"/>
              <a:t>               Let </a:t>
            </a:r>
            <a:r>
              <a:rPr lang="en-US" sz="1800" i="1" dirty="0" err="1"/>
              <a:t>examples</a:t>
            </a:r>
            <a:r>
              <a:rPr lang="en-US" sz="1800" i="1" baseline="-25000" dirty="0" err="1"/>
              <a:t>i</a:t>
            </a:r>
            <a:r>
              <a:rPr lang="en-US" sz="1800" i="1" baseline="-25000" dirty="0"/>
              <a:t> </a:t>
            </a:r>
            <a:r>
              <a:rPr lang="en-US" sz="1800" dirty="0"/>
              <a:t>be the subset of examples that have value </a:t>
            </a:r>
            <a:r>
              <a:rPr lang="en-US" sz="1800" i="1" dirty="0"/>
              <a:t>v</a:t>
            </a:r>
            <a:r>
              <a:rPr lang="en-US" sz="1800" i="1" baseline="-25000" dirty="0"/>
              <a:t>i </a:t>
            </a:r>
            <a:r>
              <a:rPr lang="en-US" sz="1800" dirty="0"/>
              <a:t>for </a:t>
            </a:r>
            <a:r>
              <a:rPr lang="en-US" sz="1800" i="1" dirty="0"/>
              <a:t>F</a:t>
            </a:r>
          </a:p>
          <a:p>
            <a:r>
              <a:rPr lang="en-US" sz="1800" dirty="0"/>
              <a:t>	Add an out-going edge </a:t>
            </a:r>
            <a:r>
              <a:rPr lang="en-US" sz="1800" i="1" dirty="0"/>
              <a:t>E</a:t>
            </a:r>
            <a:r>
              <a:rPr lang="en-US" sz="1800" dirty="0"/>
              <a:t> to node </a:t>
            </a:r>
            <a:r>
              <a:rPr lang="en-US" sz="1800" i="1" dirty="0"/>
              <a:t>R</a:t>
            </a:r>
            <a:r>
              <a:rPr lang="en-US" sz="1800" dirty="0"/>
              <a:t> labeled with the value </a:t>
            </a:r>
            <a:r>
              <a:rPr lang="en-US" sz="1800" i="1" dirty="0"/>
              <a:t>v</a:t>
            </a:r>
            <a:r>
              <a:rPr lang="en-US" sz="1800" i="1" baseline="-25000" dirty="0"/>
              <a:t>i.</a:t>
            </a:r>
          </a:p>
          <a:p>
            <a:r>
              <a:rPr lang="en-US" sz="1800" i="1" baseline="-25000" dirty="0"/>
              <a:t>                      </a:t>
            </a:r>
            <a:r>
              <a:rPr lang="en-US" sz="1800" dirty="0"/>
              <a:t> If </a:t>
            </a:r>
            <a:r>
              <a:rPr lang="en-US" sz="1800" i="1" dirty="0" err="1"/>
              <a:t>examples</a:t>
            </a:r>
            <a:r>
              <a:rPr lang="en-US" sz="1800" i="1" baseline="-25000" dirty="0" err="1"/>
              <a:t>i</a:t>
            </a:r>
            <a:r>
              <a:rPr lang="en-US" sz="1800" i="1" baseline="-25000" dirty="0"/>
              <a:t> </a:t>
            </a:r>
            <a:r>
              <a:rPr lang="en-US" sz="1800" dirty="0"/>
              <a:t>is empty</a:t>
            </a:r>
          </a:p>
          <a:p>
            <a:r>
              <a:rPr lang="en-US" sz="1800" dirty="0"/>
              <a:t>                      then attach a leaf node to edge </a:t>
            </a:r>
            <a:r>
              <a:rPr lang="en-US" sz="1800" i="1" dirty="0"/>
              <a:t>E</a:t>
            </a:r>
            <a:r>
              <a:rPr lang="en-US" sz="1800" dirty="0"/>
              <a:t> labeled with the category that</a:t>
            </a:r>
          </a:p>
          <a:p>
            <a:r>
              <a:rPr lang="en-US" sz="1800" dirty="0"/>
              <a:t>                               is the most common in </a:t>
            </a:r>
            <a:r>
              <a:rPr lang="en-US" sz="1800" i="1" dirty="0"/>
              <a:t>examples</a:t>
            </a:r>
            <a:r>
              <a:rPr lang="en-US" sz="1800" dirty="0"/>
              <a:t>.</a:t>
            </a:r>
          </a:p>
          <a:p>
            <a:r>
              <a:rPr lang="en-US" sz="1800" dirty="0"/>
              <a:t>                      else call </a:t>
            </a:r>
            <a:r>
              <a:rPr lang="en-US" sz="1800" dirty="0">
                <a:solidFill>
                  <a:srgbClr val="00B050"/>
                </a:solidFill>
              </a:rPr>
              <a:t>ID3</a:t>
            </a:r>
            <a:r>
              <a:rPr lang="en-US" sz="1800" dirty="0"/>
              <a:t>(</a:t>
            </a:r>
            <a:r>
              <a:rPr lang="en-US" sz="1800" i="1" dirty="0" err="1"/>
              <a:t>examples</a:t>
            </a:r>
            <a:r>
              <a:rPr lang="en-US" sz="1800" i="1" baseline="-25000" dirty="0" err="1"/>
              <a:t>i</a:t>
            </a:r>
            <a:r>
              <a:rPr lang="en-US" sz="1800" i="1" baseline="-25000" dirty="0"/>
              <a:t> </a:t>
            </a:r>
            <a:r>
              <a:rPr lang="en-US" sz="1800" dirty="0"/>
              <a:t>, </a:t>
            </a:r>
            <a:r>
              <a:rPr lang="en-US" sz="1800" i="1" dirty="0"/>
              <a:t>features</a:t>
            </a:r>
            <a:r>
              <a:rPr lang="en-US" sz="1800" dirty="0"/>
              <a:t> </a:t>
            </a:r>
            <a:r>
              <a:rPr lang="en-US" sz="1800" dirty="0">
                <a:cs typeface="Times New Roman" pitchFamily="18" charset="0"/>
              </a:rPr>
              <a:t>– {</a:t>
            </a:r>
            <a:r>
              <a:rPr lang="en-US" sz="1800" i="1" dirty="0">
                <a:cs typeface="Times New Roman" pitchFamily="18" charset="0"/>
              </a:rPr>
              <a:t>F</a:t>
            </a:r>
            <a:r>
              <a:rPr lang="en-US" sz="1800" dirty="0">
                <a:cs typeface="Times New Roman" pitchFamily="18" charset="0"/>
              </a:rPr>
              <a:t>}) and attach the resulting</a:t>
            </a:r>
          </a:p>
          <a:p>
            <a:r>
              <a:rPr lang="en-US" sz="1800" dirty="0">
                <a:cs typeface="Times New Roman" pitchFamily="18" charset="0"/>
              </a:rPr>
              <a:t>                              tree as the </a:t>
            </a:r>
            <a:r>
              <a:rPr lang="en-US" sz="1800" dirty="0" err="1">
                <a:cs typeface="Times New Roman" pitchFamily="18" charset="0"/>
              </a:rPr>
              <a:t>subtree</a:t>
            </a:r>
            <a:r>
              <a:rPr lang="en-US" sz="1800" dirty="0">
                <a:cs typeface="Times New Roman" pitchFamily="18" charset="0"/>
              </a:rPr>
              <a:t> under edge </a:t>
            </a:r>
            <a:r>
              <a:rPr lang="en-US" sz="1800" i="1" dirty="0">
                <a:cs typeface="Times New Roman" pitchFamily="18" charset="0"/>
              </a:rPr>
              <a:t>E.</a:t>
            </a:r>
            <a:endParaRPr lang="en-US" sz="1800" dirty="0">
              <a:cs typeface="Times New Roman" pitchFamily="18" charset="0"/>
            </a:endParaRPr>
          </a:p>
          <a:p>
            <a:r>
              <a:rPr lang="en-US" sz="1800" dirty="0">
                <a:cs typeface="Times New Roman" pitchFamily="18" charset="0"/>
              </a:rPr>
              <a:t>        Return the </a:t>
            </a:r>
            <a:r>
              <a:rPr lang="en-US" sz="1800" dirty="0" err="1">
                <a:cs typeface="Times New Roman" pitchFamily="18" charset="0"/>
              </a:rPr>
              <a:t>subtree</a:t>
            </a:r>
            <a:r>
              <a:rPr lang="en-US" sz="1800" dirty="0">
                <a:cs typeface="Times New Roman" pitchFamily="18" charset="0"/>
              </a:rPr>
              <a:t> rooted at </a:t>
            </a:r>
            <a:r>
              <a:rPr lang="en-US" sz="1800" i="1" dirty="0">
                <a:cs typeface="Times New Roman" pitchFamily="18" charset="0"/>
              </a:rPr>
              <a:t>R.</a:t>
            </a:r>
            <a:r>
              <a:rPr lang="en-US" sz="1800" dirty="0"/>
              <a:t>       </a:t>
            </a:r>
          </a:p>
        </p:txBody>
      </p:sp>
      <p:sp>
        <p:nvSpPr>
          <p:cNvPr id="9" name="TextBox 8"/>
          <p:cNvSpPr txBox="1"/>
          <p:nvPr/>
        </p:nvSpPr>
        <p:spPr>
          <a:xfrm>
            <a:off x="2285984" y="5643578"/>
            <a:ext cx="4716035"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Best = highest information gain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1861471" y="1500174"/>
            <a:ext cx="5934997" cy="4500561"/>
            <a:chOff x="1104" y="576"/>
            <a:chExt cx="4026" cy="3218"/>
          </a:xfrm>
        </p:grpSpPr>
        <p:sp>
          <p:nvSpPr>
            <p:cNvPr id="117794" name="Text Box 34"/>
            <p:cNvSpPr txBox="1">
              <a:spLocks noChangeArrowheads="1"/>
            </p:cNvSpPr>
            <p:nvPr/>
          </p:nvSpPr>
          <p:spPr bwMode="auto">
            <a:xfrm>
              <a:off x="1104" y="576"/>
              <a:ext cx="4026" cy="242"/>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Day    Outlook         Temp    Humidity    Wind</a:t>
              </a:r>
              <a:r>
                <a:rPr lang="en-US" sz="1600" b="1" dirty="0"/>
                <a:t>       </a:t>
              </a:r>
              <a:r>
                <a:rPr lang="en-US" sz="1600" b="1" dirty="0">
                  <a:solidFill>
                    <a:srgbClr val="A50021"/>
                  </a:solidFill>
                </a:rPr>
                <a:t>Play Tennis</a:t>
              </a:r>
              <a:endParaRPr lang="en-US" sz="1600" u="sng" dirty="0">
                <a:solidFill>
                  <a:srgbClr val="A50021"/>
                </a:solidFill>
                <a:effectLst>
                  <a:outerShdw blurRad="38100" dist="38100" dir="2700000" algn="tl">
                    <a:srgbClr val="000000"/>
                  </a:outerShdw>
                </a:effectLst>
              </a:endParaRPr>
            </a:p>
          </p:txBody>
        </p:sp>
        <p:sp>
          <p:nvSpPr>
            <p:cNvPr id="117795" name="Text Box 35"/>
            <p:cNvSpPr txBox="1">
              <a:spLocks noChangeArrowheads="1"/>
            </p:cNvSpPr>
            <p:nvPr/>
          </p:nvSpPr>
          <p:spPr bwMode="auto">
            <a:xfrm>
              <a:off x="1152" y="902"/>
              <a:ext cx="3310" cy="242"/>
            </a:xfrm>
            <a:prstGeom prst="rect">
              <a:avLst/>
            </a:prstGeom>
            <a:noFill/>
            <a:ln w="9525">
              <a:noFill/>
              <a:miter lim="800000"/>
              <a:headEnd/>
              <a:tailEnd/>
            </a:ln>
            <a:effectLst/>
          </p:spPr>
          <p:txBody>
            <a:bodyPr wrap="none">
              <a:spAutoFit/>
            </a:bodyPr>
            <a:lstStyle/>
            <a:p>
              <a:pPr>
                <a:buSzTx/>
                <a:buFontTx/>
                <a:buNone/>
              </a:pPr>
              <a:r>
                <a:rPr lang="en-US" sz="1600" b="1" dirty="0"/>
                <a:t> 1       Sunny	Hot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6" name="Text Box 36"/>
            <p:cNvSpPr txBox="1">
              <a:spLocks noChangeArrowheads="1"/>
            </p:cNvSpPr>
            <p:nvPr/>
          </p:nvSpPr>
          <p:spPr bwMode="auto">
            <a:xfrm>
              <a:off x="1152" y="1106"/>
              <a:ext cx="3310" cy="242"/>
            </a:xfrm>
            <a:prstGeom prst="rect">
              <a:avLst/>
            </a:prstGeom>
            <a:noFill/>
            <a:ln w="9525">
              <a:noFill/>
              <a:miter lim="800000"/>
              <a:headEnd/>
              <a:tailEnd/>
            </a:ln>
            <a:effectLst/>
          </p:spPr>
          <p:txBody>
            <a:bodyPr wrap="none">
              <a:spAutoFit/>
            </a:bodyPr>
            <a:lstStyle/>
            <a:p>
              <a:pPr>
                <a:buSzTx/>
                <a:buFontTx/>
                <a:buNone/>
              </a:pPr>
              <a:r>
                <a:rPr lang="en-US" sz="1600" b="1" dirty="0"/>
                <a:t> 2       Sunny	Hot	High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7" name="Text Box 37"/>
            <p:cNvSpPr txBox="1">
              <a:spLocks noChangeArrowheads="1"/>
            </p:cNvSpPr>
            <p:nvPr/>
          </p:nvSpPr>
          <p:spPr bwMode="auto">
            <a:xfrm>
              <a:off x="1152" y="1310"/>
              <a:ext cx="3475" cy="242"/>
            </a:xfrm>
            <a:prstGeom prst="rect">
              <a:avLst/>
            </a:prstGeom>
            <a:noFill/>
            <a:ln w="9525">
              <a:noFill/>
              <a:miter lim="800000"/>
              <a:headEnd/>
              <a:tailEnd/>
            </a:ln>
            <a:effectLst/>
          </p:spPr>
          <p:txBody>
            <a:bodyPr wrap="none">
              <a:spAutoFit/>
            </a:bodyPr>
            <a:lstStyle/>
            <a:p>
              <a:pPr>
                <a:buSzTx/>
                <a:buFontTx/>
                <a:buNone/>
              </a:pPr>
              <a:r>
                <a:rPr lang="en-US" sz="1600" b="1" dirty="0"/>
                <a:t> 3       Overcast	Hot	High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798" name="Text Box 38"/>
            <p:cNvSpPr txBox="1">
              <a:spLocks noChangeArrowheads="1"/>
            </p:cNvSpPr>
            <p:nvPr/>
          </p:nvSpPr>
          <p:spPr bwMode="auto">
            <a:xfrm>
              <a:off x="1152" y="1514"/>
              <a:ext cx="3475" cy="242"/>
            </a:xfrm>
            <a:prstGeom prst="rect">
              <a:avLst/>
            </a:prstGeom>
            <a:noFill/>
            <a:ln w="9525">
              <a:noFill/>
              <a:miter lim="800000"/>
              <a:headEnd/>
              <a:tailEnd/>
            </a:ln>
            <a:effectLst/>
          </p:spPr>
          <p:txBody>
            <a:bodyPr wrap="none">
              <a:spAutoFit/>
            </a:bodyPr>
            <a:lstStyle/>
            <a:p>
              <a:pPr>
                <a:buSzTx/>
                <a:buFontTx/>
                <a:buNone/>
              </a:pPr>
              <a:r>
                <a:rPr lang="en-US" sz="1600" b="1" dirty="0"/>
                <a:t> 4       Rain	Mild	High	Weak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799" name="Text Box 39"/>
            <p:cNvSpPr txBox="1">
              <a:spLocks noChangeArrowheads="1"/>
            </p:cNvSpPr>
            <p:nvPr/>
          </p:nvSpPr>
          <p:spPr bwMode="auto">
            <a:xfrm>
              <a:off x="1152" y="1718"/>
              <a:ext cx="3475" cy="242"/>
            </a:xfrm>
            <a:prstGeom prst="rect">
              <a:avLst/>
            </a:prstGeom>
            <a:noFill/>
            <a:ln w="9525">
              <a:noFill/>
              <a:miter lim="800000"/>
              <a:headEnd/>
              <a:tailEnd/>
            </a:ln>
            <a:effectLst/>
          </p:spPr>
          <p:txBody>
            <a:bodyPr wrap="none">
              <a:spAutoFit/>
            </a:bodyPr>
            <a:lstStyle/>
            <a:p>
              <a:pPr>
                <a:buSzTx/>
                <a:buFontTx/>
                <a:buNone/>
              </a:pPr>
              <a:r>
                <a:rPr lang="en-US" sz="1600" b="1" dirty="0"/>
                <a:t> 5       Rain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0" name="Text Box 40"/>
            <p:cNvSpPr txBox="1">
              <a:spLocks noChangeArrowheads="1"/>
            </p:cNvSpPr>
            <p:nvPr/>
          </p:nvSpPr>
          <p:spPr bwMode="auto">
            <a:xfrm>
              <a:off x="1152" y="1922"/>
              <a:ext cx="3310" cy="242"/>
            </a:xfrm>
            <a:prstGeom prst="rect">
              <a:avLst/>
            </a:prstGeom>
            <a:noFill/>
            <a:ln w="9525">
              <a:noFill/>
              <a:miter lim="800000"/>
              <a:headEnd/>
              <a:tailEnd/>
            </a:ln>
            <a:effectLst/>
          </p:spPr>
          <p:txBody>
            <a:bodyPr wrap="none">
              <a:spAutoFit/>
            </a:bodyPr>
            <a:lstStyle/>
            <a:p>
              <a:pPr>
                <a:buSzTx/>
                <a:buFontTx/>
                <a:buNone/>
              </a:pPr>
              <a:r>
                <a:rPr lang="en-US" sz="1600" b="1" dirty="0"/>
                <a:t> 6       Rain	Cool	Normal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1" name="Text Box 41"/>
            <p:cNvSpPr txBox="1">
              <a:spLocks noChangeArrowheads="1"/>
            </p:cNvSpPr>
            <p:nvPr/>
          </p:nvSpPr>
          <p:spPr bwMode="auto">
            <a:xfrm>
              <a:off x="1152" y="2125"/>
              <a:ext cx="3514" cy="242"/>
            </a:xfrm>
            <a:prstGeom prst="rect">
              <a:avLst/>
            </a:prstGeom>
            <a:noFill/>
            <a:ln w="9525">
              <a:noFill/>
              <a:miter lim="800000"/>
              <a:headEnd/>
              <a:tailEnd/>
            </a:ln>
            <a:effectLst/>
          </p:spPr>
          <p:txBody>
            <a:bodyPr wrap="none">
              <a:spAutoFit/>
            </a:bodyPr>
            <a:lstStyle/>
            <a:p>
              <a:pPr>
                <a:buSzTx/>
                <a:buFontTx/>
                <a:buNone/>
              </a:pPr>
              <a:r>
                <a:rPr lang="en-US" sz="1600" b="1" dirty="0"/>
                <a:t> 7       Overcast	Cool	Normal	Strong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2" name="Text Box 42"/>
            <p:cNvSpPr txBox="1">
              <a:spLocks noChangeArrowheads="1"/>
            </p:cNvSpPr>
            <p:nvPr/>
          </p:nvSpPr>
          <p:spPr bwMode="auto">
            <a:xfrm>
              <a:off x="1152" y="2329"/>
              <a:ext cx="3347" cy="242"/>
            </a:xfrm>
            <a:prstGeom prst="rect">
              <a:avLst/>
            </a:prstGeom>
            <a:noFill/>
            <a:ln w="9525">
              <a:noFill/>
              <a:miter lim="800000"/>
              <a:headEnd/>
              <a:tailEnd/>
            </a:ln>
            <a:effectLst/>
          </p:spPr>
          <p:txBody>
            <a:bodyPr wrap="none">
              <a:spAutoFit/>
            </a:bodyPr>
            <a:lstStyle/>
            <a:p>
              <a:pPr>
                <a:buSzTx/>
                <a:buFontTx/>
                <a:buNone/>
              </a:pPr>
              <a:r>
                <a:rPr lang="en-US" sz="1600" b="1" dirty="0"/>
                <a:t> 8       Sunny	Mild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3" name="Text Box 43"/>
            <p:cNvSpPr txBox="1">
              <a:spLocks noChangeArrowheads="1"/>
            </p:cNvSpPr>
            <p:nvPr/>
          </p:nvSpPr>
          <p:spPr bwMode="auto">
            <a:xfrm>
              <a:off x="1152" y="2533"/>
              <a:ext cx="3475" cy="242"/>
            </a:xfrm>
            <a:prstGeom prst="rect">
              <a:avLst/>
            </a:prstGeom>
            <a:noFill/>
            <a:ln w="9525">
              <a:noFill/>
              <a:miter lim="800000"/>
              <a:headEnd/>
              <a:tailEnd/>
            </a:ln>
            <a:effectLst/>
          </p:spPr>
          <p:txBody>
            <a:bodyPr wrap="none">
              <a:spAutoFit/>
            </a:bodyPr>
            <a:lstStyle/>
            <a:p>
              <a:pPr>
                <a:buSzTx/>
                <a:buFontTx/>
                <a:buNone/>
              </a:pPr>
              <a:r>
                <a:rPr lang="en-US" sz="1600" b="1" dirty="0"/>
                <a:t> 9       Sunny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4" name="Text Box 44"/>
            <p:cNvSpPr txBox="1">
              <a:spLocks noChangeArrowheads="1"/>
            </p:cNvSpPr>
            <p:nvPr/>
          </p:nvSpPr>
          <p:spPr bwMode="auto">
            <a:xfrm>
              <a:off x="1152" y="2737"/>
              <a:ext cx="3514" cy="242"/>
            </a:xfrm>
            <a:prstGeom prst="rect">
              <a:avLst/>
            </a:prstGeom>
            <a:noFill/>
            <a:ln w="9525">
              <a:noFill/>
              <a:miter lim="800000"/>
              <a:headEnd/>
              <a:tailEnd/>
            </a:ln>
            <a:effectLst/>
          </p:spPr>
          <p:txBody>
            <a:bodyPr wrap="none">
              <a:spAutoFit/>
            </a:bodyPr>
            <a:lstStyle/>
            <a:p>
              <a:pPr>
                <a:buSzTx/>
                <a:buFontTx/>
                <a:buNone/>
              </a:pPr>
              <a:r>
                <a:rPr lang="en-US" sz="1600" b="1" dirty="0"/>
                <a:t>10      Rain	Mild	Normal	Weak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5" name="Text Box 45"/>
            <p:cNvSpPr txBox="1">
              <a:spLocks noChangeArrowheads="1"/>
            </p:cNvSpPr>
            <p:nvPr/>
          </p:nvSpPr>
          <p:spPr bwMode="auto">
            <a:xfrm>
              <a:off x="1152" y="2940"/>
              <a:ext cx="3475" cy="242"/>
            </a:xfrm>
            <a:prstGeom prst="rect">
              <a:avLst/>
            </a:prstGeom>
            <a:noFill/>
            <a:ln w="9525">
              <a:noFill/>
              <a:miter lim="800000"/>
              <a:headEnd/>
              <a:tailEnd/>
            </a:ln>
            <a:effectLst/>
          </p:spPr>
          <p:txBody>
            <a:bodyPr wrap="none">
              <a:spAutoFit/>
            </a:bodyPr>
            <a:lstStyle/>
            <a:p>
              <a:pPr>
                <a:buSzTx/>
                <a:buFontTx/>
                <a:buNone/>
              </a:pPr>
              <a:r>
                <a:rPr lang="en-US" sz="1600" b="1" dirty="0"/>
                <a:t>11      Sunny	Mild	Normal	Strong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806" name="Text Box 46"/>
            <p:cNvSpPr txBox="1">
              <a:spLocks noChangeArrowheads="1"/>
            </p:cNvSpPr>
            <p:nvPr/>
          </p:nvSpPr>
          <p:spPr bwMode="auto">
            <a:xfrm>
              <a:off x="1152" y="3145"/>
              <a:ext cx="3475" cy="242"/>
            </a:xfrm>
            <a:prstGeom prst="rect">
              <a:avLst/>
            </a:prstGeom>
            <a:noFill/>
            <a:ln w="9525">
              <a:noFill/>
              <a:miter lim="800000"/>
              <a:headEnd/>
              <a:tailEnd/>
            </a:ln>
            <a:effectLst/>
          </p:spPr>
          <p:txBody>
            <a:bodyPr wrap="none">
              <a:spAutoFit/>
            </a:bodyPr>
            <a:lstStyle/>
            <a:p>
              <a:pPr>
                <a:buSzTx/>
                <a:buFontTx/>
                <a:buNone/>
              </a:pPr>
              <a:r>
                <a:rPr lang="en-US" sz="1600" b="1" dirty="0"/>
                <a:t>12      Overcast	Mild	High	Strong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7" name="Text Box 47"/>
            <p:cNvSpPr txBox="1">
              <a:spLocks noChangeArrowheads="1"/>
            </p:cNvSpPr>
            <p:nvPr/>
          </p:nvSpPr>
          <p:spPr bwMode="auto">
            <a:xfrm>
              <a:off x="1152" y="3349"/>
              <a:ext cx="3475" cy="242"/>
            </a:xfrm>
            <a:prstGeom prst="rect">
              <a:avLst/>
            </a:prstGeom>
            <a:noFill/>
            <a:ln w="9525">
              <a:noFill/>
              <a:miter lim="800000"/>
              <a:headEnd/>
              <a:tailEnd/>
            </a:ln>
            <a:effectLst/>
          </p:spPr>
          <p:txBody>
            <a:bodyPr wrap="none">
              <a:spAutoFit/>
            </a:bodyPr>
            <a:lstStyle/>
            <a:p>
              <a:pPr>
                <a:buSzTx/>
                <a:buFontTx/>
                <a:buNone/>
              </a:pPr>
              <a:r>
                <a:rPr lang="en-US" sz="1600" b="1" dirty="0"/>
                <a:t>13      Overcast	Hot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8" name="Text Box 48"/>
            <p:cNvSpPr txBox="1">
              <a:spLocks noChangeArrowheads="1"/>
            </p:cNvSpPr>
            <p:nvPr/>
          </p:nvSpPr>
          <p:spPr bwMode="auto">
            <a:xfrm>
              <a:off x="1152" y="3552"/>
              <a:ext cx="3347" cy="242"/>
            </a:xfrm>
            <a:prstGeom prst="rect">
              <a:avLst/>
            </a:prstGeom>
            <a:noFill/>
            <a:ln w="9525">
              <a:noFill/>
              <a:miter lim="800000"/>
              <a:headEnd/>
              <a:tailEnd/>
            </a:ln>
            <a:effectLst/>
          </p:spPr>
          <p:txBody>
            <a:bodyPr wrap="none">
              <a:spAutoFit/>
            </a:bodyPr>
            <a:lstStyle/>
            <a:p>
              <a:pPr>
                <a:buSzTx/>
                <a:buFontTx/>
                <a:buNone/>
              </a:pPr>
              <a:r>
                <a:rPr lang="en-US" sz="1600" b="1" dirty="0"/>
                <a:t>14      Rain	Mild	High	Strong	</a:t>
              </a:r>
              <a:r>
                <a:rPr lang="en-US" sz="1600" b="1" dirty="0">
                  <a:solidFill>
                    <a:srgbClr val="A50021"/>
                  </a:solidFill>
                </a:rPr>
                <a:t>No </a:t>
              </a:r>
              <a:endParaRPr lang="en-US" sz="1600" u="sng" dirty="0">
                <a:solidFill>
                  <a:srgbClr val="A50021"/>
                </a:solidFill>
                <a:effectLst>
                  <a:outerShdw blurRad="38100" dist="38100" dir="2700000" algn="tl">
                    <a:srgbClr val="000000"/>
                  </a:outerShdw>
                </a:effectLst>
              </a:endParaRPr>
            </a:p>
          </p:txBody>
        </p:sp>
      </p:grpSp>
      <p:cxnSp>
        <p:nvCxnSpPr>
          <p:cNvPr id="49" name="Straight Connector 48"/>
          <p:cNvCxnSpPr/>
          <p:nvPr/>
        </p:nvCxnSpPr>
        <p:spPr>
          <a:xfrm>
            <a:off x="1928794" y="1927214"/>
            <a:ext cx="571504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50001" y="3749678"/>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 name="Title 53"/>
          <p:cNvSpPr>
            <a:spLocks noGrp="1"/>
          </p:cNvSpPr>
          <p:nvPr>
            <p:ph type="title"/>
          </p:nvPr>
        </p:nvSpPr>
        <p:spPr/>
        <p:txBody>
          <a:bodyPr>
            <a:normAutofit/>
          </a:bodyPr>
          <a:lstStyle/>
          <a:p>
            <a:r>
              <a:rPr lang="en-US" dirty="0"/>
              <a:t>An Illustrative Example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3351911" y="1500174"/>
            <a:ext cx="5934997" cy="4500561"/>
            <a:chOff x="1104" y="576"/>
            <a:chExt cx="4026" cy="3218"/>
          </a:xfrm>
        </p:grpSpPr>
        <p:sp>
          <p:nvSpPr>
            <p:cNvPr id="117794" name="Text Box 34"/>
            <p:cNvSpPr txBox="1">
              <a:spLocks noChangeArrowheads="1"/>
            </p:cNvSpPr>
            <p:nvPr/>
          </p:nvSpPr>
          <p:spPr bwMode="auto">
            <a:xfrm>
              <a:off x="1104" y="576"/>
              <a:ext cx="4026" cy="242"/>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Day    Outlook         Temp    Humidity    Wind</a:t>
              </a:r>
              <a:r>
                <a:rPr lang="en-US" sz="1600" b="1" dirty="0"/>
                <a:t>       </a:t>
              </a:r>
              <a:r>
                <a:rPr lang="en-US" sz="1600" b="1" dirty="0">
                  <a:solidFill>
                    <a:srgbClr val="A50021"/>
                  </a:solidFill>
                </a:rPr>
                <a:t>Play Tennis</a:t>
              </a:r>
              <a:endParaRPr lang="en-US" sz="1600" u="sng" dirty="0">
                <a:solidFill>
                  <a:srgbClr val="A50021"/>
                </a:solidFill>
                <a:effectLst>
                  <a:outerShdw blurRad="38100" dist="38100" dir="2700000" algn="tl">
                    <a:srgbClr val="000000"/>
                  </a:outerShdw>
                </a:effectLst>
              </a:endParaRPr>
            </a:p>
          </p:txBody>
        </p:sp>
        <p:sp>
          <p:nvSpPr>
            <p:cNvPr id="117795" name="Text Box 35"/>
            <p:cNvSpPr txBox="1">
              <a:spLocks noChangeArrowheads="1"/>
            </p:cNvSpPr>
            <p:nvPr/>
          </p:nvSpPr>
          <p:spPr bwMode="auto">
            <a:xfrm>
              <a:off x="1152" y="902"/>
              <a:ext cx="3310" cy="242"/>
            </a:xfrm>
            <a:prstGeom prst="rect">
              <a:avLst/>
            </a:prstGeom>
            <a:noFill/>
            <a:ln w="9525">
              <a:noFill/>
              <a:miter lim="800000"/>
              <a:headEnd/>
              <a:tailEnd/>
            </a:ln>
            <a:effectLst/>
          </p:spPr>
          <p:txBody>
            <a:bodyPr wrap="none">
              <a:spAutoFit/>
            </a:bodyPr>
            <a:lstStyle/>
            <a:p>
              <a:pPr>
                <a:buSzTx/>
                <a:buFontTx/>
                <a:buNone/>
              </a:pPr>
              <a:r>
                <a:rPr lang="en-US" sz="1600" b="1" dirty="0"/>
                <a:t> 1       Sunny	Hot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6" name="Text Box 36"/>
            <p:cNvSpPr txBox="1">
              <a:spLocks noChangeArrowheads="1"/>
            </p:cNvSpPr>
            <p:nvPr/>
          </p:nvSpPr>
          <p:spPr bwMode="auto">
            <a:xfrm>
              <a:off x="1152" y="1106"/>
              <a:ext cx="3310" cy="242"/>
            </a:xfrm>
            <a:prstGeom prst="rect">
              <a:avLst/>
            </a:prstGeom>
            <a:noFill/>
            <a:ln w="9525">
              <a:noFill/>
              <a:miter lim="800000"/>
              <a:headEnd/>
              <a:tailEnd/>
            </a:ln>
            <a:effectLst/>
          </p:spPr>
          <p:txBody>
            <a:bodyPr wrap="none">
              <a:spAutoFit/>
            </a:bodyPr>
            <a:lstStyle/>
            <a:p>
              <a:pPr>
                <a:buSzTx/>
                <a:buFontTx/>
                <a:buNone/>
              </a:pPr>
              <a:r>
                <a:rPr lang="en-US" sz="1600" b="1" dirty="0"/>
                <a:t> 2       Sunny	Hot	High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7" name="Text Box 37"/>
            <p:cNvSpPr txBox="1">
              <a:spLocks noChangeArrowheads="1"/>
            </p:cNvSpPr>
            <p:nvPr/>
          </p:nvSpPr>
          <p:spPr bwMode="auto">
            <a:xfrm>
              <a:off x="1152" y="1310"/>
              <a:ext cx="3475" cy="242"/>
            </a:xfrm>
            <a:prstGeom prst="rect">
              <a:avLst/>
            </a:prstGeom>
            <a:noFill/>
            <a:ln w="9525">
              <a:noFill/>
              <a:miter lim="800000"/>
              <a:headEnd/>
              <a:tailEnd/>
            </a:ln>
            <a:effectLst/>
          </p:spPr>
          <p:txBody>
            <a:bodyPr wrap="none">
              <a:spAutoFit/>
            </a:bodyPr>
            <a:lstStyle/>
            <a:p>
              <a:pPr>
                <a:buSzTx/>
                <a:buFontTx/>
                <a:buNone/>
              </a:pPr>
              <a:r>
                <a:rPr lang="en-US" sz="1600" b="1" dirty="0"/>
                <a:t> 3       Overcast	Hot	High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798" name="Text Box 38"/>
            <p:cNvSpPr txBox="1">
              <a:spLocks noChangeArrowheads="1"/>
            </p:cNvSpPr>
            <p:nvPr/>
          </p:nvSpPr>
          <p:spPr bwMode="auto">
            <a:xfrm>
              <a:off x="1152" y="1514"/>
              <a:ext cx="3475" cy="242"/>
            </a:xfrm>
            <a:prstGeom prst="rect">
              <a:avLst/>
            </a:prstGeom>
            <a:noFill/>
            <a:ln w="9525">
              <a:noFill/>
              <a:miter lim="800000"/>
              <a:headEnd/>
              <a:tailEnd/>
            </a:ln>
            <a:effectLst/>
          </p:spPr>
          <p:txBody>
            <a:bodyPr wrap="none">
              <a:spAutoFit/>
            </a:bodyPr>
            <a:lstStyle/>
            <a:p>
              <a:pPr>
                <a:buSzTx/>
                <a:buFontTx/>
                <a:buNone/>
              </a:pPr>
              <a:r>
                <a:rPr lang="en-US" sz="1600" b="1" dirty="0"/>
                <a:t> 4       Rain	Mild	High	Weak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799" name="Text Box 39"/>
            <p:cNvSpPr txBox="1">
              <a:spLocks noChangeArrowheads="1"/>
            </p:cNvSpPr>
            <p:nvPr/>
          </p:nvSpPr>
          <p:spPr bwMode="auto">
            <a:xfrm>
              <a:off x="1152" y="1718"/>
              <a:ext cx="3475" cy="242"/>
            </a:xfrm>
            <a:prstGeom prst="rect">
              <a:avLst/>
            </a:prstGeom>
            <a:noFill/>
            <a:ln w="9525">
              <a:noFill/>
              <a:miter lim="800000"/>
              <a:headEnd/>
              <a:tailEnd/>
            </a:ln>
            <a:effectLst/>
          </p:spPr>
          <p:txBody>
            <a:bodyPr wrap="none">
              <a:spAutoFit/>
            </a:bodyPr>
            <a:lstStyle/>
            <a:p>
              <a:pPr>
                <a:buSzTx/>
                <a:buFontTx/>
                <a:buNone/>
              </a:pPr>
              <a:r>
                <a:rPr lang="en-US" sz="1600" b="1" dirty="0"/>
                <a:t> 5       Rain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0" name="Text Box 40"/>
            <p:cNvSpPr txBox="1">
              <a:spLocks noChangeArrowheads="1"/>
            </p:cNvSpPr>
            <p:nvPr/>
          </p:nvSpPr>
          <p:spPr bwMode="auto">
            <a:xfrm>
              <a:off x="1152" y="1922"/>
              <a:ext cx="3310" cy="242"/>
            </a:xfrm>
            <a:prstGeom prst="rect">
              <a:avLst/>
            </a:prstGeom>
            <a:noFill/>
            <a:ln w="9525">
              <a:noFill/>
              <a:miter lim="800000"/>
              <a:headEnd/>
              <a:tailEnd/>
            </a:ln>
            <a:effectLst/>
          </p:spPr>
          <p:txBody>
            <a:bodyPr wrap="none">
              <a:spAutoFit/>
            </a:bodyPr>
            <a:lstStyle/>
            <a:p>
              <a:pPr>
                <a:buSzTx/>
                <a:buFontTx/>
                <a:buNone/>
              </a:pPr>
              <a:r>
                <a:rPr lang="en-US" sz="1600" b="1" dirty="0"/>
                <a:t> 6       Rain	Cool	Normal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1" name="Text Box 41"/>
            <p:cNvSpPr txBox="1">
              <a:spLocks noChangeArrowheads="1"/>
            </p:cNvSpPr>
            <p:nvPr/>
          </p:nvSpPr>
          <p:spPr bwMode="auto">
            <a:xfrm>
              <a:off x="1152" y="2125"/>
              <a:ext cx="3514" cy="242"/>
            </a:xfrm>
            <a:prstGeom prst="rect">
              <a:avLst/>
            </a:prstGeom>
            <a:noFill/>
            <a:ln w="9525">
              <a:noFill/>
              <a:miter lim="800000"/>
              <a:headEnd/>
              <a:tailEnd/>
            </a:ln>
            <a:effectLst/>
          </p:spPr>
          <p:txBody>
            <a:bodyPr wrap="none">
              <a:spAutoFit/>
            </a:bodyPr>
            <a:lstStyle/>
            <a:p>
              <a:pPr>
                <a:buSzTx/>
                <a:buFontTx/>
                <a:buNone/>
              </a:pPr>
              <a:r>
                <a:rPr lang="en-US" sz="1600" b="1" dirty="0"/>
                <a:t> 7       Overcast	Cool	Normal	Strong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2" name="Text Box 42"/>
            <p:cNvSpPr txBox="1">
              <a:spLocks noChangeArrowheads="1"/>
            </p:cNvSpPr>
            <p:nvPr/>
          </p:nvSpPr>
          <p:spPr bwMode="auto">
            <a:xfrm>
              <a:off x="1152" y="2329"/>
              <a:ext cx="3347" cy="242"/>
            </a:xfrm>
            <a:prstGeom prst="rect">
              <a:avLst/>
            </a:prstGeom>
            <a:noFill/>
            <a:ln w="9525">
              <a:noFill/>
              <a:miter lim="800000"/>
              <a:headEnd/>
              <a:tailEnd/>
            </a:ln>
            <a:effectLst/>
          </p:spPr>
          <p:txBody>
            <a:bodyPr wrap="none">
              <a:spAutoFit/>
            </a:bodyPr>
            <a:lstStyle/>
            <a:p>
              <a:pPr>
                <a:buSzTx/>
                <a:buFontTx/>
                <a:buNone/>
              </a:pPr>
              <a:r>
                <a:rPr lang="en-US" sz="1600" b="1" dirty="0"/>
                <a:t> 8       Sunny	Mild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3" name="Text Box 43"/>
            <p:cNvSpPr txBox="1">
              <a:spLocks noChangeArrowheads="1"/>
            </p:cNvSpPr>
            <p:nvPr/>
          </p:nvSpPr>
          <p:spPr bwMode="auto">
            <a:xfrm>
              <a:off x="1152" y="2533"/>
              <a:ext cx="3475" cy="242"/>
            </a:xfrm>
            <a:prstGeom prst="rect">
              <a:avLst/>
            </a:prstGeom>
            <a:noFill/>
            <a:ln w="9525">
              <a:noFill/>
              <a:miter lim="800000"/>
              <a:headEnd/>
              <a:tailEnd/>
            </a:ln>
            <a:effectLst/>
          </p:spPr>
          <p:txBody>
            <a:bodyPr wrap="none">
              <a:spAutoFit/>
            </a:bodyPr>
            <a:lstStyle/>
            <a:p>
              <a:pPr>
                <a:buSzTx/>
                <a:buFontTx/>
                <a:buNone/>
              </a:pPr>
              <a:r>
                <a:rPr lang="en-US" sz="1600" b="1" dirty="0"/>
                <a:t> 9       Sunny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4" name="Text Box 44"/>
            <p:cNvSpPr txBox="1">
              <a:spLocks noChangeArrowheads="1"/>
            </p:cNvSpPr>
            <p:nvPr/>
          </p:nvSpPr>
          <p:spPr bwMode="auto">
            <a:xfrm>
              <a:off x="1152" y="2737"/>
              <a:ext cx="3514" cy="242"/>
            </a:xfrm>
            <a:prstGeom prst="rect">
              <a:avLst/>
            </a:prstGeom>
            <a:noFill/>
            <a:ln w="9525">
              <a:noFill/>
              <a:miter lim="800000"/>
              <a:headEnd/>
              <a:tailEnd/>
            </a:ln>
            <a:effectLst/>
          </p:spPr>
          <p:txBody>
            <a:bodyPr wrap="none">
              <a:spAutoFit/>
            </a:bodyPr>
            <a:lstStyle/>
            <a:p>
              <a:pPr>
                <a:buSzTx/>
                <a:buFontTx/>
                <a:buNone/>
              </a:pPr>
              <a:r>
                <a:rPr lang="en-US" sz="1600" b="1" dirty="0"/>
                <a:t>10      Rain	Mild	Normal	Weak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5" name="Text Box 45"/>
            <p:cNvSpPr txBox="1">
              <a:spLocks noChangeArrowheads="1"/>
            </p:cNvSpPr>
            <p:nvPr/>
          </p:nvSpPr>
          <p:spPr bwMode="auto">
            <a:xfrm>
              <a:off x="1152" y="2940"/>
              <a:ext cx="3475" cy="242"/>
            </a:xfrm>
            <a:prstGeom prst="rect">
              <a:avLst/>
            </a:prstGeom>
            <a:noFill/>
            <a:ln w="9525">
              <a:noFill/>
              <a:miter lim="800000"/>
              <a:headEnd/>
              <a:tailEnd/>
            </a:ln>
            <a:effectLst/>
          </p:spPr>
          <p:txBody>
            <a:bodyPr wrap="none">
              <a:spAutoFit/>
            </a:bodyPr>
            <a:lstStyle/>
            <a:p>
              <a:pPr>
                <a:buSzTx/>
                <a:buFontTx/>
                <a:buNone/>
              </a:pPr>
              <a:r>
                <a:rPr lang="en-US" sz="1600" b="1" dirty="0"/>
                <a:t>11      Sunny	Mild	Normal	Strong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806" name="Text Box 46"/>
            <p:cNvSpPr txBox="1">
              <a:spLocks noChangeArrowheads="1"/>
            </p:cNvSpPr>
            <p:nvPr/>
          </p:nvSpPr>
          <p:spPr bwMode="auto">
            <a:xfrm>
              <a:off x="1152" y="3145"/>
              <a:ext cx="3475" cy="242"/>
            </a:xfrm>
            <a:prstGeom prst="rect">
              <a:avLst/>
            </a:prstGeom>
            <a:noFill/>
            <a:ln w="9525">
              <a:noFill/>
              <a:miter lim="800000"/>
              <a:headEnd/>
              <a:tailEnd/>
            </a:ln>
            <a:effectLst/>
          </p:spPr>
          <p:txBody>
            <a:bodyPr wrap="none">
              <a:spAutoFit/>
            </a:bodyPr>
            <a:lstStyle/>
            <a:p>
              <a:pPr>
                <a:buSzTx/>
                <a:buFontTx/>
                <a:buNone/>
              </a:pPr>
              <a:r>
                <a:rPr lang="en-US" sz="1600" b="1" dirty="0"/>
                <a:t>12      Overcast	Mild	High	Strong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7" name="Text Box 47"/>
            <p:cNvSpPr txBox="1">
              <a:spLocks noChangeArrowheads="1"/>
            </p:cNvSpPr>
            <p:nvPr/>
          </p:nvSpPr>
          <p:spPr bwMode="auto">
            <a:xfrm>
              <a:off x="1152" y="3349"/>
              <a:ext cx="3475" cy="242"/>
            </a:xfrm>
            <a:prstGeom prst="rect">
              <a:avLst/>
            </a:prstGeom>
            <a:noFill/>
            <a:ln w="9525">
              <a:noFill/>
              <a:miter lim="800000"/>
              <a:headEnd/>
              <a:tailEnd/>
            </a:ln>
            <a:effectLst/>
          </p:spPr>
          <p:txBody>
            <a:bodyPr wrap="none">
              <a:spAutoFit/>
            </a:bodyPr>
            <a:lstStyle/>
            <a:p>
              <a:pPr>
                <a:buSzTx/>
                <a:buFontTx/>
                <a:buNone/>
              </a:pPr>
              <a:r>
                <a:rPr lang="en-US" sz="1600" b="1" dirty="0"/>
                <a:t>13      Overcast	Hot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8" name="Text Box 48"/>
            <p:cNvSpPr txBox="1">
              <a:spLocks noChangeArrowheads="1"/>
            </p:cNvSpPr>
            <p:nvPr/>
          </p:nvSpPr>
          <p:spPr bwMode="auto">
            <a:xfrm>
              <a:off x="1152" y="3552"/>
              <a:ext cx="3347" cy="242"/>
            </a:xfrm>
            <a:prstGeom prst="rect">
              <a:avLst/>
            </a:prstGeom>
            <a:noFill/>
            <a:ln w="9525">
              <a:noFill/>
              <a:miter lim="800000"/>
              <a:headEnd/>
              <a:tailEnd/>
            </a:ln>
            <a:effectLst/>
          </p:spPr>
          <p:txBody>
            <a:bodyPr wrap="none">
              <a:spAutoFit/>
            </a:bodyPr>
            <a:lstStyle/>
            <a:p>
              <a:pPr>
                <a:buSzTx/>
                <a:buFontTx/>
                <a:buNone/>
              </a:pPr>
              <a:r>
                <a:rPr lang="en-US" sz="1600" b="1" dirty="0"/>
                <a:t>14      Rain	Mild	High	Strong	</a:t>
              </a:r>
              <a:r>
                <a:rPr lang="en-US" sz="1600" b="1" dirty="0">
                  <a:solidFill>
                    <a:srgbClr val="A50021"/>
                  </a:solidFill>
                </a:rPr>
                <a:t>No </a:t>
              </a:r>
              <a:endParaRPr lang="en-US" sz="1600" u="sng" dirty="0">
                <a:solidFill>
                  <a:srgbClr val="A50021"/>
                </a:solidFill>
                <a:effectLst>
                  <a:outerShdw blurRad="38100" dist="38100" dir="2700000" algn="tl">
                    <a:srgbClr val="000000"/>
                  </a:outerShdw>
                </a:effectLst>
              </a:endParaRPr>
            </a:p>
          </p:txBody>
        </p:sp>
      </p:grpSp>
      <p:cxnSp>
        <p:nvCxnSpPr>
          <p:cNvPr id="49" name="Straight Connector 48"/>
          <p:cNvCxnSpPr/>
          <p:nvPr/>
        </p:nvCxnSpPr>
        <p:spPr>
          <a:xfrm>
            <a:off x="3428992" y="1927214"/>
            <a:ext cx="571504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749404" y="3749678"/>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 name="Title 53"/>
          <p:cNvSpPr>
            <a:spLocks noGrp="1"/>
          </p:cNvSpPr>
          <p:nvPr>
            <p:ph type="title"/>
          </p:nvPr>
        </p:nvSpPr>
        <p:spPr/>
        <p:txBody>
          <a:bodyPr>
            <a:normAutofit/>
          </a:bodyPr>
          <a:lstStyle/>
          <a:p>
            <a:r>
              <a:rPr lang="en-US" dirty="0"/>
              <a:t>ID3 step 1</a:t>
            </a:r>
          </a:p>
        </p:txBody>
      </p:sp>
      <p:sp>
        <p:nvSpPr>
          <p:cNvPr id="25" name="Text Box 21"/>
          <p:cNvSpPr txBox="1">
            <a:spLocks noChangeArrowheads="1"/>
          </p:cNvSpPr>
          <p:nvPr/>
        </p:nvSpPr>
        <p:spPr bwMode="auto">
          <a:xfrm>
            <a:off x="1428728" y="2857496"/>
            <a:ext cx="776175"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B050"/>
                </a:solidFill>
                <a:effectLst/>
                <a:uLnTx/>
                <a:uFillTx/>
              </a:rPr>
              <a:t>9+</a:t>
            </a:r>
            <a:r>
              <a:rPr kumimoji="0" lang="en-US" sz="1800" b="1" i="0" u="none" strike="noStrike" kern="0" cap="none" spc="0" normalizeH="0" baseline="0" noProof="0" dirty="0">
                <a:ln>
                  <a:noFill/>
                </a:ln>
                <a:effectLst/>
                <a:uLnTx/>
                <a:uFillTx/>
              </a:rPr>
              <a:t>, </a:t>
            </a:r>
            <a:r>
              <a:rPr kumimoji="0" lang="en-US" sz="1800" b="1" i="0" u="none" strike="noStrike" kern="0" cap="none" spc="0" normalizeH="0" baseline="0" noProof="0" dirty="0">
                <a:ln>
                  <a:noFill/>
                </a:ln>
                <a:solidFill>
                  <a:srgbClr val="A50021"/>
                </a:solidFill>
                <a:effectLst/>
                <a:uLnTx/>
                <a:uFillTx/>
              </a:rPr>
              <a:t>5-</a:t>
            </a:r>
          </a:p>
        </p:txBody>
      </p:sp>
      <p:sp>
        <p:nvSpPr>
          <p:cNvPr id="26" name="TextBox 25"/>
          <p:cNvSpPr txBox="1"/>
          <p:nvPr/>
        </p:nvSpPr>
        <p:spPr>
          <a:xfrm>
            <a:off x="753322" y="2357430"/>
            <a:ext cx="2104166" cy="461665"/>
          </a:xfrm>
          <a:prstGeom prst="rect">
            <a:avLst/>
          </a:prstGeom>
          <a:noFill/>
        </p:spPr>
        <p:txBody>
          <a:bodyPr wrap="none" rtlCol="0">
            <a:spAutoFit/>
          </a:bodyPr>
          <a:lstStyle/>
          <a:p>
            <a:r>
              <a:rPr lang="en-US" sz="2400" dirty="0"/>
              <a:t>Find Entropy(S)</a:t>
            </a:r>
          </a:p>
        </p:txBody>
      </p:sp>
      <p:sp>
        <p:nvSpPr>
          <p:cNvPr id="27" name="Text Box 22"/>
          <p:cNvSpPr txBox="1">
            <a:spLocks noChangeArrowheads="1"/>
          </p:cNvSpPr>
          <p:nvPr/>
        </p:nvSpPr>
        <p:spPr bwMode="auto">
          <a:xfrm>
            <a:off x="571504" y="3357562"/>
            <a:ext cx="2500298" cy="738664"/>
          </a:xfrm>
          <a:prstGeom prst="rect">
            <a:avLst/>
          </a:prstGeom>
          <a:noFill/>
          <a:ln w="9525">
            <a:noFill/>
            <a:miter lim="800000"/>
            <a:headEnd/>
            <a:tailEnd/>
          </a:ln>
          <a:effectLst/>
        </p:spPr>
        <p:txBody>
          <a:bodyPr wrap="square">
            <a:spAutoFit/>
          </a:bodyPr>
          <a:lstStyle/>
          <a:p>
            <a:pPr>
              <a:buSzTx/>
              <a:buFontTx/>
              <a:buNone/>
            </a:pPr>
            <a:r>
              <a:rPr lang="en-US" sz="1400" b="1" dirty="0">
                <a:solidFill>
                  <a:srgbClr val="00B050"/>
                </a:solidFill>
              </a:rPr>
              <a:t>Entropy(S) = -9/14 log(9/14)</a:t>
            </a:r>
          </a:p>
          <a:p>
            <a:pPr>
              <a:buSzTx/>
              <a:buFontTx/>
              <a:buNone/>
            </a:pPr>
            <a:r>
              <a:rPr lang="en-US" sz="1400" b="1" dirty="0">
                <a:solidFill>
                  <a:srgbClr val="00B050"/>
                </a:solidFill>
              </a:rPr>
              <a:t>	    -5/14 log(5/14)</a:t>
            </a:r>
          </a:p>
          <a:p>
            <a:pPr>
              <a:buSzTx/>
              <a:buFontTx/>
              <a:buNone/>
            </a:pPr>
            <a:r>
              <a:rPr lang="en-US" sz="1400" b="1" dirty="0">
                <a:solidFill>
                  <a:srgbClr val="00B050"/>
                </a:solidFill>
              </a:rPr>
              <a:t>	=  0.94</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3920262" y="1500174"/>
            <a:ext cx="5295208" cy="4500561"/>
            <a:chOff x="1104" y="576"/>
            <a:chExt cx="3592" cy="3218"/>
          </a:xfrm>
        </p:grpSpPr>
        <p:sp>
          <p:nvSpPr>
            <p:cNvPr id="117794" name="Text Box 34"/>
            <p:cNvSpPr txBox="1">
              <a:spLocks noChangeArrowheads="1"/>
            </p:cNvSpPr>
            <p:nvPr/>
          </p:nvSpPr>
          <p:spPr bwMode="auto">
            <a:xfrm>
              <a:off x="1104" y="576"/>
              <a:ext cx="3592" cy="242"/>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Day    Outlook         Temp    Humidity    Wind</a:t>
              </a:r>
              <a:r>
                <a:rPr lang="en-US" sz="1600" b="1" dirty="0"/>
                <a:t>       </a:t>
              </a:r>
              <a:r>
                <a:rPr lang="en-US" sz="1600" b="1" dirty="0">
                  <a:solidFill>
                    <a:srgbClr val="A50021"/>
                  </a:solidFill>
                </a:rPr>
                <a:t>Play</a:t>
              </a:r>
              <a:endParaRPr lang="en-US" sz="1600" u="sng" dirty="0">
                <a:solidFill>
                  <a:srgbClr val="A50021"/>
                </a:solidFill>
                <a:effectLst>
                  <a:outerShdw blurRad="38100" dist="38100" dir="2700000" algn="tl">
                    <a:srgbClr val="000000"/>
                  </a:outerShdw>
                </a:effectLst>
              </a:endParaRPr>
            </a:p>
          </p:txBody>
        </p:sp>
        <p:sp>
          <p:nvSpPr>
            <p:cNvPr id="117795" name="Text Box 35"/>
            <p:cNvSpPr txBox="1">
              <a:spLocks noChangeArrowheads="1"/>
            </p:cNvSpPr>
            <p:nvPr/>
          </p:nvSpPr>
          <p:spPr bwMode="auto">
            <a:xfrm>
              <a:off x="1152" y="902"/>
              <a:ext cx="3310" cy="242"/>
            </a:xfrm>
            <a:prstGeom prst="rect">
              <a:avLst/>
            </a:prstGeom>
            <a:noFill/>
            <a:ln w="9525">
              <a:noFill/>
              <a:miter lim="800000"/>
              <a:headEnd/>
              <a:tailEnd/>
            </a:ln>
            <a:effectLst/>
          </p:spPr>
          <p:txBody>
            <a:bodyPr wrap="none">
              <a:spAutoFit/>
            </a:bodyPr>
            <a:lstStyle/>
            <a:p>
              <a:pPr>
                <a:buSzTx/>
                <a:buFontTx/>
                <a:buNone/>
              </a:pPr>
              <a:r>
                <a:rPr lang="en-US" sz="1600" b="1" dirty="0"/>
                <a:t> 1       Sunny	Hot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6" name="Text Box 36"/>
            <p:cNvSpPr txBox="1">
              <a:spLocks noChangeArrowheads="1"/>
            </p:cNvSpPr>
            <p:nvPr/>
          </p:nvSpPr>
          <p:spPr bwMode="auto">
            <a:xfrm>
              <a:off x="1152" y="1106"/>
              <a:ext cx="3310" cy="242"/>
            </a:xfrm>
            <a:prstGeom prst="rect">
              <a:avLst/>
            </a:prstGeom>
            <a:noFill/>
            <a:ln w="9525">
              <a:noFill/>
              <a:miter lim="800000"/>
              <a:headEnd/>
              <a:tailEnd/>
            </a:ln>
            <a:effectLst/>
          </p:spPr>
          <p:txBody>
            <a:bodyPr wrap="none">
              <a:spAutoFit/>
            </a:bodyPr>
            <a:lstStyle/>
            <a:p>
              <a:pPr>
                <a:buSzTx/>
                <a:buFontTx/>
                <a:buNone/>
              </a:pPr>
              <a:r>
                <a:rPr lang="en-US" sz="1600" b="1" dirty="0"/>
                <a:t> 2       Sunny	Hot	High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7" name="Text Box 37"/>
            <p:cNvSpPr txBox="1">
              <a:spLocks noChangeArrowheads="1"/>
            </p:cNvSpPr>
            <p:nvPr/>
          </p:nvSpPr>
          <p:spPr bwMode="auto">
            <a:xfrm>
              <a:off x="1152" y="1310"/>
              <a:ext cx="3475" cy="242"/>
            </a:xfrm>
            <a:prstGeom prst="rect">
              <a:avLst/>
            </a:prstGeom>
            <a:noFill/>
            <a:ln w="9525">
              <a:noFill/>
              <a:miter lim="800000"/>
              <a:headEnd/>
              <a:tailEnd/>
            </a:ln>
            <a:effectLst/>
          </p:spPr>
          <p:txBody>
            <a:bodyPr wrap="none">
              <a:spAutoFit/>
            </a:bodyPr>
            <a:lstStyle/>
            <a:p>
              <a:pPr>
                <a:buSzTx/>
                <a:buFontTx/>
                <a:buNone/>
              </a:pPr>
              <a:r>
                <a:rPr lang="en-US" sz="1600" b="1" dirty="0"/>
                <a:t> 3       Overcast	Hot	High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798" name="Text Box 38"/>
            <p:cNvSpPr txBox="1">
              <a:spLocks noChangeArrowheads="1"/>
            </p:cNvSpPr>
            <p:nvPr/>
          </p:nvSpPr>
          <p:spPr bwMode="auto">
            <a:xfrm>
              <a:off x="1152" y="1514"/>
              <a:ext cx="3475" cy="242"/>
            </a:xfrm>
            <a:prstGeom prst="rect">
              <a:avLst/>
            </a:prstGeom>
            <a:noFill/>
            <a:ln w="9525">
              <a:noFill/>
              <a:miter lim="800000"/>
              <a:headEnd/>
              <a:tailEnd/>
            </a:ln>
            <a:effectLst/>
          </p:spPr>
          <p:txBody>
            <a:bodyPr wrap="none">
              <a:spAutoFit/>
            </a:bodyPr>
            <a:lstStyle/>
            <a:p>
              <a:pPr>
                <a:buSzTx/>
                <a:buFontTx/>
                <a:buNone/>
              </a:pPr>
              <a:r>
                <a:rPr lang="en-US" sz="1600" b="1" dirty="0"/>
                <a:t> 4       Rain	Mild	High	Weak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799" name="Text Box 39"/>
            <p:cNvSpPr txBox="1">
              <a:spLocks noChangeArrowheads="1"/>
            </p:cNvSpPr>
            <p:nvPr/>
          </p:nvSpPr>
          <p:spPr bwMode="auto">
            <a:xfrm>
              <a:off x="1152" y="1718"/>
              <a:ext cx="3475" cy="242"/>
            </a:xfrm>
            <a:prstGeom prst="rect">
              <a:avLst/>
            </a:prstGeom>
            <a:noFill/>
            <a:ln w="9525">
              <a:noFill/>
              <a:miter lim="800000"/>
              <a:headEnd/>
              <a:tailEnd/>
            </a:ln>
            <a:effectLst/>
          </p:spPr>
          <p:txBody>
            <a:bodyPr wrap="none">
              <a:spAutoFit/>
            </a:bodyPr>
            <a:lstStyle/>
            <a:p>
              <a:pPr>
                <a:buSzTx/>
                <a:buFontTx/>
                <a:buNone/>
              </a:pPr>
              <a:r>
                <a:rPr lang="en-US" sz="1600" b="1" dirty="0"/>
                <a:t> 5       Rain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0" name="Text Box 40"/>
            <p:cNvSpPr txBox="1">
              <a:spLocks noChangeArrowheads="1"/>
            </p:cNvSpPr>
            <p:nvPr/>
          </p:nvSpPr>
          <p:spPr bwMode="auto">
            <a:xfrm>
              <a:off x="1152" y="1922"/>
              <a:ext cx="3310" cy="242"/>
            </a:xfrm>
            <a:prstGeom prst="rect">
              <a:avLst/>
            </a:prstGeom>
            <a:noFill/>
            <a:ln w="9525">
              <a:noFill/>
              <a:miter lim="800000"/>
              <a:headEnd/>
              <a:tailEnd/>
            </a:ln>
            <a:effectLst/>
          </p:spPr>
          <p:txBody>
            <a:bodyPr wrap="none">
              <a:spAutoFit/>
            </a:bodyPr>
            <a:lstStyle/>
            <a:p>
              <a:pPr>
                <a:buSzTx/>
                <a:buFontTx/>
                <a:buNone/>
              </a:pPr>
              <a:r>
                <a:rPr lang="en-US" sz="1600" b="1" dirty="0"/>
                <a:t> 6       Rain	Cool	Normal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1" name="Text Box 41"/>
            <p:cNvSpPr txBox="1">
              <a:spLocks noChangeArrowheads="1"/>
            </p:cNvSpPr>
            <p:nvPr/>
          </p:nvSpPr>
          <p:spPr bwMode="auto">
            <a:xfrm>
              <a:off x="1152" y="2125"/>
              <a:ext cx="3514" cy="242"/>
            </a:xfrm>
            <a:prstGeom prst="rect">
              <a:avLst/>
            </a:prstGeom>
            <a:noFill/>
            <a:ln w="9525">
              <a:noFill/>
              <a:miter lim="800000"/>
              <a:headEnd/>
              <a:tailEnd/>
            </a:ln>
            <a:effectLst/>
          </p:spPr>
          <p:txBody>
            <a:bodyPr wrap="none">
              <a:spAutoFit/>
            </a:bodyPr>
            <a:lstStyle/>
            <a:p>
              <a:pPr>
                <a:buSzTx/>
                <a:buFontTx/>
                <a:buNone/>
              </a:pPr>
              <a:r>
                <a:rPr lang="en-US" sz="1600" b="1" dirty="0"/>
                <a:t> 7       Overcast	Cool	Normal	Strong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2" name="Text Box 42"/>
            <p:cNvSpPr txBox="1">
              <a:spLocks noChangeArrowheads="1"/>
            </p:cNvSpPr>
            <p:nvPr/>
          </p:nvSpPr>
          <p:spPr bwMode="auto">
            <a:xfrm>
              <a:off x="1152" y="2329"/>
              <a:ext cx="3347" cy="242"/>
            </a:xfrm>
            <a:prstGeom prst="rect">
              <a:avLst/>
            </a:prstGeom>
            <a:noFill/>
            <a:ln w="9525">
              <a:noFill/>
              <a:miter lim="800000"/>
              <a:headEnd/>
              <a:tailEnd/>
            </a:ln>
            <a:effectLst/>
          </p:spPr>
          <p:txBody>
            <a:bodyPr wrap="none">
              <a:spAutoFit/>
            </a:bodyPr>
            <a:lstStyle/>
            <a:p>
              <a:pPr>
                <a:buSzTx/>
                <a:buFontTx/>
                <a:buNone/>
              </a:pPr>
              <a:r>
                <a:rPr lang="en-US" sz="1600" b="1" dirty="0"/>
                <a:t> 8       Sunny	Mild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3" name="Text Box 43"/>
            <p:cNvSpPr txBox="1">
              <a:spLocks noChangeArrowheads="1"/>
            </p:cNvSpPr>
            <p:nvPr/>
          </p:nvSpPr>
          <p:spPr bwMode="auto">
            <a:xfrm>
              <a:off x="1152" y="2533"/>
              <a:ext cx="3475" cy="242"/>
            </a:xfrm>
            <a:prstGeom prst="rect">
              <a:avLst/>
            </a:prstGeom>
            <a:noFill/>
            <a:ln w="9525">
              <a:noFill/>
              <a:miter lim="800000"/>
              <a:headEnd/>
              <a:tailEnd/>
            </a:ln>
            <a:effectLst/>
          </p:spPr>
          <p:txBody>
            <a:bodyPr wrap="none">
              <a:spAutoFit/>
            </a:bodyPr>
            <a:lstStyle/>
            <a:p>
              <a:pPr>
                <a:buSzTx/>
                <a:buFontTx/>
                <a:buNone/>
              </a:pPr>
              <a:r>
                <a:rPr lang="en-US" sz="1600" b="1" dirty="0"/>
                <a:t> 9       Sunny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4" name="Text Box 44"/>
            <p:cNvSpPr txBox="1">
              <a:spLocks noChangeArrowheads="1"/>
            </p:cNvSpPr>
            <p:nvPr/>
          </p:nvSpPr>
          <p:spPr bwMode="auto">
            <a:xfrm>
              <a:off x="1152" y="2737"/>
              <a:ext cx="3514" cy="242"/>
            </a:xfrm>
            <a:prstGeom prst="rect">
              <a:avLst/>
            </a:prstGeom>
            <a:noFill/>
            <a:ln w="9525">
              <a:noFill/>
              <a:miter lim="800000"/>
              <a:headEnd/>
              <a:tailEnd/>
            </a:ln>
            <a:effectLst/>
          </p:spPr>
          <p:txBody>
            <a:bodyPr wrap="none">
              <a:spAutoFit/>
            </a:bodyPr>
            <a:lstStyle/>
            <a:p>
              <a:pPr>
                <a:buSzTx/>
                <a:buFontTx/>
                <a:buNone/>
              </a:pPr>
              <a:r>
                <a:rPr lang="en-US" sz="1600" b="1" dirty="0"/>
                <a:t>10      Rain	Mild	Normal	Weak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5" name="Text Box 45"/>
            <p:cNvSpPr txBox="1">
              <a:spLocks noChangeArrowheads="1"/>
            </p:cNvSpPr>
            <p:nvPr/>
          </p:nvSpPr>
          <p:spPr bwMode="auto">
            <a:xfrm>
              <a:off x="1152" y="2940"/>
              <a:ext cx="3475" cy="242"/>
            </a:xfrm>
            <a:prstGeom prst="rect">
              <a:avLst/>
            </a:prstGeom>
            <a:noFill/>
            <a:ln w="9525">
              <a:noFill/>
              <a:miter lim="800000"/>
              <a:headEnd/>
              <a:tailEnd/>
            </a:ln>
            <a:effectLst/>
          </p:spPr>
          <p:txBody>
            <a:bodyPr wrap="none">
              <a:spAutoFit/>
            </a:bodyPr>
            <a:lstStyle/>
            <a:p>
              <a:pPr>
                <a:buSzTx/>
                <a:buFontTx/>
                <a:buNone/>
              </a:pPr>
              <a:r>
                <a:rPr lang="en-US" sz="1600" b="1" dirty="0"/>
                <a:t>11      Sunny	Mild	Normal	Strong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806" name="Text Box 46"/>
            <p:cNvSpPr txBox="1">
              <a:spLocks noChangeArrowheads="1"/>
            </p:cNvSpPr>
            <p:nvPr/>
          </p:nvSpPr>
          <p:spPr bwMode="auto">
            <a:xfrm>
              <a:off x="1152" y="3145"/>
              <a:ext cx="3475" cy="242"/>
            </a:xfrm>
            <a:prstGeom prst="rect">
              <a:avLst/>
            </a:prstGeom>
            <a:noFill/>
            <a:ln w="9525">
              <a:noFill/>
              <a:miter lim="800000"/>
              <a:headEnd/>
              <a:tailEnd/>
            </a:ln>
            <a:effectLst/>
          </p:spPr>
          <p:txBody>
            <a:bodyPr wrap="none">
              <a:spAutoFit/>
            </a:bodyPr>
            <a:lstStyle/>
            <a:p>
              <a:pPr>
                <a:buSzTx/>
                <a:buFontTx/>
                <a:buNone/>
              </a:pPr>
              <a:r>
                <a:rPr lang="en-US" sz="1600" b="1" dirty="0"/>
                <a:t>12      Overcast	Mild	High	Strong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7" name="Text Box 47"/>
            <p:cNvSpPr txBox="1">
              <a:spLocks noChangeArrowheads="1"/>
            </p:cNvSpPr>
            <p:nvPr/>
          </p:nvSpPr>
          <p:spPr bwMode="auto">
            <a:xfrm>
              <a:off x="1152" y="3349"/>
              <a:ext cx="3475" cy="242"/>
            </a:xfrm>
            <a:prstGeom prst="rect">
              <a:avLst/>
            </a:prstGeom>
            <a:noFill/>
            <a:ln w="9525">
              <a:noFill/>
              <a:miter lim="800000"/>
              <a:headEnd/>
              <a:tailEnd/>
            </a:ln>
            <a:effectLst/>
          </p:spPr>
          <p:txBody>
            <a:bodyPr wrap="none">
              <a:spAutoFit/>
            </a:bodyPr>
            <a:lstStyle/>
            <a:p>
              <a:pPr>
                <a:buSzTx/>
                <a:buFontTx/>
                <a:buNone/>
              </a:pPr>
              <a:r>
                <a:rPr lang="en-US" sz="1600" b="1" dirty="0"/>
                <a:t>13      Overcast	Hot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8" name="Text Box 48"/>
            <p:cNvSpPr txBox="1">
              <a:spLocks noChangeArrowheads="1"/>
            </p:cNvSpPr>
            <p:nvPr/>
          </p:nvSpPr>
          <p:spPr bwMode="auto">
            <a:xfrm>
              <a:off x="1152" y="3552"/>
              <a:ext cx="3347" cy="242"/>
            </a:xfrm>
            <a:prstGeom prst="rect">
              <a:avLst/>
            </a:prstGeom>
            <a:noFill/>
            <a:ln w="9525">
              <a:noFill/>
              <a:miter lim="800000"/>
              <a:headEnd/>
              <a:tailEnd/>
            </a:ln>
            <a:effectLst/>
          </p:spPr>
          <p:txBody>
            <a:bodyPr wrap="none">
              <a:spAutoFit/>
            </a:bodyPr>
            <a:lstStyle/>
            <a:p>
              <a:pPr>
                <a:buSzTx/>
                <a:buFontTx/>
                <a:buNone/>
              </a:pPr>
              <a:r>
                <a:rPr lang="en-US" sz="1600" b="1" dirty="0"/>
                <a:t>14      Rain	Mild	High	Strong	</a:t>
              </a:r>
              <a:r>
                <a:rPr lang="en-US" sz="1600" b="1" dirty="0">
                  <a:solidFill>
                    <a:srgbClr val="A50021"/>
                  </a:solidFill>
                </a:rPr>
                <a:t>No </a:t>
              </a:r>
              <a:endParaRPr lang="en-US" sz="1600" u="sng" dirty="0">
                <a:solidFill>
                  <a:srgbClr val="A50021"/>
                </a:solidFill>
                <a:effectLst>
                  <a:outerShdw blurRad="38100" dist="38100" dir="2700000" algn="tl">
                    <a:srgbClr val="000000"/>
                  </a:outerShdw>
                </a:effectLst>
              </a:endParaRPr>
            </a:p>
          </p:txBody>
        </p:sp>
      </p:grpSp>
      <p:cxnSp>
        <p:nvCxnSpPr>
          <p:cNvPr id="49" name="Straight Connector 48"/>
          <p:cNvCxnSpPr/>
          <p:nvPr/>
        </p:nvCxnSpPr>
        <p:spPr>
          <a:xfrm>
            <a:off x="3997343" y="1927214"/>
            <a:ext cx="51435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317755" y="3749678"/>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 name="Title 53"/>
          <p:cNvSpPr>
            <a:spLocks noGrp="1"/>
          </p:cNvSpPr>
          <p:nvPr>
            <p:ph type="title"/>
          </p:nvPr>
        </p:nvSpPr>
        <p:spPr/>
        <p:txBody>
          <a:bodyPr>
            <a:normAutofit/>
          </a:bodyPr>
          <a:lstStyle/>
          <a:p>
            <a:r>
              <a:rPr lang="en-US" dirty="0"/>
              <a:t>ID3 step 2</a:t>
            </a:r>
          </a:p>
        </p:txBody>
      </p:sp>
      <p:sp>
        <p:nvSpPr>
          <p:cNvPr id="26" name="TextBox 25"/>
          <p:cNvSpPr txBox="1"/>
          <p:nvPr/>
        </p:nvSpPr>
        <p:spPr>
          <a:xfrm>
            <a:off x="714348" y="1571612"/>
            <a:ext cx="2844048" cy="461665"/>
          </a:xfrm>
          <a:prstGeom prst="rect">
            <a:avLst/>
          </a:prstGeom>
          <a:noFill/>
        </p:spPr>
        <p:txBody>
          <a:bodyPr wrap="none" rtlCol="0">
            <a:spAutoFit/>
          </a:bodyPr>
          <a:lstStyle/>
          <a:p>
            <a:r>
              <a:rPr lang="en-US" sz="2400" dirty="0"/>
              <a:t>Find Gain(</a:t>
            </a:r>
            <a:r>
              <a:rPr lang="en-US" sz="2400" dirty="0" err="1"/>
              <a:t>S,Outlook</a:t>
            </a:r>
            <a:r>
              <a:rPr lang="en-US" sz="2400" dirty="0"/>
              <a:t>)</a:t>
            </a:r>
          </a:p>
        </p:txBody>
      </p:sp>
      <p:grpSp>
        <p:nvGrpSpPr>
          <p:cNvPr id="42" name="Group 41"/>
          <p:cNvGrpSpPr/>
          <p:nvPr/>
        </p:nvGrpSpPr>
        <p:grpSpPr>
          <a:xfrm>
            <a:off x="203200" y="2214554"/>
            <a:ext cx="4011610" cy="2928958"/>
            <a:chOff x="1041400" y="1550988"/>
            <a:chExt cx="4011610" cy="2928958"/>
          </a:xfrm>
        </p:grpSpPr>
        <p:sp>
          <p:nvSpPr>
            <p:cNvPr id="24" name="Text Box 4"/>
            <p:cNvSpPr txBox="1">
              <a:spLocks noChangeArrowheads="1"/>
            </p:cNvSpPr>
            <p:nvPr/>
          </p:nvSpPr>
          <p:spPr bwMode="auto">
            <a:xfrm>
              <a:off x="2460625" y="1550988"/>
              <a:ext cx="930063"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Outlook </a:t>
              </a:r>
            </a:p>
          </p:txBody>
        </p:sp>
        <p:sp>
          <p:nvSpPr>
            <p:cNvPr id="27" name="Text Box 5"/>
            <p:cNvSpPr txBox="1">
              <a:spLocks noChangeArrowheads="1"/>
            </p:cNvSpPr>
            <p:nvPr/>
          </p:nvSpPr>
          <p:spPr bwMode="auto">
            <a:xfrm>
              <a:off x="2444750" y="2803525"/>
              <a:ext cx="938014" cy="307777"/>
            </a:xfrm>
            <a:prstGeom prst="rect">
              <a:avLst/>
            </a:prstGeom>
            <a:noFill/>
            <a:ln w="9525">
              <a:noFill/>
              <a:miter lim="800000"/>
              <a:headEnd/>
              <a:tailEnd/>
            </a:ln>
            <a:effectLst/>
          </p:spPr>
          <p:txBody>
            <a:bodyPr wrap="none">
              <a:spAutoFit/>
            </a:bodyPr>
            <a:lstStyle/>
            <a:p>
              <a:pPr>
                <a:buSzTx/>
                <a:buFontTx/>
                <a:buNone/>
              </a:pPr>
              <a:r>
                <a:rPr lang="en-US" sz="1400" b="1">
                  <a:solidFill>
                    <a:srgbClr val="000066"/>
                  </a:solidFill>
                </a:rPr>
                <a:t>Overcast</a:t>
              </a:r>
              <a:endParaRPr lang="en-US" sz="1400" b="1">
                <a:solidFill>
                  <a:srgbClr val="0000FF"/>
                </a:solidFill>
              </a:endParaRPr>
            </a:p>
          </p:txBody>
        </p:sp>
        <p:sp>
          <p:nvSpPr>
            <p:cNvPr id="28" name="Text Box 6"/>
            <p:cNvSpPr txBox="1">
              <a:spLocks noChangeArrowheads="1"/>
            </p:cNvSpPr>
            <p:nvPr/>
          </p:nvSpPr>
          <p:spPr bwMode="auto">
            <a:xfrm>
              <a:off x="4186238" y="2803525"/>
              <a:ext cx="553357" cy="307777"/>
            </a:xfrm>
            <a:prstGeom prst="rect">
              <a:avLst/>
            </a:prstGeom>
            <a:noFill/>
            <a:ln w="9525">
              <a:noFill/>
              <a:miter lim="800000"/>
              <a:headEnd/>
              <a:tailEnd/>
            </a:ln>
            <a:effectLst/>
          </p:spPr>
          <p:txBody>
            <a:bodyPr wrap="none">
              <a:spAutoFit/>
            </a:bodyPr>
            <a:lstStyle/>
            <a:p>
              <a:pPr>
                <a:buSzTx/>
                <a:buFontTx/>
                <a:buNone/>
              </a:pPr>
              <a:r>
                <a:rPr lang="en-US" sz="1400" b="1">
                  <a:solidFill>
                    <a:srgbClr val="000066"/>
                  </a:solidFill>
                </a:rPr>
                <a:t>Rain</a:t>
              </a:r>
              <a:endParaRPr lang="en-US" sz="1400" b="1">
                <a:solidFill>
                  <a:srgbClr val="0000FF"/>
                </a:solidFill>
              </a:endParaRPr>
            </a:p>
          </p:txBody>
        </p:sp>
        <p:cxnSp>
          <p:nvCxnSpPr>
            <p:cNvPr id="29" name="AutoShape 7"/>
            <p:cNvCxnSpPr>
              <a:cxnSpLocks noChangeShapeType="1"/>
              <a:stCxn id="24" idx="2"/>
              <a:endCxn id="28" idx="0"/>
            </p:cNvCxnSpPr>
            <p:nvPr/>
          </p:nvCxnSpPr>
          <p:spPr bwMode="auto">
            <a:xfrm rot="16200000" flipH="1">
              <a:off x="3221907" y="1562515"/>
              <a:ext cx="944760" cy="1537260"/>
            </a:xfrm>
            <a:prstGeom prst="straightConnector1">
              <a:avLst/>
            </a:prstGeom>
            <a:noFill/>
            <a:ln w="9525">
              <a:solidFill>
                <a:schemeClr val="tx1"/>
              </a:solidFill>
              <a:round/>
              <a:headEnd/>
              <a:tailEnd/>
            </a:ln>
            <a:effectLst/>
          </p:spPr>
        </p:cxnSp>
        <p:cxnSp>
          <p:nvCxnSpPr>
            <p:cNvPr id="30" name="AutoShape 8"/>
            <p:cNvCxnSpPr>
              <a:cxnSpLocks noChangeShapeType="1"/>
              <a:stCxn id="24" idx="2"/>
              <a:endCxn id="27" idx="0"/>
            </p:cNvCxnSpPr>
            <p:nvPr/>
          </p:nvCxnSpPr>
          <p:spPr bwMode="auto">
            <a:xfrm rot="5400000">
              <a:off x="2447327" y="2325195"/>
              <a:ext cx="944760" cy="11900"/>
            </a:xfrm>
            <a:prstGeom prst="straightConnector1">
              <a:avLst/>
            </a:prstGeom>
            <a:noFill/>
            <a:ln w="9525">
              <a:solidFill>
                <a:schemeClr val="tx1"/>
              </a:solidFill>
              <a:round/>
              <a:headEnd/>
              <a:tailEnd/>
            </a:ln>
            <a:effectLst/>
          </p:spPr>
        </p:cxnSp>
        <p:sp>
          <p:nvSpPr>
            <p:cNvPr id="33" name="Text Box 11"/>
            <p:cNvSpPr txBox="1">
              <a:spLocks noChangeArrowheads="1"/>
            </p:cNvSpPr>
            <p:nvPr/>
          </p:nvSpPr>
          <p:spPr bwMode="auto">
            <a:xfrm>
              <a:off x="4172223" y="3029161"/>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3+,2-</a:t>
              </a:r>
              <a:endParaRPr lang="en-US" sz="1400" b="1" dirty="0">
                <a:solidFill>
                  <a:srgbClr val="0000FF"/>
                </a:solidFill>
              </a:endParaRPr>
            </a:p>
          </p:txBody>
        </p:sp>
        <p:sp>
          <p:nvSpPr>
            <p:cNvPr id="34" name="Text Box 16"/>
            <p:cNvSpPr txBox="1">
              <a:spLocks noChangeArrowheads="1"/>
            </p:cNvSpPr>
            <p:nvPr/>
          </p:nvSpPr>
          <p:spPr bwMode="auto">
            <a:xfrm>
              <a:off x="1041400" y="2803525"/>
              <a:ext cx="694036" cy="307777"/>
            </a:xfrm>
            <a:prstGeom prst="rect">
              <a:avLst/>
            </a:prstGeom>
            <a:noFill/>
            <a:ln w="9525">
              <a:noFill/>
              <a:miter lim="800000"/>
              <a:headEnd/>
              <a:tailEnd/>
            </a:ln>
            <a:effectLst/>
          </p:spPr>
          <p:txBody>
            <a:bodyPr wrap="none">
              <a:spAutoFit/>
            </a:bodyPr>
            <a:lstStyle/>
            <a:p>
              <a:pPr>
                <a:buSzTx/>
                <a:buFontTx/>
                <a:buNone/>
              </a:pPr>
              <a:r>
                <a:rPr lang="en-US" sz="1400" b="1">
                  <a:solidFill>
                    <a:srgbClr val="000066"/>
                  </a:solidFill>
                </a:rPr>
                <a:t>Sunny</a:t>
              </a:r>
              <a:endParaRPr lang="en-US" sz="1400" b="1">
                <a:solidFill>
                  <a:srgbClr val="0000FF"/>
                </a:solidFill>
              </a:endParaRPr>
            </a:p>
          </p:txBody>
        </p:sp>
        <p:cxnSp>
          <p:nvCxnSpPr>
            <p:cNvPr id="36" name="AutoShape 18"/>
            <p:cNvCxnSpPr>
              <a:cxnSpLocks noChangeShapeType="1"/>
              <a:stCxn id="24" idx="2"/>
              <a:endCxn id="34" idx="0"/>
            </p:cNvCxnSpPr>
            <p:nvPr/>
          </p:nvCxnSpPr>
          <p:spPr bwMode="auto">
            <a:xfrm rot="5400000">
              <a:off x="1684658" y="1562526"/>
              <a:ext cx="944760" cy="1537239"/>
            </a:xfrm>
            <a:prstGeom prst="straightConnector1">
              <a:avLst/>
            </a:prstGeom>
            <a:noFill/>
            <a:ln w="9525">
              <a:solidFill>
                <a:schemeClr val="tx1"/>
              </a:solidFill>
              <a:round/>
              <a:headEnd/>
              <a:tailEnd/>
            </a:ln>
            <a:effectLst/>
          </p:spPr>
        </p:cxnSp>
        <p:sp>
          <p:nvSpPr>
            <p:cNvPr id="37" name="Text Box 19"/>
            <p:cNvSpPr txBox="1">
              <a:spLocks noChangeArrowheads="1"/>
            </p:cNvSpPr>
            <p:nvPr/>
          </p:nvSpPr>
          <p:spPr bwMode="auto">
            <a:xfrm>
              <a:off x="2624118" y="3029161"/>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4+,0-</a:t>
              </a:r>
              <a:endParaRPr lang="en-US" sz="1400" b="1" dirty="0">
                <a:solidFill>
                  <a:srgbClr val="0000FF"/>
                </a:solidFill>
              </a:endParaRPr>
            </a:p>
          </p:txBody>
        </p:sp>
        <p:sp>
          <p:nvSpPr>
            <p:cNvPr id="38" name="Text Box 20"/>
            <p:cNvSpPr txBox="1">
              <a:spLocks noChangeArrowheads="1"/>
            </p:cNvSpPr>
            <p:nvPr/>
          </p:nvSpPr>
          <p:spPr bwMode="auto">
            <a:xfrm>
              <a:off x="1100389" y="3029161"/>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2+,3-</a:t>
              </a:r>
              <a:endParaRPr lang="en-US" sz="1400" b="1" dirty="0">
                <a:solidFill>
                  <a:srgbClr val="0000FF"/>
                </a:solidFill>
              </a:endParaRPr>
            </a:p>
          </p:txBody>
        </p:sp>
        <p:sp>
          <p:nvSpPr>
            <p:cNvPr id="39" name="Text Box 21"/>
            <p:cNvSpPr txBox="1">
              <a:spLocks noChangeArrowheads="1"/>
            </p:cNvSpPr>
            <p:nvPr/>
          </p:nvSpPr>
          <p:spPr bwMode="auto">
            <a:xfrm>
              <a:off x="2624118" y="3479814"/>
              <a:ext cx="502061"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E=0</a:t>
              </a:r>
            </a:p>
          </p:txBody>
        </p:sp>
        <p:sp>
          <p:nvSpPr>
            <p:cNvPr id="40" name="Text Box 22"/>
            <p:cNvSpPr txBox="1">
              <a:spLocks noChangeArrowheads="1"/>
            </p:cNvSpPr>
            <p:nvPr/>
          </p:nvSpPr>
          <p:spPr bwMode="auto">
            <a:xfrm>
              <a:off x="1052482" y="3525839"/>
              <a:ext cx="1179041" cy="95410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a:t>
              </a:r>
            </a:p>
            <a:p>
              <a:pPr>
                <a:buSzTx/>
                <a:buFontTx/>
                <a:buNone/>
              </a:pPr>
              <a:r>
                <a:rPr lang="en-US" sz="1400" b="1" dirty="0">
                  <a:solidFill>
                    <a:srgbClr val="0000FF"/>
                  </a:solidFill>
                </a:rPr>
                <a:t>-2/5 log(2/5)</a:t>
              </a:r>
            </a:p>
            <a:p>
              <a:pPr>
                <a:buSzTx/>
                <a:buFontTx/>
                <a:buNone/>
              </a:pPr>
              <a:r>
                <a:rPr lang="en-US" sz="1400" b="1" dirty="0">
                  <a:solidFill>
                    <a:srgbClr val="0000FF"/>
                  </a:solidFill>
                </a:rPr>
                <a:t>-3/5 log(3/5)</a:t>
              </a:r>
            </a:p>
            <a:p>
              <a:pPr>
                <a:buSzTx/>
                <a:buFontTx/>
                <a:buNone/>
              </a:pPr>
              <a:r>
                <a:rPr lang="en-US" sz="1400" b="1" dirty="0">
                  <a:solidFill>
                    <a:srgbClr val="0000FF"/>
                  </a:solidFill>
                </a:rPr>
                <a:t>= 0.971</a:t>
              </a:r>
            </a:p>
          </p:txBody>
        </p:sp>
        <p:sp>
          <p:nvSpPr>
            <p:cNvPr id="41" name="Text Box 23"/>
            <p:cNvSpPr txBox="1">
              <a:spLocks noChangeArrowheads="1"/>
            </p:cNvSpPr>
            <p:nvPr/>
          </p:nvSpPr>
          <p:spPr bwMode="auto">
            <a:xfrm>
              <a:off x="3873969" y="3479814"/>
              <a:ext cx="1179041" cy="95410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a:t>
              </a:r>
            </a:p>
            <a:p>
              <a:pPr>
                <a:buSzTx/>
                <a:buFontTx/>
                <a:buNone/>
              </a:pPr>
              <a:r>
                <a:rPr lang="en-US" sz="1400" b="1" dirty="0">
                  <a:solidFill>
                    <a:srgbClr val="0000FF"/>
                  </a:solidFill>
                </a:rPr>
                <a:t>-2/5 log(2/5)</a:t>
              </a:r>
            </a:p>
            <a:p>
              <a:pPr>
                <a:buSzTx/>
                <a:buFontTx/>
                <a:buNone/>
              </a:pPr>
              <a:r>
                <a:rPr lang="en-US" sz="1400" b="1" dirty="0">
                  <a:solidFill>
                    <a:srgbClr val="0000FF"/>
                  </a:solidFill>
                </a:rPr>
                <a:t>-3/5 log(3/5)</a:t>
              </a:r>
            </a:p>
            <a:p>
              <a:pPr>
                <a:buSzTx/>
                <a:buFontTx/>
                <a:buNone/>
              </a:pPr>
              <a:r>
                <a:rPr lang="en-US" sz="1400" b="1" dirty="0">
                  <a:solidFill>
                    <a:srgbClr val="0000FF"/>
                  </a:solidFill>
                </a:rPr>
                <a:t>= 0.971</a:t>
              </a:r>
            </a:p>
          </p:txBody>
        </p:sp>
      </p:grpSp>
      <p:sp>
        <p:nvSpPr>
          <p:cNvPr id="45" name="Text Box 22"/>
          <p:cNvSpPr txBox="1">
            <a:spLocks noChangeArrowheads="1"/>
          </p:cNvSpPr>
          <p:nvPr/>
        </p:nvSpPr>
        <p:spPr bwMode="auto">
          <a:xfrm>
            <a:off x="428596" y="5214950"/>
            <a:ext cx="3786214" cy="954107"/>
          </a:xfrm>
          <a:prstGeom prst="rect">
            <a:avLst/>
          </a:prstGeom>
          <a:noFill/>
          <a:ln w="9525">
            <a:noFill/>
            <a:miter lim="800000"/>
            <a:headEnd/>
            <a:tailEnd/>
          </a:ln>
          <a:effectLst/>
        </p:spPr>
        <p:txBody>
          <a:bodyPr wrap="square">
            <a:spAutoFit/>
          </a:bodyPr>
          <a:lstStyle/>
          <a:p>
            <a:pPr>
              <a:buSzTx/>
              <a:buFontTx/>
              <a:buNone/>
            </a:pPr>
            <a:r>
              <a:rPr lang="en-US" sz="1400" b="1" dirty="0">
                <a:solidFill>
                  <a:srgbClr val="00B050"/>
                </a:solidFill>
              </a:rPr>
              <a:t>Gain(</a:t>
            </a:r>
            <a:r>
              <a:rPr lang="en-US" sz="1400" b="1" dirty="0" err="1">
                <a:solidFill>
                  <a:srgbClr val="00B050"/>
                </a:solidFill>
              </a:rPr>
              <a:t>S,Outlook</a:t>
            </a:r>
            <a:r>
              <a:rPr lang="en-US" sz="1400" b="1" dirty="0">
                <a:solidFill>
                  <a:srgbClr val="00B050"/>
                </a:solidFill>
              </a:rPr>
              <a:t>) =	0.94 </a:t>
            </a:r>
          </a:p>
          <a:p>
            <a:pPr>
              <a:buSzTx/>
              <a:buFontTx/>
              <a:buNone/>
            </a:pPr>
            <a:r>
              <a:rPr lang="en-US" sz="1400" b="1" dirty="0">
                <a:solidFill>
                  <a:srgbClr val="00B050"/>
                </a:solidFill>
              </a:rPr>
              <a:t>		-5/14*0.971</a:t>
            </a:r>
          </a:p>
          <a:p>
            <a:pPr>
              <a:buSzTx/>
              <a:buFontTx/>
              <a:buNone/>
            </a:pPr>
            <a:r>
              <a:rPr lang="en-US" sz="1400" b="1" dirty="0">
                <a:solidFill>
                  <a:srgbClr val="00B050"/>
                </a:solidFill>
              </a:rPr>
              <a:t>       		-5/14*0.971</a:t>
            </a:r>
          </a:p>
          <a:p>
            <a:pPr>
              <a:buSzTx/>
              <a:buFontTx/>
              <a:buNone/>
            </a:pPr>
            <a:r>
              <a:rPr lang="en-US" sz="1400" b="1" dirty="0">
                <a:solidFill>
                  <a:srgbClr val="00B050"/>
                </a:solidFill>
              </a:rPr>
              <a:t>	          =	 0.246</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3920262" y="1500174"/>
            <a:ext cx="5295208" cy="4500561"/>
            <a:chOff x="1104" y="576"/>
            <a:chExt cx="3592" cy="3218"/>
          </a:xfrm>
        </p:grpSpPr>
        <p:sp>
          <p:nvSpPr>
            <p:cNvPr id="117794" name="Text Box 34"/>
            <p:cNvSpPr txBox="1">
              <a:spLocks noChangeArrowheads="1"/>
            </p:cNvSpPr>
            <p:nvPr/>
          </p:nvSpPr>
          <p:spPr bwMode="auto">
            <a:xfrm>
              <a:off x="1104" y="576"/>
              <a:ext cx="3592" cy="242"/>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Day    Outlook         Temp    Humidity    Wind</a:t>
              </a:r>
              <a:r>
                <a:rPr lang="en-US" sz="1600" b="1" dirty="0"/>
                <a:t>       </a:t>
              </a:r>
              <a:r>
                <a:rPr lang="en-US" sz="1600" b="1" dirty="0">
                  <a:solidFill>
                    <a:srgbClr val="A50021"/>
                  </a:solidFill>
                </a:rPr>
                <a:t>Play</a:t>
              </a:r>
              <a:endParaRPr lang="en-US" sz="1600" u="sng" dirty="0">
                <a:solidFill>
                  <a:srgbClr val="A50021"/>
                </a:solidFill>
                <a:effectLst>
                  <a:outerShdw blurRad="38100" dist="38100" dir="2700000" algn="tl">
                    <a:srgbClr val="000000"/>
                  </a:outerShdw>
                </a:effectLst>
              </a:endParaRPr>
            </a:p>
          </p:txBody>
        </p:sp>
        <p:sp>
          <p:nvSpPr>
            <p:cNvPr id="117795" name="Text Box 35"/>
            <p:cNvSpPr txBox="1">
              <a:spLocks noChangeArrowheads="1"/>
            </p:cNvSpPr>
            <p:nvPr/>
          </p:nvSpPr>
          <p:spPr bwMode="auto">
            <a:xfrm>
              <a:off x="1152" y="902"/>
              <a:ext cx="3310" cy="242"/>
            </a:xfrm>
            <a:prstGeom prst="rect">
              <a:avLst/>
            </a:prstGeom>
            <a:noFill/>
            <a:ln w="9525">
              <a:noFill/>
              <a:miter lim="800000"/>
              <a:headEnd/>
              <a:tailEnd/>
            </a:ln>
            <a:effectLst/>
          </p:spPr>
          <p:txBody>
            <a:bodyPr wrap="none">
              <a:spAutoFit/>
            </a:bodyPr>
            <a:lstStyle/>
            <a:p>
              <a:pPr>
                <a:buSzTx/>
                <a:buFontTx/>
                <a:buNone/>
              </a:pPr>
              <a:r>
                <a:rPr lang="en-US" sz="1600" b="1" dirty="0"/>
                <a:t> 1       Sunny	Hot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6" name="Text Box 36"/>
            <p:cNvSpPr txBox="1">
              <a:spLocks noChangeArrowheads="1"/>
            </p:cNvSpPr>
            <p:nvPr/>
          </p:nvSpPr>
          <p:spPr bwMode="auto">
            <a:xfrm>
              <a:off x="1152" y="1106"/>
              <a:ext cx="3310" cy="242"/>
            </a:xfrm>
            <a:prstGeom prst="rect">
              <a:avLst/>
            </a:prstGeom>
            <a:noFill/>
            <a:ln w="9525">
              <a:noFill/>
              <a:miter lim="800000"/>
              <a:headEnd/>
              <a:tailEnd/>
            </a:ln>
            <a:effectLst/>
          </p:spPr>
          <p:txBody>
            <a:bodyPr wrap="none">
              <a:spAutoFit/>
            </a:bodyPr>
            <a:lstStyle/>
            <a:p>
              <a:pPr>
                <a:buSzTx/>
                <a:buFontTx/>
                <a:buNone/>
              </a:pPr>
              <a:r>
                <a:rPr lang="en-US" sz="1600" b="1" dirty="0"/>
                <a:t> 2       Sunny	Hot	High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7" name="Text Box 37"/>
            <p:cNvSpPr txBox="1">
              <a:spLocks noChangeArrowheads="1"/>
            </p:cNvSpPr>
            <p:nvPr/>
          </p:nvSpPr>
          <p:spPr bwMode="auto">
            <a:xfrm>
              <a:off x="1152" y="1310"/>
              <a:ext cx="3475" cy="242"/>
            </a:xfrm>
            <a:prstGeom prst="rect">
              <a:avLst/>
            </a:prstGeom>
            <a:noFill/>
            <a:ln w="9525">
              <a:noFill/>
              <a:miter lim="800000"/>
              <a:headEnd/>
              <a:tailEnd/>
            </a:ln>
            <a:effectLst/>
          </p:spPr>
          <p:txBody>
            <a:bodyPr wrap="none">
              <a:spAutoFit/>
            </a:bodyPr>
            <a:lstStyle/>
            <a:p>
              <a:pPr>
                <a:buSzTx/>
                <a:buFontTx/>
                <a:buNone/>
              </a:pPr>
              <a:r>
                <a:rPr lang="en-US" sz="1600" b="1" dirty="0"/>
                <a:t> 3       Overcast	Hot	High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798" name="Text Box 38"/>
            <p:cNvSpPr txBox="1">
              <a:spLocks noChangeArrowheads="1"/>
            </p:cNvSpPr>
            <p:nvPr/>
          </p:nvSpPr>
          <p:spPr bwMode="auto">
            <a:xfrm>
              <a:off x="1152" y="1514"/>
              <a:ext cx="3475" cy="242"/>
            </a:xfrm>
            <a:prstGeom prst="rect">
              <a:avLst/>
            </a:prstGeom>
            <a:noFill/>
            <a:ln w="9525">
              <a:noFill/>
              <a:miter lim="800000"/>
              <a:headEnd/>
              <a:tailEnd/>
            </a:ln>
            <a:effectLst/>
          </p:spPr>
          <p:txBody>
            <a:bodyPr wrap="none">
              <a:spAutoFit/>
            </a:bodyPr>
            <a:lstStyle/>
            <a:p>
              <a:pPr>
                <a:buSzTx/>
                <a:buFontTx/>
                <a:buNone/>
              </a:pPr>
              <a:r>
                <a:rPr lang="en-US" sz="1600" b="1" dirty="0"/>
                <a:t> 4       Rain	Mild	High	Weak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799" name="Text Box 39"/>
            <p:cNvSpPr txBox="1">
              <a:spLocks noChangeArrowheads="1"/>
            </p:cNvSpPr>
            <p:nvPr/>
          </p:nvSpPr>
          <p:spPr bwMode="auto">
            <a:xfrm>
              <a:off x="1152" y="1718"/>
              <a:ext cx="3475" cy="242"/>
            </a:xfrm>
            <a:prstGeom prst="rect">
              <a:avLst/>
            </a:prstGeom>
            <a:noFill/>
            <a:ln w="9525">
              <a:noFill/>
              <a:miter lim="800000"/>
              <a:headEnd/>
              <a:tailEnd/>
            </a:ln>
            <a:effectLst/>
          </p:spPr>
          <p:txBody>
            <a:bodyPr wrap="none">
              <a:spAutoFit/>
            </a:bodyPr>
            <a:lstStyle/>
            <a:p>
              <a:pPr>
                <a:buSzTx/>
                <a:buFontTx/>
                <a:buNone/>
              </a:pPr>
              <a:r>
                <a:rPr lang="en-US" sz="1600" b="1" dirty="0"/>
                <a:t> 5       Rain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0" name="Text Box 40"/>
            <p:cNvSpPr txBox="1">
              <a:spLocks noChangeArrowheads="1"/>
            </p:cNvSpPr>
            <p:nvPr/>
          </p:nvSpPr>
          <p:spPr bwMode="auto">
            <a:xfrm>
              <a:off x="1152" y="1922"/>
              <a:ext cx="3310" cy="242"/>
            </a:xfrm>
            <a:prstGeom prst="rect">
              <a:avLst/>
            </a:prstGeom>
            <a:noFill/>
            <a:ln w="9525">
              <a:noFill/>
              <a:miter lim="800000"/>
              <a:headEnd/>
              <a:tailEnd/>
            </a:ln>
            <a:effectLst/>
          </p:spPr>
          <p:txBody>
            <a:bodyPr wrap="none">
              <a:spAutoFit/>
            </a:bodyPr>
            <a:lstStyle/>
            <a:p>
              <a:pPr>
                <a:buSzTx/>
                <a:buFontTx/>
                <a:buNone/>
              </a:pPr>
              <a:r>
                <a:rPr lang="en-US" sz="1600" b="1" dirty="0"/>
                <a:t> 6       Rain	Cool	Normal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1" name="Text Box 41"/>
            <p:cNvSpPr txBox="1">
              <a:spLocks noChangeArrowheads="1"/>
            </p:cNvSpPr>
            <p:nvPr/>
          </p:nvSpPr>
          <p:spPr bwMode="auto">
            <a:xfrm>
              <a:off x="1152" y="2125"/>
              <a:ext cx="3514" cy="242"/>
            </a:xfrm>
            <a:prstGeom prst="rect">
              <a:avLst/>
            </a:prstGeom>
            <a:noFill/>
            <a:ln w="9525">
              <a:noFill/>
              <a:miter lim="800000"/>
              <a:headEnd/>
              <a:tailEnd/>
            </a:ln>
            <a:effectLst/>
          </p:spPr>
          <p:txBody>
            <a:bodyPr wrap="none">
              <a:spAutoFit/>
            </a:bodyPr>
            <a:lstStyle/>
            <a:p>
              <a:pPr>
                <a:buSzTx/>
                <a:buFontTx/>
                <a:buNone/>
              </a:pPr>
              <a:r>
                <a:rPr lang="en-US" sz="1600" b="1" dirty="0"/>
                <a:t> 7       Overcast	Cool	Normal	Strong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2" name="Text Box 42"/>
            <p:cNvSpPr txBox="1">
              <a:spLocks noChangeArrowheads="1"/>
            </p:cNvSpPr>
            <p:nvPr/>
          </p:nvSpPr>
          <p:spPr bwMode="auto">
            <a:xfrm>
              <a:off x="1152" y="2329"/>
              <a:ext cx="3347" cy="242"/>
            </a:xfrm>
            <a:prstGeom prst="rect">
              <a:avLst/>
            </a:prstGeom>
            <a:noFill/>
            <a:ln w="9525">
              <a:noFill/>
              <a:miter lim="800000"/>
              <a:headEnd/>
              <a:tailEnd/>
            </a:ln>
            <a:effectLst/>
          </p:spPr>
          <p:txBody>
            <a:bodyPr wrap="none">
              <a:spAutoFit/>
            </a:bodyPr>
            <a:lstStyle/>
            <a:p>
              <a:pPr>
                <a:buSzTx/>
                <a:buFontTx/>
                <a:buNone/>
              </a:pPr>
              <a:r>
                <a:rPr lang="en-US" sz="1600" b="1" dirty="0"/>
                <a:t> 8       Sunny	Mild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3" name="Text Box 43"/>
            <p:cNvSpPr txBox="1">
              <a:spLocks noChangeArrowheads="1"/>
            </p:cNvSpPr>
            <p:nvPr/>
          </p:nvSpPr>
          <p:spPr bwMode="auto">
            <a:xfrm>
              <a:off x="1152" y="2533"/>
              <a:ext cx="3475" cy="242"/>
            </a:xfrm>
            <a:prstGeom prst="rect">
              <a:avLst/>
            </a:prstGeom>
            <a:noFill/>
            <a:ln w="9525">
              <a:noFill/>
              <a:miter lim="800000"/>
              <a:headEnd/>
              <a:tailEnd/>
            </a:ln>
            <a:effectLst/>
          </p:spPr>
          <p:txBody>
            <a:bodyPr wrap="none">
              <a:spAutoFit/>
            </a:bodyPr>
            <a:lstStyle/>
            <a:p>
              <a:pPr>
                <a:buSzTx/>
                <a:buFontTx/>
                <a:buNone/>
              </a:pPr>
              <a:r>
                <a:rPr lang="en-US" sz="1600" b="1" dirty="0"/>
                <a:t> 9       Sunny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4" name="Text Box 44"/>
            <p:cNvSpPr txBox="1">
              <a:spLocks noChangeArrowheads="1"/>
            </p:cNvSpPr>
            <p:nvPr/>
          </p:nvSpPr>
          <p:spPr bwMode="auto">
            <a:xfrm>
              <a:off x="1152" y="2737"/>
              <a:ext cx="3514" cy="242"/>
            </a:xfrm>
            <a:prstGeom prst="rect">
              <a:avLst/>
            </a:prstGeom>
            <a:noFill/>
            <a:ln w="9525">
              <a:noFill/>
              <a:miter lim="800000"/>
              <a:headEnd/>
              <a:tailEnd/>
            </a:ln>
            <a:effectLst/>
          </p:spPr>
          <p:txBody>
            <a:bodyPr wrap="none">
              <a:spAutoFit/>
            </a:bodyPr>
            <a:lstStyle/>
            <a:p>
              <a:pPr>
                <a:buSzTx/>
                <a:buFontTx/>
                <a:buNone/>
              </a:pPr>
              <a:r>
                <a:rPr lang="en-US" sz="1600" b="1" dirty="0"/>
                <a:t>10      Rain	Mild	Normal	Weak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5" name="Text Box 45"/>
            <p:cNvSpPr txBox="1">
              <a:spLocks noChangeArrowheads="1"/>
            </p:cNvSpPr>
            <p:nvPr/>
          </p:nvSpPr>
          <p:spPr bwMode="auto">
            <a:xfrm>
              <a:off x="1152" y="2940"/>
              <a:ext cx="3475" cy="242"/>
            </a:xfrm>
            <a:prstGeom prst="rect">
              <a:avLst/>
            </a:prstGeom>
            <a:noFill/>
            <a:ln w="9525">
              <a:noFill/>
              <a:miter lim="800000"/>
              <a:headEnd/>
              <a:tailEnd/>
            </a:ln>
            <a:effectLst/>
          </p:spPr>
          <p:txBody>
            <a:bodyPr wrap="none">
              <a:spAutoFit/>
            </a:bodyPr>
            <a:lstStyle/>
            <a:p>
              <a:pPr>
                <a:buSzTx/>
                <a:buFontTx/>
                <a:buNone/>
              </a:pPr>
              <a:r>
                <a:rPr lang="en-US" sz="1600" b="1" dirty="0"/>
                <a:t>11      Sunny	Mild	Normal	Strong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806" name="Text Box 46"/>
            <p:cNvSpPr txBox="1">
              <a:spLocks noChangeArrowheads="1"/>
            </p:cNvSpPr>
            <p:nvPr/>
          </p:nvSpPr>
          <p:spPr bwMode="auto">
            <a:xfrm>
              <a:off x="1152" y="3145"/>
              <a:ext cx="3475" cy="242"/>
            </a:xfrm>
            <a:prstGeom prst="rect">
              <a:avLst/>
            </a:prstGeom>
            <a:noFill/>
            <a:ln w="9525">
              <a:noFill/>
              <a:miter lim="800000"/>
              <a:headEnd/>
              <a:tailEnd/>
            </a:ln>
            <a:effectLst/>
          </p:spPr>
          <p:txBody>
            <a:bodyPr wrap="none">
              <a:spAutoFit/>
            </a:bodyPr>
            <a:lstStyle/>
            <a:p>
              <a:pPr>
                <a:buSzTx/>
                <a:buFontTx/>
                <a:buNone/>
              </a:pPr>
              <a:r>
                <a:rPr lang="en-US" sz="1600" b="1" dirty="0"/>
                <a:t>12      Overcast	Mild	High	Strong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7" name="Text Box 47"/>
            <p:cNvSpPr txBox="1">
              <a:spLocks noChangeArrowheads="1"/>
            </p:cNvSpPr>
            <p:nvPr/>
          </p:nvSpPr>
          <p:spPr bwMode="auto">
            <a:xfrm>
              <a:off x="1152" y="3349"/>
              <a:ext cx="3475" cy="242"/>
            </a:xfrm>
            <a:prstGeom prst="rect">
              <a:avLst/>
            </a:prstGeom>
            <a:noFill/>
            <a:ln w="9525">
              <a:noFill/>
              <a:miter lim="800000"/>
              <a:headEnd/>
              <a:tailEnd/>
            </a:ln>
            <a:effectLst/>
          </p:spPr>
          <p:txBody>
            <a:bodyPr wrap="none">
              <a:spAutoFit/>
            </a:bodyPr>
            <a:lstStyle/>
            <a:p>
              <a:pPr>
                <a:buSzTx/>
                <a:buFontTx/>
                <a:buNone/>
              </a:pPr>
              <a:r>
                <a:rPr lang="en-US" sz="1600" b="1" dirty="0"/>
                <a:t>13      Overcast	Hot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8" name="Text Box 48"/>
            <p:cNvSpPr txBox="1">
              <a:spLocks noChangeArrowheads="1"/>
            </p:cNvSpPr>
            <p:nvPr/>
          </p:nvSpPr>
          <p:spPr bwMode="auto">
            <a:xfrm>
              <a:off x="1152" y="3552"/>
              <a:ext cx="3347" cy="242"/>
            </a:xfrm>
            <a:prstGeom prst="rect">
              <a:avLst/>
            </a:prstGeom>
            <a:noFill/>
            <a:ln w="9525">
              <a:noFill/>
              <a:miter lim="800000"/>
              <a:headEnd/>
              <a:tailEnd/>
            </a:ln>
            <a:effectLst/>
          </p:spPr>
          <p:txBody>
            <a:bodyPr wrap="none">
              <a:spAutoFit/>
            </a:bodyPr>
            <a:lstStyle/>
            <a:p>
              <a:pPr>
                <a:buSzTx/>
                <a:buFontTx/>
                <a:buNone/>
              </a:pPr>
              <a:r>
                <a:rPr lang="en-US" sz="1600" b="1" dirty="0"/>
                <a:t>14      Rain	Mild	High	Strong	</a:t>
              </a:r>
              <a:r>
                <a:rPr lang="en-US" sz="1600" b="1" dirty="0">
                  <a:solidFill>
                    <a:srgbClr val="A50021"/>
                  </a:solidFill>
                </a:rPr>
                <a:t>No </a:t>
              </a:r>
              <a:endParaRPr lang="en-US" sz="1600" u="sng" dirty="0">
                <a:solidFill>
                  <a:srgbClr val="A50021"/>
                </a:solidFill>
                <a:effectLst>
                  <a:outerShdw blurRad="38100" dist="38100" dir="2700000" algn="tl">
                    <a:srgbClr val="000000"/>
                  </a:outerShdw>
                </a:effectLst>
              </a:endParaRPr>
            </a:p>
          </p:txBody>
        </p:sp>
      </p:grpSp>
      <p:cxnSp>
        <p:nvCxnSpPr>
          <p:cNvPr id="49" name="Straight Connector 48"/>
          <p:cNvCxnSpPr/>
          <p:nvPr/>
        </p:nvCxnSpPr>
        <p:spPr>
          <a:xfrm>
            <a:off x="3997343" y="1927214"/>
            <a:ext cx="51435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317755" y="3749678"/>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 name="Title 53"/>
          <p:cNvSpPr>
            <a:spLocks noGrp="1"/>
          </p:cNvSpPr>
          <p:nvPr>
            <p:ph type="title"/>
          </p:nvPr>
        </p:nvSpPr>
        <p:spPr/>
        <p:txBody>
          <a:bodyPr>
            <a:normAutofit/>
          </a:bodyPr>
          <a:lstStyle/>
          <a:p>
            <a:r>
              <a:rPr lang="en-US" dirty="0"/>
              <a:t>ID3 step 3</a:t>
            </a:r>
          </a:p>
        </p:txBody>
      </p:sp>
      <p:sp>
        <p:nvSpPr>
          <p:cNvPr id="26" name="TextBox 25"/>
          <p:cNvSpPr txBox="1"/>
          <p:nvPr/>
        </p:nvSpPr>
        <p:spPr>
          <a:xfrm>
            <a:off x="714348" y="1571612"/>
            <a:ext cx="2458045" cy="461665"/>
          </a:xfrm>
          <a:prstGeom prst="rect">
            <a:avLst/>
          </a:prstGeom>
          <a:noFill/>
        </p:spPr>
        <p:txBody>
          <a:bodyPr wrap="none" rtlCol="0">
            <a:spAutoFit/>
          </a:bodyPr>
          <a:lstStyle/>
          <a:p>
            <a:r>
              <a:rPr lang="en-US" sz="2400" dirty="0"/>
              <a:t>Find Gain(</a:t>
            </a:r>
            <a:r>
              <a:rPr lang="en-US" sz="2400" dirty="0" err="1"/>
              <a:t>S,Temp</a:t>
            </a:r>
            <a:r>
              <a:rPr lang="en-US" sz="2400" dirty="0"/>
              <a:t>)</a:t>
            </a:r>
          </a:p>
        </p:txBody>
      </p:sp>
      <p:grpSp>
        <p:nvGrpSpPr>
          <p:cNvPr id="3" name="Group 41"/>
          <p:cNvGrpSpPr/>
          <p:nvPr/>
        </p:nvGrpSpPr>
        <p:grpSpPr>
          <a:xfrm>
            <a:off x="203200" y="2214554"/>
            <a:ext cx="4011610" cy="3098377"/>
            <a:chOff x="1041400" y="1550988"/>
            <a:chExt cx="4011610" cy="3098377"/>
          </a:xfrm>
        </p:grpSpPr>
        <p:sp>
          <p:nvSpPr>
            <p:cNvPr id="24" name="Text Box 4"/>
            <p:cNvSpPr txBox="1">
              <a:spLocks noChangeArrowheads="1"/>
            </p:cNvSpPr>
            <p:nvPr/>
          </p:nvSpPr>
          <p:spPr bwMode="auto">
            <a:xfrm>
              <a:off x="2460625" y="1550988"/>
              <a:ext cx="709681"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Temp </a:t>
              </a:r>
            </a:p>
          </p:txBody>
        </p:sp>
        <p:sp>
          <p:nvSpPr>
            <p:cNvPr id="27" name="Text Box 5"/>
            <p:cNvSpPr txBox="1">
              <a:spLocks noChangeArrowheads="1"/>
            </p:cNvSpPr>
            <p:nvPr/>
          </p:nvSpPr>
          <p:spPr bwMode="auto">
            <a:xfrm>
              <a:off x="2624118" y="2803525"/>
              <a:ext cx="543739"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66"/>
                  </a:solidFill>
                </a:rPr>
                <a:t>Mild</a:t>
              </a:r>
              <a:endParaRPr lang="en-US" sz="1400" b="1" dirty="0">
                <a:solidFill>
                  <a:srgbClr val="0000FF"/>
                </a:solidFill>
              </a:endParaRPr>
            </a:p>
          </p:txBody>
        </p:sp>
        <p:sp>
          <p:nvSpPr>
            <p:cNvPr id="28" name="Text Box 6"/>
            <p:cNvSpPr txBox="1">
              <a:spLocks noChangeArrowheads="1"/>
            </p:cNvSpPr>
            <p:nvPr/>
          </p:nvSpPr>
          <p:spPr bwMode="auto">
            <a:xfrm>
              <a:off x="4186238" y="2803525"/>
              <a:ext cx="585417"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Cool</a:t>
              </a:r>
            </a:p>
          </p:txBody>
        </p:sp>
        <p:cxnSp>
          <p:nvCxnSpPr>
            <p:cNvPr id="29" name="AutoShape 7"/>
            <p:cNvCxnSpPr>
              <a:cxnSpLocks noChangeShapeType="1"/>
              <a:stCxn id="24" idx="2"/>
              <a:endCxn id="28" idx="0"/>
            </p:cNvCxnSpPr>
            <p:nvPr/>
          </p:nvCxnSpPr>
          <p:spPr bwMode="auto">
            <a:xfrm rot="16200000" flipH="1">
              <a:off x="3174826" y="1499404"/>
              <a:ext cx="944760" cy="1663481"/>
            </a:xfrm>
            <a:prstGeom prst="straightConnector1">
              <a:avLst/>
            </a:prstGeom>
            <a:noFill/>
            <a:ln w="9525">
              <a:solidFill>
                <a:schemeClr val="tx1"/>
              </a:solidFill>
              <a:round/>
              <a:headEnd/>
              <a:tailEnd/>
            </a:ln>
            <a:effectLst/>
          </p:spPr>
        </p:cxnSp>
        <p:cxnSp>
          <p:nvCxnSpPr>
            <p:cNvPr id="30" name="AutoShape 8"/>
            <p:cNvCxnSpPr>
              <a:cxnSpLocks noChangeShapeType="1"/>
              <a:stCxn id="24" idx="2"/>
              <a:endCxn id="27" idx="0"/>
            </p:cNvCxnSpPr>
            <p:nvPr/>
          </p:nvCxnSpPr>
          <p:spPr bwMode="auto">
            <a:xfrm rot="16200000" flipH="1">
              <a:off x="2383347" y="2290884"/>
              <a:ext cx="944760" cy="80522"/>
            </a:xfrm>
            <a:prstGeom prst="straightConnector1">
              <a:avLst/>
            </a:prstGeom>
            <a:noFill/>
            <a:ln w="9525">
              <a:solidFill>
                <a:schemeClr val="tx1"/>
              </a:solidFill>
              <a:round/>
              <a:headEnd/>
              <a:tailEnd/>
            </a:ln>
            <a:effectLst/>
          </p:spPr>
        </p:cxnSp>
        <p:sp>
          <p:nvSpPr>
            <p:cNvPr id="33" name="Text Box 11"/>
            <p:cNvSpPr txBox="1">
              <a:spLocks noChangeArrowheads="1"/>
            </p:cNvSpPr>
            <p:nvPr/>
          </p:nvSpPr>
          <p:spPr bwMode="auto">
            <a:xfrm>
              <a:off x="4172223" y="3029161"/>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3+,1-</a:t>
              </a:r>
              <a:endParaRPr lang="en-US" sz="1400" b="1" dirty="0">
                <a:solidFill>
                  <a:srgbClr val="0000FF"/>
                </a:solidFill>
              </a:endParaRPr>
            </a:p>
          </p:txBody>
        </p:sp>
        <p:sp>
          <p:nvSpPr>
            <p:cNvPr id="34" name="Text Box 16"/>
            <p:cNvSpPr txBox="1">
              <a:spLocks noChangeArrowheads="1"/>
            </p:cNvSpPr>
            <p:nvPr/>
          </p:nvSpPr>
          <p:spPr bwMode="auto">
            <a:xfrm>
              <a:off x="1041400" y="2803525"/>
              <a:ext cx="513282"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66"/>
                  </a:solidFill>
                </a:rPr>
                <a:t>Hot</a:t>
              </a:r>
              <a:endParaRPr lang="en-US" sz="1400" b="1" dirty="0">
                <a:solidFill>
                  <a:srgbClr val="0000FF"/>
                </a:solidFill>
              </a:endParaRPr>
            </a:p>
          </p:txBody>
        </p:sp>
        <p:cxnSp>
          <p:nvCxnSpPr>
            <p:cNvPr id="36" name="AutoShape 18"/>
            <p:cNvCxnSpPr>
              <a:cxnSpLocks noChangeShapeType="1"/>
              <a:stCxn id="24" idx="2"/>
              <a:endCxn id="34" idx="0"/>
            </p:cNvCxnSpPr>
            <p:nvPr/>
          </p:nvCxnSpPr>
          <p:spPr bwMode="auto">
            <a:xfrm rot="5400000">
              <a:off x="1584374" y="1572433"/>
              <a:ext cx="944760" cy="1517425"/>
            </a:xfrm>
            <a:prstGeom prst="straightConnector1">
              <a:avLst/>
            </a:prstGeom>
            <a:noFill/>
            <a:ln w="9525">
              <a:solidFill>
                <a:schemeClr val="tx1"/>
              </a:solidFill>
              <a:round/>
              <a:headEnd/>
              <a:tailEnd/>
            </a:ln>
            <a:effectLst/>
          </p:spPr>
        </p:cxnSp>
        <p:sp>
          <p:nvSpPr>
            <p:cNvPr id="37" name="Text Box 19"/>
            <p:cNvSpPr txBox="1">
              <a:spLocks noChangeArrowheads="1"/>
            </p:cNvSpPr>
            <p:nvPr/>
          </p:nvSpPr>
          <p:spPr bwMode="auto">
            <a:xfrm>
              <a:off x="2624118" y="3029161"/>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4+,2-</a:t>
              </a:r>
              <a:endParaRPr lang="en-US" sz="1400" b="1" dirty="0">
                <a:solidFill>
                  <a:srgbClr val="0000FF"/>
                </a:solidFill>
              </a:endParaRPr>
            </a:p>
          </p:txBody>
        </p:sp>
        <p:sp>
          <p:nvSpPr>
            <p:cNvPr id="38" name="Text Box 20"/>
            <p:cNvSpPr txBox="1">
              <a:spLocks noChangeArrowheads="1"/>
            </p:cNvSpPr>
            <p:nvPr/>
          </p:nvSpPr>
          <p:spPr bwMode="auto">
            <a:xfrm>
              <a:off x="1100389" y="3029161"/>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2+,2-</a:t>
              </a:r>
              <a:endParaRPr lang="en-US" sz="1400" b="1" dirty="0">
                <a:solidFill>
                  <a:srgbClr val="0000FF"/>
                </a:solidFill>
              </a:endParaRPr>
            </a:p>
          </p:txBody>
        </p:sp>
        <p:sp>
          <p:nvSpPr>
            <p:cNvPr id="39" name="Text Box 21"/>
            <p:cNvSpPr txBox="1">
              <a:spLocks noChangeArrowheads="1"/>
            </p:cNvSpPr>
            <p:nvPr/>
          </p:nvSpPr>
          <p:spPr bwMode="auto">
            <a:xfrm>
              <a:off x="2624118" y="3479814"/>
              <a:ext cx="1179041" cy="1169551"/>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a:t>
              </a:r>
            </a:p>
            <a:p>
              <a:pPr>
                <a:buSzTx/>
                <a:buFontTx/>
                <a:buNone/>
              </a:pPr>
              <a:r>
                <a:rPr lang="en-US" sz="1400" b="1" dirty="0">
                  <a:solidFill>
                    <a:srgbClr val="0000FF"/>
                  </a:solidFill>
                </a:rPr>
                <a:t>-4/6 log(4/6)</a:t>
              </a:r>
            </a:p>
            <a:p>
              <a:pPr>
                <a:buSzTx/>
                <a:buFontTx/>
                <a:buNone/>
              </a:pPr>
              <a:r>
                <a:rPr lang="en-US" sz="1400" b="1" dirty="0">
                  <a:solidFill>
                    <a:srgbClr val="0000FF"/>
                  </a:solidFill>
                </a:rPr>
                <a:t>-2/6 log(2/6)</a:t>
              </a:r>
            </a:p>
            <a:p>
              <a:pPr>
                <a:buSzTx/>
                <a:buFontTx/>
                <a:buNone/>
              </a:pPr>
              <a:r>
                <a:rPr lang="en-US" sz="1400" b="1" dirty="0">
                  <a:solidFill>
                    <a:srgbClr val="0000FF"/>
                  </a:solidFill>
                </a:rPr>
                <a:t>= 0.918 </a:t>
              </a:r>
            </a:p>
            <a:p>
              <a:pPr>
                <a:buSzTx/>
                <a:buFontTx/>
                <a:buNone/>
              </a:pPr>
              <a:endParaRPr lang="en-US" sz="1400" b="1" dirty="0">
                <a:solidFill>
                  <a:srgbClr val="0000FF"/>
                </a:solidFill>
              </a:endParaRPr>
            </a:p>
          </p:txBody>
        </p:sp>
        <p:sp>
          <p:nvSpPr>
            <p:cNvPr id="40" name="Text Box 22"/>
            <p:cNvSpPr txBox="1">
              <a:spLocks noChangeArrowheads="1"/>
            </p:cNvSpPr>
            <p:nvPr/>
          </p:nvSpPr>
          <p:spPr bwMode="auto">
            <a:xfrm>
              <a:off x="1052482" y="3525839"/>
              <a:ext cx="1179041" cy="95410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a:t>
              </a:r>
            </a:p>
            <a:p>
              <a:pPr>
                <a:buSzTx/>
                <a:buFontTx/>
                <a:buNone/>
              </a:pPr>
              <a:r>
                <a:rPr lang="en-US" sz="1400" b="1" dirty="0">
                  <a:solidFill>
                    <a:srgbClr val="0000FF"/>
                  </a:solidFill>
                </a:rPr>
                <a:t>-2/4 log(2/4)</a:t>
              </a:r>
            </a:p>
            <a:p>
              <a:pPr>
                <a:buSzTx/>
                <a:buFontTx/>
                <a:buNone/>
              </a:pPr>
              <a:r>
                <a:rPr lang="en-US" sz="1400" b="1" dirty="0">
                  <a:solidFill>
                    <a:srgbClr val="0000FF"/>
                  </a:solidFill>
                </a:rPr>
                <a:t>-2/4 log(2/4)</a:t>
              </a:r>
            </a:p>
            <a:p>
              <a:pPr>
                <a:buSzTx/>
                <a:buFontTx/>
                <a:buNone/>
              </a:pPr>
              <a:r>
                <a:rPr lang="en-US" sz="1400" b="1" dirty="0">
                  <a:solidFill>
                    <a:srgbClr val="0000FF"/>
                  </a:solidFill>
                </a:rPr>
                <a:t>= 1</a:t>
              </a:r>
            </a:p>
          </p:txBody>
        </p:sp>
        <p:sp>
          <p:nvSpPr>
            <p:cNvPr id="41" name="Text Box 23"/>
            <p:cNvSpPr txBox="1">
              <a:spLocks noChangeArrowheads="1"/>
            </p:cNvSpPr>
            <p:nvPr/>
          </p:nvSpPr>
          <p:spPr bwMode="auto">
            <a:xfrm>
              <a:off x="3873969" y="3479814"/>
              <a:ext cx="1179041" cy="95410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a:t>
              </a:r>
            </a:p>
            <a:p>
              <a:pPr>
                <a:buSzTx/>
                <a:buFontTx/>
                <a:buNone/>
              </a:pPr>
              <a:r>
                <a:rPr lang="en-US" sz="1400" b="1" dirty="0">
                  <a:solidFill>
                    <a:srgbClr val="0000FF"/>
                  </a:solidFill>
                </a:rPr>
                <a:t>-3/4 log(3/4)</a:t>
              </a:r>
            </a:p>
            <a:p>
              <a:pPr>
                <a:buSzTx/>
                <a:buFontTx/>
                <a:buNone/>
              </a:pPr>
              <a:r>
                <a:rPr lang="en-US" sz="1400" b="1" dirty="0">
                  <a:solidFill>
                    <a:srgbClr val="0000FF"/>
                  </a:solidFill>
                </a:rPr>
                <a:t>-1/4 log(3/4)</a:t>
              </a:r>
            </a:p>
            <a:p>
              <a:pPr>
                <a:buSzTx/>
                <a:buFontTx/>
                <a:buNone/>
              </a:pPr>
              <a:r>
                <a:rPr lang="en-US" sz="1400" b="1" dirty="0">
                  <a:solidFill>
                    <a:srgbClr val="0000FF"/>
                  </a:solidFill>
                </a:rPr>
                <a:t>= 0.811</a:t>
              </a:r>
            </a:p>
          </p:txBody>
        </p:sp>
      </p:grpSp>
      <p:sp>
        <p:nvSpPr>
          <p:cNvPr id="45" name="Text Box 22"/>
          <p:cNvSpPr txBox="1">
            <a:spLocks noChangeArrowheads="1"/>
          </p:cNvSpPr>
          <p:nvPr/>
        </p:nvSpPr>
        <p:spPr bwMode="auto">
          <a:xfrm>
            <a:off x="428596" y="5214950"/>
            <a:ext cx="3786214" cy="1169551"/>
          </a:xfrm>
          <a:prstGeom prst="rect">
            <a:avLst/>
          </a:prstGeom>
          <a:noFill/>
          <a:ln w="9525">
            <a:noFill/>
            <a:miter lim="800000"/>
            <a:headEnd/>
            <a:tailEnd/>
          </a:ln>
          <a:effectLst/>
        </p:spPr>
        <p:txBody>
          <a:bodyPr wrap="square">
            <a:spAutoFit/>
          </a:bodyPr>
          <a:lstStyle/>
          <a:p>
            <a:pPr>
              <a:buSzTx/>
              <a:buFontTx/>
              <a:buNone/>
            </a:pPr>
            <a:r>
              <a:rPr lang="en-US" sz="1400" b="1" dirty="0">
                <a:solidFill>
                  <a:srgbClr val="00B050"/>
                </a:solidFill>
              </a:rPr>
              <a:t>Gain(</a:t>
            </a:r>
            <a:r>
              <a:rPr lang="en-US" sz="1400" b="1" dirty="0" err="1">
                <a:solidFill>
                  <a:srgbClr val="00B050"/>
                </a:solidFill>
              </a:rPr>
              <a:t>S,Temp</a:t>
            </a:r>
            <a:r>
              <a:rPr lang="en-US" sz="1400" b="1" dirty="0">
                <a:solidFill>
                  <a:srgbClr val="00B050"/>
                </a:solidFill>
              </a:rPr>
              <a:t>) =	0.94 </a:t>
            </a:r>
          </a:p>
          <a:p>
            <a:pPr>
              <a:buSzTx/>
              <a:buFontTx/>
              <a:buNone/>
            </a:pPr>
            <a:r>
              <a:rPr lang="en-US" sz="1400" b="1" dirty="0">
                <a:solidFill>
                  <a:srgbClr val="00B050"/>
                </a:solidFill>
              </a:rPr>
              <a:t>		-4/14*1</a:t>
            </a:r>
          </a:p>
          <a:p>
            <a:pPr>
              <a:buSzTx/>
              <a:buFontTx/>
              <a:buNone/>
            </a:pPr>
            <a:r>
              <a:rPr lang="en-US" sz="1400" b="1" dirty="0">
                <a:solidFill>
                  <a:srgbClr val="00B050"/>
                </a:solidFill>
              </a:rPr>
              <a:t>       		-6/14*0.918</a:t>
            </a:r>
          </a:p>
          <a:p>
            <a:pPr>
              <a:buSzTx/>
              <a:buFontTx/>
              <a:buNone/>
            </a:pPr>
            <a:r>
              <a:rPr lang="en-US" sz="1400" b="1" dirty="0">
                <a:solidFill>
                  <a:srgbClr val="00B050"/>
                </a:solidFill>
              </a:rPr>
              <a:t>		-4/14*0.8113</a:t>
            </a:r>
          </a:p>
          <a:p>
            <a:pPr>
              <a:buSzTx/>
              <a:buFontTx/>
              <a:buNone/>
            </a:pPr>
            <a:r>
              <a:rPr lang="en-US" sz="1400" b="1" dirty="0">
                <a:solidFill>
                  <a:srgbClr val="00B050"/>
                </a:solidFill>
              </a:rPr>
              <a:t>	          =	 0.029</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p:cNvSpPr txBox="1">
            <a:spLocks noChangeArrowheads="1"/>
          </p:cNvSpPr>
          <p:nvPr/>
        </p:nvSpPr>
        <p:spPr>
          <a:xfrm>
            <a:off x="357158" y="4500570"/>
            <a:ext cx="8358246" cy="1643074"/>
          </a:xfrm>
          <a:prstGeom prst="rect">
            <a:avLst/>
          </a:prstGeom>
        </p:spPr>
        <p:txBody>
          <a:bodyPr/>
          <a:lstStyle/>
          <a:p>
            <a:pPr marL="274320" indent="-274320">
              <a:spcBef>
                <a:spcPts val="600"/>
              </a:spcBef>
              <a:buClr>
                <a:schemeClr val="accent1"/>
              </a:buClr>
              <a:buSzPct val="76000"/>
              <a:buFont typeface="Wingdings 3"/>
              <a:buChar char=""/>
            </a:pPr>
            <a:r>
              <a:rPr lang="en-US" sz="2400" dirty="0">
                <a:solidFill>
                  <a:srgbClr val="0070C0"/>
                </a:solidFill>
              </a:rPr>
              <a:t>Nodes</a:t>
            </a:r>
            <a:r>
              <a:rPr lang="en-US" sz="2400" dirty="0"/>
              <a:t> are tests for attribute values; </a:t>
            </a:r>
          </a:p>
          <a:p>
            <a:pPr marL="274320" indent="-274320">
              <a:spcBef>
                <a:spcPts val="600"/>
              </a:spcBef>
              <a:buClr>
                <a:schemeClr val="accent1"/>
              </a:buClr>
              <a:buSzPct val="76000"/>
              <a:buFont typeface="Wingdings 3"/>
              <a:buChar char=""/>
            </a:pPr>
            <a:r>
              <a:rPr lang="en-US" sz="2400" dirty="0"/>
              <a:t>There is one </a:t>
            </a:r>
            <a:r>
              <a:rPr lang="en-US" sz="2400" dirty="0">
                <a:solidFill>
                  <a:schemeClr val="accent5"/>
                </a:solidFill>
              </a:rPr>
              <a:t>branch</a:t>
            </a:r>
            <a:r>
              <a:rPr lang="en-US" sz="2400" dirty="0"/>
              <a:t> for each value of the feature </a:t>
            </a:r>
          </a:p>
          <a:p>
            <a:pPr marL="274320" indent="-274320">
              <a:spcBef>
                <a:spcPts val="600"/>
              </a:spcBef>
              <a:buClr>
                <a:schemeClr val="accent1"/>
              </a:buClr>
              <a:buSzPct val="76000"/>
              <a:buFont typeface="Wingdings 3"/>
              <a:buChar char=""/>
            </a:pPr>
            <a:r>
              <a:rPr lang="en-US" sz="2400" dirty="0">
                <a:solidFill>
                  <a:srgbClr val="00B050"/>
                </a:solidFill>
              </a:rPr>
              <a:t>Leaves</a:t>
            </a:r>
            <a:r>
              <a:rPr lang="en-US" sz="2400" dirty="0"/>
              <a:t> specify the categories (labels/class)</a:t>
            </a:r>
          </a:p>
        </p:txBody>
      </p:sp>
      <p:sp>
        <p:nvSpPr>
          <p:cNvPr id="31" name="Title 30"/>
          <p:cNvSpPr>
            <a:spLocks noGrp="1"/>
          </p:cNvSpPr>
          <p:nvPr>
            <p:ph type="title"/>
          </p:nvPr>
        </p:nvSpPr>
        <p:spPr/>
        <p:txBody>
          <a:bodyPr/>
          <a:lstStyle/>
          <a:p>
            <a:r>
              <a:rPr lang="en-US" dirty="0"/>
              <a:t>Tree’s Components</a:t>
            </a:r>
          </a:p>
        </p:txBody>
      </p:sp>
      <p:sp>
        <p:nvSpPr>
          <p:cNvPr id="33" name="Text Box 4"/>
          <p:cNvSpPr txBox="1">
            <a:spLocks noChangeArrowheads="1"/>
          </p:cNvSpPr>
          <p:nvPr/>
        </p:nvSpPr>
        <p:spPr bwMode="auto">
          <a:xfrm>
            <a:off x="4073547" y="1385833"/>
            <a:ext cx="526106" cy="400110"/>
          </a:xfrm>
          <a:prstGeom prst="rect">
            <a:avLst/>
          </a:prstGeom>
          <a:noFill/>
          <a:ln w="9525">
            <a:noFill/>
            <a:miter lim="800000"/>
            <a:headEnd/>
            <a:tailEnd/>
          </a:ln>
          <a:effectLst/>
        </p:spPr>
        <p:txBody>
          <a:bodyPr wrap="none">
            <a:spAutoFit/>
          </a:bodyPr>
          <a:lstStyle/>
          <a:p>
            <a:pPr>
              <a:buSzTx/>
              <a:buFontTx/>
              <a:buNone/>
            </a:pPr>
            <a:r>
              <a:rPr lang="en-US" sz="2000" b="1" dirty="0"/>
              <a:t>A1</a:t>
            </a:r>
          </a:p>
        </p:txBody>
      </p:sp>
      <p:cxnSp>
        <p:nvCxnSpPr>
          <p:cNvPr id="34" name="AutoShape 5"/>
          <p:cNvCxnSpPr>
            <a:cxnSpLocks noChangeShapeType="1"/>
            <a:stCxn id="33" idx="2"/>
          </p:cNvCxnSpPr>
          <p:nvPr/>
        </p:nvCxnSpPr>
        <p:spPr bwMode="auto">
          <a:xfrm rot="16200000" flipH="1">
            <a:off x="4813116" y="1309427"/>
            <a:ext cx="782566" cy="1735598"/>
          </a:xfrm>
          <a:prstGeom prst="straightConnector1">
            <a:avLst/>
          </a:prstGeom>
          <a:noFill/>
          <a:ln w="9525">
            <a:solidFill>
              <a:schemeClr val="tx1"/>
            </a:solidFill>
            <a:round/>
            <a:headEnd/>
            <a:tailEnd/>
          </a:ln>
          <a:effectLst/>
        </p:spPr>
      </p:cxnSp>
      <p:cxnSp>
        <p:nvCxnSpPr>
          <p:cNvPr id="35" name="AutoShape 6"/>
          <p:cNvCxnSpPr>
            <a:cxnSpLocks noChangeShapeType="1"/>
            <a:stCxn id="33" idx="2"/>
          </p:cNvCxnSpPr>
          <p:nvPr/>
        </p:nvCxnSpPr>
        <p:spPr bwMode="auto">
          <a:xfrm rot="16200000" flipH="1">
            <a:off x="4040001" y="2082542"/>
            <a:ext cx="852426" cy="259228"/>
          </a:xfrm>
          <a:prstGeom prst="straightConnector1">
            <a:avLst/>
          </a:prstGeom>
          <a:noFill/>
          <a:ln w="9525">
            <a:solidFill>
              <a:schemeClr val="tx1"/>
            </a:solidFill>
            <a:round/>
            <a:headEnd/>
            <a:tailEnd/>
          </a:ln>
          <a:effectLst/>
        </p:spPr>
      </p:cxnSp>
      <p:cxnSp>
        <p:nvCxnSpPr>
          <p:cNvPr id="36" name="AutoShape 7"/>
          <p:cNvCxnSpPr>
            <a:cxnSpLocks noChangeShapeType="1"/>
            <a:stCxn id="33" idx="2"/>
          </p:cNvCxnSpPr>
          <p:nvPr/>
        </p:nvCxnSpPr>
        <p:spPr bwMode="auto">
          <a:xfrm rot="5400000">
            <a:off x="3329610" y="1631379"/>
            <a:ext cx="852426" cy="1161554"/>
          </a:xfrm>
          <a:prstGeom prst="straightConnector1">
            <a:avLst/>
          </a:prstGeom>
          <a:noFill/>
          <a:ln w="9525">
            <a:solidFill>
              <a:schemeClr val="tx1"/>
            </a:solidFill>
            <a:round/>
            <a:headEnd/>
            <a:tailEnd/>
          </a:ln>
          <a:effectLst/>
        </p:spPr>
      </p:cxnSp>
      <p:cxnSp>
        <p:nvCxnSpPr>
          <p:cNvPr id="37" name="AutoShape 8"/>
          <p:cNvCxnSpPr>
            <a:cxnSpLocks noChangeShapeType="1"/>
          </p:cNvCxnSpPr>
          <p:nvPr/>
        </p:nvCxnSpPr>
        <p:spPr bwMode="auto">
          <a:xfrm flipH="1" flipV="1">
            <a:off x="3192484" y="2616145"/>
            <a:ext cx="1285875" cy="1066800"/>
          </a:xfrm>
          <a:prstGeom prst="straightConnector1">
            <a:avLst/>
          </a:prstGeom>
          <a:noFill/>
          <a:ln w="9525">
            <a:solidFill>
              <a:schemeClr val="tx1"/>
            </a:solidFill>
            <a:round/>
            <a:headEnd/>
            <a:tailEnd/>
          </a:ln>
          <a:effectLst/>
        </p:spPr>
      </p:cxnSp>
      <p:cxnSp>
        <p:nvCxnSpPr>
          <p:cNvPr id="38" name="AutoShape 9"/>
          <p:cNvCxnSpPr>
            <a:cxnSpLocks noChangeShapeType="1"/>
          </p:cNvCxnSpPr>
          <p:nvPr/>
        </p:nvCxnSpPr>
        <p:spPr bwMode="auto">
          <a:xfrm flipV="1">
            <a:off x="1735159" y="2616145"/>
            <a:ext cx="1457325" cy="990600"/>
          </a:xfrm>
          <a:prstGeom prst="straightConnector1">
            <a:avLst/>
          </a:prstGeom>
          <a:noFill/>
          <a:ln w="9525">
            <a:solidFill>
              <a:schemeClr val="tx1"/>
            </a:solidFill>
            <a:round/>
            <a:headEnd/>
            <a:tailEnd/>
          </a:ln>
          <a:effectLst/>
        </p:spPr>
      </p:cxnSp>
      <p:cxnSp>
        <p:nvCxnSpPr>
          <p:cNvPr id="39" name="AutoShape 10"/>
          <p:cNvCxnSpPr>
            <a:cxnSpLocks noChangeShapeType="1"/>
          </p:cNvCxnSpPr>
          <p:nvPr/>
        </p:nvCxnSpPr>
        <p:spPr bwMode="auto">
          <a:xfrm>
            <a:off x="6072198" y="2568509"/>
            <a:ext cx="1073161" cy="1038236"/>
          </a:xfrm>
          <a:prstGeom prst="straightConnector1">
            <a:avLst/>
          </a:prstGeom>
          <a:noFill/>
          <a:ln w="9525">
            <a:solidFill>
              <a:schemeClr val="tx1"/>
            </a:solidFill>
            <a:round/>
            <a:headEnd/>
            <a:tailEnd/>
          </a:ln>
          <a:effectLst/>
        </p:spPr>
      </p:cxnSp>
      <p:cxnSp>
        <p:nvCxnSpPr>
          <p:cNvPr id="40" name="AutoShape 11"/>
          <p:cNvCxnSpPr>
            <a:cxnSpLocks noChangeShapeType="1"/>
          </p:cNvCxnSpPr>
          <p:nvPr/>
        </p:nvCxnSpPr>
        <p:spPr bwMode="auto">
          <a:xfrm flipV="1">
            <a:off x="5087959" y="2568520"/>
            <a:ext cx="1008063" cy="1038225"/>
          </a:xfrm>
          <a:prstGeom prst="straightConnector1">
            <a:avLst/>
          </a:prstGeom>
          <a:noFill/>
          <a:ln w="9525">
            <a:solidFill>
              <a:schemeClr val="tx1"/>
            </a:solidFill>
            <a:round/>
            <a:headEnd/>
            <a:tailEnd/>
          </a:ln>
          <a:effectLst/>
        </p:spPr>
      </p:cxnSp>
      <p:sp>
        <p:nvSpPr>
          <p:cNvPr id="41" name="Text Box 12"/>
          <p:cNvSpPr txBox="1">
            <a:spLocks noChangeArrowheads="1"/>
          </p:cNvSpPr>
          <p:nvPr/>
        </p:nvSpPr>
        <p:spPr bwMode="auto">
          <a:xfrm>
            <a:off x="5857884" y="2425633"/>
            <a:ext cx="526106"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A3</a:t>
            </a:r>
            <a:endParaRPr lang="en-US" sz="2000" b="1" dirty="0">
              <a:solidFill>
                <a:srgbClr val="0000FF"/>
              </a:solidFill>
            </a:endParaRPr>
          </a:p>
        </p:txBody>
      </p:sp>
      <p:grpSp>
        <p:nvGrpSpPr>
          <p:cNvPr id="42" name="Group 13"/>
          <p:cNvGrpSpPr>
            <a:grpSpLocks/>
          </p:cNvGrpSpPr>
          <p:nvPr/>
        </p:nvGrpSpPr>
        <p:grpSpPr bwMode="auto">
          <a:xfrm>
            <a:off x="3030559" y="1925590"/>
            <a:ext cx="3106738" cy="542926"/>
            <a:chOff x="1872" y="2493"/>
            <a:chExt cx="1957" cy="342"/>
          </a:xfrm>
        </p:grpSpPr>
        <p:sp>
          <p:nvSpPr>
            <p:cNvPr id="43" name="Text Box 14"/>
            <p:cNvSpPr txBox="1">
              <a:spLocks noChangeArrowheads="1"/>
            </p:cNvSpPr>
            <p:nvPr/>
          </p:nvSpPr>
          <p:spPr bwMode="auto">
            <a:xfrm>
              <a:off x="1872" y="2534"/>
              <a:ext cx="536" cy="252"/>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A1V1</a:t>
              </a:r>
            </a:p>
          </p:txBody>
        </p:sp>
        <p:sp>
          <p:nvSpPr>
            <p:cNvPr id="44" name="Text Box 15"/>
            <p:cNvSpPr txBox="1">
              <a:spLocks noChangeArrowheads="1"/>
            </p:cNvSpPr>
            <p:nvPr/>
          </p:nvSpPr>
          <p:spPr bwMode="auto">
            <a:xfrm>
              <a:off x="2573" y="2583"/>
              <a:ext cx="536" cy="252"/>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A1V2</a:t>
              </a:r>
            </a:p>
          </p:txBody>
        </p:sp>
        <p:sp>
          <p:nvSpPr>
            <p:cNvPr id="45" name="Text Box 16"/>
            <p:cNvSpPr txBox="1">
              <a:spLocks noChangeArrowheads="1"/>
            </p:cNvSpPr>
            <p:nvPr/>
          </p:nvSpPr>
          <p:spPr bwMode="auto">
            <a:xfrm>
              <a:off x="3293" y="2493"/>
              <a:ext cx="536" cy="252"/>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A1V3</a:t>
              </a:r>
            </a:p>
          </p:txBody>
        </p:sp>
      </p:grpSp>
      <p:sp>
        <p:nvSpPr>
          <p:cNvPr id="46" name="Text Box 17"/>
          <p:cNvSpPr txBox="1">
            <a:spLocks noChangeArrowheads="1"/>
          </p:cNvSpPr>
          <p:nvPr/>
        </p:nvSpPr>
        <p:spPr bwMode="auto">
          <a:xfrm>
            <a:off x="2928926" y="2425633"/>
            <a:ext cx="526106"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A2</a:t>
            </a:r>
            <a:endParaRPr lang="en-US" sz="2000" b="1" dirty="0">
              <a:solidFill>
                <a:srgbClr val="0000FF"/>
              </a:solidFill>
            </a:endParaRPr>
          </a:p>
        </p:txBody>
      </p:sp>
      <p:sp>
        <p:nvSpPr>
          <p:cNvPr id="47" name="Text Box 18"/>
          <p:cNvSpPr txBox="1">
            <a:spLocks noChangeArrowheads="1"/>
          </p:cNvSpPr>
          <p:nvPr/>
        </p:nvSpPr>
        <p:spPr bwMode="auto">
          <a:xfrm>
            <a:off x="2573359" y="3149545"/>
            <a:ext cx="851515"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A2V2</a:t>
            </a:r>
          </a:p>
        </p:txBody>
      </p:sp>
      <p:sp>
        <p:nvSpPr>
          <p:cNvPr id="48" name="Text Box 19"/>
          <p:cNvSpPr txBox="1">
            <a:spLocks noChangeArrowheads="1"/>
          </p:cNvSpPr>
          <p:nvPr/>
        </p:nvSpPr>
        <p:spPr bwMode="auto">
          <a:xfrm>
            <a:off x="1785918" y="2782823"/>
            <a:ext cx="851515"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A2V1</a:t>
            </a:r>
          </a:p>
        </p:txBody>
      </p:sp>
      <p:sp>
        <p:nvSpPr>
          <p:cNvPr id="49" name="Text Box 20"/>
          <p:cNvSpPr txBox="1">
            <a:spLocks noChangeArrowheads="1"/>
          </p:cNvSpPr>
          <p:nvPr/>
        </p:nvSpPr>
        <p:spPr bwMode="auto">
          <a:xfrm>
            <a:off x="3786182" y="3068575"/>
            <a:ext cx="851515"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A2V3</a:t>
            </a:r>
          </a:p>
        </p:txBody>
      </p:sp>
      <p:sp>
        <p:nvSpPr>
          <p:cNvPr id="50" name="Text Box 21"/>
          <p:cNvSpPr txBox="1">
            <a:spLocks noChangeArrowheads="1"/>
          </p:cNvSpPr>
          <p:nvPr/>
        </p:nvSpPr>
        <p:spPr bwMode="auto">
          <a:xfrm>
            <a:off x="6572264" y="2997137"/>
            <a:ext cx="851515"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A3V2</a:t>
            </a:r>
          </a:p>
        </p:txBody>
      </p:sp>
      <p:sp>
        <p:nvSpPr>
          <p:cNvPr id="51" name="Text Box 22"/>
          <p:cNvSpPr txBox="1">
            <a:spLocks noChangeArrowheads="1"/>
          </p:cNvSpPr>
          <p:nvPr/>
        </p:nvSpPr>
        <p:spPr bwMode="auto">
          <a:xfrm>
            <a:off x="4859359" y="2844745"/>
            <a:ext cx="851515"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A3V1</a:t>
            </a:r>
          </a:p>
        </p:txBody>
      </p:sp>
      <p:cxnSp>
        <p:nvCxnSpPr>
          <p:cNvPr id="52" name="AutoShape 23"/>
          <p:cNvCxnSpPr>
            <a:cxnSpLocks noChangeShapeType="1"/>
          </p:cNvCxnSpPr>
          <p:nvPr/>
        </p:nvCxnSpPr>
        <p:spPr bwMode="auto">
          <a:xfrm>
            <a:off x="3205184" y="2598683"/>
            <a:ext cx="206375" cy="1160462"/>
          </a:xfrm>
          <a:prstGeom prst="straightConnector1">
            <a:avLst/>
          </a:prstGeom>
          <a:noFill/>
          <a:ln w="9525">
            <a:solidFill>
              <a:schemeClr val="tx1"/>
            </a:solidFill>
            <a:round/>
            <a:headEnd/>
            <a:tailEnd/>
          </a:ln>
          <a:effectLst/>
        </p:spPr>
      </p:cxnSp>
      <p:sp>
        <p:nvSpPr>
          <p:cNvPr id="53" name="Text Box 24"/>
          <p:cNvSpPr txBox="1">
            <a:spLocks noChangeArrowheads="1"/>
          </p:cNvSpPr>
          <p:nvPr/>
        </p:nvSpPr>
        <p:spPr bwMode="auto">
          <a:xfrm>
            <a:off x="6876372" y="3568641"/>
            <a:ext cx="696024"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B050"/>
                </a:solidFill>
              </a:rPr>
              <a:t>Leaf</a:t>
            </a:r>
          </a:p>
        </p:txBody>
      </p:sp>
      <p:sp>
        <p:nvSpPr>
          <p:cNvPr id="54" name="Text Box 25"/>
          <p:cNvSpPr txBox="1">
            <a:spLocks noChangeArrowheads="1"/>
          </p:cNvSpPr>
          <p:nvPr/>
        </p:nvSpPr>
        <p:spPr bwMode="auto">
          <a:xfrm>
            <a:off x="4935559" y="3530545"/>
            <a:ext cx="696024"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B050"/>
                </a:solidFill>
              </a:rPr>
              <a:t>Leaf</a:t>
            </a:r>
          </a:p>
        </p:txBody>
      </p:sp>
      <p:sp>
        <p:nvSpPr>
          <p:cNvPr id="55" name="Text Box 26"/>
          <p:cNvSpPr txBox="1">
            <a:spLocks noChangeArrowheads="1"/>
          </p:cNvSpPr>
          <p:nvPr/>
        </p:nvSpPr>
        <p:spPr bwMode="auto">
          <a:xfrm>
            <a:off x="4249759" y="3682945"/>
            <a:ext cx="696024"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B050"/>
                </a:solidFill>
              </a:rPr>
              <a:t>Leaf</a:t>
            </a:r>
          </a:p>
        </p:txBody>
      </p:sp>
      <p:sp>
        <p:nvSpPr>
          <p:cNvPr id="56" name="Text Box 27"/>
          <p:cNvSpPr txBox="1">
            <a:spLocks noChangeArrowheads="1"/>
          </p:cNvSpPr>
          <p:nvPr/>
        </p:nvSpPr>
        <p:spPr bwMode="auto">
          <a:xfrm>
            <a:off x="3182959" y="3743270"/>
            <a:ext cx="696024"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B050"/>
                </a:solidFill>
              </a:rPr>
              <a:t>Leaf</a:t>
            </a:r>
          </a:p>
        </p:txBody>
      </p:sp>
      <p:sp>
        <p:nvSpPr>
          <p:cNvPr id="57" name="Text Box 28"/>
          <p:cNvSpPr txBox="1">
            <a:spLocks noChangeArrowheads="1"/>
          </p:cNvSpPr>
          <p:nvPr/>
        </p:nvSpPr>
        <p:spPr bwMode="auto">
          <a:xfrm>
            <a:off x="1506559" y="3606745"/>
            <a:ext cx="696024"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B050"/>
                </a:solidFill>
              </a:rPr>
              <a:t>Leaf</a:t>
            </a:r>
          </a:p>
        </p:txBody>
      </p:sp>
      <p:sp>
        <p:nvSpPr>
          <p:cNvPr id="58" name="Text Box 29"/>
          <p:cNvSpPr txBox="1">
            <a:spLocks noChangeArrowheads="1"/>
          </p:cNvSpPr>
          <p:nvPr/>
        </p:nvSpPr>
        <p:spPr bwMode="auto">
          <a:xfrm>
            <a:off x="4286248" y="2568509"/>
            <a:ext cx="696024"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B050"/>
                </a:solidFill>
              </a:rPr>
              <a:t>Leaf</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3920262" y="1500174"/>
            <a:ext cx="5295208" cy="4500561"/>
            <a:chOff x="1104" y="576"/>
            <a:chExt cx="3592" cy="3218"/>
          </a:xfrm>
        </p:grpSpPr>
        <p:sp>
          <p:nvSpPr>
            <p:cNvPr id="117794" name="Text Box 34"/>
            <p:cNvSpPr txBox="1">
              <a:spLocks noChangeArrowheads="1"/>
            </p:cNvSpPr>
            <p:nvPr/>
          </p:nvSpPr>
          <p:spPr bwMode="auto">
            <a:xfrm>
              <a:off x="1104" y="576"/>
              <a:ext cx="3592" cy="242"/>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Day    Outlook         Temp    Humidity    Wind</a:t>
              </a:r>
              <a:r>
                <a:rPr lang="en-US" sz="1600" b="1" dirty="0"/>
                <a:t>       </a:t>
              </a:r>
              <a:r>
                <a:rPr lang="en-US" sz="1600" b="1" dirty="0">
                  <a:solidFill>
                    <a:srgbClr val="A50021"/>
                  </a:solidFill>
                </a:rPr>
                <a:t>Play</a:t>
              </a:r>
              <a:endParaRPr lang="en-US" sz="1600" u="sng" dirty="0">
                <a:solidFill>
                  <a:srgbClr val="A50021"/>
                </a:solidFill>
                <a:effectLst>
                  <a:outerShdw blurRad="38100" dist="38100" dir="2700000" algn="tl">
                    <a:srgbClr val="000000"/>
                  </a:outerShdw>
                </a:effectLst>
              </a:endParaRPr>
            </a:p>
          </p:txBody>
        </p:sp>
        <p:sp>
          <p:nvSpPr>
            <p:cNvPr id="117795" name="Text Box 35"/>
            <p:cNvSpPr txBox="1">
              <a:spLocks noChangeArrowheads="1"/>
            </p:cNvSpPr>
            <p:nvPr/>
          </p:nvSpPr>
          <p:spPr bwMode="auto">
            <a:xfrm>
              <a:off x="1152" y="902"/>
              <a:ext cx="3310" cy="242"/>
            </a:xfrm>
            <a:prstGeom prst="rect">
              <a:avLst/>
            </a:prstGeom>
            <a:noFill/>
            <a:ln w="9525">
              <a:noFill/>
              <a:miter lim="800000"/>
              <a:headEnd/>
              <a:tailEnd/>
            </a:ln>
            <a:effectLst/>
          </p:spPr>
          <p:txBody>
            <a:bodyPr wrap="none">
              <a:spAutoFit/>
            </a:bodyPr>
            <a:lstStyle/>
            <a:p>
              <a:pPr>
                <a:buSzTx/>
                <a:buFontTx/>
                <a:buNone/>
              </a:pPr>
              <a:r>
                <a:rPr lang="en-US" sz="1600" b="1" dirty="0"/>
                <a:t> 1       Sunny	Hot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6" name="Text Box 36"/>
            <p:cNvSpPr txBox="1">
              <a:spLocks noChangeArrowheads="1"/>
            </p:cNvSpPr>
            <p:nvPr/>
          </p:nvSpPr>
          <p:spPr bwMode="auto">
            <a:xfrm>
              <a:off x="1152" y="1106"/>
              <a:ext cx="3310" cy="242"/>
            </a:xfrm>
            <a:prstGeom prst="rect">
              <a:avLst/>
            </a:prstGeom>
            <a:noFill/>
            <a:ln w="9525">
              <a:noFill/>
              <a:miter lim="800000"/>
              <a:headEnd/>
              <a:tailEnd/>
            </a:ln>
            <a:effectLst/>
          </p:spPr>
          <p:txBody>
            <a:bodyPr wrap="none">
              <a:spAutoFit/>
            </a:bodyPr>
            <a:lstStyle/>
            <a:p>
              <a:pPr>
                <a:buSzTx/>
                <a:buFontTx/>
                <a:buNone/>
              </a:pPr>
              <a:r>
                <a:rPr lang="en-US" sz="1600" b="1" dirty="0"/>
                <a:t> 2       Sunny	Hot	High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7" name="Text Box 37"/>
            <p:cNvSpPr txBox="1">
              <a:spLocks noChangeArrowheads="1"/>
            </p:cNvSpPr>
            <p:nvPr/>
          </p:nvSpPr>
          <p:spPr bwMode="auto">
            <a:xfrm>
              <a:off x="1152" y="1310"/>
              <a:ext cx="3475" cy="242"/>
            </a:xfrm>
            <a:prstGeom prst="rect">
              <a:avLst/>
            </a:prstGeom>
            <a:noFill/>
            <a:ln w="9525">
              <a:noFill/>
              <a:miter lim="800000"/>
              <a:headEnd/>
              <a:tailEnd/>
            </a:ln>
            <a:effectLst/>
          </p:spPr>
          <p:txBody>
            <a:bodyPr wrap="none">
              <a:spAutoFit/>
            </a:bodyPr>
            <a:lstStyle/>
            <a:p>
              <a:pPr>
                <a:buSzTx/>
                <a:buFontTx/>
                <a:buNone/>
              </a:pPr>
              <a:r>
                <a:rPr lang="en-US" sz="1600" b="1" dirty="0"/>
                <a:t> 3       Overcast	Hot	High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798" name="Text Box 38"/>
            <p:cNvSpPr txBox="1">
              <a:spLocks noChangeArrowheads="1"/>
            </p:cNvSpPr>
            <p:nvPr/>
          </p:nvSpPr>
          <p:spPr bwMode="auto">
            <a:xfrm>
              <a:off x="1152" y="1514"/>
              <a:ext cx="3475" cy="242"/>
            </a:xfrm>
            <a:prstGeom prst="rect">
              <a:avLst/>
            </a:prstGeom>
            <a:noFill/>
            <a:ln w="9525">
              <a:noFill/>
              <a:miter lim="800000"/>
              <a:headEnd/>
              <a:tailEnd/>
            </a:ln>
            <a:effectLst/>
          </p:spPr>
          <p:txBody>
            <a:bodyPr wrap="none">
              <a:spAutoFit/>
            </a:bodyPr>
            <a:lstStyle/>
            <a:p>
              <a:pPr>
                <a:buSzTx/>
                <a:buFontTx/>
                <a:buNone/>
              </a:pPr>
              <a:r>
                <a:rPr lang="en-US" sz="1600" b="1" dirty="0"/>
                <a:t> 4       Rain	Mild	High	Weak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799" name="Text Box 39"/>
            <p:cNvSpPr txBox="1">
              <a:spLocks noChangeArrowheads="1"/>
            </p:cNvSpPr>
            <p:nvPr/>
          </p:nvSpPr>
          <p:spPr bwMode="auto">
            <a:xfrm>
              <a:off x="1152" y="1718"/>
              <a:ext cx="3475" cy="242"/>
            </a:xfrm>
            <a:prstGeom prst="rect">
              <a:avLst/>
            </a:prstGeom>
            <a:noFill/>
            <a:ln w="9525">
              <a:noFill/>
              <a:miter lim="800000"/>
              <a:headEnd/>
              <a:tailEnd/>
            </a:ln>
            <a:effectLst/>
          </p:spPr>
          <p:txBody>
            <a:bodyPr wrap="none">
              <a:spAutoFit/>
            </a:bodyPr>
            <a:lstStyle/>
            <a:p>
              <a:pPr>
                <a:buSzTx/>
                <a:buFontTx/>
                <a:buNone/>
              </a:pPr>
              <a:r>
                <a:rPr lang="en-US" sz="1600" b="1" dirty="0"/>
                <a:t> 5       Rain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0" name="Text Box 40"/>
            <p:cNvSpPr txBox="1">
              <a:spLocks noChangeArrowheads="1"/>
            </p:cNvSpPr>
            <p:nvPr/>
          </p:nvSpPr>
          <p:spPr bwMode="auto">
            <a:xfrm>
              <a:off x="1152" y="1922"/>
              <a:ext cx="3310" cy="242"/>
            </a:xfrm>
            <a:prstGeom prst="rect">
              <a:avLst/>
            </a:prstGeom>
            <a:noFill/>
            <a:ln w="9525">
              <a:noFill/>
              <a:miter lim="800000"/>
              <a:headEnd/>
              <a:tailEnd/>
            </a:ln>
            <a:effectLst/>
          </p:spPr>
          <p:txBody>
            <a:bodyPr wrap="none">
              <a:spAutoFit/>
            </a:bodyPr>
            <a:lstStyle/>
            <a:p>
              <a:pPr>
                <a:buSzTx/>
                <a:buFontTx/>
                <a:buNone/>
              </a:pPr>
              <a:r>
                <a:rPr lang="en-US" sz="1600" b="1" dirty="0"/>
                <a:t> 6       Rain	Cool	Normal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1" name="Text Box 41"/>
            <p:cNvSpPr txBox="1">
              <a:spLocks noChangeArrowheads="1"/>
            </p:cNvSpPr>
            <p:nvPr/>
          </p:nvSpPr>
          <p:spPr bwMode="auto">
            <a:xfrm>
              <a:off x="1152" y="2125"/>
              <a:ext cx="3514" cy="242"/>
            </a:xfrm>
            <a:prstGeom prst="rect">
              <a:avLst/>
            </a:prstGeom>
            <a:noFill/>
            <a:ln w="9525">
              <a:noFill/>
              <a:miter lim="800000"/>
              <a:headEnd/>
              <a:tailEnd/>
            </a:ln>
            <a:effectLst/>
          </p:spPr>
          <p:txBody>
            <a:bodyPr wrap="none">
              <a:spAutoFit/>
            </a:bodyPr>
            <a:lstStyle/>
            <a:p>
              <a:pPr>
                <a:buSzTx/>
                <a:buFontTx/>
                <a:buNone/>
              </a:pPr>
              <a:r>
                <a:rPr lang="en-US" sz="1600" b="1" dirty="0"/>
                <a:t> 7       Overcast	Cool	Normal	Strong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2" name="Text Box 42"/>
            <p:cNvSpPr txBox="1">
              <a:spLocks noChangeArrowheads="1"/>
            </p:cNvSpPr>
            <p:nvPr/>
          </p:nvSpPr>
          <p:spPr bwMode="auto">
            <a:xfrm>
              <a:off x="1152" y="2329"/>
              <a:ext cx="3347" cy="242"/>
            </a:xfrm>
            <a:prstGeom prst="rect">
              <a:avLst/>
            </a:prstGeom>
            <a:noFill/>
            <a:ln w="9525">
              <a:noFill/>
              <a:miter lim="800000"/>
              <a:headEnd/>
              <a:tailEnd/>
            </a:ln>
            <a:effectLst/>
          </p:spPr>
          <p:txBody>
            <a:bodyPr wrap="none">
              <a:spAutoFit/>
            </a:bodyPr>
            <a:lstStyle/>
            <a:p>
              <a:pPr>
                <a:buSzTx/>
                <a:buFontTx/>
                <a:buNone/>
              </a:pPr>
              <a:r>
                <a:rPr lang="en-US" sz="1600" b="1" dirty="0"/>
                <a:t> 8       Sunny	Mild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3" name="Text Box 43"/>
            <p:cNvSpPr txBox="1">
              <a:spLocks noChangeArrowheads="1"/>
            </p:cNvSpPr>
            <p:nvPr/>
          </p:nvSpPr>
          <p:spPr bwMode="auto">
            <a:xfrm>
              <a:off x="1152" y="2533"/>
              <a:ext cx="3475" cy="242"/>
            </a:xfrm>
            <a:prstGeom prst="rect">
              <a:avLst/>
            </a:prstGeom>
            <a:noFill/>
            <a:ln w="9525">
              <a:noFill/>
              <a:miter lim="800000"/>
              <a:headEnd/>
              <a:tailEnd/>
            </a:ln>
            <a:effectLst/>
          </p:spPr>
          <p:txBody>
            <a:bodyPr wrap="none">
              <a:spAutoFit/>
            </a:bodyPr>
            <a:lstStyle/>
            <a:p>
              <a:pPr>
                <a:buSzTx/>
                <a:buFontTx/>
                <a:buNone/>
              </a:pPr>
              <a:r>
                <a:rPr lang="en-US" sz="1600" b="1" dirty="0"/>
                <a:t> 9       Sunny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4" name="Text Box 44"/>
            <p:cNvSpPr txBox="1">
              <a:spLocks noChangeArrowheads="1"/>
            </p:cNvSpPr>
            <p:nvPr/>
          </p:nvSpPr>
          <p:spPr bwMode="auto">
            <a:xfrm>
              <a:off x="1152" y="2737"/>
              <a:ext cx="3514" cy="242"/>
            </a:xfrm>
            <a:prstGeom prst="rect">
              <a:avLst/>
            </a:prstGeom>
            <a:noFill/>
            <a:ln w="9525">
              <a:noFill/>
              <a:miter lim="800000"/>
              <a:headEnd/>
              <a:tailEnd/>
            </a:ln>
            <a:effectLst/>
          </p:spPr>
          <p:txBody>
            <a:bodyPr wrap="none">
              <a:spAutoFit/>
            </a:bodyPr>
            <a:lstStyle/>
            <a:p>
              <a:pPr>
                <a:buSzTx/>
                <a:buFontTx/>
                <a:buNone/>
              </a:pPr>
              <a:r>
                <a:rPr lang="en-US" sz="1600" b="1" dirty="0"/>
                <a:t>10      Rain	Mild	Normal	Weak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5" name="Text Box 45"/>
            <p:cNvSpPr txBox="1">
              <a:spLocks noChangeArrowheads="1"/>
            </p:cNvSpPr>
            <p:nvPr/>
          </p:nvSpPr>
          <p:spPr bwMode="auto">
            <a:xfrm>
              <a:off x="1152" y="2940"/>
              <a:ext cx="3475" cy="242"/>
            </a:xfrm>
            <a:prstGeom prst="rect">
              <a:avLst/>
            </a:prstGeom>
            <a:noFill/>
            <a:ln w="9525">
              <a:noFill/>
              <a:miter lim="800000"/>
              <a:headEnd/>
              <a:tailEnd/>
            </a:ln>
            <a:effectLst/>
          </p:spPr>
          <p:txBody>
            <a:bodyPr wrap="none">
              <a:spAutoFit/>
            </a:bodyPr>
            <a:lstStyle/>
            <a:p>
              <a:pPr>
                <a:buSzTx/>
                <a:buFontTx/>
                <a:buNone/>
              </a:pPr>
              <a:r>
                <a:rPr lang="en-US" sz="1600" b="1" dirty="0"/>
                <a:t>11      Sunny	Mild	Normal	Strong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806" name="Text Box 46"/>
            <p:cNvSpPr txBox="1">
              <a:spLocks noChangeArrowheads="1"/>
            </p:cNvSpPr>
            <p:nvPr/>
          </p:nvSpPr>
          <p:spPr bwMode="auto">
            <a:xfrm>
              <a:off x="1152" y="3145"/>
              <a:ext cx="3475" cy="242"/>
            </a:xfrm>
            <a:prstGeom prst="rect">
              <a:avLst/>
            </a:prstGeom>
            <a:noFill/>
            <a:ln w="9525">
              <a:noFill/>
              <a:miter lim="800000"/>
              <a:headEnd/>
              <a:tailEnd/>
            </a:ln>
            <a:effectLst/>
          </p:spPr>
          <p:txBody>
            <a:bodyPr wrap="none">
              <a:spAutoFit/>
            </a:bodyPr>
            <a:lstStyle/>
            <a:p>
              <a:pPr>
                <a:buSzTx/>
                <a:buFontTx/>
                <a:buNone/>
              </a:pPr>
              <a:r>
                <a:rPr lang="en-US" sz="1600" b="1" dirty="0"/>
                <a:t>12      Overcast	Mild	High	Strong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7" name="Text Box 47"/>
            <p:cNvSpPr txBox="1">
              <a:spLocks noChangeArrowheads="1"/>
            </p:cNvSpPr>
            <p:nvPr/>
          </p:nvSpPr>
          <p:spPr bwMode="auto">
            <a:xfrm>
              <a:off x="1152" y="3349"/>
              <a:ext cx="3475" cy="242"/>
            </a:xfrm>
            <a:prstGeom prst="rect">
              <a:avLst/>
            </a:prstGeom>
            <a:noFill/>
            <a:ln w="9525">
              <a:noFill/>
              <a:miter lim="800000"/>
              <a:headEnd/>
              <a:tailEnd/>
            </a:ln>
            <a:effectLst/>
          </p:spPr>
          <p:txBody>
            <a:bodyPr wrap="none">
              <a:spAutoFit/>
            </a:bodyPr>
            <a:lstStyle/>
            <a:p>
              <a:pPr>
                <a:buSzTx/>
                <a:buFontTx/>
                <a:buNone/>
              </a:pPr>
              <a:r>
                <a:rPr lang="en-US" sz="1600" b="1" dirty="0"/>
                <a:t>13      Overcast	Hot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8" name="Text Box 48"/>
            <p:cNvSpPr txBox="1">
              <a:spLocks noChangeArrowheads="1"/>
            </p:cNvSpPr>
            <p:nvPr/>
          </p:nvSpPr>
          <p:spPr bwMode="auto">
            <a:xfrm>
              <a:off x="1152" y="3552"/>
              <a:ext cx="3347" cy="242"/>
            </a:xfrm>
            <a:prstGeom prst="rect">
              <a:avLst/>
            </a:prstGeom>
            <a:noFill/>
            <a:ln w="9525">
              <a:noFill/>
              <a:miter lim="800000"/>
              <a:headEnd/>
              <a:tailEnd/>
            </a:ln>
            <a:effectLst/>
          </p:spPr>
          <p:txBody>
            <a:bodyPr wrap="none">
              <a:spAutoFit/>
            </a:bodyPr>
            <a:lstStyle/>
            <a:p>
              <a:pPr>
                <a:buSzTx/>
                <a:buFontTx/>
                <a:buNone/>
              </a:pPr>
              <a:r>
                <a:rPr lang="en-US" sz="1600" b="1" dirty="0"/>
                <a:t>14      Rain	Mild	High	Strong	</a:t>
              </a:r>
              <a:r>
                <a:rPr lang="en-US" sz="1600" b="1" dirty="0">
                  <a:solidFill>
                    <a:srgbClr val="A50021"/>
                  </a:solidFill>
                </a:rPr>
                <a:t>No </a:t>
              </a:r>
              <a:endParaRPr lang="en-US" sz="1600" u="sng" dirty="0">
                <a:solidFill>
                  <a:srgbClr val="A50021"/>
                </a:solidFill>
                <a:effectLst>
                  <a:outerShdw blurRad="38100" dist="38100" dir="2700000" algn="tl">
                    <a:srgbClr val="000000"/>
                  </a:outerShdw>
                </a:effectLst>
              </a:endParaRPr>
            </a:p>
          </p:txBody>
        </p:sp>
      </p:grpSp>
      <p:cxnSp>
        <p:nvCxnSpPr>
          <p:cNvPr id="49" name="Straight Connector 48"/>
          <p:cNvCxnSpPr/>
          <p:nvPr/>
        </p:nvCxnSpPr>
        <p:spPr>
          <a:xfrm>
            <a:off x="3997343" y="1927214"/>
            <a:ext cx="51435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317755" y="3749678"/>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 name="Title 53"/>
          <p:cNvSpPr>
            <a:spLocks noGrp="1"/>
          </p:cNvSpPr>
          <p:nvPr>
            <p:ph type="title"/>
          </p:nvPr>
        </p:nvSpPr>
        <p:spPr/>
        <p:txBody>
          <a:bodyPr>
            <a:normAutofit/>
          </a:bodyPr>
          <a:lstStyle/>
          <a:p>
            <a:r>
              <a:rPr lang="en-US" dirty="0"/>
              <a:t>ID3 step 4</a:t>
            </a:r>
          </a:p>
        </p:txBody>
      </p:sp>
      <p:sp>
        <p:nvSpPr>
          <p:cNvPr id="26" name="TextBox 25"/>
          <p:cNvSpPr txBox="1"/>
          <p:nvPr/>
        </p:nvSpPr>
        <p:spPr>
          <a:xfrm>
            <a:off x="714348" y="1571612"/>
            <a:ext cx="2924198" cy="461665"/>
          </a:xfrm>
          <a:prstGeom prst="rect">
            <a:avLst/>
          </a:prstGeom>
          <a:noFill/>
        </p:spPr>
        <p:txBody>
          <a:bodyPr wrap="none" rtlCol="0">
            <a:spAutoFit/>
          </a:bodyPr>
          <a:lstStyle/>
          <a:p>
            <a:r>
              <a:rPr lang="en-US" sz="2400" dirty="0"/>
              <a:t>Find Gain(</a:t>
            </a:r>
            <a:r>
              <a:rPr lang="en-US" sz="2400" dirty="0" err="1"/>
              <a:t>S,Humidity</a:t>
            </a:r>
            <a:r>
              <a:rPr lang="en-US" sz="2400" dirty="0"/>
              <a:t>)</a:t>
            </a:r>
          </a:p>
        </p:txBody>
      </p:sp>
      <p:grpSp>
        <p:nvGrpSpPr>
          <p:cNvPr id="3" name="Group 41"/>
          <p:cNvGrpSpPr/>
          <p:nvPr/>
        </p:nvGrpSpPr>
        <p:grpSpPr>
          <a:xfrm>
            <a:off x="642910" y="2214554"/>
            <a:ext cx="3286148" cy="2928958"/>
            <a:chOff x="1481110" y="1550988"/>
            <a:chExt cx="3286148" cy="2928958"/>
          </a:xfrm>
        </p:grpSpPr>
        <p:sp>
          <p:nvSpPr>
            <p:cNvPr id="24" name="Text Box 4"/>
            <p:cNvSpPr txBox="1">
              <a:spLocks noChangeArrowheads="1"/>
            </p:cNvSpPr>
            <p:nvPr/>
          </p:nvSpPr>
          <p:spPr bwMode="auto">
            <a:xfrm>
              <a:off x="2460625" y="1550988"/>
              <a:ext cx="1023037"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Humidity </a:t>
              </a:r>
            </a:p>
          </p:txBody>
        </p:sp>
        <p:sp>
          <p:nvSpPr>
            <p:cNvPr id="27" name="Text Box 5"/>
            <p:cNvSpPr txBox="1">
              <a:spLocks noChangeArrowheads="1"/>
            </p:cNvSpPr>
            <p:nvPr/>
          </p:nvSpPr>
          <p:spPr bwMode="auto">
            <a:xfrm>
              <a:off x="3642815" y="2803525"/>
              <a:ext cx="838691"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66"/>
                  </a:solidFill>
                </a:rPr>
                <a:t>Normal</a:t>
              </a:r>
              <a:endParaRPr lang="en-US" sz="1400" b="1" dirty="0">
                <a:solidFill>
                  <a:srgbClr val="0000FF"/>
                </a:solidFill>
              </a:endParaRPr>
            </a:p>
          </p:txBody>
        </p:sp>
        <p:cxnSp>
          <p:nvCxnSpPr>
            <p:cNvPr id="30" name="AutoShape 8"/>
            <p:cNvCxnSpPr>
              <a:cxnSpLocks noChangeShapeType="1"/>
              <a:stCxn id="24" idx="2"/>
              <a:endCxn id="27" idx="0"/>
            </p:cNvCxnSpPr>
            <p:nvPr/>
          </p:nvCxnSpPr>
          <p:spPr bwMode="auto">
            <a:xfrm rot="16200000" flipH="1">
              <a:off x="3044772" y="1786136"/>
              <a:ext cx="944760" cy="1090017"/>
            </a:xfrm>
            <a:prstGeom prst="straightConnector1">
              <a:avLst/>
            </a:prstGeom>
            <a:noFill/>
            <a:ln w="9525">
              <a:solidFill>
                <a:schemeClr val="tx1"/>
              </a:solidFill>
              <a:round/>
              <a:headEnd/>
              <a:tailEnd/>
            </a:ln>
            <a:effectLst/>
          </p:spPr>
        </p:cxnSp>
        <p:sp>
          <p:nvSpPr>
            <p:cNvPr id="34" name="Text Box 16"/>
            <p:cNvSpPr txBox="1">
              <a:spLocks noChangeArrowheads="1"/>
            </p:cNvSpPr>
            <p:nvPr/>
          </p:nvSpPr>
          <p:spPr bwMode="auto">
            <a:xfrm>
              <a:off x="1838300" y="2803525"/>
              <a:ext cx="583814"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66"/>
                  </a:solidFill>
                </a:rPr>
                <a:t>High</a:t>
              </a:r>
              <a:endParaRPr lang="en-US" sz="1400" b="1" dirty="0">
                <a:solidFill>
                  <a:srgbClr val="0000FF"/>
                </a:solidFill>
              </a:endParaRPr>
            </a:p>
          </p:txBody>
        </p:sp>
        <p:cxnSp>
          <p:nvCxnSpPr>
            <p:cNvPr id="36" name="AutoShape 18"/>
            <p:cNvCxnSpPr>
              <a:cxnSpLocks noChangeShapeType="1"/>
              <a:stCxn id="24" idx="2"/>
              <a:endCxn id="34" idx="0"/>
            </p:cNvCxnSpPr>
            <p:nvPr/>
          </p:nvCxnSpPr>
          <p:spPr bwMode="auto">
            <a:xfrm rot="5400000">
              <a:off x="2078796" y="1910177"/>
              <a:ext cx="944760" cy="841937"/>
            </a:xfrm>
            <a:prstGeom prst="straightConnector1">
              <a:avLst/>
            </a:prstGeom>
            <a:noFill/>
            <a:ln w="9525">
              <a:solidFill>
                <a:schemeClr val="tx1"/>
              </a:solidFill>
              <a:round/>
              <a:headEnd/>
              <a:tailEnd/>
            </a:ln>
            <a:effectLst/>
          </p:spPr>
        </p:cxnSp>
        <p:sp>
          <p:nvSpPr>
            <p:cNvPr id="38" name="Text Box 20"/>
            <p:cNvSpPr txBox="1">
              <a:spLocks noChangeArrowheads="1"/>
            </p:cNvSpPr>
            <p:nvPr/>
          </p:nvSpPr>
          <p:spPr bwMode="auto">
            <a:xfrm>
              <a:off x="1886207" y="3029161"/>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3+,4-</a:t>
              </a:r>
              <a:endParaRPr lang="en-US" sz="1400" b="1" dirty="0">
                <a:solidFill>
                  <a:srgbClr val="0000FF"/>
                </a:solidFill>
              </a:endParaRPr>
            </a:p>
          </p:txBody>
        </p:sp>
        <p:sp>
          <p:nvSpPr>
            <p:cNvPr id="40" name="Text Box 22"/>
            <p:cNvSpPr txBox="1">
              <a:spLocks noChangeArrowheads="1"/>
            </p:cNvSpPr>
            <p:nvPr/>
          </p:nvSpPr>
          <p:spPr bwMode="auto">
            <a:xfrm>
              <a:off x="1481110" y="3525839"/>
              <a:ext cx="1179041" cy="95410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a:t>
              </a:r>
            </a:p>
            <a:p>
              <a:pPr>
                <a:buSzTx/>
                <a:buFontTx/>
                <a:buNone/>
              </a:pPr>
              <a:r>
                <a:rPr lang="en-US" sz="1400" b="1" dirty="0">
                  <a:solidFill>
                    <a:srgbClr val="0000FF"/>
                  </a:solidFill>
                </a:rPr>
                <a:t>-3/7 log(3/7)</a:t>
              </a:r>
            </a:p>
            <a:p>
              <a:pPr>
                <a:buSzTx/>
                <a:buFontTx/>
                <a:buNone/>
              </a:pPr>
              <a:r>
                <a:rPr lang="en-US" sz="1400" b="1" dirty="0">
                  <a:solidFill>
                    <a:srgbClr val="0000FF"/>
                  </a:solidFill>
                </a:rPr>
                <a:t>-4/7 log(4/7)</a:t>
              </a:r>
            </a:p>
            <a:p>
              <a:pPr>
                <a:buSzTx/>
                <a:buFontTx/>
                <a:buNone/>
              </a:pPr>
              <a:r>
                <a:rPr lang="en-US" sz="1400" b="1" dirty="0">
                  <a:solidFill>
                    <a:srgbClr val="0000FF"/>
                  </a:solidFill>
                </a:rPr>
                <a:t>= 0.985</a:t>
              </a:r>
            </a:p>
          </p:txBody>
        </p:sp>
        <p:sp>
          <p:nvSpPr>
            <p:cNvPr id="41" name="Text Box 23"/>
            <p:cNvSpPr txBox="1">
              <a:spLocks noChangeArrowheads="1"/>
            </p:cNvSpPr>
            <p:nvPr/>
          </p:nvSpPr>
          <p:spPr bwMode="auto">
            <a:xfrm>
              <a:off x="3588217" y="3525839"/>
              <a:ext cx="1179041" cy="95410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a:t>
              </a:r>
            </a:p>
            <a:p>
              <a:pPr>
                <a:buSzTx/>
                <a:buFontTx/>
                <a:buNone/>
              </a:pPr>
              <a:r>
                <a:rPr lang="en-US" sz="1400" b="1" dirty="0">
                  <a:solidFill>
                    <a:srgbClr val="0000FF"/>
                  </a:solidFill>
                </a:rPr>
                <a:t>-6/7 log(6/7)</a:t>
              </a:r>
            </a:p>
            <a:p>
              <a:pPr>
                <a:buSzTx/>
                <a:buFontTx/>
                <a:buNone/>
              </a:pPr>
              <a:r>
                <a:rPr lang="en-US" sz="1400" b="1" dirty="0">
                  <a:solidFill>
                    <a:srgbClr val="0000FF"/>
                  </a:solidFill>
                </a:rPr>
                <a:t>-1/7 log(1/7)</a:t>
              </a:r>
            </a:p>
            <a:p>
              <a:pPr>
                <a:buSzTx/>
                <a:buFontTx/>
                <a:buNone/>
              </a:pPr>
              <a:r>
                <a:rPr lang="en-US" sz="1400" b="1" dirty="0">
                  <a:solidFill>
                    <a:srgbClr val="0000FF"/>
                  </a:solidFill>
                </a:rPr>
                <a:t>= 0.592</a:t>
              </a:r>
            </a:p>
          </p:txBody>
        </p:sp>
      </p:grpSp>
      <p:sp>
        <p:nvSpPr>
          <p:cNvPr id="45" name="Text Box 22"/>
          <p:cNvSpPr txBox="1">
            <a:spLocks noChangeArrowheads="1"/>
          </p:cNvSpPr>
          <p:nvPr/>
        </p:nvSpPr>
        <p:spPr bwMode="auto">
          <a:xfrm>
            <a:off x="428596" y="5214950"/>
            <a:ext cx="3786214" cy="954107"/>
          </a:xfrm>
          <a:prstGeom prst="rect">
            <a:avLst/>
          </a:prstGeom>
          <a:noFill/>
          <a:ln w="9525">
            <a:noFill/>
            <a:miter lim="800000"/>
            <a:headEnd/>
            <a:tailEnd/>
          </a:ln>
          <a:effectLst/>
        </p:spPr>
        <p:txBody>
          <a:bodyPr wrap="square">
            <a:spAutoFit/>
          </a:bodyPr>
          <a:lstStyle/>
          <a:p>
            <a:pPr>
              <a:buSzTx/>
              <a:buFontTx/>
              <a:buNone/>
            </a:pPr>
            <a:r>
              <a:rPr lang="en-US" sz="1400" b="1" dirty="0">
                <a:solidFill>
                  <a:srgbClr val="00B050"/>
                </a:solidFill>
              </a:rPr>
              <a:t>Gain(</a:t>
            </a:r>
            <a:r>
              <a:rPr lang="en-US" sz="1400" b="1" dirty="0" err="1">
                <a:solidFill>
                  <a:srgbClr val="00B050"/>
                </a:solidFill>
              </a:rPr>
              <a:t>S,Humidity</a:t>
            </a:r>
            <a:r>
              <a:rPr lang="en-US" sz="1400" b="1" dirty="0">
                <a:solidFill>
                  <a:srgbClr val="00B050"/>
                </a:solidFill>
              </a:rPr>
              <a:t>) =	0.94 </a:t>
            </a:r>
          </a:p>
          <a:p>
            <a:pPr>
              <a:buSzTx/>
              <a:buFontTx/>
              <a:buNone/>
            </a:pPr>
            <a:r>
              <a:rPr lang="en-US" sz="1400" b="1" dirty="0">
                <a:solidFill>
                  <a:srgbClr val="00B050"/>
                </a:solidFill>
              </a:rPr>
              <a:t>		-7/14*0.985</a:t>
            </a:r>
          </a:p>
          <a:p>
            <a:pPr>
              <a:buSzTx/>
              <a:buFontTx/>
              <a:buNone/>
            </a:pPr>
            <a:r>
              <a:rPr lang="en-US" sz="1400" b="1" dirty="0">
                <a:solidFill>
                  <a:srgbClr val="00B050"/>
                </a:solidFill>
              </a:rPr>
              <a:t>       		-7/14*0.592</a:t>
            </a:r>
          </a:p>
          <a:p>
            <a:pPr>
              <a:buSzTx/>
              <a:buFontTx/>
              <a:buNone/>
            </a:pPr>
            <a:r>
              <a:rPr lang="en-US" sz="1400" b="1" dirty="0">
                <a:solidFill>
                  <a:srgbClr val="00B050"/>
                </a:solidFill>
              </a:rPr>
              <a:t>	          =	 0.151</a:t>
            </a:r>
          </a:p>
        </p:txBody>
      </p:sp>
      <p:sp>
        <p:nvSpPr>
          <p:cNvPr id="42" name="Text Box 20"/>
          <p:cNvSpPr txBox="1">
            <a:spLocks noChangeArrowheads="1"/>
          </p:cNvSpPr>
          <p:nvPr/>
        </p:nvSpPr>
        <p:spPr bwMode="auto">
          <a:xfrm>
            <a:off x="2976833" y="3692727"/>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6+,1-</a:t>
            </a:r>
            <a:endParaRPr lang="en-US" sz="1400" b="1" dirty="0">
              <a:solidFill>
                <a:srgbClr val="0000FF"/>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3920262" y="1500174"/>
            <a:ext cx="5295208" cy="4500561"/>
            <a:chOff x="1104" y="576"/>
            <a:chExt cx="3592" cy="3218"/>
          </a:xfrm>
        </p:grpSpPr>
        <p:sp>
          <p:nvSpPr>
            <p:cNvPr id="117794" name="Text Box 34"/>
            <p:cNvSpPr txBox="1">
              <a:spLocks noChangeArrowheads="1"/>
            </p:cNvSpPr>
            <p:nvPr/>
          </p:nvSpPr>
          <p:spPr bwMode="auto">
            <a:xfrm>
              <a:off x="1104" y="576"/>
              <a:ext cx="3592" cy="242"/>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Day    Outlook         Temp    Humidity    Wind</a:t>
              </a:r>
              <a:r>
                <a:rPr lang="en-US" sz="1600" b="1" dirty="0"/>
                <a:t>       </a:t>
              </a:r>
              <a:r>
                <a:rPr lang="en-US" sz="1600" b="1" dirty="0">
                  <a:solidFill>
                    <a:srgbClr val="A50021"/>
                  </a:solidFill>
                </a:rPr>
                <a:t>Play</a:t>
              </a:r>
              <a:endParaRPr lang="en-US" sz="1600" u="sng" dirty="0">
                <a:solidFill>
                  <a:srgbClr val="A50021"/>
                </a:solidFill>
                <a:effectLst>
                  <a:outerShdw blurRad="38100" dist="38100" dir="2700000" algn="tl">
                    <a:srgbClr val="000000"/>
                  </a:outerShdw>
                </a:effectLst>
              </a:endParaRPr>
            </a:p>
          </p:txBody>
        </p:sp>
        <p:sp>
          <p:nvSpPr>
            <p:cNvPr id="117795" name="Text Box 35"/>
            <p:cNvSpPr txBox="1">
              <a:spLocks noChangeArrowheads="1"/>
            </p:cNvSpPr>
            <p:nvPr/>
          </p:nvSpPr>
          <p:spPr bwMode="auto">
            <a:xfrm>
              <a:off x="1152" y="902"/>
              <a:ext cx="3310" cy="242"/>
            </a:xfrm>
            <a:prstGeom prst="rect">
              <a:avLst/>
            </a:prstGeom>
            <a:noFill/>
            <a:ln w="9525">
              <a:noFill/>
              <a:miter lim="800000"/>
              <a:headEnd/>
              <a:tailEnd/>
            </a:ln>
            <a:effectLst/>
          </p:spPr>
          <p:txBody>
            <a:bodyPr wrap="none">
              <a:spAutoFit/>
            </a:bodyPr>
            <a:lstStyle/>
            <a:p>
              <a:pPr>
                <a:buSzTx/>
                <a:buFontTx/>
                <a:buNone/>
              </a:pPr>
              <a:r>
                <a:rPr lang="en-US" sz="1600" b="1" dirty="0"/>
                <a:t> 1       Sunny	Hot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6" name="Text Box 36"/>
            <p:cNvSpPr txBox="1">
              <a:spLocks noChangeArrowheads="1"/>
            </p:cNvSpPr>
            <p:nvPr/>
          </p:nvSpPr>
          <p:spPr bwMode="auto">
            <a:xfrm>
              <a:off x="1152" y="1106"/>
              <a:ext cx="3310" cy="242"/>
            </a:xfrm>
            <a:prstGeom prst="rect">
              <a:avLst/>
            </a:prstGeom>
            <a:noFill/>
            <a:ln w="9525">
              <a:noFill/>
              <a:miter lim="800000"/>
              <a:headEnd/>
              <a:tailEnd/>
            </a:ln>
            <a:effectLst/>
          </p:spPr>
          <p:txBody>
            <a:bodyPr wrap="none">
              <a:spAutoFit/>
            </a:bodyPr>
            <a:lstStyle/>
            <a:p>
              <a:pPr>
                <a:buSzTx/>
                <a:buFontTx/>
                <a:buNone/>
              </a:pPr>
              <a:r>
                <a:rPr lang="en-US" sz="1600" b="1" dirty="0"/>
                <a:t> 2       Sunny	Hot	High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7" name="Text Box 37"/>
            <p:cNvSpPr txBox="1">
              <a:spLocks noChangeArrowheads="1"/>
            </p:cNvSpPr>
            <p:nvPr/>
          </p:nvSpPr>
          <p:spPr bwMode="auto">
            <a:xfrm>
              <a:off x="1152" y="1310"/>
              <a:ext cx="3475" cy="242"/>
            </a:xfrm>
            <a:prstGeom prst="rect">
              <a:avLst/>
            </a:prstGeom>
            <a:noFill/>
            <a:ln w="9525">
              <a:noFill/>
              <a:miter lim="800000"/>
              <a:headEnd/>
              <a:tailEnd/>
            </a:ln>
            <a:effectLst/>
          </p:spPr>
          <p:txBody>
            <a:bodyPr wrap="none">
              <a:spAutoFit/>
            </a:bodyPr>
            <a:lstStyle/>
            <a:p>
              <a:pPr>
                <a:buSzTx/>
                <a:buFontTx/>
                <a:buNone/>
              </a:pPr>
              <a:r>
                <a:rPr lang="en-US" sz="1600" b="1" dirty="0"/>
                <a:t> 3       Overcast	Hot	High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798" name="Text Box 38"/>
            <p:cNvSpPr txBox="1">
              <a:spLocks noChangeArrowheads="1"/>
            </p:cNvSpPr>
            <p:nvPr/>
          </p:nvSpPr>
          <p:spPr bwMode="auto">
            <a:xfrm>
              <a:off x="1152" y="1514"/>
              <a:ext cx="3475" cy="242"/>
            </a:xfrm>
            <a:prstGeom prst="rect">
              <a:avLst/>
            </a:prstGeom>
            <a:noFill/>
            <a:ln w="9525">
              <a:noFill/>
              <a:miter lim="800000"/>
              <a:headEnd/>
              <a:tailEnd/>
            </a:ln>
            <a:effectLst/>
          </p:spPr>
          <p:txBody>
            <a:bodyPr wrap="none">
              <a:spAutoFit/>
            </a:bodyPr>
            <a:lstStyle/>
            <a:p>
              <a:pPr>
                <a:buSzTx/>
                <a:buFontTx/>
                <a:buNone/>
              </a:pPr>
              <a:r>
                <a:rPr lang="en-US" sz="1600" b="1" dirty="0"/>
                <a:t> 4       Rain	Mild	High	Weak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799" name="Text Box 39"/>
            <p:cNvSpPr txBox="1">
              <a:spLocks noChangeArrowheads="1"/>
            </p:cNvSpPr>
            <p:nvPr/>
          </p:nvSpPr>
          <p:spPr bwMode="auto">
            <a:xfrm>
              <a:off x="1152" y="1718"/>
              <a:ext cx="3475" cy="242"/>
            </a:xfrm>
            <a:prstGeom prst="rect">
              <a:avLst/>
            </a:prstGeom>
            <a:noFill/>
            <a:ln w="9525">
              <a:noFill/>
              <a:miter lim="800000"/>
              <a:headEnd/>
              <a:tailEnd/>
            </a:ln>
            <a:effectLst/>
          </p:spPr>
          <p:txBody>
            <a:bodyPr wrap="none">
              <a:spAutoFit/>
            </a:bodyPr>
            <a:lstStyle/>
            <a:p>
              <a:pPr>
                <a:buSzTx/>
                <a:buFontTx/>
                <a:buNone/>
              </a:pPr>
              <a:r>
                <a:rPr lang="en-US" sz="1600" b="1" dirty="0"/>
                <a:t> 5       Rain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0" name="Text Box 40"/>
            <p:cNvSpPr txBox="1">
              <a:spLocks noChangeArrowheads="1"/>
            </p:cNvSpPr>
            <p:nvPr/>
          </p:nvSpPr>
          <p:spPr bwMode="auto">
            <a:xfrm>
              <a:off x="1152" y="1922"/>
              <a:ext cx="3310" cy="242"/>
            </a:xfrm>
            <a:prstGeom prst="rect">
              <a:avLst/>
            </a:prstGeom>
            <a:noFill/>
            <a:ln w="9525">
              <a:noFill/>
              <a:miter lim="800000"/>
              <a:headEnd/>
              <a:tailEnd/>
            </a:ln>
            <a:effectLst/>
          </p:spPr>
          <p:txBody>
            <a:bodyPr wrap="none">
              <a:spAutoFit/>
            </a:bodyPr>
            <a:lstStyle/>
            <a:p>
              <a:pPr>
                <a:buSzTx/>
                <a:buFontTx/>
                <a:buNone/>
              </a:pPr>
              <a:r>
                <a:rPr lang="en-US" sz="1600" b="1" dirty="0"/>
                <a:t> 6       Rain	Cool	Normal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1" name="Text Box 41"/>
            <p:cNvSpPr txBox="1">
              <a:spLocks noChangeArrowheads="1"/>
            </p:cNvSpPr>
            <p:nvPr/>
          </p:nvSpPr>
          <p:spPr bwMode="auto">
            <a:xfrm>
              <a:off x="1152" y="2125"/>
              <a:ext cx="3514" cy="242"/>
            </a:xfrm>
            <a:prstGeom prst="rect">
              <a:avLst/>
            </a:prstGeom>
            <a:noFill/>
            <a:ln w="9525">
              <a:noFill/>
              <a:miter lim="800000"/>
              <a:headEnd/>
              <a:tailEnd/>
            </a:ln>
            <a:effectLst/>
          </p:spPr>
          <p:txBody>
            <a:bodyPr wrap="none">
              <a:spAutoFit/>
            </a:bodyPr>
            <a:lstStyle/>
            <a:p>
              <a:pPr>
                <a:buSzTx/>
                <a:buFontTx/>
                <a:buNone/>
              </a:pPr>
              <a:r>
                <a:rPr lang="en-US" sz="1600" b="1" dirty="0"/>
                <a:t> 7       Overcast	Cool	Normal	Strong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2" name="Text Box 42"/>
            <p:cNvSpPr txBox="1">
              <a:spLocks noChangeArrowheads="1"/>
            </p:cNvSpPr>
            <p:nvPr/>
          </p:nvSpPr>
          <p:spPr bwMode="auto">
            <a:xfrm>
              <a:off x="1152" y="2329"/>
              <a:ext cx="3347" cy="242"/>
            </a:xfrm>
            <a:prstGeom prst="rect">
              <a:avLst/>
            </a:prstGeom>
            <a:noFill/>
            <a:ln w="9525">
              <a:noFill/>
              <a:miter lim="800000"/>
              <a:headEnd/>
              <a:tailEnd/>
            </a:ln>
            <a:effectLst/>
          </p:spPr>
          <p:txBody>
            <a:bodyPr wrap="none">
              <a:spAutoFit/>
            </a:bodyPr>
            <a:lstStyle/>
            <a:p>
              <a:pPr>
                <a:buSzTx/>
                <a:buFontTx/>
                <a:buNone/>
              </a:pPr>
              <a:r>
                <a:rPr lang="en-US" sz="1600" b="1" dirty="0"/>
                <a:t> 8       Sunny	Mild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3" name="Text Box 43"/>
            <p:cNvSpPr txBox="1">
              <a:spLocks noChangeArrowheads="1"/>
            </p:cNvSpPr>
            <p:nvPr/>
          </p:nvSpPr>
          <p:spPr bwMode="auto">
            <a:xfrm>
              <a:off x="1152" y="2533"/>
              <a:ext cx="3475" cy="242"/>
            </a:xfrm>
            <a:prstGeom prst="rect">
              <a:avLst/>
            </a:prstGeom>
            <a:noFill/>
            <a:ln w="9525">
              <a:noFill/>
              <a:miter lim="800000"/>
              <a:headEnd/>
              <a:tailEnd/>
            </a:ln>
            <a:effectLst/>
          </p:spPr>
          <p:txBody>
            <a:bodyPr wrap="none">
              <a:spAutoFit/>
            </a:bodyPr>
            <a:lstStyle/>
            <a:p>
              <a:pPr>
                <a:buSzTx/>
                <a:buFontTx/>
                <a:buNone/>
              </a:pPr>
              <a:r>
                <a:rPr lang="en-US" sz="1600" b="1" dirty="0"/>
                <a:t> 9       Sunny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4" name="Text Box 44"/>
            <p:cNvSpPr txBox="1">
              <a:spLocks noChangeArrowheads="1"/>
            </p:cNvSpPr>
            <p:nvPr/>
          </p:nvSpPr>
          <p:spPr bwMode="auto">
            <a:xfrm>
              <a:off x="1152" y="2737"/>
              <a:ext cx="3514" cy="242"/>
            </a:xfrm>
            <a:prstGeom prst="rect">
              <a:avLst/>
            </a:prstGeom>
            <a:noFill/>
            <a:ln w="9525">
              <a:noFill/>
              <a:miter lim="800000"/>
              <a:headEnd/>
              <a:tailEnd/>
            </a:ln>
            <a:effectLst/>
          </p:spPr>
          <p:txBody>
            <a:bodyPr wrap="none">
              <a:spAutoFit/>
            </a:bodyPr>
            <a:lstStyle/>
            <a:p>
              <a:pPr>
                <a:buSzTx/>
                <a:buFontTx/>
                <a:buNone/>
              </a:pPr>
              <a:r>
                <a:rPr lang="en-US" sz="1600" b="1" dirty="0"/>
                <a:t>10      Rain	Mild	Normal	Weak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5" name="Text Box 45"/>
            <p:cNvSpPr txBox="1">
              <a:spLocks noChangeArrowheads="1"/>
            </p:cNvSpPr>
            <p:nvPr/>
          </p:nvSpPr>
          <p:spPr bwMode="auto">
            <a:xfrm>
              <a:off x="1152" y="2940"/>
              <a:ext cx="3475" cy="242"/>
            </a:xfrm>
            <a:prstGeom prst="rect">
              <a:avLst/>
            </a:prstGeom>
            <a:noFill/>
            <a:ln w="9525">
              <a:noFill/>
              <a:miter lim="800000"/>
              <a:headEnd/>
              <a:tailEnd/>
            </a:ln>
            <a:effectLst/>
          </p:spPr>
          <p:txBody>
            <a:bodyPr wrap="none">
              <a:spAutoFit/>
            </a:bodyPr>
            <a:lstStyle/>
            <a:p>
              <a:pPr>
                <a:buSzTx/>
                <a:buFontTx/>
                <a:buNone/>
              </a:pPr>
              <a:r>
                <a:rPr lang="en-US" sz="1600" b="1" dirty="0"/>
                <a:t>11      Sunny	Mild	Normal	Strong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806" name="Text Box 46"/>
            <p:cNvSpPr txBox="1">
              <a:spLocks noChangeArrowheads="1"/>
            </p:cNvSpPr>
            <p:nvPr/>
          </p:nvSpPr>
          <p:spPr bwMode="auto">
            <a:xfrm>
              <a:off x="1152" y="3145"/>
              <a:ext cx="3475" cy="242"/>
            </a:xfrm>
            <a:prstGeom prst="rect">
              <a:avLst/>
            </a:prstGeom>
            <a:noFill/>
            <a:ln w="9525">
              <a:noFill/>
              <a:miter lim="800000"/>
              <a:headEnd/>
              <a:tailEnd/>
            </a:ln>
            <a:effectLst/>
          </p:spPr>
          <p:txBody>
            <a:bodyPr wrap="none">
              <a:spAutoFit/>
            </a:bodyPr>
            <a:lstStyle/>
            <a:p>
              <a:pPr>
                <a:buSzTx/>
                <a:buFontTx/>
                <a:buNone/>
              </a:pPr>
              <a:r>
                <a:rPr lang="en-US" sz="1600" b="1" dirty="0"/>
                <a:t>12      Overcast	Mild	High	Strong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7" name="Text Box 47"/>
            <p:cNvSpPr txBox="1">
              <a:spLocks noChangeArrowheads="1"/>
            </p:cNvSpPr>
            <p:nvPr/>
          </p:nvSpPr>
          <p:spPr bwMode="auto">
            <a:xfrm>
              <a:off x="1152" y="3349"/>
              <a:ext cx="3475" cy="242"/>
            </a:xfrm>
            <a:prstGeom prst="rect">
              <a:avLst/>
            </a:prstGeom>
            <a:noFill/>
            <a:ln w="9525">
              <a:noFill/>
              <a:miter lim="800000"/>
              <a:headEnd/>
              <a:tailEnd/>
            </a:ln>
            <a:effectLst/>
          </p:spPr>
          <p:txBody>
            <a:bodyPr wrap="none">
              <a:spAutoFit/>
            </a:bodyPr>
            <a:lstStyle/>
            <a:p>
              <a:pPr>
                <a:buSzTx/>
                <a:buFontTx/>
                <a:buNone/>
              </a:pPr>
              <a:r>
                <a:rPr lang="en-US" sz="1600" b="1" dirty="0"/>
                <a:t>13      Overcast	Hot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8" name="Text Box 48"/>
            <p:cNvSpPr txBox="1">
              <a:spLocks noChangeArrowheads="1"/>
            </p:cNvSpPr>
            <p:nvPr/>
          </p:nvSpPr>
          <p:spPr bwMode="auto">
            <a:xfrm>
              <a:off x="1152" y="3552"/>
              <a:ext cx="3347" cy="242"/>
            </a:xfrm>
            <a:prstGeom prst="rect">
              <a:avLst/>
            </a:prstGeom>
            <a:noFill/>
            <a:ln w="9525">
              <a:noFill/>
              <a:miter lim="800000"/>
              <a:headEnd/>
              <a:tailEnd/>
            </a:ln>
            <a:effectLst/>
          </p:spPr>
          <p:txBody>
            <a:bodyPr wrap="none">
              <a:spAutoFit/>
            </a:bodyPr>
            <a:lstStyle/>
            <a:p>
              <a:pPr>
                <a:buSzTx/>
                <a:buFontTx/>
                <a:buNone/>
              </a:pPr>
              <a:r>
                <a:rPr lang="en-US" sz="1600" b="1" dirty="0"/>
                <a:t>14      Rain	Mild	High	Strong	</a:t>
              </a:r>
              <a:r>
                <a:rPr lang="en-US" sz="1600" b="1" dirty="0">
                  <a:solidFill>
                    <a:srgbClr val="A50021"/>
                  </a:solidFill>
                </a:rPr>
                <a:t>No </a:t>
              </a:r>
              <a:endParaRPr lang="en-US" sz="1600" u="sng" dirty="0">
                <a:solidFill>
                  <a:srgbClr val="A50021"/>
                </a:solidFill>
                <a:effectLst>
                  <a:outerShdw blurRad="38100" dist="38100" dir="2700000" algn="tl">
                    <a:srgbClr val="000000"/>
                  </a:outerShdw>
                </a:effectLst>
              </a:endParaRPr>
            </a:p>
          </p:txBody>
        </p:sp>
      </p:grpSp>
      <p:cxnSp>
        <p:nvCxnSpPr>
          <p:cNvPr id="49" name="Straight Connector 48"/>
          <p:cNvCxnSpPr/>
          <p:nvPr/>
        </p:nvCxnSpPr>
        <p:spPr>
          <a:xfrm>
            <a:off x="3997343" y="1927214"/>
            <a:ext cx="51435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317755" y="3749678"/>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 name="Title 53"/>
          <p:cNvSpPr>
            <a:spLocks noGrp="1"/>
          </p:cNvSpPr>
          <p:nvPr>
            <p:ph type="title"/>
          </p:nvPr>
        </p:nvSpPr>
        <p:spPr/>
        <p:txBody>
          <a:bodyPr>
            <a:normAutofit/>
          </a:bodyPr>
          <a:lstStyle/>
          <a:p>
            <a:r>
              <a:rPr lang="en-US" dirty="0"/>
              <a:t>ID3 step 5</a:t>
            </a:r>
          </a:p>
        </p:txBody>
      </p:sp>
      <p:sp>
        <p:nvSpPr>
          <p:cNvPr id="26" name="TextBox 25"/>
          <p:cNvSpPr txBox="1"/>
          <p:nvPr/>
        </p:nvSpPr>
        <p:spPr>
          <a:xfrm>
            <a:off x="714348" y="1571612"/>
            <a:ext cx="2478564" cy="461665"/>
          </a:xfrm>
          <a:prstGeom prst="rect">
            <a:avLst/>
          </a:prstGeom>
          <a:noFill/>
        </p:spPr>
        <p:txBody>
          <a:bodyPr wrap="none" rtlCol="0">
            <a:spAutoFit/>
          </a:bodyPr>
          <a:lstStyle/>
          <a:p>
            <a:r>
              <a:rPr lang="en-US" sz="2400" dirty="0"/>
              <a:t>Find Gain(</a:t>
            </a:r>
            <a:r>
              <a:rPr lang="en-US" sz="2400" dirty="0" err="1"/>
              <a:t>S,Wind</a:t>
            </a:r>
            <a:r>
              <a:rPr lang="en-US" sz="2400" dirty="0"/>
              <a:t>)</a:t>
            </a:r>
          </a:p>
        </p:txBody>
      </p:sp>
      <p:grpSp>
        <p:nvGrpSpPr>
          <p:cNvPr id="3" name="Group 41"/>
          <p:cNvGrpSpPr/>
          <p:nvPr/>
        </p:nvGrpSpPr>
        <p:grpSpPr>
          <a:xfrm>
            <a:off x="642910" y="2214554"/>
            <a:ext cx="3286148" cy="2928958"/>
            <a:chOff x="1481110" y="1550988"/>
            <a:chExt cx="3286148" cy="2928958"/>
          </a:xfrm>
        </p:grpSpPr>
        <p:sp>
          <p:nvSpPr>
            <p:cNvPr id="24" name="Text Box 4"/>
            <p:cNvSpPr txBox="1">
              <a:spLocks noChangeArrowheads="1"/>
            </p:cNvSpPr>
            <p:nvPr/>
          </p:nvSpPr>
          <p:spPr bwMode="auto">
            <a:xfrm>
              <a:off x="2687358" y="1550988"/>
              <a:ext cx="651140"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Wind</a:t>
              </a:r>
            </a:p>
          </p:txBody>
        </p:sp>
        <p:sp>
          <p:nvSpPr>
            <p:cNvPr id="27" name="Text Box 5"/>
            <p:cNvSpPr txBox="1">
              <a:spLocks noChangeArrowheads="1"/>
            </p:cNvSpPr>
            <p:nvPr/>
          </p:nvSpPr>
          <p:spPr bwMode="auto">
            <a:xfrm>
              <a:off x="3642815" y="2803525"/>
              <a:ext cx="750847"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66"/>
                  </a:solidFill>
                </a:rPr>
                <a:t>Strong</a:t>
              </a:r>
              <a:endParaRPr lang="en-US" sz="1400" b="1" dirty="0">
                <a:solidFill>
                  <a:srgbClr val="0000FF"/>
                </a:solidFill>
              </a:endParaRPr>
            </a:p>
          </p:txBody>
        </p:sp>
        <p:cxnSp>
          <p:nvCxnSpPr>
            <p:cNvPr id="30" name="AutoShape 8"/>
            <p:cNvCxnSpPr>
              <a:cxnSpLocks noChangeShapeType="1"/>
              <a:stCxn id="24" idx="2"/>
              <a:endCxn id="27" idx="0"/>
            </p:cNvCxnSpPr>
            <p:nvPr/>
          </p:nvCxnSpPr>
          <p:spPr bwMode="auto">
            <a:xfrm rot="16200000" flipH="1">
              <a:off x="3043203" y="1828489"/>
              <a:ext cx="944760" cy="1005311"/>
            </a:xfrm>
            <a:prstGeom prst="straightConnector1">
              <a:avLst/>
            </a:prstGeom>
            <a:noFill/>
            <a:ln w="9525">
              <a:solidFill>
                <a:schemeClr val="tx1"/>
              </a:solidFill>
              <a:round/>
              <a:headEnd/>
              <a:tailEnd/>
            </a:ln>
            <a:effectLst/>
          </p:spPr>
        </p:cxnSp>
        <p:sp>
          <p:nvSpPr>
            <p:cNvPr id="34" name="Text Box 16"/>
            <p:cNvSpPr txBox="1">
              <a:spLocks noChangeArrowheads="1"/>
            </p:cNvSpPr>
            <p:nvPr/>
          </p:nvSpPr>
          <p:spPr bwMode="auto">
            <a:xfrm>
              <a:off x="1838300" y="2803525"/>
              <a:ext cx="671851"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66"/>
                  </a:solidFill>
                </a:rPr>
                <a:t>Weak</a:t>
              </a:r>
              <a:endParaRPr lang="en-US" sz="1400" b="1" dirty="0">
                <a:solidFill>
                  <a:srgbClr val="0000FF"/>
                </a:solidFill>
              </a:endParaRPr>
            </a:p>
          </p:txBody>
        </p:sp>
        <p:cxnSp>
          <p:nvCxnSpPr>
            <p:cNvPr id="36" name="AutoShape 18"/>
            <p:cNvCxnSpPr>
              <a:cxnSpLocks noChangeShapeType="1"/>
              <a:stCxn id="24" idx="2"/>
              <a:endCxn id="34" idx="0"/>
            </p:cNvCxnSpPr>
            <p:nvPr/>
          </p:nvCxnSpPr>
          <p:spPr bwMode="auto">
            <a:xfrm rot="5400000">
              <a:off x="2121197" y="1911794"/>
              <a:ext cx="944760" cy="838702"/>
            </a:xfrm>
            <a:prstGeom prst="straightConnector1">
              <a:avLst/>
            </a:prstGeom>
            <a:noFill/>
            <a:ln w="9525">
              <a:solidFill>
                <a:schemeClr val="tx1"/>
              </a:solidFill>
              <a:round/>
              <a:headEnd/>
              <a:tailEnd/>
            </a:ln>
            <a:effectLst/>
          </p:spPr>
        </p:cxnSp>
        <p:sp>
          <p:nvSpPr>
            <p:cNvPr id="38" name="Text Box 20"/>
            <p:cNvSpPr txBox="1">
              <a:spLocks noChangeArrowheads="1"/>
            </p:cNvSpPr>
            <p:nvPr/>
          </p:nvSpPr>
          <p:spPr bwMode="auto">
            <a:xfrm>
              <a:off x="1886207" y="3029161"/>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6+,2-</a:t>
              </a:r>
              <a:endParaRPr lang="en-US" sz="1400" b="1" dirty="0">
                <a:solidFill>
                  <a:srgbClr val="0000FF"/>
                </a:solidFill>
              </a:endParaRPr>
            </a:p>
          </p:txBody>
        </p:sp>
        <p:sp>
          <p:nvSpPr>
            <p:cNvPr id="40" name="Text Box 22"/>
            <p:cNvSpPr txBox="1">
              <a:spLocks noChangeArrowheads="1"/>
            </p:cNvSpPr>
            <p:nvPr/>
          </p:nvSpPr>
          <p:spPr bwMode="auto">
            <a:xfrm>
              <a:off x="1481110" y="3525839"/>
              <a:ext cx="1179041" cy="95410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a:t>
              </a:r>
            </a:p>
            <a:p>
              <a:pPr>
                <a:buSzTx/>
                <a:buFontTx/>
                <a:buNone/>
              </a:pPr>
              <a:r>
                <a:rPr lang="en-US" sz="1400" b="1" dirty="0">
                  <a:solidFill>
                    <a:srgbClr val="0000FF"/>
                  </a:solidFill>
                </a:rPr>
                <a:t>-6/8 log(6/8)</a:t>
              </a:r>
            </a:p>
            <a:p>
              <a:pPr>
                <a:buSzTx/>
                <a:buFontTx/>
                <a:buNone/>
              </a:pPr>
              <a:r>
                <a:rPr lang="en-US" sz="1400" b="1" dirty="0">
                  <a:solidFill>
                    <a:srgbClr val="0000FF"/>
                  </a:solidFill>
                </a:rPr>
                <a:t>-2/8 log(2/8)</a:t>
              </a:r>
            </a:p>
            <a:p>
              <a:pPr>
                <a:buSzTx/>
                <a:buFontTx/>
                <a:buNone/>
              </a:pPr>
              <a:r>
                <a:rPr lang="en-US" sz="1400" b="1" dirty="0">
                  <a:solidFill>
                    <a:srgbClr val="0000FF"/>
                  </a:solidFill>
                </a:rPr>
                <a:t>= 0.811</a:t>
              </a:r>
            </a:p>
          </p:txBody>
        </p:sp>
        <p:sp>
          <p:nvSpPr>
            <p:cNvPr id="41" name="Text Box 23"/>
            <p:cNvSpPr txBox="1">
              <a:spLocks noChangeArrowheads="1"/>
            </p:cNvSpPr>
            <p:nvPr/>
          </p:nvSpPr>
          <p:spPr bwMode="auto">
            <a:xfrm>
              <a:off x="3588217" y="3525839"/>
              <a:ext cx="1179041" cy="95410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a:t>
              </a:r>
            </a:p>
            <a:p>
              <a:pPr>
                <a:buSzTx/>
                <a:buFontTx/>
                <a:buNone/>
              </a:pPr>
              <a:r>
                <a:rPr lang="en-US" sz="1400" b="1" dirty="0">
                  <a:solidFill>
                    <a:srgbClr val="0000FF"/>
                  </a:solidFill>
                </a:rPr>
                <a:t>-3/6 log(3/6)</a:t>
              </a:r>
            </a:p>
            <a:p>
              <a:pPr>
                <a:buSzTx/>
                <a:buFontTx/>
                <a:buNone/>
              </a:pPr>
              <a:r>
                <a:rPr lang="en-US" sz="1400" b="1" dirty="0">
                  <a:solidFill>
                    <a:srgbClr val="0000FF"/>
                  </a:solidFill>
                </a:rPr>
                <a:t>-3/6 log(3/6)</a:t>
              </a:r>
            </a:p>
            <a:p>
              <a:pPr>
                <a:buSzTx/>
                <a:buFontTx/>
                <a:buNone/>
              </a:pPr>
              <a:r>
                <a:rPr lang="en-US" sz="1400" b="1" dirty="0">
                  <a:solidFill>
                    <a:srgbClr val="0000FF"/>
                  </a:solidFill>
                </a:rPr>
                <a:t>= 1</a:t>
              </a:r>
            </a:p>
          </p:txBody>
        </p:sp>
      </p:grpSp>
      <p:sp>
        <p:nvSpPr>
          <p:cNvPr id="45" name="Text Box 22"/>
          <p:cNvSpPr txBox="1">
            <a:spLocks noChangeArrowheads="1"/>
          </p:cNvSpPr>
          <p:nvPr/>
        </p:nvSpPr>
        <p:spPr bwMode="auto">
          <a:xfrm>
            <a:off x="428596" y="5214950"/>
            <a:ext cx="3786214" cy="954107"/>
          </a:xfrm>
          <a:prstGeom prst="rect">
            <a:avLst/>
          </a:prstGeom>
          <a:noFill/>
          <a:ln w="9525">
            <a:noFill/>
            <a:miter lim="800000"/>
            <a:headEnd/>
            <a:tailEnd/>
          </a:ln>
          <a:effectLst/>
        </p:spPr>
        <p:txBody>
          <a:bodyPr wrap="square">
            <a:spAutoFit/>
          </a:bodyPr>
          <a:lstStyle/>
          <a:p>
            <a:pPr>
              <a:buSzTx/>
              <a:buFontTx/>
              <a:buNone/>
            </a:pPr>
            <a:r>
              <a:rPr lang="en-US" sz="1400" b="1" dirty="0">
                <a:solidFill>
                  <a:srgbClr val="00B050"/>
                </a:solidFill>
              </a:rPr>
              <a:t>Gain(</a:t>
            </a:r>
            <a:r>
              <a:rPr lang="en-US" sz="1400" b="1">
                <a:solidFill>
                  <a:srgbClr val="00B050"/>
                </a:solidFill>
              </a:rPr>
              <a:t>S,Wind) </a:t>
            </a:r>
            <a:r>
              <a:rPr lang="en-US" sz="1400" b="1" dirty="0">
                <a:solidFill>
                  <a:srgbClr val="00B050"/>
                </a:solidFill>
              </a:rPr>
              <a:t>=	0.94 </a:t>
            </a:r>
          </a:p>
          <a:p>
            <a:pPr>
              <a:buSzTx/>
              <a:buFontTx/>
              <a:buNone/>
            </a:pPr>
            <a:r>
              <a:rPr lang="en-US" sz="1400" b="1" dirty="0">
                <a:solidFill>
                  <a:srgbClr val="00B050"/>
                </a:solidFill>
              </a:rPr>
              <a:t>		-8/14*0.811</a:t>
            </a:r>
          </a:p>
          <a:p>
            <a:pPr>
              <a:buSzTx/>
              <a:buFontTx/>
              <a:buNone/>
            </a:pPr>
            <a:r>
              <a:rPr lang="en-US" sz="1400" b="1" dirty="0">
                <a:solidFill>
                  <a:srgbClr val="00B050"/>
                </a:solidFill>
              </a:rPr>
              <a:t>       		-6/14*1</a:t>
            </a:r>
          </a:p>
          <a:p>
            <a:pPr>
              <a:buSzTx/>
              <a:buFontTx/>
              <a:buNone/>
            </a:pPr>
            <a:r>
              <a:rPr lang="en-US" sz="1400" b="1" dirty="0">
                <a:solidFill>
                  <a:srgbClr val="00B050"/>
                </a:solidFill>
              </a:rPr>
              <a:t>	          =	 0.048</a:t>
            </a:r>
          </a:p>
        </p:txBody>
      </p:sp>
      <p:sp>
        <p:nvSpPr>
          <p:cNvPr id="42" name="Text Box 20"/>
          <p:cNvSpPr txBox="1">
            <a:spLocks noChangeArrowheads="1"/>
          </p:cNvSpPr>
          <p:nvPr/>
        </p:nvSpPr>
        <p:spPr bwMode="auto">
          <a:xfrm>
            <a:off x="2976833" y="3692727"/>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3+,3-</a:t>
            </a:r>
            <a:endParaRPr lang="en-US" sz="1400" b="1" dirty="0">
              <a:solidFill>
                <a:srgbClr val="0000FF"/>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3920262" y="1500174"/>
            <a:ext cx="5295208" cy="4500561"/>
            <a:chOff x="1104" y="576"/>
            <a:chExt cx="3592" cy="3218"/>
          </a:xfrm>
        </p:grpSpPr>
        <p:sp>
          <p:nvSpPr>
            <p:cNvPr id="117794" name="Text Box 34"/>
            <p:cNvSpPr txBox="1">
              <a:spLocks noChangeArrowheads="1"/>
            </p:cNvSpPr>
            <p:nvPr/>
          </p:nvSpPr>
          <p:spPr bwMode="auto">
            <a:xfrm>
              <a:off x="1104" y="576"/>
              <a:ext cx="3592" cy="242"/>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Day    Outlook         Temp    Humidity    Wind</a:t>
              </a:r>
              <a:r>
                <a:rPr lang="en-US" sz="1600" b="1" dirty="0"/>
                <a:t>       </a:t>
              </a:r>
              <a:r>
                <a:rPr lang="en-US" sz="1600" b="1" dirty="0">
                  <a:solidFill>
                    <a:srgbClr val="A50021"/>
                  </a:solidFill>
                </a:rPr>
                <a:t>Play</a:t>
              </a:r>
              <a:endParaRPr lang="en-US" sz="1600" u="sng" dirty="0">
                <a:solidFill>
                  <a:srgbClr val="A50021"/>
                </a:solidFill>
                <a:effectLst>
                  <a:outerShdw blurRad="38100" dist="38100" dir="2700000" algn="tl">
                    <a:srgbClr val="000000"/>
                  </a:outerShdw>
                </a:effectLst>
              </a:endParaRPr>
            </a:p>
          </p:txBody>
        </p:sp>
        <p:sp>
          <p:nvSpPr>
            <p:cNvPr id="117795" name="Text Box 35"/>
            <p:cNvSpPr txBox="1">
              <a:spLocks noChangeArrowheads="1"/>
            </p:cNvSpPr>
            <p:nvPr/>
          </p:nvSpPr>
          <p:spPr bwMode="auto">
            <a:xfrm>
              <a:off x="1152" y="902"/>
              <a:ext cx="3310" cy="242"/>
            </a:xfrm>
            <a:prstGeom prst="rect">
              <a:avLst/>
            </a:prstGeom>
            <a:noFill/>
            <a:ln w="9525">
              <a:noFill/>
              <a:miter lim="800000"/>
              <a:headEnd/>
              <a:tailEnd/>
            </a:ln>
            <a:effectLst/>
          </p:spPr>
          <p:txBody>
            <a:bodyPr wrap="none">
              <a:spAutoFit/>
            </a:bodyPr>
            <a:lstStyle/>
            <a:p>
              <a:pPr>
                <a:buSzTx/>
                <a:buFontTx/>
                <a:buNone/>
              </a:pPr>
              <a:r>
                <a:rPr lang="en-US" sz="1600" b="1" dirty="0"/>
                <a:t> 1       Sunny	Hot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6" name="Text Box 36"/>
            <p:cNvSpPr txBox="1">
              <a:spLocks noChangeArrowheads="1"/>
            </p:cNvSpPr>
            <p:nvPr/>
          </p:nvSpPr>
          <p:spPr bwMode="auto">
            <a:xfrm>
              <a:off x="1152" y="1106"/>
              <a:ext cx="3310" cy="242"/>
            </a:xfrm>
            <a:prstGeom prst="rect">
              <a:avLst/>
            </a:prstGeom>
            <a:noFill/>
            <a:ln w="9525">
              <a:noFill/>
              <a:miter lim="800000"/>
              <a:headEnd/>
              <a:tailEnd/>
            </a:ln>
            <a:effectLst/>
          </p:spPr>
          <p:txBody>
            <a:bodyPr wrap="none">
              <a:spAutoFit/>
            </a:bodyPr>
            <a:lstStyle/>
            <a:p>
              <a:pPr>
                <a:buSzTx/>
                <a:buFontTx/>
                <a:buNone/>
              </a:pPr>
              <a:r>
                <a:rPr lang="en-US" sz="1600" b="1" dirty="0"/>
                <a:t> 2       Sunny	Hot	High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7" name="Text Box 37"/>
            <p:cNvSpPr txBox="1">
              <a:spLocks noChangeArrowheads="1"/>
            </p:cNvSpPr>
            <p:nvPr/>
          </p:nvSpPr>
          <p:spPr bwMode="auto">
            <a:xfrm>
              <a:off x="1152" y="1310"/>
              <a:ext cx="3475" cy="242"/>
            </a:xfrm>
            <a:prstGeom prst="rect">
              <a:avLst/>
            </a:prstGeom>
            <a:noFill/>
            <a:ln w="9525">
              <a:noFill/>
              <a:miter lim="800000"/>
              <a:headEnd/>
              <a:tailEnd/>
            </a:ln>
            <a:effectLst/>
          </p:spPr>
          <p:txBody>
            <a:bodyPr wrap="none">
              <a:spAutoFit/>
            </a:bodyPr>
            <a:lstStyle/>
            <a:p>
              <a:pPr>
                <a:buSzTx/>
                <a:buFontTx/>
                <a:buNone/>
              </a:pPr>
              <a:r>
                <a:rPr lang="en-US" sz="1600" b="1" dirty="0"/>
                <a:t> 3       Overcast	Hot	High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798" name="Text Box 38"/>
            <p:cNvSpPr txBox="1">
              <a:spLocks noChangeArrowheads="1"/>
            </p:cNvSpPr>
            <p:nvPr/>
          </p:nvSpPr>
          <p:spPr bwMode="auto">
            <a:xfrm>
              <a:off x="1152" y="1514"/>
              <a:ext cx="3475" cy="242"/>
            </a:xfrm>
            <a:prstGeom prst="rect">
              <a:avLst/>
            </a:prstGeom>
            <a:noFill/>
            <a:ln w="9525">
              <a:noFill/>
              <a:miter lim="800000"/>
              <a:headEnd/>
              <a:tailEnd/>
            </a:ln>
            <a:effectLst/>
          </p:spPr>
          <p:txBody>
            <a:bodyPr wrap="none">
              <a:spAutoFit/>
            </a:bodyPr>
            <a:lstStyle/>
            <a:p>
              <a:pPr>
                <a:buSzTx/>
                <a:buFontTx/>
                <a:buNone/>
              </a:pPr>
              <a:r>
                <a:rPr lang="en-US" sz="1600" b="1" dirty="0"/>
                <a:t> 4       Rain	Mild	High	Weak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799" name="Text Box 39"/>
            <p:cNvSpPr txBox="1">
              <a:spLocks noChangeArrowheads="1"/>
            </p:cNvSpPr>
            <p:nvPr/>
          </p:nvSpPr>
          <p:spPr bwMode="auto">
            <a:xfrm>
              <a:off x="1152" y="1718"/>
              <a:ext cx="3475" cy="242"/>
            </a:xfrm>
            <a:prstGeom prst="rect">
              <a:avLst/>
            </a:prstGeom>
            <a:noFill/>
            <a:ln w="9525">
              <a:noFill/>
              <a:miter lim="800000"/>
              <a:headEnd/>
              <a:tailEnd/>
            </a:ln>
            <a:effectLst/>
          </p:spPr>
          <p:txBody>
            <a:bodyPr wrap="none">
              <a:spAutoFit/>
            </a:bodyPr>
            <a:lstStyle/>
            <a:p>
              <a:pPr>
                <a:buSzTx/>
                <a:buFontTx/>
                <a:buNone/>
              </a:pPr>
              <a:r>
                <a:rPr lang="en-US" sz="1600" b="1" dirty="0"/>
                <a:t> 5       Rain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0" name="Text Box 40"/>
            <p:cNvSpPr txBox="1">
              <a:spLocks noChangeArrowheads="1"/>
            </p:cNvSpPr>
            <p:nvPr/>
          </p:nvSpPr>
          <p:spPr bwMode="auto">
            <a:xfrm>
              <a:off x="1152" y="1922"/>
              <a:ext cx="3310" cy="242"/>
            </a:xfrm>
            <a:prstGeom prst="rect">
              <a:avLst/>
            </a:prstGeom>
            <a:noFill/>
            <a:ln w="9525">
              <a:noFill/>
              <a:miter lim="800000"/>
              <a:headEnd/>
              <a:tailEnd/>
            </a:ln>
            <a:effectLst/>
          </p:spPr>
          <p:txBody>
            <a:bodyPr wrap="none">
              <a:spAutoFit/>
            </a:bodyPr>
            <a:lstStyle/>
            <a:p>
              <a:pPr>
                <a:buSzTx/>
                <a:buFontTx/>
                <a:buNone/>
              </a:pPr>
              <a:r>
                <a:rPr lang="en-US" sz="1600" b="1" dirty="0"/>
                <a:t> 6       Rain	Cool	Normal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1" name="Text Box 41"/>
            <p:cNvSpPr txBox="1">
              <a:spLocks noChangeArrowheads="1"/>
            </p:cNvSpPr>
            <p:nvPr/>
          </p:nvSpPr>
          <p:spPr bwMode="auto">
            <a:xfrm>
              <a:off x="1152" y="2125"/>
              <a:ext cx="3514" cy="242"/>
            </a:xfrm>
            <a:prstGeom prst="rect">
              <a:avLst/>
            </a:prstGeom>
            <a:noFill/>
            <a:ln w="9525">
              <a:noFill/>
              <a:miter lim="800000"/>
              <a:headEnd/>
              <a:tailEnd/>
            </a:ln>
            <a:effectLst/>
          </p:spPr>
          <p:txBody>
            <a:bodyPr wrap="none">
              <a:spAutoFit/>
            </a:bodyPr>
            <a:lstStyle/>
            <a:p>
              <a:pPr>
                <a:buSzTx/>
                <a:buFontTx/>
                <a:buNone/>
              </a:pPr>
              <a:r>
                <a:rPr lang="en-US" sz="1600" b="1" dirty="0"/>
                <a:t> 7       Overcast	Cool	Normal	Strong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2" name="Text Box 42"/>
            <p:cNvSpPr txBox="1">
              <a:spLocks noChangeArrowheads="1"/>
            </p:cNvSpPr>
            <p:nvPr/>
          </p:nvSpPr>
          <p:spPr bwMode="auto">
            <a:xfrm>
              <a:off x="1152" y="2329"/>
              <a:ext cx="3347" cy="242"/>
            </a:xfrm>
            <a:prstGeom prst="rect">
              <a:avLst/>
            </a:prstGeom>
            <a:noFill/>
            <a:ln w="9525">
              <a:noFill/>
              <a:miter lim="800000"/>
              <a:headEnd/>
              <a:tailEnd/>
            </a:ln>
            <a:effectLst/>
          </p:spPr>
          <p:txBody>
            <a:bodyPr wrap="none">
              <a:spAutoFit/>
            </a:bodyPr>
            <a:lstStyle/>
            <a:p>
              <a:pPr>
                <a:buSzTx/>
                <a:buFontTx/>
                <a:buNone/>
              </a:pPr>
              <a:r>
                <a:rPr lang="en-US" sz="1600" b="1" dirty="0"/>
                <a:t> 8       Sunny	Mild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3" name="Text Box 43"/>
            <p:cNvSpPr txBox="1">
              <a:spLocks noChangeArrowheads="1"/>
            </p:cNvSpPr>
            <p:nvPr/>
          </p:nvSpPr>
          <p:spPr bwMode="auto">
            <a:xfrm>
              <a:off x="1152" y="2533"/>
              <a:ext cx="3475" cy="242"/>
            </a:xfrm>
            <a:prstGeom prst="rect">
              <a:avLst/>
            </a:prstGeom>
            <a:noFill/>
            <a:ln w="9525">
              <a:noFill/>
              <a:miter lim="800000"/>
              <a:headEnd/>
              <a:tailEnd/>
            </a:ln>
            <a:effectLst/>
          </p:spPr>
          <p:txBody>
            <a:bodyPr wrap="none">
              <a:spAutoFit/>
            </a:bodyPr>
            <a:lstStyle/>
            <a:p>
              <a:pPr>
                <a:buSzTx/>
                <a:buFontTx/>
                <a:buNone/>
              </a:pPr>
              <a:r>
                <a:rPr lang="en-US" sz="1600" b="1" dirty="0"/>
                <a:t> 9       Sunny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4" name="Text Box 44"/>
            <p:cNvSpPr txBox="1">
              <a:spLocks noChangeArrowheads="1"/>
            </p:cNvSpPr>
            <p:nvPr/>
          </p:nvSpPr>
          <p:spPr bwMode="auto">
            <a:xfrm>
              <a:off x="1152" y="2737"/>
              <a:ext cx="3514" cy="242"/>
            </a:xfrm>
            <a:prstGeom prst="rect">
              <a:avLst/>
            </a:prstGeom>
            <a:noFill/>
            <a:ln w="9525">
              <a:noFill/>
              <a:miter lim="800000"/>
              <a:headEnd/>
              <a:tailEnd/>
            </a:ln>
            <a:effectLst/>
          </p:spPr>
          <p:txBody>
            <a:bodyPr wrap="none">
              <a:spAutoFit/>
            </a:bodyPr>
            <a:lstStyle/>
            <a:p>
              <a:pPr>
                <a:buSzTx/>
                <a:buFontTx/>
                <a:buNone/>
              </a:pPr>
              <a:r>
                <a:rPr lang="en-US" sz="1600" b="1" dirty="0"/>
                <a:t>10      Rain	Mild	Normal	Weak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5" name="Text Box 45"/>
            <p:cNvSpPr txBox="1">
              <a:spLocks noChangeArrowheads="1"/>
            </p:cNvSpPr>
            <p:nvPr/>
          </p:nvSpPr>
          <p:spPr bwMode="auto">
            <a:xfrm>
              <a:off x="1152" y="2940"/>
              <a:ext cx="3475" cy="242"/>
            </a:xfrm>
            <a:prstGeom prst="rect">
              <a:avLst/>
            </a:prstGeom>
            <a:noFill/>
            <a:ln w="9525">
              <a:noFill/>
              <a:miter lim="800000"/>
              <a:headEnd/>
              <a:tailEnd/>
            </a:ln>
            <a:effectLst/>
          </p:spPr>
          <p:txBody>
            <a:bodyPr wrap="none">
              <a:spAutoFit/>
            </a:bodyPr>
            <a:lstStyle/>
            <a:p>
              <a:pPr>
                <a:buSzTx/>
                <a:buFontTx/>
                <a:buNone/>
              </a:pPr>
              <a:r>
                <a:rPr lang="en-US" sz="1600" b="1" dirty="0"/>
                <a:t>11      Sunny	Mild	Normal	Strong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806" name="Text Box 46"/>
            <p:cNvSpPr txBox="1">
              <a:spLocks noChangeArrowheads="1"/>
            </p:cNvSpPr>
            <p:nvPr/>
          </p:nvSpPr>
          <p:spPr bwMode="auto">
            <a:xfrm>
              <a:off x="1152" y="3145"/>
              <a:ext cx="3475" cy="242"/>
            </a:xfrm>
            <a:prstGeom prst="rect">
              <a:avLst/>
            </a:prstGeom>
            <a:noFill/>
            <a:ln w="9525">
              <a:noFill/>
              <a:miter lim="800000"/>
              <a:headEnd/>
              <a:tailEnd/>
            </a:ln>
            <a:effectLst/>
          </p:spPr>
          <p:txBody>
            <a:bodyPr wrap="none">
              <a:spAutoFit/>
            </a:bodyPr>
            <a:lstStyle/>
            <a:p>
              <a:pPr>
                <a:buSzTx/>
                <a:buFontTx/>
                <a:buNone/>
              </a:pPr>
              <a:r>
                <a:rPr lang="en-US" sz="1600" b="1" dirty="0"/>
                <a:t>12      Overcast	Mild	High	Strong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7" name="Text Box 47"/>
            <p:cNvSpPr txBox="1">
              <a:spLocks noChangeArrowheads="1"/>
            </p:cNvSpPr>
            <p:nvPr/>
          </p:nvSpPr>
          <p:spPr bwMode="auto">
            <a:xfrm>
              <a:off x="1152" y="3349"/>
              <a:ext cx="3475" cy="242"/>
            </a:xfrm>
            <a:prstGeom prst="rect">
              <a:avLst/>
            </a:prstGeom>
            <a:noFill/>
            <a:ln w="9525">
              <a:noFill/>
              <a:miter lim="800000"/>
              <a:headEnd/>
              <a:tailEnd/>
            </a:ln>
            <a:effectLst/>
          </p:spPr>
          <p:txBody>
            <a:bodyPr wrap="none">
              <a:spAutoFit/>
            </a:bodyPr>
            <a:lstStyle/>
            <a:p>
              <a:pPr>
                <a:buSzTx/>
                <a:buFontTx/>
                <a:buNone/>
              </a:pPr>
              <a:r>
                <a:rPr lang="en-US" sz="1600" b="1" dirty="0"/>
                <a:t>13      Overcast	Hot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8" name="Text Box 48"/>
            <p:cNvSpPr txBox="1">
              <a:spLocks noChangeArrowheads="1"/>
            </p:cNvSpPr>
            <p:nvPr/>
          </p:nvSpPr>
          <p:spPr bwMode="auto">
            <a:xfrm>
              <a:off x="1152" y="3552"/>
              <a:ext cx="3347" cy="242"/>
            </a:xfrm>
            <a:prstGeom prst="rect">
              <a:avLst/>
            </a:prstGeom>
            <a:noFill/>
            <a:ln w="9525">
              <a:noFill/>
              <a:miter lim="800000"/>
              <a:headEnd/>
              <a:tailEnd/>
            </a:ln>
            <a:effectLst/>
          </p:spPr>
          <p:txBody>
            <a:bodyPr wrap="none">
              <a:spAutoFit/>
            </a:bodyPr>
            <a:lstStyle/>
            <a:p>
              <a:pPr>
                <a:buSzTx/>
                <a:buFontTx/>
                <a:buNone/>
              </a:pPr>
              <a:r>
                <a:rPr lang="en-US" sz="1600" b="1" dirty="0"/>
                <a:t>14      Rain	Mild	High	Strong	</a:t>
              </a:r>
              <a:r>
                <a:rPr lang="en-US" sz="1600" b="1" dirty="0">
                  <a:solidFill>
                    <a:srgbClr val="A50021"/>
                  </a:solidFill>
                </a:rPr>
                <a:t>No </a:t>
              </a:r>
              <a:endParaRPr lang="en-US" sz="1600" u="sng" dirty="0">
                <a:solidFill>
                  <a:srgbClr val="A50021"/>
                </a:solidFill>
                <a:effectLst>
                  <a:outerShdw blurRad="38100" dist="38100" dir="2700000" algn="tl">
                    <a:srgbClr val="000000"/>
                  </a:outerShdw>
                </a:effectLst>
              </a:endParaRPr>
            </a:p>
          </p:txBody>
        </p:sp>
      </p:grpSp>
      <p:cxnSp>
        <p:nvCxnSpPr>
          <p:cNvPr id="49" name="Straight Connector 48"/>
          <p:cNvCxnSpPr/>
          <p:nvPr/>
        </p:nvCxnSpPr>
        <p:spPr>
          <a:xfrm>
            <a:off x="3997343" y="1927214"/>
            <a:ext cx="51435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317755" y="3749678"/>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 name="Title 53"/>
          <p:cNvSpPr>
            <a:spLocks noGrp="1"/>
          </p:cNvSpPr>
          <p:nvPr>
            <p:ph type="title"/>
          </p:nvPr>
        </p:nvSpPr>
        <p:spPr/>
        <p:txBody>
          <a:bodyPr>
            <a:normAutofit/>
          </a:bodyPr>
          <a:lstStyle/>
          <a:p>
            <a:r>
              <a:rPr lang="en-US" dirty="0"/>
              <a:t>ID3 step 6</a:t>
            </a:r>
          </a:p>
        </p:txBody>
      </p:sp>
      <p:sp>
        <p:nvSpPr>
          <p:cNvPr id="26" name="TextBox 25"/>
          <p:cNvSpPr txBox="1"/>
          <p:nvPr/>
        </p:nvSpPr>
        <p:spPr>
          <a:xfrm>
            <a:off x="750959" y="1819809"/>
            <a:ext cx="2749471" cy="1323439"/>
          </a:xfrm>
          <a:prstGeom prst="rect">
            <a:avLst/>
          </a:prstGeom>
          <a:noFill/>
        </p:spPr>
        <p:txBody>
          <a:bodyPr wrap="none" rtlCol="0">
            <a:spAutoFit/>
          </a:bodyPr>
          <a:lstStyle/>
          <a:p>
            <a:r>
              <a:rPr lang="en-US" sz="2000" dirty="0">
                <a:solidFill>
                  <a:srgbClr val="0070C0"/>
                </a:solidFill>
              </a:rPr>
              <a:t>Gain(</a:t>
            </a:r>
            <a:r>
              <a:rPr lang="en-US" sz="2000" dirty="0" err="1">
                <a:solidFill>
                  <a:srgbClr val="0070C0"/>
                </a:solidFill>
              </a:rPr>
              <a:t>S,Humidity</a:t>
            </a:r>
            <a:r>
              <a:rPr lang="en-US" sz="2000" dirty="0">
                <a:solidFill>
                  <a:srgbClr val="0070C0"/>
                </a:solidFill>
              </a:rPr>
              <a:t>)	=0.151</a:t>
            </a:r>
          </a:p>
          <a:p>
            <a:r>
              <a:rPr lang="en-US" sz="2000" dirty="0">
                <a:solidFill>
                  <a:srgbClr val="0070C0"/>
                </a:solidFill>
              </a:rPr>
              <a:t>Gain(</a:t>
            </a:r>
            <a:r>
              <a:rPr lang="en-US" sz="2000" dirty="0" err="1">
                <a:solidFill>
                  <a:srgbClr val="0070C0"/>
                </a:solidFill>
              </a:rPr>
              <a:t>S,Wind</a:t>
            </a:r>
            <a:r>
              <a:rPr lang="en-US" sz="2000" dirty="0">
                <a:solidFill>
                  <a:srgbClr val="0070C0"/>
                </a:solidFill>
              </a:rPr>
              <a:t>)	=0.048</a:t>
            </a:r>
          </a:p>
          <a:p>
            <a:r>
              <a:rPr lang="en-US" sz="2000" dirty="0">
                <a:solidFill>
                  <a:srgbClr val="0070C0"/>
                </a:solidFill>
              </a:rPr>
              <a:t>Gain(</a:t>
            </a:r>
            <a:r>
              <a:rPr lang="en-US" sz="2000" dirty="0" err="1">
                <a:solidFill>
                  <a:srgbClr val="0070C0"/>
                </a:solidFill>
              </a:rPr>
              <a:t>S,Temp</a:t>
            </a:r>
            <a:r>
              <a:rPr lang="en-US" sz="2000" dirty="0">
                <a:solidFill>
                  <a:srgbClr val="0070C0"/>
                </a:solidFill>
              </a:rPr>
              <a:t>)	=0.029</a:t>
            </a:r>
          </a:p>
          <a:p>
            <a:r>
              <a:rPr lang="en-US" sz="2000" dirty="0">
                <a:solidFill>
                  <a:srgbClr val="0070C0"/>
                </a:solidFill>
              </a:rPr>
              <a:t>Gain(</a:t>
            </a:r>
            <a:r>
              <a:rPr lang="en-US" sz="2000" dirty="0" err="1">
                <a:solidFill>
                  <a:srgbClr val="0070C0"/>
                </a:solidFill>
              </a:rPr>
              <a:t>S,Outlook</a:t>
            </a:r>
            <a:r>
              <a:rPr lang="en-US" sz="2000" dirty="0">
                <a:solidFill>
                  <a:srgbClr val="0070C0"/>
                </a:solidFill>
              </a:rPr>
              <a:t>)	=0.246</a:t>
            </a:r>
          </a:p>
        </p:txBody>
      </p:sp>
      <p:grpSp>
        <p:nvGrpSpPr>
          <p:cNvPr id="44" name="Group 43"/>
          <p:cNvGrpSpPr/>
          <p:nvPr/>
        </p:nvGrpSpPr>
        <p:grpSpPr>
          <a:xfrm>
            <a:off x="642931" y="3714752"/>
            <a:ext cx="3071813" cy="1252537"/>
            <a:chOff x="642931" y="4605355"/>
            <a:chExt cx="3071813" cy="1252537"/>
          </a:xfrm>
        </p:grpSpPr>
        <p:sp>
          <p:nvSpPr>
            <p:cNvPr id="33" name="Text Box 22"/>
            <p:cNvSpPr txBox="1">
              <a:spLocks noChangeArrowheads="1"/>
            </p:cNvSpPr>
            <p:nvPr/>
          </p:nvSpPr>
          <p:spPr bwMode="auto">
            <a:xfrm>
              <a:off x="1554156" y="4605355"/>
              <a:ext cx="121285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Outlook </a:t>
              </a:r>
            </a:p>
          </p:txBody>
        </p:sp>
        <p:cxnSp>
          <p:nvCxnSpPr>
            <p:cNvPr id="35" name="AutoShape 29"/>
            <p:cNvCxnSpPr>
              <a:cxnSpLocks noChangeShapeType="1"/>
              <a:stCxn id="33" idx="2"/>
            </p:cNvCxnSpPr>
            <p:nvPr/>
          </p:nvCxnSpPr>
          <p:spPr bwMode="auto">
            <a:xfrm>
              <a:off x="2160581" y="5002230"/>
              <a:ext cx="1554163" cy="855662"/>
            </a:xfrm>
            <a:prstGeom prst="straightConnector1">
              <a:avLst/>
            </a:prstGeom>
            <a:noFill/>
            <a:ln w="9525">
              <a:solidFill>
                <a:schemeClr val="tx1"/>
              </a:solidFill>
              <a:round/>
              <a:headEnd/>
              <a:tailEnd/>
            </a:ln>
            <a:effectLst/>
          </p:spPr>
        </p:cxnSp>
        <p:cxnSp>
          <p:nvCxnSpPr>
            <p:cNvPr id="37" name="AutoShape 30"/>
            <p:cNvCxnSpPr>
              <a:cxnSpLocks noChangeShapeType="1"/>
              <a:stCxn id="33" idx="2"/>
            </p:cNvCxnSpPr>
            <p:nvPr/>
          </p:nvCxnSpPr>
          <p:spPr bwMode="auto">
            <a:xfrm>
              <a:off x="2160581" y="5002230"/>
              <a:ext cx="0" cy="855662"/>
            </a:xfrm>
            <a:prstGeom prst="straightConnector1">
              <a:avLst/>
            </a:prstGeom>
            <a:noFill/>
            <a:ln w="9525">
              <a:solidFill>
                <a:schemeClr val="tx1"/>
              </a:solidFill>
              <a:round/>
              <a:headEnd/>
              <a:tailEnd/>
            </a:ln>
            <a:effectLst/>
          </p:spPr>
        </p:cxnSp>
        <p:cxnSp>
          <p:nvCxnSpPr>
            <p:cNvPr id="39" name="AutoShape 51"/>
            <p:cNvCxnSpPr>
              <a:cxnSpLocks noChangeShapeType="1"/>
              <a:stCxn id="33" idx="2"/>
            </p:cNvCxnSpPr>
            <p:nvPr/>
          </p:nvCxnSpPr>
          <p:spPr bwMode="auto">
            <a:xfrm flipH="1">
              <a:off x="642931" y="5002230"/>
              <a:ext cx="1517650" cy="855662"/>
            </a:xfrm>
            <a:prstGeom prst="straightConnector1">
              <a:avLst/>
            </a:prstGeom>
            <a:noFill/>
            <a:ln w="9525">
              <a:solidFill>
                <a:schemeClr val="tx1"/>
              </a:solidFill>
              <a:round/>
              <a:headEnd/>
              <a:tailEnd/>
            </a:ln>
            <a:effectLst/>
          </p:spPr>
        </p:cxnSp>
      </p:grpSp>
      <p:sp>
        <p:nvSpPr>
          <p:cNvPr id="43" name="Oval 42"/>
          <p:cNvSpPr/>
          <p:nvPr/>
        </p:nvSpPr>
        <p:spPr>
          <a:xfrm>
            <a:off x="642910" y="2714620"/>
            <a:ext cx="3000396"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94" name="Text Box 34"/>
          <p:cNvSpPr txBox="1">
            <a:spLocks noChangeArrowheads="1"/>
          </p:cNvSpPr>
          <p:nvPr/>
        </p:nvSpPr>
        <p:spPr bwMode="auto">
          <a:xfrm>
            <a:off x="3920262" y="1500174"/>
            <a:ext cx="5295208" cy="338451"/>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Day    Outlook         Temp    Humidity    Wind</a:t>
            </a:r>
            <a:r>
              <a:rPr lang="en-US" sz="1600" b="1" dirty="0"/>
              <a:t>       </a:t>
            </a:r>
            <a:r>
              <a:rPr lang="en-US" sz="1600" b="1" dirty="0">
                <a:solidFill>
                  <a:srgbClr val="A50021"/>
                </a:solidFill>
              </a:rPr>
              <a:t>Play</a:t>
            </a:r>
            <a:endParaRPr lang="en-US" sz="1600" u="sng" dirty="0">
              <a:solidFill>
                <a:srgbClr val="A50021"/>
              </a:solidFill>
              <a:effectLst>
                <a:outerShdw blurRad="38100" dist="38100" dir="2700000" algn="tl">
                  <a:srgbClr val="000000"/>
                </a:outerShdw>
              </a:effectLst>
            </a:endParaRPr>
          </a:p>
        </p:txBody>
      </p:sp>
      <p:sp>
        <p:nvSpPr>
          <p:cNvPr id="117795" name="Text Box 35"/>
          <p:cNvSpPr txBox="1">
            <a:spLocks noChangeArrowheads="1"/>
          </p:cNvSpPr>
          <p:nvPr/>
        </p:nvSpPr>
        <p:spPr bwMode="auto">
          <a:xfrm>
            <a:off x="3991022" y="1956104"/>
            <a:ext cx="4879493" cy="338451"/>
          </a:xfrm>
          <a:prstGeom prst="rect">
            <a:avLst/>
          </a:prstGeom>
          <a:noFill/>
          <a:ln w="9525">
            <a:noFill/>
            <a:miter lim="800000"/>
            <a:headEnd/>
            <a:tailEnd/>
          </a:ln>
          <a:effectLst/>
        </p:spPr>
        <p:txBody>
          <a:bodyPr wrap="none">
            <a:spAutoFit/>
          </a:bodyPr>
          <a:lstStyle/>
          <a:p>
            <a:pPr>
              <a:buSzTx/>
              <a:buFontTx/>
              <a:buNone/>
            </a:pPr>
            <a:r>
              <a:rPr lang="en-US" sz="1600" b="1" dirty="0"/>
              <a:t> 1       Sunny	Hot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6" name="Text Box 36"/>
          <p:cNvSpPr txBox="1">
            <a:spLocks noChangeArrowheads="1"/>
          </p:cNvSpPr>
          <p:nvPr/>
        </p:nvSpPr>
        <p:spPr bwMode="auto">
          <a:xfrm>
            <a:off x="3991022" y="2241410"/>
            <a:ext cx="4879493" cy="338451"/>
          </a:xfrm>
          <a:prstGeom prst="rect">
            <a:avLst/>
          </a:prstGeom>
          <a:noFill/>
          <a:ln w="9525">
            <a:noFill/>
            <a:miter lim="800000"/>
            <a:headEnd/>
            <a:tailEnd/>
          </a:ln>
          <a:effectLst/>
        </p:spPr>
        <p:txBody>
          <a:bodyPr wrap="none">
            <a:spAutoFit/>
          </a:bodyPr>
          <a:lstStyle/>
          <a:p>
            <a:pPr>
              <a:buSzTx/>
              <a:buFontTx/>
              <a:buNone/>
            </a:pPr>
            <a:r>
              <a:rPr lang="en-US" sz="1600" b="1" dirty="0"/>
              <a:t> 2       Sunny	Hot	High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7" name="Text Box 37"/>
          <p:cNvSpPr txBox="1">
            <a:spLocks noChangeArrowheads="1"/>
          </p:cNvSpPr>
          <p:nvPr/>
        </p:nvSpPr>
        <p:spPr bwMode="auto">
          <a:xfrm>
            <a:off x="3991022" y="2526716"/>
            <a:ext cx="5122730" cy="338451"/>
          </a:xfrm>
          <a:prstGeom prst="rect">
            <a:avLst/>
          </a:prstGeom>
          <a:noFill/>
          <a:ln w="9525">
            <a:noFill/>
            <a:miter lim="800000"/>
            <a:headEnd/>
            <a:tailEnd/>
          </a:ln>
          <a:effectLst/>
        </p:spPr>
        <p:txBody>
          <a:bodyPr wrap="none">
            <a:spAutoFit/>
          </a:bodyPr>
          <a:lstStyle/>
          <a:p>
            <a:pPr>
              <a:buSzTx/>
              <a:buFontTx/>
              <a:buNone/>
            </a:pPr>
            <a:r>
              <a:rPr lang="en-US" sz="1600" b="1" dirty="0"/>
              <a:t> 3       Overcast	Hot	High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798" name="Text Box 38"/>
          <p:cNvSpPr txBox="1">
            <a:spLocks noChangeArrowheads="1"/>
          </p:cNvSpPr>
          <p:nvPr/>
        </p:nvSpPr>
        <p:spPr bwMode="auto">
          <a:xfrm>
            <a:off x="3991022" y="2812022"/>
            <a:ext cx="5122730" cy="338451"/>
          </a:xfrm>
          <a:prstGeom prst="rect">
            <a:avLst/>
          </a:prstGeom>
          <a:noFill/>
          <a:ln w="9525">
            <a:noFill/>
            <a:miter lim="800000"/>
            <a:headEnd/>
            <a:tailEnd/>
          </a:ln>
          <a:effectLst/>
        </p:spPr>
        <p:txBody>
          <a:bodyPr wrap="none">
            <a:spAutoFit/>
          </a:bodyPr>
          <a:lstStyle/>
          <a:p>
            <a:pPr>
              <a:buSzTx/>
              <a:buFontTx/>
              <a:buNone/>
            </a:pPr>
            <a:r>
              <a:rPr lang="en-US" sz="1600" b="1" dirty="0"/>
              <a:t> 4       Rain	Mild	High	Weak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799" name="Text Box 39"/>
          <p:cNvSpPr txBox="1">
            <a:spLocks noChangeArrowheads="1"/>
          </p:cNvSpPr>
          <p:nvPr/>
        </p:nvSpPr>
        <p:spPr bwMode="auto">
          <a:xfrm>
            <a:off x="3991022" y="3097328"/>
            <a:ext cx="5122730" cy="338451"/>
          </a:xfrm>
          <a:prstGeom prst="rect">
            <a:avLst/>
          </a:prstGeom>
          <a:noFill/>
          <a:ln w="9525">
            <a:noFill/>
            <a:miter lim="800000"/>
            <a:headEnd/>
            <a:tailEnd/>
          </a:ln>
          <a:effectLst/>
        </p:spPr>
        <p:txBody>
          <a:bodyPr wrap="none">
            <a:spAutoFit/>
          </a:bodyPr>
          <a:lstStyle/>
          <a:p>
            <a:pPr>
              <a:buSzTx/>
              <a:buFontTx/>
              <a:buNone/>
            </a:pPr>
            <a:r>
              <a:rPr lang="en-US" sz="1600" b="1" dirty="0"/>
              <a:t> 5       Rain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0" name="Text Box 40"/>
          <p:cNvSpPr txBox="1">
            <a:spLocks noChangeArrowheads="1"/>
          </p:cNvSpPr>
          <p:nvPr/>
        </p:nvSpPr>
        <p:spPr bwMode="auto">
          <a:xfrm>
            <a:off x="3991022" y="3382634"/>
            <a:ext cx="4879493" cy="338451"/>
          </a:xfrm>
          <a:prstGeom prst="rect">
            <a:avLst/>
          </a:prstGeom>
          <a:noFill/>
          <a:ln w="9525">
            <a:noFill/>
            <a:miter lim="800000"/>
            <a:headEnd/>
            <a:tailEnd/>
          </a:ln>
          <a:effectLst/>
        </p:spPr>
        <p:txBody>
          <a:bodyPr wrap="none">
            <a:spAutoFit/>
          </a:bodyPr>
          <a:lstStyle/>
          <a:p>
            <a:pPr>
              <a:buSzTx/>
              <a:buFontTx/>
              <a:buNone/>
            </a:pPr>
            <a:r>
              <a:rPr lang="en-US" sz="1600" b="1" dirty="0"/>
              <a:t> 6       Rain	Cool	Normal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1" name="Text Box 41"/>
          <p:cNvSpPr txBox="1">
            <a:spLocks noChangeArrowheads="1"/>
          </p:cNvSpPr>
          <p:nvPr/>
        </p:nvSpPr>
        <p:spPr bwMode="auto">
          <a:xfrm>
            <a:off x="3991022" y="3666541"/>
            <a:ext cx="5180223" cy="338451"/>
          </a:xfrm>
          <a:prstGeom prst="rect">
            <a:avLst/>
          </a:prstGeom>
          <a:noFill/>
          <a:ln w="9525">
            <a:noFill/>
            <a:miter lim="800000"/>
            <a:headEnd/>
            <a:tailEnd/>
          </a:ln>
          <a:effectLst/>
        </p:spPr>
        <p:txBody>
          <a:bodyPr wrap="none">
            <a:spAutoFit/>
          </a:bodyPr>
          <a:lstStyle/>
          <a:p>
            <a:pPr>
              <a:buSzTx/>
              <a:buFontTx/>
              <a:buNone/>
            </a:pPr>
            <a:r>
              <a:rPr lang="en-US" sz="1600" b="1" dirty="0"/>
              <a:t> 7       Overcast	Cool	Normal	Strong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2" name="Text Box 42"/>
          <p:cNvSpPr txBox="1">
            <a:spLocks noChangeArrowheads="1"/>
          </p:cNvSpPr>
          <p:nvPr/>
        </p:nvSpPr>
        <p:spPr bwMode="auto">
          <a:xfrm>
            <a:off x="3991022" y="3951847"/>
            <a:ext cx="4934037" cy="338451"/>
          </a:xfrm>
          <a:prstGeom prst="rect">
            <a:avLst/>
          </a:prstGeom>
          <a:noFill/>
          <a:ln w="9525">
            <a:noFill/>
            <a:miter lim="800000"/>
            <a:headEnd/>
            <a:tailEnd/>
          </a:ln>
          <a:effectLst/>
        </p:spPr>
        <p:txBody>
          <a:bodyPr wrap="none">
            <a:spAutoFit/>
          </a:bodyPr>
          <a:lstStyle/>
          <a:p>
            <a:pPr>
              <a:buSzTx/>
              <a:buFontTx/>
              <a:buNone/>
            </a:pPr>
            <a:r>
              <a:rPr lang="en-US" sz="1600" b="1" dirty="0"/>
              <a:t> 8       Sunny	Mild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3" name="Text Box 43"/>
          <p:cNvSpPr txBox="1">
            <a:spLocks noChangeArrowheads="1"/>
          </p:cNvSpPr>
          <p:nvPr/>
        </p:nvSpPr>
        <p:spPr bwMode="auto">
          <a:xfrm>
            <a:off x="3991022" y="4237153"/>
            <a:ext cx="5122730" cy="338451"/>
          </a:xfrm>
          <a:prstGeom prst="rect">
            <a:avLst/>
          </a:prstGeom>
          <a:noFill/>
          <a:ln w="9525">
            <a:noFill/>
            <a:miter lim="800000"/>
            <a:headEnd/>
            <a:tailEnd/>
          </a:ln>
          <a:effectLst/>
        </p:spPr>
        <p:txBody>
          <a:bodyPr wrap="none">
            <a:spAutoFit/>
          </a:bodyPr>
          <a:lstStyle/>
          <a:p>
            <a:pPr>
              <a:buSzTx/>
              <a:buFontTx/>
              <a:buNone/>
            </a:pPr>
            <a:r>
              <a:rPr lang="en-US" sz="1600" b="1" dirty="0"/>
              <a:t> 9       Sunny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4" name="Text Box 44"/>
          <p:cNvSpPr txBox="1">
            <a:spLocks noChangeArrowheads="1"/>
          </p:cNvSpPr>
          <p:nvPr/>
        </p:nvSpPr>
        <p:spPr bwMode="auto">
          <a:xfrm>
            <a:off x="3991022" y="4522459"/>
            <a:ext cx="5180223" cy="338451"/>
          </a:xfrm>
          <a:prstGeom prst="rect">
            <a:avLst/>
          </a:prstGeom>
          <a:noFill/>
          <a:ln w="9525">
            <a:noFill/>
            <a:miter lim="800000"/>
            <a:headEnd/>
            <a:tailEnd/>
          </a:ln>
          <a:effectLst/>
        </p:spPr>
        <p:txBody>
          <a:bodyPr wrap="none">
            <a:spAutoFit/>
          </a:bodyPr>
          <a:lstStyle/>
          <a:p>
            <a:pPr>
              <a:buSzTx/>
              <a:buFontTx/>
              <a:buNone/>
            </a:pPr>
            <a:r>
              <a:rPr lang="en-US" sz="1600" b="1" dirty="0"/>
              <a:t>10      Rain	Mild	Normal	Weak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5" name="Text Box 45"/>
          <p:cNvSpPr txBox="1">
            <a:spLocks noChangeArrowheads="1"/>
          </p:cNvSpPr>
          <p:nvPr/>
        </p:nvSpPr>
        <p:spPr bwMode="auto">
          <a:xfrm>
            <a:off x="3991022" y="4806366"/>
            <a:ext cx="5122730" cy="338451"/>
          </a:xfrm>
          <a:prstGeom prst="rect">
            <a:avLst/>
          </a:prstGeom>
          <a:noFill/>
          <a:ln w="9525">
            <a:noFill/>
            <a:miter lim="800000"/>
            <a:headEnd/>
            <a:tailEnd/>
          </a:ln>
          <a:effectLst/>
        </p:spPr>
        <p:txBody>
          <a:bodyPr wrap="none">
            <a:spAutoFit/>
          </a:bodyPr>
          <a:lstStyle/>
          <a:p>
            <a:pPr>
              <a:buSzTx/>
              <a:buFontTx/>
              <a:buNone/>
            </a:pPr>
            <a:r>
              <a:rPr lang="en-US" sz="1600" b="1" dirty="0"/>
              <a:t>11      Sunny	Mild	Normal	Strong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806" name="Text Box 46"/>
          <p:cNvSpPr txBox="1">
            <a:spLocks noChangeArrowheads="1"/>
          </p:cNvSpPr>
          <p:nvPr/>
        </p:nvSpPr>
        <p:spPr bwMode="auto">
          <a:xfrm>
            <a:off x="3991022" y="5093071"/>
            <a:ext cx="5122730" cy="338451"/>
          </a:xfrm>
          <a:prstGeom prst="rect">
            <a:avLst/>
          </a:prstGeom>
          <a:noFill/>
          <a:ln w="9525">
            <a:noFill/>
            <a:miter lim="800000"/>
            <a:headEnd/>
            <a:tailEnd/>
          </a:ln>
          <a:effectLst/>
        </p:spPr>
        <p:txBody>
          <a:bodyPr wrap="none">
            <a:spAutoFit/>
          </a:bodyPr>
          <a:lstStyle/>
          <a:p>
            <a:pPr>
              <a:buSzTx/>
              <a:buFontTx/>
              <a:buNone/>
            </a:pPr>
            <a:r>
              <a:rPr lang="en-US" sz="1600" b="1" dirty="0"/>
              <a:t>12      Overcast	Mild	High	Strong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7" name="Text Box 47"/>
          <p:cNvSpPr txBox="1">
            <a:spLocks noChangeArrowheads="1"/>
          </p:cNvSpPr>
          <p:nvPr/>
        </p:nvSpPr>
        <p:spPr bwMode="auto">
          <a:xfrm>
            <a:off x="3991022" y="5378377"/>
            <a:ext cx="5122730" cy="338451"/>
          </a:xfrm>
          <a:prstGeom prst="rect">
            <a:avLst/>
          </a:prstGeom>
          <a:noFill/>
          <a:ln w="9525">
            <a:noFill/>
            <a:miter lim="800000"/>
            <a:headEnd/>
            <a:tailEnd/>
          </a:ln>
          <a:effectLst/>
        </p:spPr>
        <p:txBody>
          <a:bodyPr wrap="none">
            <a:spAutoFit/>
          </a:bodyPr>
          <a:lstStyle/>
          <a:p>
            <a:pPr>
              <a:buSzTx/>
              <a:buFontTx/>
              <a:buNone/>
            </a:pPr>
            <a:r>
              <a:rPr lang="en-US" sz="1600" b="1" dirty="0"/>
              <a:t>13      Overcast	Hot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8" name="Text Box 48"/>
          <p:cNvSpPr txBox="1">
            <a:spLocks noChangeArrowheads="1"/>
          </p:cNvSpPr>
          <p:nvPr/>
        </p:nvSpPr>
        <p:spPr bwMode="auto">
          <a:xfrm>
            <a:off x="3991022" y="5662284"/>
            <a:ext cx="4934037" cy="338451"/>
          </a:xfrm>
          <a:prstGeom prst="rect">
            <a:avLst/>
          </a:prstGeom>
          <a:noFill/>
          <a:ln w="9525">
            <a:noFill/>
            <a:miter lim="800000"/>
            <a:headEnd/>
            <a:tailEnd/>
          </a:ln>
          <a:effectLst/>
        </p:spPr>
        <p:txBody>
          <a:bodyPr wrap="none">
            <a:spAutoFit/>
          </a:bodyPr>
          <a:lstStyle/>
          <a:p>
            <a:pPr>
              <a:buSzTx/>
              <a:buFontTx/>
              <a:buNone/>
            </a:pPr>
            <a:r>
              <a:rPr lang="en-US" sz="1600" b="1" dirty="0"/>
              <a:t>14      Rain	Mild	High	Strong	</a:t>
            </a:r>
            <a:r>
              <a:rPr lang="en-US" sz="1600" b="1" dirty="0">
                <a:solidFill>
                  <a:srgbClr val="A50021"/>
                </a:solidFill>
              </a:rPr>
              <a:t>No </a:t>
            </a:r>
            <a:endParaRPr lang="en-US" sz="1600" u="sng" dirty="0">
              <a:solidFill>
                <a:srgbClr val="A50021"/>
              </a:solidFill>
              <a:effectLst>
                <a:outerShdw blurRad="38100" dist="38100" dir="2700000" algn="tl">
                  <a:srgbClr val="000000"/>
                </a:outerShdw>
              </a:effectLst>
            </a:endParaRPr>
          </a:p>
        </p:txBody>
      </p:sp>
      <p:cxnSp>
        <p:nvCxnSpPr>
          <p:cNvPr id="49" name="Straight Connector 48"/>
          <p:cNvCxnSpPr/>
          <p:nvPr/>
        </p:nvCxnSpPr>
        <p:spPr>
          <a:xfrm>
            <a:off x="3997343" y="1927214"/>
            <a:ext cx="51435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317755" y="3749678"/>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 name="Title 53"/>
          <p:cNvSpPr>
            <a:spLocks noGrp="1"/>
          </p:cNvSpPr>
          <p:nvPr>
            <p:ph type="title"/>
          </p:nvPr>
        </p:nvSpPr>
        <p:spPr/>
        <p:txBody>
          <a:bodyPr>
            <a:normAutofit/>
          </a:bodyPr>
          <a:lstStyle/>
          <a:p>
            <a:r>
              <a:rPr lang="en-US" dirty="0"/>
              <a:t>ID3 step </a:t>
            </a:r>
            <a:r>
              <a:rPr lang="th-TH" dirty="0"/>
              <a:t>7</a:t>
            </a:r>
            <a:endParaRPr lang="en-US" dirty="0"/>
          </a:p>
        </p:txBody>
      </p:sp>
      <p:sp>
        <p:nvSpPr>
          <p:cNvPr id="28" name="Text Box 3"/>
          <p:cNvSpPr txBox="1">
            <a:spLocks noChangeArrowheads="1"/>
          </p:cNvSpPr>
          <p:nvPr/>
        </p:nvSpPr>
        <p:spPr bwMode="auto">
          <a:xfrm>
            <a:off x="1622393" y="1550988"/>
            <a:ext cx="1039067" cy="338554"/>
          </a:xfrm>
          <a:prstGeom prst="rect">
            <a:avLst/>
          </a:prstGeom>
          <a:noFill/>
          <a:ln w="9525">
            <a:noFill/>
            <a:miter lim="800000"/>
            <a:headEnd/>
            <a:tailEnd/>
          </a:ln>
          <a:effectLst/>
        </p:spPr>
        <p:txBody>
          <a:bodyPr wrap="none">
            <a:spAutoFit/>
          </a:bodyPr>
          <a:lstStyle/>
          <a:p>
            <a:pPr>
              <a:buSzTx/>
              <a:buFontTx/>
              <a:buNone/>
            </a:pPr>
            <a:r>
              <a:rPr lang="en-US" sz="1600" b="1">
                <a:solidFill>
                  <a:srgbClr val="0000FF"/>
                </a:solidFill>
              </a:rPr>
              <a:t>Outlook </a:t>
            </a:r>
          </a:p>
        </p:txBody>
      </p:sp>
      <p:sp>
        <p:nvSpPr>
          <p:cNvPr id="29" name="Text Box 4"/>
          <p:cNvSpPr txBox="1">
            <a:spLocks noChangeArrowheads="1"/>
          </p:cNvSpPr>
          <p:nvPr/>
        </p:nvSpPr>
        <p:spPr bwMode="auto">
          <a:xfrm>
            <a:off x="1606518" y="2803525"/>
            <a:ext cx="1047466" cy="338554"/>
          </a:xfrm>
          <a:prstGeom prst="rect">
            <a:avLst/>
          </a:prstGeom>
          <a:noFill/>
          <a:ln w="9525">
            <a:noFill/>
            <a:miter lim="800000"/>
            <a:headEnd/>
            <a:tailEnd/>
          </a:ln>
          <a:effectLst/>
        </p:spPr>
        <p:txBody>
          <a:bodyPr wrap="none">
            <a:spAutoFit/>
          </a:bodyPr>
          <a:lstStyle/>
          <a:p>
            <a:pPr>
              <a:buSzTx/>
              <a:buFontTx/>
              <a:buNone/>
            </a:pPr>
            <a:r>
              <a:rPr lang="en-US" sz="1600" b="1">
                <a:solidFill>
                  <a:srgbClr val="000066"/>
                </a:solidFill>
              </a:rPr>
              <a:t>Overcast</a:t>
            </a:r>
            <a:endParaRPr lang="en-US" sz="1600" b="1">
              <a:solidFill>
                <a:srgbClr val="0000FF"/>
              </a:solidFill>
            </a:endParaRPr>
          </a:p>
        </p:txBody>
      </p:sp>
      <p:sp>
        <p:nvSpPr>
          <p:cNvPr id="30" name="Text Box 5"/>
          <p:cNvSpPr txBox="1">
            <a:spLocks noChangeArrowheads="1"/>
          </p:cNvSpPr>
          <p:nvPr/>
        </p:nvSpPr>
        <p:spPr bwMode="auto">
          <a:xfrm>
            <a:off x="3348006" y="2803525"/>
            <a:ext cx="609462" cy="338554"/>
          </a:xfrm>
          <a:prstGeom prst="rect">
            <a:avLst/>
          </a:prstGeom>
          <a:noFill/>
          <a:ln w="9525">
            <a:noFill/>
            <a:miter lim="800000"/>
            <a:headEnd/>
            <a:tailEnd/>
          </a:ln>
          <a:effectLst/>
        </p:spPr>
        <p:txBody>
          <a:bodyPr wrap="none">
            <a:spAutoFit/>
          </a:bodyPr>
          <a:lstStyle/>
          <a:p>
            <a:pPr>
              <a:buSzTx/>
              <a:buFontTx/>
              <a:buNone/>
            </a:pPr>
            <a:r>
              <a:rPr lang="en-US" sz="1600" b="1">
                <a:solidFill>
                  <a:srgbClr val="000066"/>
                </a:solidFill>
              </a:rPr>
              <a:t>Rain</a:t>
            </a:r>
            <a:endParaRPr lang="en-US" sz="1600" b="1">
              <a:solidFill>
                <a:srgbClr val="0000FF"/>
              </a:solidFill>
            </a:endParaRPr>
          </a:p>
        </p:txBody>
      </p:sp>
      <p:cxnSp>
        <p:nvCxnSpPr>
          <p:cNvPr id="31" name="AutoShape 6"/>
          <p:cNvCxnSpPr>
            <a:cxnSpLocks noChangeShapeType="1"/>
            <a:stCxn id="28" idx="2"/>
            <a:endCxn id="30" idx="0"/>
          </p:cNvCxnSpPr>
          <p:nvPr/>
        </p:nvCxnSpPr>
        <p:spPr bwMode="auto">
          <a:xfrm rot="16200000" flipH="1">
            <a:off x="2440341" y="1591128"/>
            <a:ext cx="913983" cy="1510810"/>
          </a:xfrm>
          <a:prstGeom prst="straightConnector1">
            <a:avLst/>
          </a:prstGeom>
          <a:noFill/>
          <a:ln w="9525">
            <a:solidFill>
              <a:schemeClr val="tx1"/>
            </a:solidFill>
            <a:round/>
            <a:headEnd/>
            <a:tailEnd/>
          </a:ln>
          <a:effectLst/>
        </p:spPr>
      </p:cxnSp>
      <p:cxnSp>
        <p:nvCxnSpPr>
          <p:cNvPr id="32" name="AutoShape 7"/>
          <p:cNvCxnSpPr>
            <a:cxnSpLocks noChangeShapeType="1"/>
            <a:stCxn id="28" idx="2"/>
            <a:endCxn id="29" idx="0"/>
          </p:cNvCxnSpPr>
          <p:nvPr/>
        </p:nvCxnSpPr>
        <p:spPr bwMode="auto">
          <a:xfrm rot="5400000">
            <a:off x="1679098" y="2340695"/>
            <a:ext cx="913983" cy="11676"/>
          </a:xfrm>
          <a:prstGeom prst="straightConnector1">
            <a:avLst/>
          </a:prstGeom>
          <a:noFill/>
          <a:ln w="9525">
            <a:solidFill>
              <a:schemeClr val="tx1"/>
            </a:solidFill>
            <a:round/>
            <a:headEnd/>
            <a:tailEnd/>
          </a:ln>
          <a:effectLst/>
        </p:spPr>
      </p:cxnSp>
      <p:sp>
        <p:nvSpPr>
          <p:cNvPr id="34" name="Text Box 8"/>
          <p:cNvSpPr txBox="1">
            <a:spLocks noChangeArrowheads="1"/>
          </p:cNvSpPr>
          <p:nvPr/>
        </p:nvSpPr>
        <p:spPr bwMode="auto">
          <a:xfrm>
            <a:off x="1544606" y="3200400"/>
            <a:ext cx="1035861" cy="338554"/>
          </a:xfrm>
          <a:prstGeom prst="rect">
            <a:avLst/>
          </a:prstGeom>
          <a:noFill/>
          <a:ln w="9525">
            <a:noFill/>
            <a:miter lim="800000"/>
            <a:headEnd/>
            <a:tailEnd/>
          </a:ln>
          <a:effectLst/>
        </p:spPr>
        <p:txBody>
          <a:bodyPr wrap="none">
            <a:spAutoFit/>
          </a:bodyPr>
          <a:lstStyle/>
          <a:p>
            <a:pPr>
              <a:buSzTx/>
              <a:buFontTx/>
              <a:buNone/>
            </a:pPr>
            <a:r>
              <a:rPr lang="en-US" sz="1600" b="1">
                <a:solidFill>
                  <a:srgbClr val="A50021"/>
                </a:solidFill>
              </a:rPr>
              <a:t>3,7,12,13</a:t>
            </a:r>
            <a:endParaRPr lang="en-US" sz="1600" b="1">
              <a:solidFill>
                <a:srgbClr val="0000FF"/>
              </a:solidFill>
            </a:endParaRPr>
          </a:p>
        </p:txBody>
      </p:sp>
      <p:sp>
        <p:nvSpPr>
          <p:cNvPr id="36" name="Text Box 9"/>
          <p:cNvSpPr txBox="1">
            <a:spLocks noChangeArrowheads="1"/>
          </p:cNvSpPr>
          <p:nvPr/>
        </p:nvSpPr>
        <p:spPr bwMode="auto">
          <a:xfrm>
            <a:off x="3014631" y="3201988"/>
            <a:ext cx="1205779" cy="338554"/>
          </a:xfrm>
          <a:prstGeom prst="rect">
            <a:avLst/>
          </a:prstGeom>
          <a:noFill/>
          <a:ln w="9525">
            <a:noFill/>
            <a:miter lim="800000"/>
            <a:headEnd/>
            <a:tailEnd/>
          </a:ln>
          <a:effectLst/>
        </p:spPr>
        <p:txBody>
          <a:bodyPr wrap="none">
            <a:spAutoFit/>
          </a:bodyPr>
          <a:lstStyle/>
          <a:p>
            <a:pPr>
              <a:buSzTx/>
              <a:buFontTx/>
              <a:buNone/>
            </a:pPr>
            <a:r>
              <a:rPr lang="en-US" sz="1600" b="1">
                <a:solidFill>
                  <a:srgbClr val="A50021"/>
                </a:solidFill>
              </a:rPr>
              <a:t>4,5,6,10,14</a:t>
            </a:r>
            <a:endParaRPr lang="en-US" sz="1600" b="1">
              <a:solidFill>
                <a:srgbClr val="0000FF"/>
              </a:solidFill>
            </a:endParaRPr>
          </a:p>
        </p:txBody>
      </p:sp>
      <p:sp>
        <p:nvSpPr>
          <p:cNvPr id="38" name="Text Box 10"/>
          <p:cNvSpPr txBox="1">
            <a:spLocks noChangeArrowheads="1"/>
          </p:cNvSpPr>
          <p:nvPr/>
        </p:nvSpPr>
        <p:spPr bwMode="auto">
          <a:xfrm>
            <a:off x="3268631" y="3565525"/>
            <a:ext cx="657552" cy="338554"/>
          </a:xfrm>
          <a:prstGeom prst="rect">
            <a:avLst/>
          </a:prstGeom>
          <a:noFill/>
          <a:ln w="9525">
            <a:noFill/>
            <a:miter lim="800000"/>
            <a:headEnd/>
            <a:tailEnd/>
          </a:ln>
          <a:effectLst/>
        </p:spPr>
        <p:txBody>
          <a:bodyPr wrap="none">
            <a:spAutoFit/>
          </a:bodyPr>
          <a:lstStyle/>
          <a:p>
            <a:pPr>
              <a:buSzTx/>
              <a:buFontTx/>
              <a:buNone/>
            </a:pPr>
            <a:r>
              <a:rPr lang="en-US" sz="1600" b="1">
                <a:solidFill>
                  <a:srgbClr val="A50021"/>
                </a:solidFill>
              </a:rPr>
              <a:t>3+,2-</a:t>
            </a:r>
            <a:endParaRPr lang="en-US" sz="1600" b="1">
              <a:solidFill>
                <a:srgbClr val="0000FF"/>
              </a:solidFill>
            </a:endParaRPr>
          </a:p>
        </p:txBody>
      </p:sp>
      <p:sp>
        <p:nvSpPr>
          <p:cNvPr id="40" name="Text Box 11"/>
          <p:cNvSpPr txBox="1">
            <a:spLocks noChangeArrowheads="1"/>
          </p:cNvSpPr>
          <p:nvPr/>
        </p:nvSpPr>
        <p:spPr bwMode="auto">
          <a:xfrm>
            <a:off x="203168" y="2803525"/>
            <a:ext cx="768865" cy="338554"/>
          </a:xfrm>
          <a:prstGeom prst="rect">
            <a:avLst/>
          </a:prstGeom>
          <a:noFill/>
          <a:ln w="9525">
            <a:noFill/>
            <a:miter lim="800000"/>
            <a:headEnd/>
            <a:tailEnd/>
          </a:ln>
          <a:effectLst/>
        </p:spPr>
        <p:txBody>
          <a:bodyPr wrap="none">
            <a:spAutoFit/>
          </a:bodyPr>
          <a:lstStyle/>
          <a:p>
            <a:pPr>
              <a:buSzTx/>
              <a:buFontTx/>
              <a:buNone/>
            </a:pPr>
            <a:r>
              <a:rPr lang="en-US" sz="1600" b="1">
                <a:solidFill>
                  <a:srgbClr val="000066"/>
                </a:solidFill>
              </a:rPr>
              <a:t>Sunny</a:t>
            </a:r>
            <a:endParaRPr lang="en-US" sz="1600" b="1">
              <a:solidFill>
                <a:srgbClr val="0000FF"/>
              </a:solidFill>
            </a:endParaRPr>
          </a:p>
        </p:txBody>
      </p:sp>
      <p:sp>
        <p:nvSpPr>
          <p:cNvPr id="41" name="Text Box 12"/>
          <p:cNvSpPr txBox="1">
            <a:spLocks noChangeArrowheads="1"/>
          </p:cNvSpPr>
          <p:nvPr/>
        </p:nvSpPr>
        <p:spPr bwMode="auto">
          <a:xfrm>
            <a:off x="-32" y="3200400"/>
            <a:ext cx="1091966" cy="338554"/>
          </a:xfrm>
          <a:prstGeom prst="rect">
            <a:avLst/>
          </a:prstGeom>
          <a:noFill/>
          <a:ln w="9525">
            <a:noFill/>
            <a:miter lim="800000"/>
            <a:headEnd/>
            <a:tailEnd/>
          </a:ln>
          <a:effectLst/>
        </p:spPr>
        <p:txBody>
          <a:bodyPr wrap="none">
            <a:spAutoFit/>
          </a:bodyPr>
          <a:lstStyle/>
          <a:p>
            <a:pPr>
              <a:buSzTx/>
              <a:buFontTx/>
              <a:buNone/>
            </a:pPr>
            <a:r>
              <a:rPr lang="en-US" sz="1600" b="1">
                <a:solidFill>
                  <a:srgbClr val="A50021"/>
                </a:solidFill>
              </a:rPr>
              <a:t>1,2,8,9,11</a:t>
            </a:r>
            <a:endParaRPr lang="en-US" sz="1600" b="1">
              <a:solidFill>
                <a:srgbClr val="0000FF"/>
              </a:solidFill>
            </a:endParaRPr>
          </a:p>
        </p:txBody>
      </p:sp>
      <p:cxnSp>
        <p:nvCxnSpPr>
          <p:cNvPr id="42" name="AutoShape 13"/>
          <p:cNvCxnSpPr>
            <a:cxnSpLocks noChangeShapeType="1"/>
            <a:stCxn id="28" idx="2"/>
            <a:endCxn id="40" idx="0"/>
          </p:cNvCxnSpPr>
          <p:nvPr/>
        </p:nvCxnSpPr>
        <p:spPr bwMode="auto">
          <a:xfrm rot="5400000">
            <a:off x="907773" y="1569370"/>
            <a:ext cx="913983" cy="1554326"/>
          </a:xfrm>
          <a:prstGeom prst="straightConnector1">
            <a:avLst/>
          </a:prstGeom>
          <a:noFill/>
          <a:ln w="9525">
            <a:solidFill>
              <a:schemeClr val="tx1"/>
            </a:solidFill>
            <a:round/>
            <a:headEnd/>
            <a:tailEnd/>
          </a:ln>
          <a:effectLst/>
        </p:spPr>
      </p:cxnSp>
      <p:sp>
        <p:nvSpPr>
          <p:cNvPr id="44" name="Text Box 14"/>
          <p:cNvSpPr txBox="1">
            <a:spLocks noChangeArrowheads="1"/>
          </p:cNvSpPr>
          <p:nvPr/>
        </p:nvSpPr>
        <p:spPr bwMode="auto">
          <a:xfrm>
            <a:off x="1712881" y="3565525"/>
            <a:ext cx="657552" cy="338554"/>
          </a:xfrm>
          <a:prstGeom prst="rect">
            <a:avLst/>
          </a:prstGeom>
          <a:noFill/>
          <a:ln w="9525">
            <a:noFill/>
            <a:miter lim="800000"/>
            <a:headEnd/>
            <a:tailEnd/>
          </a:ln>
          <a:effectLst/>
        </p:spPr>
        <p:txBody>
          <a:bodyPr wrap="none">
            <a:spAutoFit/>
          </a:bodyPr>
          <a:lstStyle/>
          <a:p>
            <a:pPr>
              <a:buSzTx/>
              <a:buFontTx/>
              <a:buNone/>
            </a:pPr>
            <a:r>
              <a:rPr lang="en-US" sz="1600" b="1">
                <a:solidFill>
                  <a:srgbClr val="A50021"/>
                </a:solidFill>
              </a:rPr>
              <a:t>4+,0-</a:t>
            </a:r>
            <a:endParaRPr lang="en-US" sz="1600" b="1">
              <a:solidFill>
                <a:srgbClr val="0000FF"/>
              </a:solidFill>
            </a:endParaRPr>
          </a:p>
        </p:txBody>
      </p:sp>
      <p:sp>
        <p:nvSpPr>
          <p:cNvPr id="45" name="Text Box 15"/>
          <p:cNvSpPr txBox="1">
            <a:spLocks noChangeArrowheads="1"/>
          </p:cNvSpPr>
          <p:nvPr/>
        </p:nvSpPr>
        <p:spPr bwMode="auto">
          <a:xfrm>
            <a:off x="195231" y="3565525"/>
            <a:ext cx="657552" cy="338554"/>
          </a:xfrm>
          <a:prstGeom prst="rect">
            <a:avLst/>
          </a:prstGeom>
          <a:noFill/>
          <a:ln w="9525">
            <a:noFill/>
            <a:miter lim="800000"/>
            <a:headEnd/>
            <a:tailEnd/>
          </a:ln>
          <a:effectLst/>
        </p:spPr>
        <p:txBody>
          <a:bodyPr wrap="none">
            <a:spAutoFit/>
          </a:bodyPr>
          <a:lstStyle/>
          <a:p>
            <a:pPr>
              <a:buSzTx/>
              <a:buFontTx/>
              <a:buNone/>
            </a:pPr>
            <a:r>
              <a:rPr lang="en-US" sz="1600" b="1">
                <a:solidFill>
                  <a:srgbClr val="A50021"/>
                </a:solidFill>
              </a:rPr>
              <a:t>2+,3-</a:t>
            </a:r>
            <a:endParaRPr lang="en-US" sz="1600" b="1">
              <a:solidFill>
                <a:srgbClr val="0000FF"/>
              </a:solidFill>
            </a:endParaRPr>
          </a:p>
        </p:txBody>
      </p:sp>
      <p:sp>
        <p:nvSpPr>
          <p:cNvPr id="46" name="Text Box 16"/>
          <p:cNvSpPr txBox="1">
            <a:spLocks noChangeArrowheads="1"/>
          </p:cNvSpPr>
          <p:nvPr/>
        </p:nvSpPr>
        <p:spPr bwMode="auto">
          <a:xfrm>
            <a:off x="1827181" y="3946525"/>
            <a:ext cx="505844" cy="338554"/>
          </a:xfrm>
          <a:prstGeom prst="rect">
            <a:avLst/>
          </a:prstGeom>
          <a:noFill/>
          <a:ln w="9525">
            <a:noFill/>
            <a:miter lim="800000"/>
            <a:headEnd/>
            <a:tailEnd/>
          </a:ln>
          <a:effectLst/>
        </p:spPr>
        <p:txBody>
          <a:bodyPr wrap="none">
            <a:spAutoFit/>
          </a:bodyPr>
          <a:lstStyle/>
          <a:p>
            <a:pPr>
              <a:buSzTx/>
              <a:buFontTx/>
              <a:buNone/>
            </a:pPr>
            <a:r>
              <a:rPr lang="en-US" sz="1600" b="1" dirty="0">
                <a:solidFill>
                  <a:srgbClr val="00B050"/>
                </a:solidFill>
              </a:rPr>
              <a:t>Yes</a:t>
            </a:r>
          </a:p>
        </p:txBody>
      </p:sp>
      <p:sp>
        <p:nvSpPr>
          <p:cNvPr id="47" name="Text Box 17"/>
          <p:cNvSpPr txBox="1">
            <a:spLocks noChangeArrowheads="1"/>
          </p:cNvSpPr>
          <p:nvPr/>
        </p:nvSpPr>
        <p:spPr bwMode="auto">
          <a:xfrm>
            <a:off x="406368" y="3946525"/>
            <a:ext cx="261610" cy="338554"/>
          </a:xfrm>
          <a:prstGeom prst="rect">
            <a:avLst/>
          </a:prstGeom>
          <a:noFill/>
          <a:ln w="9525">
            <a:noFill/>
            <a:miter lim="800000"/>
            <a:headEnd/>
            <a:tailEnd/>
          </a:ln>
          <a:effectLst/>
        </p:spPr>
        <p:txBody>
          <a:bodyPr wrap="none">
            <a:spAutoFit/>
          </a:bodyPr>
          <a:lstStyle/>
          <a:p>
            <a:pPr>
              <a:buSzTx/>
              <a:buFontTx/>
              <a:buNone/>
            </a:pPr>
            <a:r>
              <a:rPr lang="en-US" sz="1600" b="1">
                <a:solidFill>
                  <a:srgbClr val="0000FF"/>
                </a:solidFill>
              </a:rPr>
              <a:t>?</a:t>
            </a:r>
          </a:p>
        </p:txBody>
      </p:sp>
      <p:sp>
        <p:nvSpPr>
          <p:cNvPr id="48" name="Text Box 18"/>
          <p:cNvSpPr txBox="1">
            <a:spLocks noChangeArrowheads="1"/>
          </p:cNvSpPr>
          <p:nvPr/>
        </p:nvSpPr>
        <p:spPr bwMode="auto">
          <a:xfrm>
            <a:off x="3451193" y="3946525"/>
            <a:ext cx="319318" cy="338554"/>
          </a:xfrm>
          <a:prstGeom prst="rect">
            <a:avLst/>
          </a:prstGeom>
          <a:noFill/>
          <a:ln w="9525">
            <a:noFill/>
            <a:miter lim="800000"/>
            <a:headEnd/>
            <a:tailEnd/>
          </a:ln>
          <a:effectLst/>
        </p:spPr>
        <p:txBody>
          <a:bodyPr wrap="none">
            <a:spAutoFit/>
          </a:bodyPr>
          <a:lstStyle/>
          <a:p>
            <a:pPr>
              <a:buSzTx/>
              <a:buFontTx/>
              <a:buNone/>
            </a:pPr>
            <a:r>
              <a:rPr lang="en-US" sz="1600" b="1">
                <a:solidFill>
                  <a:srgbClr val="0000FF"/>
                </a:solidFill>
              </a:rPr>
              <a:t>? </a:t>
            </a:r>
          </a:p>
        </p:txBody>
      </p:sp>
      <p:sp>
        <p:nvSpPr>
          <p:cNvPr id="50" name="Text Box 22"/>
          <p:cNvSpPr txBox="1">
            <a:spLocks noChangeArrowheads="1"/>
          </p:cNvSpPr>
          <p:nvPr/>
        </p:nvSpPr>
        <p:spPr bwMode="auto">
          <a:xfrm>
            <a:off x="214282" y="4544335"/>
            <a:ext cx="4143404" cy="1384995"/>
          </a:xfrm>
          <a:prstGeom prst="rect">
            <a:avLst/>
          </a:prstGeom>
          <a:noFill/>
          <a:ln w="9525">
            <a:noFill/>
            <a:miter lim="800000"/>
            <a:headEnd/>
            <a:tailEnd/>
          </a:ln>
          <a:effectLst/>
        </p:spPr>
        <p:txBody>
          <a:bodyPr wrap="square">
            <a:spAutoFit/>
          </a:bodyPr>
          <a:lstStyle/>
          <a:p>
            <a:pPr>
              <a:buSzTx/>
              <a:buFontTx/>
              <a:buNone/>
            </a:pPr>
            <a:r>
              <a:rPr lang="en-US" sz="1400" b="1" dirty="0">
                <a:solidFill>
                  <a:srgbClr val="0000FF"/>
                </a:solidFill>
              </a:rPr>
              <a:t>Entropy(</a:t>
            </a:r>
            <a:r>
              <a:rPr lang="en-US" sz="1400" b="1" dirty="0" err="1">
                <a:solidFill>
                  <a:srgbClr val="0000FF"/>
                </a:solidFill>
              </a:rPr>
              <a:t>S</a:t>
            </a:r>
            <a:r>
              <a:rPr lang="en-US" sz="1400" b="1" baseline="-25000" dirty="0" err="1">
                <a:solidFill>
                  <a:srgbClr val="0000FF"/>
                </a:solidFill>
              </a:rPr>
              <a:t>sunny</a:t>
            </a:r>
            <a:r>
              <a:rPr lang="en-US" sz="1400" b="1" dirty="0">
                <a:solidFill>
                  <a:srgbClr val="0000FF"/>
                </a:solidFill>
              </a:rPr>
              <a:t>,) =-2/5 log(2/5)-3/5 log(3/5)</a:t>
            </a:r>
          </a:p>
          <a:p>
            <a:pPr>
              <a:buSzTx/>
              <a:buFontTx/>
              <a:buNone/>
            </a:pPr>
            <a:r>
              <a:rPr lang="en-US" sz="1400" b="1" dirty="0">
                <a:solidFill>
                  <a:srgbClr val="0000FF"/>
                </a:solidFill>
              </a:rPr>
              <a:t>	          =	 0.97</a:t>
            </a:r>
          </a:p>
          <a:p>
            <a:pPr>
              <a:buSzTx/>
              <a:buFontTx/>
              <a:buNone/>
            </a:pPr>
            <a:endParaRPr lang="en-US" sz="1400" b="1" dirty="0">
              <a:solidFill>
                <a:srgbClr val="00B050"/>
              </a:solidFill>
            </a:endParaRPr>
          </a:p>
          <a:p>
            <a:pPr>
              <a:buSzTx/>
              <a:buFontTx/>
              <a:buNone/>
            </a:pPr>
            <a:r>
              <a:rPr lang="en-US" sz="1400" b="1" dirty="0">
                <a:solidFill>
                  <a:srgbClr val="00B050"/>
                </a:solidFill>
              </a:rPr>
              <a:t>Gain(</a:t>
            </a:r>
            <a:r>
              <a:rPr lang="en-US" sz="1400" b="1" dirty="0" err="1">
                <a:solidFill>
                  <a:srgbClr val="00B050"/>
                </a:solidFill>
              </a:rPr>
              <a:t>S</a:t>
            </a:r>
            <a:r>
              <a:rPr lang="en-US" sz="1400" b="1" baseline="-25000" dirty="0" err="1">
                <a:solidFill>
                  <a:srgbClr val="00B050"/>
                </a:solidFill>
              </a:rPr>
              <a:t>sunny</a:t>
            </a:r>
            <a:r>
              <a:rPr lang="en-US" sz="1400" b="1" dirty="0" err="1">
                <a:solidFill>
                  <a:srgbClr val="00B050"/>
                </a:solidFill>
              </a:rPr>
              <a:t>,Temp</a:t>
            </a:r>
            <a:r>
              <a:rPr lang="en-US" sz="1400" b="1" dirty="0">
                <a:solidFill>
                  <a:srgbClr val="00B050"/>
                </a:solidFill>
              </a:rPr>
              <a:t>) = 0.97-2/5*1 = 0.57</a:t>
            </a:r>
          </a:p>
          <a:p>
            <a:r>
              <a:rPr lang="en-US" sz="1400" b="1" dirty="0">
                <a:solidFill>
                  <a:srgbClr val="00B050"/>
                </a:solidFill>
              </a:rPr>
              <a:t>Gain(</a:t>
            </a:r>
            <a:r>
              <a:rPr lang="en-US" sz="1400" b="1" dirty="0" err="1">
                <a:solidFill>
                  <a:srgbClr val="00B050"/>
                </a:solidFill>
              </a:rPr>
              <a:t>S</a:t>
            </a:r>
            <a:r>
              <a:rPr lang="en-US" sz="1400" b="1" baseline="-25000" dirty="0" err="1">
                <a:solidFill>
                  <a:srgbClr val="00B050"/>
                </a:solidFill>
              </a:rPr>
              <a:t>sunny</a:t>
            </a:r>
            <a:r>
              <a:rPr lang="en-US" sz="1400" b="1" dirty="0" err="1">
                <a:solidFill>
                  <a:srgbClr val="00B050"/>
                </a:solidFill>
              </a:rPr>
              <a:t>,Humidity</a:t>
            </a:r>
            <a:r>
              <a:rPr lang="en-US" sz="1400" b="1" dirty="0">
                <a:solidFill>
                  <a:srgbClr val="00B050"/>
                </a:solidFill>
              </a:rPr>
              <a:t>) = 0.97 = 0.97</a:t>
            </a:r>
          </a:p>
          <a:p>
            <a:r>
              <a:rPr lang="en-US" sz="1400" b="1" dirty="0">
                <a:solidFill>
                  <a:srgbClr val="00B050"/>
                </a:solidFill>
              </a:rPr>
              <a:t>Gain(</a:t>
            </a:r>
            <a:r>
              <a:rPr lang="en-US" sz="1400" b="1" dirty="0" err="1">
                <a:solidFill>
                  <a:srgbClr val="00B050"/>
                </a:solidFill>
              </a:rPr>
              <a:t>S</a:t>
            </a:r>
            <a:r>
              <a:rPr lang="en-US" sz="1400" b="1" baseline="-25000" dirty="0" err="1">
                <a:solidFill>
                  <a:srgbClr val="00B050"/>
                </a:solidFill>
              </a:rPr>
              <a:t>sunny</a:t>
            </a:r>
            <a:r>
              <a:rPr lang="en-US" sz="1400" b="1" dirty="0" err="1">
                <a:solidFill>
                  <a:srgbClr val="00B050"/>
                </a:solidFill>
              </a:rPr>
              <a:t>,Wind</a:t>
            </a:r>
            <a:r>
              <a:rPr lang="en-US" sz="1400" b="1" dirty="0">
                <a:solidFill>
                  <a:srgbClr val="00B050"/>
                </a:solidFill>
              </a:rPr>
              <a:t>) = 0.97-2/5*1-3/5*0.92 = 0.02</a:t>
            </a:r>
          </a:p>
        </p:txBody>
      </p:sp>
      <p:sp>
        <p:nvSpPr>
          <p:cNvPr id="52" name="Oval 51"/>
          <p:cNvSpPr/>
          <p:nvPr/>
        </p:nvSpPr>
        <p:spPr>
          <a:xfrm>
            <a:off x="142844" y="5357826"/>
            <a:ext cx="3500462"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1" nodeType="clickEffect">
                                  <p:stCondLst>
                                    <p:cond delay="0"/>
                                  </p:stCondLst>
                                  <p:childTnLst>
                                    <p:anim calcmode="lin" valueType="num">
                                      <p:cBhvr additive="base">
                                        <p:cTn id="6" dur="500"/>
                                        <p:tgtEl>
                                          <p:spTgt spid="117797"/>
                                        </p:tgtEl>
                                        <p:attrNameLst>
                                          <p:attrName>ppt_x</p:attrName>
                                        </p:attrNameLst>
                                      </p:cBhvr>
                                      <p:tavLst>
                                        <p:tav tm="0">
                                          <p:val>
                                            <p:strVal val="ppt_x"/>
                                          </p:val>
                                        </p:tav>
                                        <p:tav tm="100000">
                                          <p:val>
                                            <p:strVal val="1+ppt_w/2"/>
                                          </p:val>
                                        </p:tav>
                                      </p:tavLst>
                                    </p:anim>
                                    <p:anim calcmode="lin" valueType="num">
                                      <p:cBhvr additive="base">
                                        <p:cTn id="7" dur="500"/>
                                        <p:tgtEl>
                                          <p:spTgt spid="117797"/>
                                        </p:tgtEl>
                                        <p:attrNameLst>
                                          <p:attrName>ppt_y</p:attrName>
                                        </p:attrNameLst>
                                      </p:cBhvr>
                                      <p:tavLst>
                                        <p:tav tm="0">
                                          <p:val>
                                            <p:strVal val="ppt_y"/>
                                          </p:val>
                                        </p:tav>
                                        <p:tav tm="100000">
                                          <p:val>
                                            <p:strVal val="ppt_y"/>
                                          </p:val>
                                        </p:tav>
                                      </p:tavLst>
                                    </p:anim>
                                    <p:set>
                                      <p:cBhvr>
                                        <p:cTn id="8" dur="1" fill="hold">
                                          <p:stCondLst>
                                            <p:cond delay="499"/>
                                          </p:stCondLst>
                                        </p:cTn>
                                        <p:tgtEl>
                                          <p:spTgt spid="117797"/>
                                        </p:tgtEl>
                                        <p:attrNameLst>
                                          <p:attrName>style.visibility</p:attrName>
                                        </p:attrNameLst>
                                      </p:cBhvr>
                                      <p:to>
                                        <p:strVal val="hidden"/>
                                      </p:to>
                                    </p:set>
                                  </p:childTnLst>
                                </p:cTn>
                              </p:par>
                              <p:par>
                                <p:cTn id="9" presetID="2" presetClass="exit" presetSubtype="2" fill="hold" grpId="1" nodeType="withEffect">
                                  <p:stCondLst>
                                    <p:cond delay="0"/>
                                  </p:stCondLst>
                                  <p:childTnLst>
                                    <p:anim calcmode="lin" valueType="num">
                                      <p:cBhvr additive="base">
                                        <p:cTn id="10" dur="500"/>
                                        <p:tgtEl>
                                          <p:spTgt spid="117798"/>
                                        </p:tgtEl>
                                        <p:attrNameLst>
                                          <p:attrName>ppt_x</p:attrName>
                                        </p:attrNameLst>
                                      </p:cBhvr>
                                      <p:tavLst>
                                        <p:tav tm="0">
                                          <p:val>
                                            <p:strVal val="ppt_x"/>
                                          </p:val>
                                        </p:tav>
                                        <p:tav tm="100000">
                                          <p:val>
                                            <p:strVal val="1+ppt_w/2"/>
                                          </p:val>
                                        </p:tav>
                                      </p:tavLst>
                                    </p:anim>
                                    <p:anim calcmode="lin" valueType="num">
                                      <p:cBhvr additive="base">
                                        <p:cTn id="11" dur="500"/>
                                        <p:tgtEl>
                                          <p:spTgt spid="117798"/>
                                        </p:tgtEl>
                                        <p:attrNameLst>
                                          <p:attrName>ppt_y</p:attrName>
                                        </p:attrNameLst>
                                      </p:cBhvr>
                                      <p:tavLst>
                                        <p:tav tm="0">
                                          <p:val>
                                            <p:strVal val="ppt_y"/>
                                          </p:val>
                                        </p:tav>
                                        <p:tav tm="100000">
                                          <p:val>
                                            <p:strVal val="ppt_y"/>
                                          </p:val>
                                        </p:tav>
                                      </p:tavLst>
                                    </p:anim>
                                    <p:set>
                                      <p:cBhvr>
                                        <p:cTn id="12" dur="1" fill="hold">
                                          <p:stCondLst>
                                            <p:cond delay="499"/>
                                          </p:stCondLst>
                                        </p:cTn>
                                        <p:tgtEl>
                                          <p:spTgt spid="117798"/>
                                        </p:tgtEl>
                                        <p:attrNameLst>
                                          <p:attrName>style.visibility</p:attrName>
                                        </p:attrNameLst>
                                      </p:cBhvr>
                                      <p:to>
                                        <p:strVal val="hidden"/>
                                      </p:to>
                                    </p:set>
                                  </p:childTnLst>
                                </p:cTn>
                              </p:par>
                              <p:par>
                                <p:cTn id="13" presetID="2" presetClass="exit" presetSubtype="2" fill="hold" grpId="1" nodeType="withEffect">
                                  <p:stCondLst>
                                    <p:cond delay="0"/>
                                  </p:stCondLst>
                                  <p:childTnLst>
                                    <p:anim calcmode="lin" valueType="num">
                                      <p:cBhvr additive="base">
                                        <p:cTn id="14" dur="500"/>
                                        <p:tgtEl>
                                          <p:spTgt spid="117799"/>
                                        </p:tgtEl>
                                        <p:attrNameLst>
                                          <p:attrName>ppt_x</p:attrName>
                                        </p:attrNameLst>
                                      </p:cBhvr>
                                      <p:tavLst>
                                        <p:tav tm="0">
                                          <p:val>
                                            <p:strVal val="ppt_x"/>
                                          </p:val>
                                        </p:tav>
                                        <p:tav tm="100000">
                                          <p:val>
                                            <p:strVal val="1+ppt_w/2"/>
                                          </p:val>
                                        </p:tav>
                                      </p:tavLst>
                                    </p:anim>
                                    <p:anim calcmode="lin" valueType="num">
                                      <p:cBhvr additive="base">
                                        <p:cTn id="15" dur="500"/>
                                        <p:tgtEl>
                                          <p:spTgt spid="117799"/>
                                        </p:tgtEl>
                                        <p:attrNameLst>
                                          <p:attrName>ppt_y</p:attrName>
                                        </p:attrNameLst>
                                      </p:cBhvr>
                                      <p:tavLst>
                                        <p:tav tm="0">
                                          <p:val>
                                            <p:strVal val="ppt_y"/>
                                          </p:val>
                                        </p:tav>
                                        <p:tav tm="100000">
                                          <p:val>
                                            <p:strVal val="ppt_y"/>
                                          </p:val>
                                        </p:tav>
                                      </p:tavLst>
                                    </p:anim>
                                    <p:set>
                                      <p:cBhvr>
                                        <p:cTn id="16" dur="1" fill="hold">
                                          <p:stCondLst>
                                            <p:cond delay="499"/>
                                          </p:stCondLst>
                                        </p:cTn>
                                        <p:tgtEl>
                                          <p:spTgt spid="117799"/>
                                        </p:tgtEl>
                                        <p:attrNameLst>
                                          <p:attrName>style.visibility</p:attrName>
                                        </p:attrNameLst>
                                      </p:cBhvr>
                                      <p:to>
                                        <p:strVal val="hidden"/>
                                      </p:to>
                                    </p:set>
                                  </p:childTnLst>
                                </p:cTn>
                              </p:par>
                              <p:par>
                                <p:cTn id="17" presetID="2" presetClass="exit" presetSubtype="2" fill="hold" grpId="1" nodeType="withEffect">
                                  <p:stCondLst>
                                    <p:cond delay="0"/>
                                  </p:stCondLst>
                                  <p:childTnLst>
                                    <p:anim calcmode="lin" valueType="num">
                                      <p:cBhvr additive="base">
                                        <p:cTn id="18" dur="500"/>
                                        <p:tgtEl>
                                          <p:spTgt spid="117800"/>
                                        </p:tgtEl>
                                        <p:attrNameLst>
                                          <p:attrName>ppt_x</p:attrName>
                                        </p:attrNameLst>
                                      </p:cBhvr>
                                      <p:tavLst>
                                        <p:tav tm="0">
                                          <p:val>
                                            <p:strVal val="ppt_x"/>
                                          </p:val>
                                        </p:tav>
                                        <p:tav tm="100000">
                                          <p:val>
                                            <p:strVal val="1+ppt_w/2"/>
                                          </p:val>
                                        </p:tav>
                                      </p:tavLst>
                                    </p:anim>
                                    <p:anim calcmode="lin" valueType="num">
                                      <p:cBhvr additive="base">
                                        <p:cTn id="19" dur="500"/>
                                        <p:tgtEl>
                                          <p:spTgt spid="117800"/>
                                        </p:tgtEl>
                                        <p:attrNameLst>
                                          <p:attrName>ppt_y</p:attrName>
                                        </p:attrNameLst>
                                      </p:cBhvr>
                                      <p:tavLst>
                                        <p:tav tm="0">
                                          <p:val>
                                            <p:strVal val="ppt_y"/>
                                          </p:val>
                                        </p:tav>
                                        <p:tav tm="100000">
                                          <p:val>
                                            <p:strVal val="ppt_y"/>
                                          </p:val>
                                        </p:tav>
                                      </p:tavLst>
                                    </p:anim>
                                    <p:set>
                                      <p:cBhvr>
                                        <p:cTn id="20" dur="1" fill="hold">
                                          <p:stCondLst>
                                            <p:cond delay="499"/>
                                          </p:stCondLst>
                                        </p:cTn>
                                        <p:tgtEl>
                                          <p:spTgt spid="117800"/>
                                        </p:tgtEl>
                                        <p:attrNameLst>
                                          <p:attrName>style.visibility</p:attrName>
                                        </p:attrNameLst>
                                      </p:cBhvr>
                                      <p:to>
                                        <p:strVal val="hidden"/>
                                      </p:to>
                                    </p:set>
                                  </p:childTnLst>
                                </p:cTn>
                              </p:par>
                              <p:par>
                                <p:cTn id="21" presetID="2" presetClass="exit" presetSubtype="2" fill="hold" grpId="1" nodeType="withEffect">
                                  <p:stCondLst>
                                    <p:cond delay="0"/>
                                  </p:stCondLst>
                                  <p:childTnLst>
                                    <p:anim calcmode="lin" valueType="num">
                                      <p:cBhvr additive="base">
                                        <p:cTn id="22" dur="500"/>
                                        <p:tgtEl>
                                          <p:spTgt spid="117801"/>
                                        </p:tgtEl>
                                        <p:attrNameLst>
                                          <p:attrName>ppt_x</p:attrName>
                                        </p:attrNameLst>
                                      </p:cBhvr>
                                      <p:tavLst>
                                        <p:tav tm="0">
                                          <p:val>
                                            <p:strVal val="ppt_x"/>
                                          </p:val>
                                        </p:tav>
                                        <p:tav tm="100000">
                                          <p:val>
                                            <p:strVal val="1+ppt_w/2"/>
                                          </p:val>
                                        </p:tav>
                                      </p:tavLst>
                                    </p:anim>
                                    <p:anim calcmode="lin" valueType="num">
                                      <p:cBhvr additive="base">
                                        <p:cTn id="23" dur="500"/>
                                        <p:tgtEl>
                                          <p:spTgt spid="117801"/>
                                        </p:tgtEl>
                                        <p:attrNameLst>
                                          <p:attrName>ppt_y</p:attrName>
                                        </p:attrNameLst>
                                      </p:cBhvr>
                                      <p:tavLst>
                                        <p:tav tm="0">
                                          <p:val>
                                            <p:strVal val="ppt_y"/>
                                          </p:val>
                                        </p:tav>
                                        <p:tav tm="100000">
                                          <p:val>
                                            <p:strVal val="ppt_y"/>
                                          </p:val>
                                        </p:tav>
                                      </p:tavLst>
                                    </p:anim>
                                    <p:set>
                                      <p:cBhvr>
                                        <p:cTn id="24" dur="1" fill="hold">
                                          <p:stCondLst>
                                            <p:cond delay="499"/>
                                          </p:stCondLst>
                                        </p:cTn>
                                        <p:tgtEl>
                                          <p:spTgt spid="117801"/>
                                        </p:tgtEl>
                                        <p:attrNameLst>
                                          <p:attrName>style.visibility</p:attrName>
                                        </p:attrNameLst>
                                      </p:cBhvr>
                                      <p:to>
                                        <p:strVal val="hidden"/>
                                      </p:to>
                                    </p:set>
                                  </p:childTnLst>
                                </p:cTn>
                              </p:par>
                              <p:par>
                                <p:cTn id="25" presetID="2" presetClass="exit" presetSubtype="2" fill="hold" grpId="1" nodeType="withEffect">
                                  <p:stCondLst>
                                    <p:cond delay="0"/>
                                  </p:stCondLst>
                                  <p:childTnLst>
                                    <p:anim calcmode="lin" valueType="num">
                                      <p:cBhvr additive="base">
                                        <p:cTn id="26" dur="500"/>
                                        <p:tgtEl>
                                          <p:spTgt spid="117804"/>
                                        </p:tgtEl>
                                        <p:attrNameLst>
                                          <p:attrName>ppt_x</p:attrName>
                                        </p:attrNameLst>
                                      </p:cBhvr>
                                      <p:tavLst>
                                        <p:tav tm="0">
                                          <p:val>
                                            <p:strVal val="ppt_x"/>
                                          </p:val>
                                        </p:tav>
                                        <p:tav tm="100000">
                                          <p:val>
                                            <p:strVal val="1+ppt_w/2"/>
                                          </p:val>
                                        </p:tav>
                                      </p:tavLst>
                                    </p:anim>
                                    <p:anim calcmode="lin" valueType="num">
                                      <p:cBhvr additive="base">
                                        <p:cTn id="27" dur="500"/>
                                        <p:tgtEl>
                                          <p:spTgt spid="117804"/>
                                        </p:tgtEl>
                                        <p:attrNameLst>
                                          <p:attrName>ppt_y</p:attrName>
                                        </p:attrNameLst>
                                      </p:cBhvr>
                                      <p:tavLst>
                                        <p:tav tm="0">
                                          <p:val>
                                            <p:strVal val="ppt_y"/>
                                          </p:val>
                                        </p:tav>
                                        <p:tav tm="100000">
                                          <p:val>
                                            <p:strVal val="ppt_y"/>
                                          </p:val>
                                        </p:tav>
                                      </p:tavLst>
                                    </p:anim>
                                    <p:set>
                                      <p:cBhvr>
                                        <p:cTn id="28" dur="1" fill="hold">
                                          <p:stCondLst>
                                            <p:cond delay="499"/>
                                          </p:stCondLst>
                                        </p:cTn>
                                        <p:tgtEl>
                                          <p:spTgt spid="117804"/>
                                        </p:tgtEl>
                                        <p:attrNameLst>
                                          <p:attrName>style.visibility</p:attrName>
                                        </p:attrNameLst>
                                      </p:cBhvr>
                                      <p:to>
                                        <p:strVal val="hidden"/>
                                      </p:to>
                                    </p:set>
                                  </p:childTnLst>
                                </p:cTn>
                              </p:par>
                              <p:par>
                                <p:cTn id="29" presetID="2" presetClass="exit" presetSubtype="2" fill="hold" grpId="1" nodeType="withEffect">
                                  <p:stCondLst>
                                    <p:cond delay="0"/>
                                  </p:stCondLst>
                                  <p:childTnLst>
                                    <p:anim calcmode="lin" valueType="num">
                                      <p:cBhvr additive="base">
                                        <p:cTn id="30" dur="500"/>
                                        <p:tgtEl>
                                          <p:spTgt spid="117806"/>
                                        </p:tgtEl>
                                        <p:attrNameLst>
                                          <p:attrName>ppt_x</p:attrName>
                                        </p:attrNameLst>
                                      </p:cBhvr>
                                      <p:tavLst>
                                        <p:tav tm="0">
                                          <p:val>
                                            <p:strVal val="ppt_x"/>
                                          </p:val>
                                        </p:tav>
                                        <p:tav tm="100000">
                                          <p:val>
                                            <p:strVal val="1+ppt_w/2"/>
                                          </p:val>
                                        </p:tav>
                                      </p:tavLst>
                                    </p:anim>
                                    <p:anim calcmode="lin" valueType="num">
                                      <p:cBhvr additive="base">
                                        <p:cTn id="31" dur="500"/>
                                        <p:tgtEl>
                                          <p:spTgt spid="117806"/>
                                        </p:tgtEl>
                                        <p:attrNameLst>
                                          <p:attrName>ppt_y</p:attrName>
                                        </p:attrNameLst>
                                      </p:cBhvr>
                                      <p:tavLst>
                                        <p:tav tm="0">
                                          <p:val>
                                            <p:strVal val="ppt_y"/>
                                          </p:val>
                                        </p:tav>
                                        <p:tav tm="100000">
                                          <p:val>
                                            <p:strVal val="ppt_y"/>
                                          </p:val>
                                        </p:tav>
                                      </p:tavLst>
                                    </p:anim>
                                    <p:set>
                                      <p:cBhvr>
                                        <p:cTn id="32" dur="1" fill="hold">
                                          <p:stCondLst>
                                            <p:cond delay="499"/>
                                          </p:stCondLst>
                                        </p:cTn>
                                        <p:tgtEl>
                                          <p:spTgt spid="117806"/>
                                        </p:tgtEl>
                                        <p:attrNameLst>
                                          <p:attrName>style.visibility</p:attrName>
                                        </p:attrNameLst>
                                      </p:cBhvr>
                                      <p:to>
                                        <p:strVal val="hidden"/>
                                      </p:to>
                                    </p:set>
                                  </p:childTnLst>
                                </p:cTn>
                              </p:par>
                              <p:par>
                                <p:cTn id="33" presetID="2" presetClass="exit" presetSubtype="2" fill="hold" grpId="1" nodeType="withEffect">
                                  <p:stCondLst>
                                    <p:cond delay="0"/>
                                  </p:stCondLst>
                                  <p:childTnLst>
                                    <p:anim calcmode="lin" valueType="num">
                                      <p:cBhvr additive="base">
                                        <p:cTn id="34" dur="500"/>
                                        <p:tgtEl>
                                          <p:spTgt spid="117807"/>
                                        </p:tgtEl>
                                        <p:attrNameLst>
                                          <p:attrName>ppt_x</p:attrName>
                                        </p:attrNameLst>
                                      </p:cBhvr>
                                      <p:tavLst>
                                        <p:tav tm="0">
                                          <p:val>
                                            <p:strVal val="ppt_x"/>
                                          </p:val>
                                        </p:tav>
                                        <p:tav tm="100000">
                                          <p:val>
                                            <p:strVal val="1+ppt_w/2"/>
                                          </p:val>
                                        </p:tav>
                                      </p:tavLst>
                                    </p:anim>
                                    <p:anim calcmode="lin" valueType="num">
                                      <p:cBhvr additive="base">
                                        <p:cTn id="35" dur="500"/>
                                        <p:tgtEl>
                                          <p:spTgt spid="117807"/>
                                        </p:tgtEl>
                                        <p:attrNameLst>
                                          <p:attrName>ppt_y</p:attrName>
                                        </p:attrNameLst>
                                      </p:cBhvr>
                                      <p:tavLst>
                                        <p:tav tm="0">
                                          <p:val>
                                            <p:strVal val="ppt_y"/>
                                          </p:val>
                                        </p:tav>
                                        <p:tav tm="100000">
                                          <p:val>
                                            <p:strVal val="ppt_y"/>
                                          </p:val>
                                        </p:tav>
                                      </p:tavLst>
                                    </p:anim>
                                    <p:set>
                                      <p:cBhvr>
                                        <p:cTn id="36" dur="1" fill="hold">
                                          <p:stCondLst>
                                            <p:cond delay="499"/>
                                          </p:stCondLst>
                                        </p:cTn>
                                        <p:tgtEl>
                                          <p:spTgt spid="117807"/>
                                        </p:tgtEl>
                                        <p:attrNameLst>
                                          <p:attrName>style.visibility</p:attrName>
                                        </p:attrNameLst>
                                      </p:cBhvr>
                                      <p:to>
                                        <p:strVal val="hidden"/>
                                      </p:to>
                                    </p:set>
                                  </p:childTnLst>
                                </p:cTn>
                              </p:par>
                              <p:par>
                                <p:cTn id="37" presetID="2" presetClass="exit" presetSubtype="2" fill="hold" grpId="1" nodeType="withEffect">
                                  <p:stCondLst>
                                    <p:cond delay="0"/>
                                  </p:stCondLst>
                                  <p:childTnLst>
                                    <p:anim calcmode="lin" valueType="num">
                                      <p:cBhvr additive="base">
                                        <p:cTn id="38" dur="500"/>
                                        <p:tgtEl>
                                          <p:spTgt spid="117808"/>
                                        </p:tgtEl>
                                        <p:attrNameLst>
                                          <p:attrName>ppt_x</p:attrName>
                                        </p:attrNameLst>
                                      </p:cBhvr>
                                      <p:tavLst>
                                        <p:tav tm="0">
                                          <p:val>
                                            <p:strVal val="ppt_x"/>
                                          </p:val>
                                        </p:tav>
                                        <p:tav tm="100000">
                                          <p:val>
                                            <p:strVal val="1+ppt_w/2"/>
                                          </p:val>
                                        </p:tav>
                                      </p:tavLst>
                                    </p:anim>
                                    <p:anim calcmode="lin" valueType="num">
                                      <p:cBhvr additive="base">
                                        <p:cTn id="39" dur="500"/>
                                        <p:tgtEl>
                                          <p:spTgt spid="117808"/>
                                        </p:tgtEl>
                                        <p:attrNameLst>
                                          <p:attrName>ppt_y</p:attrName>
                                        </p:attrNameLst>
                                      </p:cBhvr>
                                      <p:tavLst>
                                        <p:tav tm="0">
                                          <p:val>
                                            <p:strVal val="ppt_y"/>
                                          </p:val>
                                        </p:tav>
                                        <p:tav tm="100000">
                                          <p:val>
                                            <p:strVal val="ppt_y"/>
                                          </p:val>
                                        </p:tav>
                                      </p:tavLst>
                                    </p:anim>
                                    <p:set>
                                      <p:cBhvr>
                                        <p:cTn id="40" dur="1" fill="hold">
                                          <p:stCondLst>
                                            <p:cond delay="499"/>
                                          </p:stCondLst>
                                        </p:cTn>
                                        <p:tgtEl>
                                          <p:spTgt spid="11780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97" grpId="1"/>
      <p:bldP spid="117798" grpId="1"/>
      <p:bldP spid="117799" grpId="1"/>
      <p:bldP spid="117800" grpId="1"/>
      <p:bldP spid="117801" grpId="1"/>
      <p:bldP spid="117804" grpId="1"/>
      <p:bldP spid="117806" grpId="1"/>
      <p:bldP spid="117807" grpId="1"/>
      <p:bldP spid="117808" grpId="1"/>
      <p:bldP spid="50" grpId="0"/>
      <p:bldP spid="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ID3 step 8</a:t>
            </a:r>
          </a:p>
        </p:txBody>
      </p:sp>
      <p:sp>
        <p:nvSpPr>
          <p:cNvPr id="4" name="Text Box 3"/>
          <p:cNvSpPr txBox="1">
            <a:spLocks noChangeArrowheads="1"/>
          </p:cNvSpPr>
          <p:nvPr/>
        </p:nvSpPr>
        <p:spPr bwMode="auto">
          <a:xfrm>
            <a:off x="4014788" y="1371600"/>
            <a:ext cx="121285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Outlook </a:t>
            </a:r>
          </a:p>
        </p:txBody>
      </p:sp>
      <p:sp>
        <p:nvSpPr>
          <p:cNvPr id="5" name="Text Box 4"/>
          <p:cNvSpPr txBox="1">
            <a:spLocks noChangeArrowheads="1"/>
          </p:cNvSpPr>
          <p:nvPr/>
        </p:nvSpPr>
        <p:spPr bwMode="auto">
          <a:xfrm>
            <a:off x="3998913" y="2624138"/>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Overcast</a:t>
            </a:r>
            <a:endParaRPr lang="en-US" sz="2000" b="1">
              <a:solidFill>
                <a:srgbClr val="0000FF"/>
              </a:solidFill>
            </a:endParaRPr>
          </a:p>
        </p:txBody>
      </p:sp>
      <p:sp>
        <p:nvSpPr>
          <p:cNvPr id="6" name="Text Box 5"/>
          <p:cNvSpPr txBox="1">
            <a:spLocks noChangeArrowheads="1"/>
          </p:cNvSpPr>
          <p:nvPr/>
        </p:nvSpPr>
        <p:spPr bwMode="auto">
          <a:xfrm>
            <a:off x="5740400" y="2574925"/>
            <a:ext cx="735013"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Rain</a:t>
            </a:r>
            <a:endParaRPr lang="en-US" sz="2000" b="1">
              <a:solidFill>
                <a:srgbClr val="0000FF"/>
              </a:solidFill>
            </a:endParaRPr>
          </a:p>
        </p:txBody>
      </p:sp>
      <p:cxnSp>
        <p:nvCxnSpPr>
          <p:cNvPr id="7" name="AutoShape 6"/>
          <p:cNvCxnSpPr>
            <a:cxnSpLocks noChangeShapeType="1"/>
            <a:stCxn id="4" idx="2"/>
            <a:endCxn id="6" idx="0"/>
          </p:cNvCxnSpPr>
          <p:nvPr/>
        </p:nvCxnSpPr>
        <p:spPr bwMode="auto">
          <a:xfrm>
            <a:off x="4621213" y="1768475"/>
            <a:ext cx="1487487" cy="806450"/>
          </a:xfrm>
          <a:prstGeom prst="straightConnector1">
            <a:avLst/>
          </a:prstGeom>
          <a:noFill/>
          <a:ln w="9525">
            <a:solidFill>
              <a:schemeClr val="tx1"/>
            </a:solidFill>
            <a:round/>
            <a:headEnd/>
            <a:tailEnd/>
          </a:ln>
          <a:effectLst/>
        </p:spPr>
      </p:cxnSp>
      <p:cxnSp>
        <p:nvCxnSpPr>
          <p:cNvPr id="8" name="AutoShape 7"/>
          <p:cNvCxnSpPr>
            <a:cxnSpLocks noChangeShapeType="1"/>
            <a:stCxn id="4" idx="2"/>
            <a:endCxn id="5" idx="0"/>
          </p:cNvCxnSpPr>
          <p:nvPr/>
        </p:nvCxnSpPr>
        <p:spPr bwMode="auto">
          <a:xfrm>
            <a:off x="4621213" y="1768475"/>
            <a:ext cx="12700" cy="855663"/>
          </a:xfrm>
          <a:prstGeom prst="straightConnector1">
            <a:avLst/>
          </a:prstGeom>
          <a:noFill/>
          <a:ln w="9525">
            <a:solidFill>
              <a:schemeClr val="tx1"/>
            </a:solidFill>
            <a:round/>
            <a:headEnd/>
            <a:tailEnd/>
          </a:ln>
          <a:effectLst/>
        </p:spPr>
      </p:cxnSp>
      <p:sp>
        <p:nvSpPr>
          <p:cNvPr id="9" name="Text Box 8"/>
          <p:cNvSpPr txBox="1">
            <a:spLocks noChangeArrowheads="1"/>
          </p:cNvSpPr>
          <p:nvPr/>
        </p:nvSpPr>
        <p:spPr bwMode="auto">
          <a:xfrm>
            <a:off x="3937000" y="3021013"/>
            <a:ext cx="1241425"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3,7,12,13</a:t>
            </a:r>
            <a:endParaRPr lang="en-US" sz="2000" b="1">
              <a:solidFill>
                <a:srgbClr val="0000FF"/>
              </a:solidFill>
            </a:endParaRPr>
          </a:p>
        </p:txBody>
      </p:sp>
      <p:sp>
        <p:nvSpPr>
          <p:cNvPr id="10" name="Text Box 9"/>
          <p:cNvSpPr txBox="1">
            <a:spLocks noChangeArrowheads="1"/>
          </p:cNvSpPr>
          <p:nvPr/>
        </p:nvSpPr>
        <p:spPr bwMode="auto">
          <a:xfrm>
            <a:off x="5407025" y="3022600"/>
            <a:ext cx="1452563"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4,5,6,10,14</a:t>
            </a:r>
            <a:endParaRPr lang="en-US" sz="2000" b="1">
              <a:solidFill>
                <a:srgbClr val="0000FF"/>
              </a:solidFill>
            </a:endParaRPr>
          </a:p>
        </p:txBody>
      </p:sp>
      <p:sp>
        <p:nvSpPr>
          <p:cNvPr id="11" name="Text Box 10"/>
          <p:cNvSpPr txBox="1">
            <a:spLocks noChangeArrowheads="1"/>
          </p:cNvSpPr>
          <p:nvPr/>
        </p:nvSpPr>
        <p:spPr bwMode="auto">
          <a:xfrm>
            <a:off x="5661025" y="3386138"/>
            <a:ext cx="768350"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3+,2-</a:t>
            </a:r>
            <a:endParaRPr lang="en-US" sz="2000" b="1">
              <a:solidFill>
                <a:srgbClr val="0000FF"/>
              </a:solidFill>
            </a:endParaRPr>
          </a:p>
        </p:txBody>
      </p:sp>
      <p:sp>
        <p:nvSpPr>
          <p:cNvPr id="12" name="Text Box 11"/>
          <p:cNvSpPr txBox="1">
            <a:spLocks noChangeArrowheads="1"/>
          </p:cNvSpPr>
          <p:nvPr/>
        </p:nvSpPr>
        <p:spPr bwMode="auto">
          <a:xfrm>
            <a:off x="2595563" y="2624138"/>
            <a:ext cx="9620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Sunny</a:t>
            </a:r>
            <a:endParaRPr lang="en-US" sz="2000" b="1">
              <a:solidFill>
                <a:srgbClr val="0000FF"/>
              </a:solidFill>
            </a:endParaRPr>
          </a:p>
        </p:txBody>
      </p:sp>
      <p:sp>
        <p:nvSpPr>
          <p:cNvPr id="13" name="Text Box 12"/>
          <p:cNvSpPr txBox="1">
            <a:spLocks noChangeArrowheads="1"/>
          </p:cNvSpPr>
          <p:nvPr/>
        </p:nvSpPr>
        <p:spPr bwMode="auto">
          <a:xfrm>
            <a:off x="2392363" y="3021013"/>
            <a:ext cx="1311275"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1,2,8,9,11</a:t>
            </a:r>
            <a:endParaRPr lang="en-US" sz="2000" b="1">
              <a:solidFill>
                <a:srgbClr val="0000FF"/>
              </a:solidFill>
            </a:endParaRPr>
          </a:p>
        </p:txBody>
      </p:sp>
      <p:cxnSp>
        <p:nvCxnSpPr>
          <p:cNvPr id="14" name="AutoShape 13"/>
          <p:cNvCxnSpPr>
            <a:cxnSpLocks noChangeShapeType="1"/>
            <a:stCxn id="4" idx="2"/>
            <a:endCxn id="12" idx="0"/>
          </p:cNvCxnSpPr>
          <p:nvPr/>
        </p:nvCxnSpPr>
        <p:spPr bwMode="auto">
          <a:xfrm flipH="1">
            <a:off x="3076575" y="1768475"/>
            <a:ext cx="1544638" cy="855663"/>
          </a:xfrm>
          <a:prstGeom prst="straightConnector1">
            <a:avLst/>
          </a:prstGeom>
          <a:noFill/>
          <a:ln w="9525">
            <a:solidFill>
              <a:schemeClr val="tx1"/>
            </a:solidFill>
            <a:round/>
            <a:headEnd/>
            <a:tailEnd/>
          </a:ln>
          <a:effectLst/>
        </p:spPr>
      </p:cxnSp>
      <p:sp>
        <p:nvSpPr>
          <p:cNvPr id="15" name="Text Box 14"/>
          <p:cNvSpPr txBox="1">
            <a:spLocks noChangeArrowheads="1"/>
          </p:cNvSpPr>
          <p:nvPr/>
        </p:nvSpPr>
        <p:spPr bwMode="auto">
          <a:xfrm>
            <a:off x="4105275" y="3386138"/>
            <a:ext cx="768350"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4+,0-</a:t>
            </a:r>
            <a:endParaRPr lang="en-US" sz="2000" b="1">
              <a:solidFill>
                <a:srgbClr val="0000FF"/>
              </a:solidFill>
            </a:endParaRPr>
          </a:p>
        </p:txBody>
      </p:sp>
      <p:sp>
        <p:nvSpPr>
          <p:cNvPr id="16" name="Text Box 15"/>
          <p:cNvSpPr txBox="1">
            <a:spLocks noChangeArrowheads="1"/>
          </p:cNvSpPr>
          <p:nvPr/>
        </p:nvSpPr>
        <p:spPr bwMode="auto">
          <a:xfrm>
            <a:off x="2587625" y="3386138"/>
            <a:ext cx="768350"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2+,3-</a:t>
            </a:r>
            <a:endParaRPr lang="en-US" sz="2000" b="1">
              <a:solidFill>
                <a:srgbClr val="0000FF"/>
              </a:solidFill>
            </a:endParaRPr>
          </a:p>
        </p:txBody>
      </p:sp>
      <p:sp>
        <p:nvSpPr>
          <p:cNvPr id="17" name="Text Box 16"/>
          <p:cNvSpPr txBox="1">
            <a:spLocks noChangeArrowheads="1"/>
          </p:cNvSpPr>
          <p:nvPr/>
        </p:nvSpPr>
        <p:spPr bwMode="auto">
          <a:xfrm>
            <a:off x="4219575" y="3767138"/>
            <a:ext cx="636588"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sp>
        <p:nvSpPr>
          <p:cNvPr id="18" name="Text Box 17"/>
          <p:cNvSpPr txBox="1">
            <a:spLocks noChangeArrowheads="1"/>
          </p:cNvSpPr>
          <p:nvPr/>
        </p:nvSpPr>
        <p:spPr bwMode="auto">
          <a:xfrm>
            <a:off x="2798763" y="3767138"/>
            <a:ext cx="3397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a:t>
            </a:r>
          </a:p>
        </p:txBody>
      </p:sp>
      <p:sp>
        <p:nvSpPr>
          <p:cNvPr id="19" name="Text Box 18"/>
          <p:cNvSpPr txBox="1">
            <a:spLocks noChangeArrowheads="1"/>
          </p:cNvSpPr>
          <p:nvPr/>
        </p:nvSpPr>
        <p:spPr bwMode="auto">
          <a:xfrm>
            <a:off x="5843588" y="3767138"/>
            <a:ext cx="40957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ID3 step 9</a:t>
            </a:r>
          </a:p>
        </p:txBody>
      </p:sp>
      <p:sp>
        <p:nvSpPr>
          <p:cNvPr id="4" name="Text Box 3"/>
          <p:cNvSpPr txBox="1">
            <a:spLocks noChangeArrowheads="1"/>
          </p:cNvSpPr>
          <p:nvPr/>
        </p:nvSpPr>
        <p:spPr bwMode="auto">
          <a:xfrm>
            <a:off x="4014788" y="1371600"/>
            <a:ext cx="121285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Outlook </a:t>
            </a:r>
          </a:p>
        </p:txBody>
      </p:sp>
      <p:sp>
        <p:nvSpPr>
          <p:cNvPr id="5" name="Text Box 4"/>
          <p:cNvSpPr txBox="1">
            <a:spLocks noChangeArrowheads="1"/>
          </p:cNvSpPr>
          <p:nvPr/>
        </p:nvSpPr>
        <p:spPr bwMode="auto">
          <a:xfrm>
            <a:off x="3998913" y="2624138"/>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Overcast</a:t>
            </a:r>
            <a:endParaRPr lang="en-US" sz="2000" b="1">
              <a:solidFill>
                <a:srgbClr val="0000FF"/>
              </a:solidFill>
            </a:endParaRPr>
          </a:p>
        </p:txBody>
      </p:sp>
      <p:sp>
        <p:nvSpPr>
          <p:cNvPr id="6" name="Text Box 5"/>
          <p:cNvSpPr txBox="1">
            <a:spLocks noChangeArrowheads="1"/>
          </p:cNvSpPr>
          <p:nvPr/>
        </p:nvSpPr>
        <p:spPr bwMode="auto">
          <a:xfrm>
            <a:off x="5740400" y="2574925"/>
            <a:ext cx="735013"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Rain</a:t>
            </a:r>
            <a:endParaRPr lang="en-US" sz="2000" b="1">
              <a:solidFill>
                <a:srgbClr val="0000FF"/>
              </a:solidFill>
            </a:endParaRPr>
          </a:p>
        </p:txBody>
      </p:sp>
      <p:cxnSp>
        <p:nvCxnSpPr>
          <p:cNvPr id="7" name="AutoShape 6"/>
          <p:cNvCxnSpPr>
            <a:cxnSpLocks noChangeShapeType="1"/>
            <a:stCxn id="4" idx="2"/>
            <a:endCxn id="6" idx="0"/>
          </p:cNvCxnSpPr>
          <p:nvPr/>
        </p:nvCxnSpPr>
        <p:spPr bwMode="auto">
          <a:xfrm>
            <a:off x="4621213" y="1768475"/>
            <a:ext cx="1487487" cy="806450"/>
          </a:xfrm>
          <a:prstGeom prst="straightConnector1">
            <a:avLst/>
          </a:prstGeom>
          <a:noFill/>
          <a:ln w="9525">
            <a:solidFill>
              <a:schemeClr val="tx1"/>
            </a:solidFill>
            <a:round/>
            <a:headEnd/>
            <a:tailEnd/>
          </a:ln>
          <a:effectLst/>
        </p:spPr>
      </p:cxnSp>
      <p:cxnSp>
        <p:nvCxnSpPr>
          <p:cNvPr id="8" name="AutoShape 7"/>
          <p:cNvCxnSpPr>
            <a:cxnSpLocks noChangeShapeType="1"/>
            <a:stCxn id="4" idx="2"/>
            <a:endCxn id="5" idx="0"/>
          </p:cNvCxnSpPr>
          <p:nvPr/>
        </p:nvCxnSpPr>
        <p:spPr bwMode="auto">
          <a:xfrm>
            <a:off x="4621213" y="1768475"/>
            <a:ext cx="12700" cy="855663"/>
          </a:xfrm>
          <a:prstGeom prst="straightConnector1">
            <a:avLst/>
          </a:prstGeom>
          <a:noFill/>
          <a:ln w="9525">
            <a:solidFill>
              <a:schemeClr val="tx1"/>
            </a:solidFill>
            <a:round/>
            <a:headEnd/>
            <a:tailEnd/>
          </a:ln>
          <a:effectLst/>
        </p:spPr>
      </p:cxnSp>
      <p:sp>
        <p:nvSpPr>
          <p:cNvPr id="9" name="Text Box 8"/>
          <p:cNvSpPr txBox="1">
            <a:spLocks noChangeArrowheads="1"/>
          </p:cNvSpPr>
          <p:nvPr/>
        </p:nvSpPr>
        <p:spPr bwMode="auto">
          <a:xfrm>
            <a:off x="3937000" y="3021013"/>
            <a:ext cx="1241425"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3,7,12,13</a:t>
            </a:r>
            <a:endParaRPr lang="en-US" sz="2000" b="1">
              <a:solidFill>
                <a:srgbClr val="0000FF"/>
              </a:solidFill>
            </a:endParaRPr>
          </a:p>
        </p:txBody>
      </p:sp>
      <p:sp>
        <p:nvSpPr>
          <p:cNvPr id="10" name="Text Box 9"/>
          <p:cNvSpPr txBox="1">
            <a:spLocks noChangeArrowheads="1"/>
          </p:cNvSpPr>
          <p:nvPr/>
        </p:nvSpPr>
        <p:spPr bwMode="auto">
          <a:xfrm>
            <a:off x="5407025" y="3022600"/>
            <a:ext cx="1452563"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4,5,6,10,14</a:t>
            </a:r>
            <a:endParaRPr lang="en-US" sz="2000" b="1">
              <a:solidFill>
                <a:srgbClr val="0000FF"/>
              </a:solidFill>
            </a:endParaRPr>
          </a:p>
        </p:txBody>
      </p:sp>
      <p:sp>
        <p:nvSpPr>
          <p:cNvPr id="11" name="Text Box 10"/>
          <p:cNvSpPr txBox="1">
            <a:spLocks noChangeArrowheads="1"/>
          </p:cNvSpPr>
          <p:nvPr/>
        </p:nvSpPr>
        <p:spPr bwMode="auto">
          <a:xfrm>
            <a:off x="5661025" y="3386138"/>
            <a:ext cx="768350"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3+,2-</a:t>
            </a:r>
            <a:endParaRPr lang="en-US" sz="2000" b="1">
              <a:solidFill>
                <a:srgbClr val="0000FF"/>
              </a:solidFill>
            </a:endParaRPr>
          </a:p>
        </p:txBody>
      </p:sp>
      <p:sp>
        <p:nvSpPr>
          <p:cNvPr id="12" name="Text Box 11"/>
          <p:cNvSpPr txBox="1">
            <a:spLocks noChangeArrowheads="1"/>
          </p:cNvSpPr>
          <p:nvPr/>
        </p:nvSpPr>
        <p:spPr bwMode="auto">
          <a:xfrm>
            <a:off x="2705100" y="2624138"/>
            <a:ext cx="9620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Sunny</a:t>
            </a:r>
            <a:endParaRPr lang="en-US" sz="2000" b="1">
              <a:solidFill>
                <a:srgbClr val="0000FF"/>
              </a:solidFill>
            </a:endParaRPr>
          </a:p>
        </p:txBody>
      </p:sp>
      <p:sp>
        <p:nvSpPr>
          <p:cNvPr id="13" name="Text Box 12"/>
          <p:cNvSpPr txBox="1">
            <a:spLocks noChangeArrowheads="1"/>
          </p:cNvSpPr>
          <p:nvPr/>
        </p:nvSpPr>
        <p:spPr bwMode="auto">
          <a:xfrm>
            <a:off x="2501900" y="3021013"/>
            <a:ext cx="1311275"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1,2,8,9,11</a:t>
            </a:r>
            <a:endParaRPr lang="en-US" sz="2000" b="1">
              <a:solidFill>
                <a:srgbClr val="0000FF"/>
              </a:solidFill>
            </a:endParaRPr>
          </a:p>
        </p:txBody>
      </p:sp>
      <p:cxnSp>
        <p:nvCxnSpPr>
          <p:cNvPr id="14" name="AutoShape 13"/>
          <p:cNvCxnSpPr>
            <a:cxnSpLocks noChangeShapeType="1"/>
            <a:stCxn id="4" idx="2"/>
            <a:endCxn id="12" idx="0"/>
          </p:cNvCxnSpPr>
          <p:nvPr/>
        </p:nvCxnSpPr>
        <p:spPr bwMode="auto">
          <a:xfrm flipH="1">
            <a:off x="3186113" y="1768475"/>
            <a:ext cx="1435100" cy="855663"/>
          </a:xfrm>
          <a:prstGeom prst="straightConnector1">
            <a:avLst/>
          </a:prstGeom>
          <a:noFill/>
          <a:ln w="9525">
            <a:solidFill>
              <a:schemeClr val="tx1"/>
            </a:solidFill>
            <a:round/>
            <a:headEnd/>
            <a:tailEnd/>
          </a:ln>
          <a:effectLst/>
        </p:spPr>
      </p:cxnSp>
      <p:sp>
        <p:nvSpPr>
          <p:cNvPr id="15" name="Text Box 14"/>
          <p:cNvSpPr txBox="1">
            <a:spLocks noChangeArrowheads="1"/>
          </p:cNvSpPr>
          <p:nvPr/>
        </p:nvSpPr>
        <p:spPr bwMode="auto">
          <a:xfrm>
            <a:off x="4105275" y="3386138"/>
            <a:ext cx="768350"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4+,0-</a:t>
            </a:r>
            <a:endParaRPr lang="en-US" sz="2000" b="1">
              <a:solidFill>
                <a:srgbClr val="0000FF"/>
              </a:solidFill>
            </a:endParaRPr>
          </a:p>
        </p:txBody>
      </p:sp>
      <p:sp>
        <p:nvSpPr>
          <p:cNvPr id="16" name="Text Box 15"/>
          <p:cNvSpPr txBox="1">
            <a:spLocks noChangeArrowheads="1"/>
          </p:cNvSpPr>
          <p:nvPr/>
        </p:nvSpPr>
        <p:spPr bwMode="auto">
          <a:xfrm>
            <a:off x="2697163" y="3386138"/>
            <a:ext cx="768350"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2+,3-</a:t>
            </a:r>
            <a:endParaRPr lang="en-US" sz="2000" b="1">
              <a:solidFill>
                <a:srgbClr val="0000FF"/>
              </a:solidFill>
            </a:endParaRPr>
          </a:p>
        </p:txBody>
      </p:sp>
      <p:sp>
        <p:nvSpPr>
          <p:cNvPr id="17" name="Text Box 16"/>
          <p:cNvSpPr txBox="1">
            <a:spLocks noChangeArrowheads="1"/>
          </p:cNvSpPr>
          <p:nvPr/>
        </p:nvSpPr>
        <p:spPr bwMode="auto">
          <a:xfrm>
            <a:off x="4219575" y="3767138"/>
            <a:ext cx="636588"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sp>
        <p:nvSpPr>
          <p:cNvPr id="18" name="Text Box 17"/>
          <p:cNvSpPr txBox="1">
            <a:spLocks noChangeArrowheads="1"/>
          </p:cNvSpPr>
          <p:nvPr/>
        </p:nvSpPr>
        <p:spPr bwMode="auto">
          <a:xfrm>
            <a:off x="2595563" y="3767138"/>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Humidity</a:t>
            </a:r>
          </a:p>
        </p:txBody>
      </p:sp>
      <p:sp>
        <p:nvSpPr>
          <p:cNvPr id="19" name="Text Box 18"/>
          <p:cNvSpPr txBox="1">
            <a:spLocks noChangeArrowheads="1"/>
          </p:cNvSpPr>
          <p:nvPr/>
        </p:nvSpPr>
        <p:spPr bwMode="auto">
          <a:xfrm>
            <a:off x="5843588" y="3767138"/>
            <a:ext cx="40957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 </a:t>
            </a:r>
          </a:p>
        </p:txBody>
      </p:sp>
      <p:sp>
        <p:nvSpPr>
          <p:cNvPr id="20" name="Text Box 19"/>
          <p:cNvSpPr txBox="1">
            <a:spLocks noChangeArrowheads="1"/>
          </p:cNvSpPr>
          <p:nvPr/>
        </p:nvSpPr>
        <p:spPr bwMode="auto">
          <a:xfrm>
            <a:off x="3198813" y="4632325"/>
            <a:ext cx="1058862"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Normal</a:t>
            </a:r>
            <a:endParaRPr lang="en-US" sz="2000" b="1">
              <a:solidFill>
                <a:srgbClr val="0000FF"/>
              </a:solidFill>
            </a:endParaRPr>
          </a:p>
        </p:txBody>
      </p:sp>
      <p:sp>
        <p:nvSpPr>
          <p:cNvPr id="21" name="Text Box 20"/>
          <p:cNvSpPr txBox="1">
            <a:spLocks noChangeArrowheads="1"/>
          </p:cNvSpPr>
          <p:nvPr/>
        </p:nvSpPr>
        <p:spPr bwMode="auto">
          <a:xfrm>
            <a:off x="2097088" y="4632325"/>
            <a:ext cx="7493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High</a:t>
            </a:r>
            <a:endParaRPr lang="en-US" sz="2000" b="1">
              <a:solidFill>
                <a:srgbClr val="0000FF"/>
              </a:solidFill>
            </a:endParaRPr>
          </a:p>
        </p:txBody>
      </p:sp>
      <p:cxnSp>
        <p:nvCxnSpPr>
          <p:cNvPr id="22" name="AutoShape 21"/>
          <p:cNvCxnSpPr>
            <a:cxnSpLocks noChangeShapeType="1"/>
            <a:stCxn id="20" idx="0"/>
            <a:endCxn id="18" idx="2"/>
          </p:cNvCxnSpPr>
          <p:nvPr/>
        </p:nvCxnSpPr>
        <p:spPr bwMode="auto">
          <a:xfrm flipH="1" flipV="1">
            <a:off x="3230563" y="4164013"/>
            <a:ext cx="498475" cy="468312"/>
          </a:xfrm>
          <a:prstGeom prst="straightConnector1">
            <a:avLst/>
          </a:prstGeom>
          <a:noFill/>
          <a:ln w="9525">
            <a:solidFill>
              <a:schemeClr val="tx1"/>
            </a:solidFill>
            <a:round/>
            <a:headEnd/>
            <a:tailEnd/>
          </a:ln>
          <a:effectLst/>
        </p:spPr>
      </p:cxnSp>
      <p:cxnSp>
        <p:nvCxnSpPr>
          <p:cNvPr id="23" name="AutoShape 23"/>
          <p:cNvCxnSpPr>
            <a:cxnSpLocks noChangeShapeType="1"/>
            <a:stCxn id="21" idx="0"/>
            <a:endCxn id="18" idx="2"/>
          </p:cNvCxnSpPr>
          <p:nvPr/>
        </p:nvCxnSpPr>
        <p:spPr bwMode="auto">
          <a:xfrm flipV="1">
            <a:off x="2471738" y="4164013"/>
            <a:ext cx="758825" cy="468312"/>
          </a:xfrm>
          <a:prstGeom prst="straightConnector1">
            <a:avLst/>
          </a:prstGeom>
          <a:noFill/>
          <a:ln w="9525">
            <a:solidFill>
              <a:schemeClr val="tx1"/>
            </a:solidFill>
            <a:round/>
            <a:headEnd/>
            <a:tailEnd/>
          </a:ln>
          <a:effectLst/>
        </p:spPr>
      </p:cxnSp>
      <p:sp>
        <p:nvSpPr>
          <p:cNvPr id="24" name="Text Box 24"/>
          <p:cNvSpPr txBox="1">
            <a:spLocks noChangeArrowheads="1"/>
          </p:cNvSpPr>
          <p:nvPr/>
        </p:nvSpPr>
        <p:spPr bwMode="auto">
          <a:xfrm>
            <a:off x="2171700" y="4953000"/>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25" name="Text Box 25"/>
          <p:cNvSpPr txBox="1">
            <a:spLocks noChangeArrowheads="1"/>
          </p:cNvSpPr>
          <p:nvPr/>
        </p:nvSpPr>
        <p:spPr bwMode="auto">
          <a:xfrm>
            <a:off x="3352800" y="4937125"/>
            <a:ext cx="636588"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ID3 Final step</a:t>
            </a:r>
          </a:p>
        </p:txBody>
      </p:sp>
      <p:sp>
        <p:nvSpPr>
          <p:cNvPr id="4" name="Text Box 3"/>
          <p:cNvSpPr txBox="1">
            <a:spLocks noChangeArrowheads="1"/>
          </p:cNvSpPr>
          <p:nvPr/>
        </p:nvSpPr>
        <p:spPr bwMode="auto">
          <a:xfrm>
            <a:off x="4014788" y="1371600"/>
            <a:ext cx="121285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Outlook </a:t>
            </a:r>
          </a:p>
        </p:txBody>
      </p:sp>
      <p:sp>
        <p:nvSpPr>
          <p:cNvPr id="5" name="Text Box 4"/>
          <p:cNvSpPr txBox="1">
            <a:spLocks noChangeArrowheads="1"/>
          </p:cNvSpPr>
          <p:nvPr/>
        </p:nvSpPr>
        <p:spPr bwMode="auto">
          <a:xfrm>
            <a:off x="3998913" y="2624138"/>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Overcast</a:t>
            </a:r>
            <a:endParaRPr lang="en-US" sz="2000" b="1">
              <a:solidFill>
                <a:srgbClr val="0000FF"/>
              </a:solidFill>
            </a:endParaRPr>
          </a:p>
        </p:txBody>
      </p:sp>
      <p:sp>
        <p:nvSpPr>
          <p:cNvPr id="6" name="Text Box 5"/>
          <p:cNvSpPr txBox="1">
            <a:spLocks noChangeArrowheads="1"/>
          </p:cNvSpPr>
          <p:nvPr/>
        </p:nvSpPr>
        <p:spPr bwMode="auto">
          <a:xfrm>
            <a:off x="5740400" y="2574925"/>
            <a:ext cx="735013"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Rain</a:t>
            </a:r>
            <a:endParaRPr lang="en-US" sz="2000" b="1">
              <a:solidFill>
                <a:srgbClr val="0000FF"/>
              </a:solidFill>
            </a:endParaRPr>
          </a:p>
        </p:txBody>
      </p:sp>
      <p:cxnSp>
        <p:nvCxnSpPr>
          <p:cNvPr id="7" name="AutoShape 6"/>
          <p:cNvCxnSpPr>
            <a:cxnSpLocks noChangeShapeType="1"/>
            <a:stCxn id="4" idx="2"/>
            <a:endCxn id="6" idx="0"/>
          </p:cNvCxnSpPr>
          <p:nvPr/>
        </p:nvCxnSpPr>
        <p:spPr bwMode="auto">
          <a:xfrm>
            <a:off x="4621213" y="1768475"/>
            <a:ext cx="1487487" cy="806450"/>
          </a:xfrm>
          <a:prstGeom prst="straightConnector1">
            <a:avLst/>
          </a:prstGeom>
          <a:noFill/>
          <a:ln w="9525">
            <a:solidFill>
              <a:schemeClr val="tx1"/>
            </a:solidFill>
            <a:round/>
            <a:headEnd/>
            <a:tailEnd/>
          </a:ln>
          <a:effectLst/>
        </p:spPr>
      </p:cxnSp>
      <p:cxnSp>
        <p:nvCxnSpPr>
          <p:cNvPr id="8" name="AutoShape 7"/>
          <p:cNvCxnSpPr>
            <a:cxnSpLocks noChangeShapeType="1"/>
            <a:stCxn id="4" idx="2"/>
            <a:endCxn id="5" idx="0"/>
          </p:cNvCxnSpPr>
          <p:nvPr/>
        </p:nvCxnSpPr>
        <p:spPr bwMode="auto">
          <a:xfrm>
            <a:off x="4621213" y="1768475"/>
            <a:ext cx="12700" cy="855663"/>
          </a:xfrm>
          <a:prstGeom prst="straightConnector1">
            <a:avLst/>
          </a:prstGeom>
          <a:noFill/>
          <a:ln w="9525">
            <a:solidFill>
              <a:schemeClr val="tx1"/>
            </a:solidFill>
            <a:round/>
            <a:headEnd/>
            <a:tailEnd/>
          </a:ln>
          <a:effectLst/>
        </p:spPr>
      </p:cxnSp>
      <p:sp>
        <p:nvSpPr>
          <p:cNvPr id="9" name="Text Box 8"/>
          <p:cNvSpPr txBox="1">
            <a:spLocks noChangeArrowheads="1"/>
          </p:cNvSpPr>
          <p:nvPr/>
        </p:nvSpPr>
        <p:spPr bwMode="auto">
          <a:xfrm>
            <a:off x="3937000" y="3021013"/>
            <a:ext cx="1241425"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3,7,12,13</a:t>
            </a:r>
            <a:endParaRPr lang="en-US" sz="2000" b="1">
              <a:solidFill>
                <a:srgbClr val="0000FF"/>
              </a:solidFill>
            </a:endParaRPr>
          </a:p>
        </p:txBody>
      </p:sp>
      <p:sp>
        <p:nvSpPr>
          <p:cNvPr id="10" name="Text Box 9"/>
          <p:cNvSpPr txBox="1">
            <a:spLocks noChangeArrowheads="1"/>
          </p:cNvSpPr>
          <p:nvPr/>
        </p:nvSpPr>
        <p:spPr bwMode="auto">
          <a:xfrm>
            <a:off x="5407025" y="3022600"/>
            <a:ext cx="1452563"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4,5,6,10,14</a:t>
            </a:r>
            <a:endParaRPr lang="en-US" sz="2000" b="1">
              <a:solidFill>
                <a:srgbClr val="0000FF"/>
              </a:solidFill>
            </a:endParaRPr>
          </a:p>
        </p:txBody>
      </p:sp>
      <p:sp>
        <p:nvSpPr>
          <p:cNvPr id="11" name="Text Box 10"/>
          <p:cNvSpPr txBox="1">
            <a:spLocks noChangeArrowheads="1"/>
          </p:cNvSpPr>
          <p:nvPr/>
        </p:nvSpPr>
        <p:spPr bwMode="auto">
          <a:xfrm>
            <a:off x="5661025" y="3386138"/>
            <a:ext cx="768350"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3+,2-</a:t>
            </a:r>
            <a:endParaRPr lang="en-US" sz="2000" b="1">
              <a:solidFill>
                <a:srgbClr val="0000FF"/>
              </a:solidFill>
            </a:endParaRPr>
          </a:p>
        </p:txBody>
      </p:sp>
      <p:sp>
        <p:nvSpPr>
          <p:cNvPr id="12" name="Text Box 11"/>
          <p:cNvSpPr txBox="1">
            <a:spLocks noChangeArrowheads="1"/>
          </p:cNvSpPr>
          <p:nvPr/>
        </p:nvSpPr>
        <p:spPr bwMode="auto">
          <a:xfrm>
            <a:off x="2705100" y="2624138"/>
            <a:ext cx="9620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Sunny</a:t>
            </a:r>
            <a:endParaRPr lang="en-US" sz="2000" b="1">
              <a:solidFill>
                <a:srgbClr val="0000FF"/>
              </a:solidFill>
            </a:endParaRPr>
          </a:p>
        </p:txBody>
      </p:sp>
      <p:sp>
        <p:nvSpPr>
          <p:cNvPr id="13" name="Text Box 12"/>
          <p:cNvSpPr txBox="1">
            <a:spLocks noChangeArrowheads="1"/>
          </p:cNvSpPr>
          <p:nvPr/>
        </p:nvSpPr>
        <p:spPr bwMode="auto">
          <a:xfrm>
            <a:off x="2501900" y="3021013"/>
            <a:ext cx="1311275"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1,2,8,9,11</a:t>
            </a:r>
            <a:endParaRPr lang="en-US" sz="2000" b="1">
              <a:solidFill>
                <a:srgbClr val="0000FF"/>
              </a:solidFill>
            </a:endParaRPr>
          </a:p>
        </p:txBody>
      </p:sp>
      <p:cxnSp>
        <p:nvCxnSpPr>
          <p:cNvPr id="14" name="AutoShape 13"/>
          <p:cNvCxnSpPr>
            <a:cxnSpLocks noChangeShapeType="1"/>
            <a:stCxn id="4" idx="2"/>
            <a:endCxn id="12" idx="0"/>
          </p:cNvCxnSpPr>
          <p:nvPr/>
        </p:nvCxnSpPr>
        <p:spPr bwMode="auto">
          <a:xfrm flipH="1">
            <a:off x="3186113" y="1768475"/>
            <a:ext cx="1435100" cy="855663"/>
          </a:xfrm>
          <a:prstGeom prst="straightConnector1">
            <a:avLst/>
          </a:prstGeom>
          <a:noFill/>
          <a:ln w="9525">
            <a:solidFill>
              <a:schemeClr val="tx1"/>
            </a:solidFill>
            <a:round/>
            <a:headEnd/>
            <a:tailEnd/>
          </a:ln>
          <a:effectLst/>
        </p:spPr>
      </p:cxnSp>
      <p:sp>
        <p:nvSpPr>
          <p:cNvPr id="15" name="Text Box 14"/>
          <p:cNvSpPr txBox="1">
            <a:spLocks noChangeArrowheads="1"/>
          </p:cNvSpPr>
          <p:nvPr/>
        </p:nvSpPr>
        <p:spPr bwMode="auto">
          <a:xfrm>
            <a:off x="4105275" y="3386138"/>
            <a:ext cx="768350"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4+,0-</a:t>
            </a:r>
            <a:endParaRPr lang="en-US" sz="2000" b="1">
              <a:solidFill>
                <a:srgbClr val="0000FF"/>
              </a:solidFill>
            </a:endParaRPr>
          </a:p>
        </p:txBody>
      </p:sp>
      <p:sp>
        <p:nvSpPr>
          <p:cNvPr id="16" name="Text Box 15"/>
          <p:cNvSpPr txBox="1">
            <a:spLocks noChangeArrowheads="1"/>
          </p:cNvSpPr>
          <p:nvPr/>
        </p:nvSpPr>
        <p:spPr bwMode="auto">
          <a:xfrm>
            <a:off x="2697163" y="3386138"/>
            <a:ext cx="768350" cy="396875"/>
          </a:xfrm>
          <a:prstGeom prst="rect">
            <a:avLst/>
          </a:prstGeom>
          <a:noFill/>
          <a:ln w="9525">
            <a:noFill/>
            <a:miter lim="800000"/>
            <a:headEnd/>
            <a:tailEnd/>
          </a:ln>
          <a:effectLst/>
        </p:spPr>
        <p:txBody>
          <a:bodyPr wrap="none">
            <a:spAutoFit/>
          </a:bodyPr>
          <a:lstStyle/>
          <a:p>
            <a:pPr>
              <a:buSzTx/>
              <a:buFontTx/>
              <a:buNone/>
            </a:pPr>
            <a:r>
              <a:rPr lang="en-US" sz="2000" b="1">
                <a:solidFill>
                  <a:srgbClr val="A50021"/>
                </a:solidFill>
              </a:rPr>
              <a:t>2+,3-</a:t>
            </a:r>
            <a:endParaRPr lang="en-US" sz="2000" b="1">
              <a:solidFill>
                <a:srgbClr val="0000FF"/>
              </a:solidFill>
            </a:endParaRPr>
          </a:p>
        </p:txBody>
      </p:sp>
      <p:sp>
        <p:nvSpPr>
          <p:cNvPr id="17" name="Text Box 16"/>
          <p:cNvSpPr txBox="1">
            <a:spLocks noChangeArrowheads="1"/>
          </p:cNvSpPr>
          <p:nvPr/>
        </p:nvSpPr>
        <p:spPr bwMode="auto">
          <a:xfrm>
            <a:off x="4219575" y="3767138"/>
            <a:ext cx="636588"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sp>
        <p:nvSpPr>
          <p:cNvPr id="18" name="Text Box 17"/>
          <p:cNvSpPr txBox="1">
            <a:spLocks noChangeArrowheads="1"/>
          </p:cNvSpPr>
          <p:nvPr/>
        </p:nvSpPr>
        <p:spPr bwMode="auto">
          <a:xfrm>
            <a:off x="2595563" y="3767138"/>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Humidity</a:t>
            </a:r>
          </a:p>
        </p:txBody>
      </p:sp>
      <p:sp>
        <p:nvSpPr>
          <p:cNvPr id="19" name="Text Box 18"/>
          <p:cNvSpPr txBox="1">
            <a:spLocks noChangeArrowheads="1"/>
          </p:cNvSpPr>
          <p:nvPr/>
        </p:nvSpPr>
        <p:spPr bwMode="auto">
          <a:xfrm>
            <a:off x="5843588" y="3767138"/>
            <a:ext cx="804862"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Wind</a:t>
            </a:r>
          </a:p>
        </p:txBody>
      </p:sp>
      <p:sp>
        <p:nvSpPr>
          <p:cNvPr id="20" name="Text Box 19"/>
          <p:cNvSpPr txBox="1">
            <a:spLocks noChangeArrowheads="1"/>
          </p:cNvSpPr>
          <p:nvPr/>
        </p:nvSpPr>
        <p:spPr bwMode="auto">
          <a:xfrm>
            <a:off x="3246438" y="4624388"/>
            <a:ext cx="1058862"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Normal</a:t>
            </a:r>
            <a:endParaRPr lang="en-US" sz="2000" b="1">
              <a:solidFill>
                <a:srgbClr val="0000FF"/>
              </a:solidFill>
            </a:endParaRPr>
          </a:p>
        </p:txBody>
      </p:sp>
      <p:sp>
        <p:nvSpPr>
          <p:cNvPr id="21" name="Text Box 20"/>
          <p:cNvSpPr txBox="1">
            <a:spLocks noChangeArrowheads="1"/>
          </p:cNvSpPr>
          <p:nvPr/>
        </p:nvSpPr>
        <p:spPr bwMode="auto">
          <a:xfrm>
            <a:off x="2144713" y="4624388"/>
            <a:ext cx="7493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High</a:t>
            </a:r>
            <a:endParaRPr lang="en-US" sz="2000" b="1">
              <a:solidFill>
                <a:srgbClr val="0000FF"/>
              </a:solidFill>
            </a:endParaRPr>
          </a:p>
        </p:txBody>
      </p:sp>
      <p:cxnSp>
        <p:nvCxnSpPr>
          <p:cNvPr id="22" name="AutoShape 21"/>
          <p:cNvCxnSpPr>
            <a:cxnSpLocks noChangeShapeType="1"/>
            <a:stCxn id="20" idx="0"/>
            <a:endCxn id="18" idx="2"/>
          </p:cNvCxnSpPr>
          <p:nvPr/>
        </p:nvCxnSpPr>
        <p:spPr bwMode="auto">
          <a:xfrm flipH="1" flipV="1">
            <a:off x="3230563" y="4164013"/>
            <a:ext cx="546100" cy="460375"/>
          </a:xfrm>
          <a:prstGeom prst="straightConnector1">
            <a:avLst/>
          </a:prstGeom>
          <a:noFill/>
          <a:ln w="9525">
            <a:solidFill>
              <a:schemeClr val="tx1"/>
            </a:solidFill>
            <a:round/>
            <a:headEnd/>
            <a:tailEnd/>
          </a:ln>
          <a:effectLst/>
        </p:spPr>
      </p:cxnSp>
      <p:cxnSp>
        <p:nvCxnSpPr>
          <p:cNvPr id="23" name="AutoShape 22"/>
          <p:cNvCxnSpPr>
            <a:cxnSpLocks noChangeShapeType="1"/>
            <a:stCxn id="21" idx="0"/>
            <a:endCxn id="18" idx="2"/>
          </p:cNvCxnSpPr>
          <p:nvPr/>
        </p:nvCxnSpPr>
        <p:spPr bwMode="auto">
          <a:xfrm flipV="1">
            <a:off x="2519363" y="4164013"/>
            <a:ext cx="711200" cy="460375"/>
          </a:xfrm>
          <a:prstGeom prst="straightConnector1">
            <a:avLst/>
          </a:prstGeom>
          <a:noFill/>
          <a:ln w="9525">
            <a:solidFill>
              <a:schemeClr val="tx1"/>
            </a:solidFill>
            <a:round/>
            <a:headEnd/>
            <a:tailEnd/>
          </a:ln>
          <a:effectLst/>
        </p:spPr>
      </p:cxnSp>
      <p:sp>
        <p:nvSpPr>
          <p:cNvPr id="24" name="Text Box 23"/>
          <p:cNvSpPr txBox="1">
            <a:spLocks noChangeArrowheads="1"/>
          </p:cNvSpPr>
          <p:nvPr/>
        </p:nvSpPr>
        <p:spPr bwMode="auto">
          <a:xfrm>
            <a:off x="2219325" y="4953000"/>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25" name="Text Box 24"/>
          <p:cNvSpPr txBox="1">
            <a:spLocks noChangeArrowheads="1"/>
          </p:cNvSpPr>
          <p:nvPr/>
        </p:nvSpPr>
        <p:spPr bwMode="auto">
          <a:xfrm>
            <a:off x="3400425" y="4937125"/>
            <a:ext cx="636588"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sp>
        <p:nvSpPr>
          <p:cNvPr id="26" name="Text Box 25"/>
          <p:cNvSpPr txBox="1">
            <a:spLocks noChangeArrowheads="1"/>
          </p:cNvSpPr>
          <p:nvPr/>
        </p:nvSpPr>
        <p:spPr bwMode="auto">
          <a:xfrm>
            <a:off x="6359525" y="4624388"/>
            <a:ext cx="8477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Weak</a:t>
            </a:r>
            <a:endParaRPr lang="en-US" sz="2000" b="1">
              <a:solidFill>
                <a:srgbClr val="0000FF"/>
              </a:solidFill>
            </a:endParaRPr>
          </a:p>
        </p:txBody>
      </p:sp>
      <p:sp>
        <p:nvSpPr>
          <p:cNvPr id="27" name="Text Box 26"/>
          <p:cNvSpPr txBox="1">
            <a:spLocks noChangeArrowheads="1"/>
          </p:cNvSpPr>
          <p:nvPr/>
        </p:nvSpPr>
        <p:spPr bwMode="auto">
          <a:xfrm>
            <a:off x="5257800" y="4624388"/>
            <a:ext cx="10033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Strong</a:t>
            </a:r>
            <a:endParaRPr lang="en-US" sz="2000" b="1">
              <a:solidFill>
                <a:srgbClr val="0000FF"/>
              </a:solidFill>
            </a:endParaRPr>
          </a:p>
        </p:txBody>
      </p:sp>
      <p:sp>
        <p:nvSpPr>
          <p:cNvPr id="28" name="Text Box 27"/>
          <p:cNvSpPr txBox="1">
            <a:spLocks noChangeArrowheads="1"/>
          </p:cNvSpPr>
          <p:nvPr/>
        </p:nvSpPr>
        <p:spPr bwMode="auto">
          <a:xfrm>
            <a:off x="5332413" y="4937125"/>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29" name="Text Box 28"/>
          <p:cNvSpPr txBox="1">
            <a:spLocks noChangeArrowheads="1"/>
          </p:cNvSpPr>
          <p:nvPr/>
        </p:nvSpPr>
        <p:spPr bwMode="auto">
          <a:xfrm>
            <a:off x="6513513" y="4921250"/>
            <a:ext cx="636587"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cxnSp>
        <p:nvCxnSpPr>
          <p:cNvPr id="30" name="AutoShape 29"/>
          <p:cNvCxnSpPr>
            <a:cxnSpLocks noChangeShapeType="1"/>
            <a:stCxn id="19" idx="2"/>
            <a:endCxn id="26" idx="0"/>
          </p:cNvCxnSpPr>
          <p:nvPr/>
        </p:nvCxnSpPr>
        <p:spPr bwMode="auto">
          <a:xfrm>
            <a:off x="6246813" y="4164013"/>
            <a:ext cx="536575" cy="460375"/>
          </a:xfrm>
          <a:prstGeom prst="straightConnector1">
            <a:avLst/>
          </a:prstGeom>
          <a:noFill/>
          <a:ln w="9525">
            <a:solidFill>
              <a:schemeClr val="tx1"/>
            </a:solidFill>
            <a:round/>
            <a:headEnd/>
            <a:tailEnd/>
          </a:ln>
          <a:effectLst/>
        </p:spPr>
      </p:cxnSp>
      <p:cxnSp>
        <p:nvCxnSpPr>
          <p:cNvPr id="31" name="AutoShape 30"/>
          <p:cNvCxnSpPr>
            <a:cxnSpLocks noChangeShapeType="1"/>
            <a:stCxn id="27" idx="0"/>
            <a:endCxn id="19" idx="2"/>
          </p:cNvCxnSpPr>
          <p:nvPr/>
        </p:nvCxnSpPr>
        <p:spPr bwMode="auto">
          <a:xfrm flipV="1">
            <a:off x="5759450" y="4164013"/>
            <a:ext cx="487363" cy="460375"/>
          </a:xfrm>
          <a:prstGeom prst="straightConnector1">
            <a:avLst/>
          </a:prstGeom>
          <a:noFill/>
          <a:ln w="9525">
            <a:solidFill>
              <a:schemeClr val="tx1"/>
            </a:solidFill>
            <a:round/>
            <a:headEnd/>
            <a:tailEnd/>
          </a:ln>
          <a:effectLst/>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Space in ID3</a:t>
            </a:r>
          </a:p>
        </p:txBody>
      </p:sp>
      <p:sp>
        <p:nvSpPr>
          <p:cNvPr id="3" name="Content Placeholder 2"/>
          <p:cNvSpPr>
            <a:spLocks noGrp="1"/>
          </p:cNvSpPr>
          <p:nvPr>
            <p:ph sz="quarter" idx="1"/>
          </p:nvPr>
        </p:nvSpPr>
        <p:spPr/>
        <p:txBody>
          <a:bodyPr/>
          <a:lstStyle/>
          <a:p>
            <a:r>
              <a:rPr lang="en-US" dirty="0"/>
              <a:t>Hypothesis space is complete</a:t>
            </a:r>
          </a:p>
          <a:p>
            <a:pPr lvl="1"/>
            <a:r>
              <a:rPr lang="en-US" dirty="0"/>
              <a:t>Target function surely in there</a:t>
            </a:r>
          </a:p>
          <a:p>
            <a:r>
              <a:rPr lang="en-US" dirty="0"/>
              <a:t>Outputs a single hypothesis</a:t>
            </a:r>
          </a:p>
          <a:p>
            <a:r>
              <a:rPr lang="en-US" dirty="0"/>
              <a:t>No backtracking on selected attributes (greedy search)</a:t>
            </a:r>
          </a:p>
          <a:p>
            <a:pPr lvl="1"/>
            <a:r>
              <a:rPr lang="en-US" dirty="0"/>
              <a:t>Local minimal (suboptimal splits)</a:t>
            </a:r>
          </a:p>
          <a:p>
            <a:r>
              <a:rPr lang="en-US" dirty="0"/>
              <a:t>Statistically-based search choices</a:t>
            </a:r>
          </a:p>
          <a:p>
            <a:pPr lvl="1"/>
            <a:r>
              <a:rPr lang="en-US" dirty="0"/>
              <a:t>Robust to noisy data</a:t>
            </a:r>
          </a:p>
          <a:p>
            <a:r>
              <a:rPr lang="en-US" dirty="0"/>
              <a:t>Inductive bias (search bias)</a:t>
            </a:r>
          </a:p>
          <a:p>
            <a:pPr lvl="1"/>
            <a:r>
              <a:rPr lang="en-US" dirty="0"/>
              <a:t>Prefer shorter trees over longer ones</a:t>
            </a:r>
          </a:p>
          <a:p>
            <a:pPr lvl="1"/>
            <a:r>
              <a:rPr lang="en-US" dirty="0"/>
              <a:t>Place high information gain attributes close to the root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Decision Tree Research</a:t>
            </a:r>
          </a:p>
        </p:txBody>
      </p:sp>
      <p:sp>
        <p:nvSpPr>
          <p:cNvPr id="3" name="Content Placeholder 2"/>
          <p:cNvSpPr>
            <a:spLocks noGrp="1"/>
          </p:cNvSpPr>
          <p:nvPr>
            <p:ph sz="quarter" idx="1"/>
          </p:nvPr>
        </p:nvSpPr>
        <p:spPr/>
        <p:txBody>
          <a:bodyPr>
            <a:normAutofit fontScale="92500" lnSpcReduction="20000"/>
          </a:bodyPr>
          <a:lstStyle/>
          <a:p>
            <a:r>
              <a:rPr lang="en-US" dirty="0"/>
              <a:t>Hunt and colleagues in Psychology used full search decision trees methods to model human concept learning in the 60’s</a:t>
            </a:r>
          </a:p>
          <a:p>
            <a:endParaRPr lang="en-US" dirty="0"/>
          </a:p>
          <a:p>
            <a:r>
              <a:rPr lang="en-US" dirty="0"/>
              <a:t>Quinlan developed ID3, with the information gain heuristics in the late 70’s to learn expert systems from examples</a:t>
            </a:r>
          </a:p>
          <a:p>
            <a:endParaRPr lang="en-US" dirty="0"/>
          </a:p>
          <a:p>
            <a:r>
              <a:rPr lang="en-US" dirty="0" err="1"/>
              <a:t>Breiman</a:t>
            </a:r>
            <a:r>
              <a:rPr lang="en-US" dirty="0"/>
              <a:t>, </a:t>
            </a:r>
            <a:r>
              <a:rPr lang="en-US" dirty="0" err="1"/>
              <a:t>Friedmans</a:t>
            </a:r>
            <a:r>
              <a:rPr lang="en-US" dirty="0"/>
              <a:t> and colleagues in statistics developed CART (classification and regression trees) simultaneously</a:t>
            </a:r>
          </a:p>
          <a:p>
            <a:endParaRPr lang="en-US" dirty="0"/>
          </a:p>
          <a:p>
            <a:r>
              <a:rPr lang="en-US" dirty="0"/>
              <a:t> A variety of improvements in the 80’s: coping with noise, continuous attributes, missing data, non-axis parallel etc.</a:t>
            </a:r>
          </a:p>
          <a:p>
            <a:endParaRPr lang="en-US" dirty="0"/>
          </a:p>
          <a:p>
            <a:r>
              <a:rPr lang="en-US" dirty="0"/>
              <a:t>Quinlan’s updated algorithm, C4.5 (1993) is commonly used (New:C5 [commercial])</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ชื่อเรื่อง 4"/>
          <p:cNvSpPr>
            <a:spLocks noGrp="1"/>
          </p:cNvSpPr>
          <p:nvPr>
            <p:ph type="title"/>
          </p:nvPr>
        </p:nvSpPr>
        <p:spPr/>
        <p:txBody>
          <a:bodyPr/>
          <a:lstStyle/>
          <a:p>
            <a:r>
              <a:rPr lang="en-US" dirty="0"/>
              <a:t>Ross Quinlan</a:t>
            </a:r>
            <a:endParaRPr lang="th-TH" dirty="0"/>
          </a:p>
        </p:txBody>
      </p:sp>
      <p:sp>
        <p:nvSpPr>
          <p:cNvPr id="6" name="ตัวยึดเนื้อหา 5"/>
          <p:cNvSpPr>
            <a:spLocks noGrp="1"/>
          </p:cNvSpPr>
          <p:nvPr>
            <p:ph sz="quarter" idx="1"/>
          </p:nvPr>
        </p:nvSpPr>
        <p:spPr>
          <a:xfrm>
            <a:off x="457200" y="1558296"/>
            <a:ext cx="8229600" cy="4942538"/>
          </a:xfrm>
        </p:spPr>
        <p:txBody>
          <a:bodyPr>
            <a:normAutofit fontScale="92500"/>
          </a:bodyPr>
          <a:lstStyle/>
          <a:p>
            <a:r>
              <a:rPr lang="en-US" dirty="0"/>
              <a:t>ID3</a:t>
            </a:r>
          </a:p>
          <a:p>
            <a:pPr lvl="1"/>
            <a:r>
              <a:rPr lang="en-US" dirty="0"/>
              <a:t>ID3 follows the principle of Occam's </a:t>
            </a:r>
            <a:br>
              <a:rPr lang="en-US" dirty="0"/>
            </a:br>
            <a:r>
              <a:rPr lang="en-US" dirty="0"/>
              <a:t>razor in attempting to create the </a:t>
            </a:r>
            <a:br>
              <a:rPr lang="en-US" dirty="0"/>
            </a:br>
            <a:r>
              <a:rPr lang="en-US" dirty="0"/>
              <a:t>smallest decision tree possible.</a:t>
            </a:r>
          </a:p>
          <a:p>
            <a:r>
              <a:rPr lang="en-US" dirty="0"/>
              <a:t>C4.5</a:t>
            </a:r>
          </a:p>
          <a:p>
            <a:pPr lvl="1"/>
            <a:r>
              <a:rPr lang="en-US" dirty="0"/>
              <a:t>C4.5 improved: discrete and continuous attributes, missing attribute values, attributes with differing costs, pruning trees (replacing irrelevant branches with leaf nodes).</a:t>
            </a:r>
          </a:p>
          <a:p>
            <a:r>
              <a:rPr lang="en-US" dirty="0"/>
              <a:t>C5.0</a:t>
            </a:r>
          </a:p>
          <a:p>
            <a:pPr lvl="1"/>
            <a:r>
              <a:rPr lang="en-US" dirty="0"/>
              <a:t>C5.0 is commercially selling is an improvement on C4.5. The advantages are several orders of magnitude faster, memory efficiency, smaller decision trees, Boosting (more accuracy), ability to weight different attributes, and Winnowing (reducing noise).</a:t>
            </a:r>
          </a:p>
        </p:txBody>
      </p:sp>
      <p:pic>
        <p:nvPicPr>
          <p:cNvPr id="13314" name="Picture 2"/>
          <p:cNvPicPr>
            <a:picLocks noChangeAspect="1" noChangeArrowheads="1"/>
          </p:cNvPicPr>
          <p:nvPr/>
        </p:nvPicPr>
        <p:blipFill>
          <a:blip r:embed="rId3"/>
          <a:srcRect/>
          <a:stretch>
            <a:fillRect/>
          </a:stretch>
        </p:blipFill>
        <p:spPr bwMode="auto">
          <a:xfrm>
            <a:off x="5324503" y="847724"/>
            <a:ext cx="3248025" cy="2438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Boolean Decision Tree</a:t>
            </a:r>
          </a:p>
        </p:txBody>
      </p:sp>
      <p:sp>
        <p:nvSpPr>
          <p:cNvPr id="3" name="Content Placeholder 2"/>
          <p:cNvSpPr>
            <a:spLocks noGrp="1"/>
          </p:cNvSpPr>
          <p:nvPr>
            <p:ph sz="quarter" idx="1"/>
          </p:nvPr>
        </p:nvSpPr>
        <p:spPr>
          <a:xfrm>
            <a:off x="457200" y="1219200"/>
            <a:ext cx="8229600" cy="3067056"/>
          </a:xfrm>
        </p:spPr>
        <p:txBody>
          <a:bodyPr>
            <a:normAutofit fontScale="92500" lnSpcReduction="20000"/>
          </a:bodyPr>
          <a:lstStyle/>
          <a:p>
            <a:r>
              <a:rPr lang="en-US" dirty="0"/>
              <a:t> They can represent any Boolean function.</a:t>
            </a:r>
          </a:p>
          <a:p>
            <a:r>
              <a:rPr lang="en-US" dirty="0"/>
              <a:t> Can be rewritten as rules in Disjunctive Normal Form (DNF)</a:t>
            </a:r>
          </a:p>
          <a:p>
            <a:pPr lvl="1"/>
            <a:r>
              <a:rPr lang="en-US" dirty="0"/>
              <a:t>(color =green) </a:t>
            </a:r>
            <a:r>
              <a:rPr lang="en-US" dirty="0">
                <a:sym typeface="Symbol" pitchFamily="18" charset="2"/>
              </a:rPr>
              <a:t></a:t>
            </a:r>
            <a:r>
              <a:rPr lang="en-US" dirty="0"/>
              <a:t> (shape = square) </a:t>
            </a:r>
            <a:r>
              <a:rPr lang="en-US" dirty="0">
                <a:sym typeface="Wingdings" pitchFamily="2" charset="2"/>
              </a:rPr>
              <a:t> </a:t>
            </a:r>
            <a:r>
              <a:rPr lang="en-US" dirty="0"/>
              <a:t>positive</a:t>
            </a:r>
          </a:p>
          <a:p>
            <a:pPr lvl="1"/>
            <a:r>
              <a:rPr lang="en-US" dirty="0"/>
              <a:t>(color = blue) </a:t>
            </a:r>
            <a:r>
              <a:rPr lang="en-US" dirty="0">
                <a:sym typeface="Symbol" pitchFamily="18" charset="2"/>
              </a:rPr>
              <a:t></a:t>
            </a:r>
            <a:r>
              <a:rPr lang="en-US" dirty="0"/>
              <a:t> (shape = circle)  </a:t>
            </a:r>
            <a:r>
              <a:rPr lang="en-US" dirty="0">
                <a:sym typeface="Wingdings" pitchFamily="2" charset="2"/>
              </a:rPr>
              <a:t> </a:t>
            </a:r>
            <a:r>
              <a:rPr lang="en-US" dirty="0"/>
              <a:t> positive</a:t>
            </a:r>
          </a:p>
          <a:p>
            <a:pPr lvl="1"/>
            <a:r>
              <a:rPr lang="en-US" dirty="0"/>
              <a:t>(color = blue) </a:t>
            </a:r>
            <a:r>
              <a:rPr lang="en-US" dirty="0">
                <a:sym typeface="Symbol" pitchFamily="18" charset="2"/>
              </a:rPr>
              <a:t></a:t>
            </a:r>
            <a:r>
              <a:rPr lang="en-US" dirty="0"/>
              <a:t> (shape = square)  </a:t>
            </a:r>
            <a:r>
              <a:rPr lang="en-US" dirty="0">
                <a:sym typeface="Wingdings" pitchFamily="2" charset="2"/>
              </a:rPr>
              <a:t> </a:t>
            </a:r>
            <a:r>
              <a:rPr lang="en-US" dirty="0"/>
              <a:t> positive</a:t>
            </a:r>
          </a:p>
          <a:p>
            <a:r>
              <a:rPr lang="en-US" dirty="0"/>
              <a:t>Or represent disjunctions of conjunctions</a:t>
            </a:r>
          </a:p>
          <a:p>
            <a:pPr lvl="1"/>
            <a:r>
              <a:rPr lang="en-US" dirty="0"/>
              <a:t>((color =green) </a:t>
            </a:r>
            <a:r>
              <a:rPr lang="en-US" dirty="0">
                <a:sym typeface="Symbol" pitchFamily="18" charset="2"/>
              </a:rPr>
              <a:t></a:t>
            </a:r>
            <a:r>
              <a:rPr lang="en-US" dirty="0"/>
              <a:t> (shape = square))   </a:t>
            </a:r>
            <a:r>
              <a:rPr lang="en-US" dirty="0">
                <a:sym typeface="Symbol"/>
              </a:rPr>
              <a:t> </a:t>
            </a:r>
            <a:br>
              <a:rPr lang="en-US" dirty="0">
                <a:sym typeface="Symbol"/>
              </a:rPr>
            </a:br>
            <a:r>
              <a:rPr lang="en-US" dirty="0">
                <a:sym typeface="Symbol"/>
              </a:rPr>
              <a:t>(</a:t>
            </a:r>
            <a:r>
              <a:rPr lang="en-US" dirty="0"/>
              <a:t>(color = blue) </a:t>
            </a:r>
            <a:r>
              <a:rPr lang="en-US" dirty="0">
                <a:sym typeface="Symbol" pitchFamily="18" charset="2"/>
              </a:rPr>
              <a:t></a:t>
            </a:r>
            <a:r>
              <a:rPr lang="en-US" dirty="0"/>
              <a:t> (shape = circle)</a:t>
            </a:r>
            <a:r>
              <a:rPr lang="en-US" dirty="0">
                <a:sym typeface="Symbol"/>
              </a:rPr>
              <a:t>)       </a:t>
            </a:r>
            <a:br>
              <a:rPr lang="en-US" dirty="0">
                <a:sym typeface="Symbol"/>
              </a:rPr>
            </a:br>
            <a:r>
              <a:rPr lang="en-US" dirty="0">
                <a:sym typeface="Symbol"/>
              </a:rPr>
              <a:t>(</a:t>
            </a:r>
            <a:r>
              <a:rPr lang="en-US" dirty="0"/>
              <a:t>(color = blue) </a:t>
            </a:r>
            <a:r>
              <a:rPr lang="en-US" dirty="0">
                <a:sym typeface="Symbol" pitchFamily="18" charset="2"/>
              </a:rPr>
              <a:t></a:t>
            </a:r>
            <a:r>
              <a:rPr lang="en-US" dirty="0"/>
              <a:t> (shape = square)</a:t>
            </a:r>
            <a:r>
              <a:rPr lang="en-US" dirty="0">
                <a:sym typeface="Symbol"/>
              </a:rPr>
              <a:t>)</a:t>
            </a:r>
            <a:endParaRPr lang="en-US" dirty="0"/>
          </a:p>
        </p:txBody>
      </p:sp>
      <p:sp>
        <p:nvSpPr>
          <p:cNvPr id="4" name="Text Box 4"/>
          <p:cNvSpPr txBox="1">
            <a:spLocks noChangeArrowheads="1"/>
          </p:cNvSpPr>
          <p:nvPr/>
        </p:nvSpPr>
        <p:spPr bwMode="auto">
          <a:xfrm>
            <a:off x="5502307" y="3603646"/>
            <a:ext cx="784225" cy="396875"/>
          </a:xfrm>
          <a:prstGeom prst="rect">
            <a:avLst/>
          </a:prstGeom>
          <a:noFill/>
          <a:ln w="9525">
            <a:noFill/>
            <a:miter lim="800000"/>
            <a:headEnd/>
            <a:tailEnd/>
          </a:ln>
          <a:effectLst/>
        </p:spPr>
        <p:txBody>
          <a:bodyPr wrap="none">
            <a:spAutoFit/>
          </a:bodyPr>
          <a:lstStyle/>
          <a:p>
            <a:pPr>
              <a:buSzTx/>
              <a:buFontTx/>
              <a:buNone/>
            </a:pPr>
            <a:r>
              <a:rPr lang="en-US" sz="2000" b="1" dirty="0"/>
              <a:t>Color </a:t>
            </a:r>
          </a:p>
        </p:txBody>
      </p:sp>
      <p:cxnSp>
        <p:nvCxnSpPr>
          <p:cNvPr id="5" name="AutoShape 5"/>
          <p:cNvCxnSpPr>
            <a:cxnSpLocks noChangeShapeType="1"/>
            <a:stCxn id="4" idx="2"/>
          </p:cNvCxnSpPr>
          <p:nvPr/>
        </p:nvCxnSpPr>
        <p:spPr bwMode="auto">
          <a:xfrm>
            <a:off x="5894419" y="4000521"/>
            <a:ext cx="1651000" cy="806450"/>
          </a:xfrm>
          <a:prstGeom prst="straightConnector1">
            <a:avLst/>
          </a:prstGeom>
          <a:noFill/>
          <a:ln w="9525">
            <a:solidFill>
              <a:schemeClr val="tx1"/>
            </a:solidFill>
            <a:round/>
            <a:headEnd/>
            <a:tailEnd/>
          </a:ln>
          <a:effectLst/>
        </p:spPr>
      </p:cxnSp>
      <p:cxnSp>
        <p:nvCxnSpPr>
          <p:cNvPr id="6" name="AutoShape 6"/>
          <p:cNvCxnSpPr>
            <a:cxnSpLocks noChangeShapeType="1"/>
            <a:stCxn id="4" idx="2"/>
          </p:cNvCxnSpPr>
          <p:nvPr/>
        </p:nvCxnSpPr>
        <p:spPr bwMode="auto">
          <a:xfrm>
            <a:off x="5894419" y="4000521"/>
            <a:ext cx="130175" cy="855662"/>
          </a:xfrm>
          <a:prstGeom prst="straightConnector1">
            <a:avLst/>
          </a:prstGeom>
          <a:noFill/>
          <a:ln w="9525">
            <a:solidFill>
              <a:schemeClr val="tx1"/>
            </a:solidFill>
            <a:round/>
            <a:headEnd/>
            <a:tailEnd/>
          </a:ln>
          <a:effectLst/>
        </p:spPr>
      </p:cxnSp>
      <p:cxnSp>
        <p:nvCxnSpPr>
          <p:cNvPr id="7" name="AutoShape 7"/>
          <p:cNvCxnSpPr>
            <a:cxnSpLocks noChangeShapeType="1"/>
            <a:stCxn id="4" idx="2"/>
          </p:cNvCxnSpPr>
          <p:nvPr/>
        </p:nvCxnSpPr>
        <p:spPr bwMode="auto">
          <a:xfrm flipH="1">
            <a:off x="4603782" y="4000521"/>
            <a:ext cx="1290637" cy="855662"/>
          </a:xfrm>
          <a:prstGeom prst="straightConnector1">
            <a:avLst/>
          </a:prstGeom>
          <a:noFill/>
          <a:ln w="9525">
            <a:solidFill>
              <a:schemeClr val="tx1"/>
            </a:solidFill>
            <a:round/>
            <a:headEnd/>
            <a:tailEnd/>
          </a:ln>
          <a:effectLst/>
        </p:spPr>
      </p:cxnSp>
      <p:cxnSp>
        <p:nvCxnSpPr>
          <p:cNvPr id="8" name="AutoShape 8"/>
          <p:cNvCxnSpPr>
            <a:cxnSpLocks noChangeShapeType="1"/>
          </p:cNvCxnSpPr>
          <p:nvPr/>
        </p:nvCxnSpPr>
        <p:spPr bwMode="auto">
          <a:xfrm flipH="1" flipV="1">
            <a:off x="4621244" y="4833958"/>
            <a:ext cx="1285875" cy="1066800"/>
          </a:xfrm>
          <a:prstGeom prst="straightConnector1">
            <a:avLst/>
          </a:prstGeom>
          <a:noFill/>
          <a:ln w="9525">
            <a:solidFill>
              <a:schemeClr val="tx1"/>
            </a:solidFill>
            <a:round/>
            <a:headEnd/>
            <a:tailEnd/>
          </a:ln>
          <a:effectLst/>
        </p:spPr>
      </p:cxnSp>
      <p:cxnSp>
        <p:nvCxnSpPr>
          <p:cNvPr id="9" name="AutoShape 9"/>
          <p:cNvCxnSpPr>
            <a:cxnSpLocks noChangeShapeType="1"/>
          </p:cNvCxnSpPr>
          <p:nvPr/>
        </p:nvCxnSpPr>
        <p:spPr bwMode="auto">
          <a:xfrm flipV="1">
            <a:off x="3163919" y="4833958"/>
            <a:ext cx="1457325" cy="990600"/>
          </a:xfrm>
          <a:prstGeom prst="straightConnector1">
            <a:avLst/>
          </a:prstGeom>
          <a:noFill/>
          <a:ln w="9525">
            <a:solidFill>
              <a:schemeClr val="tx1"/>
            </a:solidFill>
            <a:round/>
            <a:headEnd/>
            <a:tailEnd/>
          </a:ln>
          <a:effectLst/>
        </p:spPr>
      </p:cxnSp>
      <p:cxnSp>
        <p:nvCxnSpPr>
          <p:cNvPr id="10" name="AutoShape 10"/>
          <p:cNvCxnSpPr>
            <a:cxnSpLocks noChangeShapeType="1"/>
          </p:cNvCxnSpPr>
          <p:nvPr/>
        </p:nvCxnSpPr>
        <p:spPr bwMode="auto">
          <a:xfrm>
            <a:off x="7524782" y="4811733"/>
            <a:ext cx="1049337" cy="1012825"/>
          </a:xfrm>
          <a:prstGeom prst="straightConnector1">
            <a:avLst/>
          </a:prstGeom>
          <a:noFill/>
          <a:ln w="9525">
            <a:solidFill>
              <a:schemeClr val="tx1"/>
            </a:solidFill>
            <a:round/>
            <a:headEnd/>
            <a:tailEnd/>
          </a:ln>
          <a:effectLst/>
        </p:spPr>
      </p:cxnSp>
      <p:cxnSp>
        <p:nvCxnSpPr>
          <p:cNvPr id="11" name="AutoShape 11"/>
          <p:cNvCxnSpPr>
            <a:cxnSpLocks noChangeShapeType="1"/>
          </p:cNvCxnSpPr>
          <p:nvPr/>
        </p:nvCxnSpPr>
        <p:spPr bwMode="auto">
          <a:xfrm flipV="1">
            <a:off x="6516719" y="4786333"/>
            <a:ext cx="1008063" cy="1038225"/>
          </a:xfrm>
          <a:prstGeom prst="straightConnector1">
            <a:avLst/>
          </a:prstGeom>
          <a:noFill/>
          <a:ln w="9525">
            <a:solidFill>
              <a:schemeClr val="tx1"/>
            </a:solidFill>
            <a:round/>
            <a:headEnd/>
            <a:tailEnd/>
          </a:ln>
          <a:effectLst/>
        </p:spPr>
      </p:cxnSp>
      <p:sp>
        <p:nvSpPr>
          <p:cNvPr id="12" name="Text Box 12"/>
          <p:cNvSpPr txBox="1">
            <a:spLocks noChangeArrowheads="1"/>
          </p:cNvSpPr>
          <p:nvPr/>
        </p:nvSpPr>
        <p:spPr bwMode="auto">
          <a:xfrm>
            <a:off x="7583519" y="4605358"/>
            <a:ext cx="809625" cy="396875"/>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Shape</a:t>
            </a:r>
            <a:endParaRPr lang="en-US" sz="2000" b="1" dirty="0">
              <a:solidFill>
                <a:srgbClr val="0000FF"/>
              </a:solidFill>
            </a:endParaRPr>
          </a:p>
        </p:txBody>
      </p:sp>
      <p:grpSp>
        <p:nvGrpSpPr>
          <p:cNvPr id="13" name="Group 13"/>
          <p:cNvGrpSpPr>
            <a:grpSpLocks/>
          </p:cNvGrpSpPr>
          <p:nvPr/>
        </p:nvGrpSpPr>
        <p:grpSpPr bwMode="auto">
          <a:xfrm>
            <a:off x="4459319" y="4208483"/>
            <a:ext cx="3300413" cy="400050"/>
            <a:chOff x="1872" y="2534"/>
            <a:chExt cx="2079" cy="252"/>
          </a:xfrm>
        </p:grpSpPr>
        <p:sp>
          <p:nvSpPr>
            <p:cNvPr id="14" name="Text Box 14"/>
            <p:cNvSpPr txBox="1">
              <a:spLocks noChangeArrowheads="1"/>
            </p:cNvSpPr>
            <p:nvPr/>
          </p:nvSpPr>
          <p:spPr bwMode="auto">
            <a:xfrm>
              <a:off x="1872" y="2534"/>
              <a:ext cx="456" cy="252"/>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Blue</a:t>
              </a:r>
            </a:p>
          </p:txBody>
        </p:sp>
        <p:sp>
          <p:nvSpPr>
            <p:cNvPr id="15" name="Text Box 15"/>
            <p:cNvSpPr txBox="1">
              <a:spLocks noChangeArrowheads="1"/>
            </p:cNvSpPr>
            <p:nvPr/>
          </p:nvSpPr>
          <p:spPr bwMode="auto">
            <a:xfrm>
              <a:off x="2880" y="2534"/>
              <a:ext cx="320" cy="250"/>
            </a:xfrm>
            <a:prstGeom prst="rect">
              <a:avLst/>
            </a:prstGeom>
            <a:noFill/>
            <a:ln w="9525">
              <a:noFill/>
              <a:miter lim="800000"/>
              <a:headEnd/>
              <a:tailEnd/>
            </a:ln>
            <a:effectLst/>
          </p:spPr>
          <p:txBody>
            <a:bodyPr wrap="none">
              <a:spAutoFit/>
            </a:bodyPr>
            <a:lstStyle/>
            <a:p>
              <a:pPr>
                <a:buSzTx/>
                <a:buFontTx/>
                <a:buNone/>
              </a:pPr>
              <a:r>
                <a:rPr lang="en-US" sz="2000" b="1">
                  <a:solidFill>
                    <a:srgbClr val="FF0066"/>
                  </a:solidFill>
                </a:rPr>
                <a:t>red</a:t>
              </a:r>
            </a:p>
          </p:txBody>
        </p:sp>
        <p:sp>
          <p:nvSpPr>
            <p:cNvPr id="16" name="Text Box 16"/>
            <p:cNvSpPr txBox="1">
              <a:spLocks noChangeArrowheads="1"/>
            </p:cNvSpPr>
            <p:nvPr/>
          </p:nvSpPr>
          <p:spPr bwMode="auto">
            <a:xfrm>
              <a:off x="3456" y="2534"/>
              <a:ext cx="495" cy="250"/>
            </a:xfrm>
            <a:prstGeom prst="rect">
              <a:avLst/>
            </a:prstGeom>
            <a:noFill/>
            <a:ln w="9525">
              <a:noFill/>
              <a:miter lim="800000"/>
              <a:headEnd/>
              <a:tailEnd/>
            </a:ln>
            <a:effectLst/>
          </p:spPr>
          <p:txBody>
            <a:bodyPr wrap="none">
              <a:spAutoFit/>
            </a:bodyPr>
            <a:lstStyle/>
            <a:p>
              <a:pPr>
                <a:buSzTx/>
                <a:buFontTx/>
                <a:buNone/>
              </a:pPr>
              <a:r>
                <a:rPr lang="en-US" sz="2000" b="1">
                  <a:solidFill>
                    <a:srgbClr val="33CC33"/>
                  </a:solidFill>
                </a:rPr>
                <a:t>Green</a:t>
              </a:r>
            </a:p>
          </p:txBody>
        </p:sp>
      </p:grpSp>
      <p:sp>
        <p:nvSpPr>
          <p:cNvPr id="17" name="Text Box 17"/>
          <p:cNvSpPr txBox="1">
            <a:spLocks noChangeArrowheads="1"/>
          </p:cNvSpPr>
          <p:nvPr/>
        </p:nvSpPr>
        <p:spPr bwMode="auto">
          <a:xfrm>
            <a:off x="3849719" y="4529158"/>
            <a:ext cx="8096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Shape</a:t>
            </a:r>
            <a:endParaRPr lang="en-US" sz="2000" b="1">
              <a:solidFill>
                <a:srgbClr val="0000FF"/>
              </a:solidFill>
            </a:endParaRPr>
          </a:p>
        </p:txBody>
      </p:sp>
      <p:sp>
        <p:nvSpPr>
          <p:cNvPr id="18" name="Text Box 18"/>
          <p:cNvSpPr txBox="1">
            <a:spLocks noChangeArrowheads="1"/>
          </p:cNvSpPr>
          <p:nvPr/>
        </p:nvSpPr>
        <p:spPr bwMode="auto">
          <a:xfrm>
            <a:off x="4002119" y="5367358"/>
            <a:ext cx="86677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square</a:t>
            </a:r>
          </a:p>
        </p:txBody>
      </p:sp>
      <p:sp>
        <p:nvSpPr>
          <p:cNvPr id="19" name="Text Box 19"/>
          <p:cNvSpPr txBox="1">
            <a:spLocks noChangeArrowheads="1"/>
          </p:cNvSpPr>
          <p:nvPr/>
        </p:nvSpPr>
        <p:spPr bwMode="auto">
          <a:xfrm>
            <a:off x="3071802" y="5072074"/>
            <a:ext cx="935038" cy="396875"/>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triangle</a:t>
            </a:r>
          </a:p>
        </p:txBody>
      </p:sp>
      <p:sp>
        <p:nvSpPr>
          <p:cNvPr id="20" name="Text Box 20"/>
          <p:cNvSpPr txBox="1">
            <a:spLocks noChangeArrowheads="1"/>
          </p:cNvSpPr>
          <p:nvPr/>
        </p:nvSpPr>
        <p:spPr bwMode="auto">
          <a:xfrm>
            <a:off x="5143504" y="5214950"/>
            <a:ext cx="727075" cy="396875"/>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circle</a:t>
            </a:r>
          </a:p>
        </p:txBody>
      </p:sp>
      <p:sp>
        <p:nvSpPr>
          <p:cNvPr id="21" name="Text Box 21"/>
          <p:cNvSpPr txBox="1">
            <a:spLocks noChangeArrowheads="1"/>
          </p:cNvSpPr>
          <p:nvPr/>
        </p:nvSpPr>
        <p:spPr bwMode="auto">
          <a:xfrm>
            <a:off x="8345519" y="4986358"/>
            <a:ext cx="727075" cy="396875"/>
          </a:xfrm>
          <a:prstGeom prst="rect">
            <a:avLst/>
          </a:prstGeom>
          <a:noFill/>
          <a:ln w="9525">
            <a:noFill/>
            <a:miter lim="800000"/>
            <a:headEnd/>
            <a:tailEnd/>
          </a:ln>
          <a:effectLst/>
        </p:spPr>
        <p:txBody>
          <a:bodyPr wrap="none">
            <a:spAutoFit/>
          </a:bodyPr>
          <a:lstStyle/>
          <a:p>
            <a:pPr>
              <a:buSzTx/>
              <a:buFontTx/>
              <a:buNone/>
            </a:pPr>
            <a:r>
              <a:rPr lang="en-US" sz="2000" b="1">
                <a:solidFill>
                  <a:srgbClr val="33CC33"/>
                </a:solidFill>
              </a:rPr>
              <a:t>circle</a:t>
            </a:r>
          </a:p>
        </p:txBody>
      </p:sp>
      <p:sp>
        <p:nvSpPr>
          <p:cNvPr id="22" name="Text Box 22"/>
          <p:cNvSpPr txBox="1">
            <a:spLocks noChangeArrowheads="1"/>
          </p:cNvSpPr>
          <p:nvPr/>
        </p:nvSpPr>
        <p:spPr bwMode="auto">
          <a:xfrm>
            <a:off x="6288119" y="5062558"/>
            <a:ext cx="866775" cy="396875"/>
          </a:xfrm>
          <a:prstGeom prst="rect">
            <a:avLst/>
          </a:prstGeom>
          <a:noFill/>
          <a:ln w="9525">
            <a:noFill/>
            <a:miter lim="800000"/>
            <a:headEnd/>
            <a:tailEnd/>
          </a:ln>
          <a:effectLst/>
        </p:spPr>
        <p:txBody>
          <a:bodyPr wrap="none">
            <a:spAutoFit/>
          </a:bodyPr>
          <a:lstStyle/>
          <a:p>
            <a:pPr>
              <a:buSzTx/>
              <a:buFontTx/>
              <a:buNone/>
            </a:pPr>
            <a:r>
              <a:rPr lang="en-US" sz="2000" b="1">
                <a:solidFill>
                  <a:srgbClr val="33CC33"/>
                </a:solidFill>
              </a:rPr>
              <a:t>square</a:t>
            </a:r>
          </a:p>
        </p:txBody>
      </p:sp>
      <p:cxnSp>
        <p:nvCxnSpPr>
          <p:cNvPr id="23" name="AutoShape 23"/>
          <p:cNvCxnSpPr>
            <a:cxnSpLocks noChangeShapeType="1"/>
          </p:cNvCxnSpPr>
          <p:nvPr/>
        </p:nvCxnSpPr>
        <p:spPr bwMode="auto">
          <a:xfrm>
            <a:off x="4633944" y="4816496"/>
            <a:ext cx="206375" cy="1160462"/>
          </a:xfrm>
          <a:prstGeom prst="straightConnector1">
            <a:avLst/>
          </a:prstGeom>
          <a:noFill/>
          <a:ln w="9525">
            <a:solidFill>
              <a:schemeClr val="tx1"/>
            </a:solidFill>
            <a:round/>
            <a:headEnd/>
            <a:tailEnd/>
          </a:ln>
          <a:effectLst/>
        </p:spPr>
      </p:cxnSp>
      <p:sp>
        <p:nvSpPr>
          <p:cNvPr id="24" name="Text Box 24"/>
          <p:cNvSpPr txBox="1">
            <a:spLocks noChangeArrowheads="1"/>
          </p:cNvSpPr>
          <p:nvPr/>
        </p:nvSpPr>
        <p:spPr bwMode="auto">
          <a:xfrm>
            <a:off x="8429652" y="5675331"/>
            <a:ext cx="254000" cy="396875"/>
          </a:xfrm>
          <a:prstGeom prst="rect">
            <a:avLst/>
          </a:prstGeom>
          <a:noFill/>
          <a:ln w="9525">
            <a:noFill/>
            <a:miter lim="800000"/>
            <a:headEnd/>
            <a:tailEnd/>
          </a:ln>
          <a:effectLst/>
        </p:spPr>
        <p:txBody>
          <a:bodyPr wrap="none">
            <a:spAutoFit/>
          </a:bodyPr>
          <a:lstStyle/>
          <a:p>
            <a:pPr>
              <a:buSzTx/>
              <a:buFontTx/>
              <a:buNone/>
            </a:pPr>
            <a:r>
              <a:rPr lang="en-US" sz="2000" b="1"/>
              <a:t>-</a:t>
            </a:r>
            <a:endParaRPr lang="en-US" sz="2000" b="1">
              <a:solidFill>
                <a:srgbClr val="33CC33"/>
              </a:solidFill>
            </a:endParaRPr>
          </a:p>
        </p:txBody>
      </p:sp>
      <p:sp>
        <p:nvSpPr>
          <p:cNvPr id="25" name="Text Box 25"/>
          <p:cNvSpPr txBox="1">
            <a:spLocks noChangeArrowheads="1"/>
          </p:cNvSpPr>
          <p:nvPr/>
        </p:nvSpPr>
        <p:spPr bwMode="auto">
          <a:xfrm>
            <a:off x="6364319" y="5748358"/>
            <a:ext cx="306388" cy="396875"/>
          </a:xfrm>
          <a:prstGeom prst="rect">
            <a:avLst/>
          </a:prstGeom>
          <a:noFill/>
          <a:ln w="9525">
            <a:noFill/>
            <a:miter lim="800000"/>
            <a:headEnd/>
            <a:tailEnd/>
          </a:ln>
          <a:effectLst/>
        </p:spPr>
        <p:txBody>
          <a:bodyPr wrap="none">
            <a:spAutoFit/>
          </a:bodyPr>
          <a:lstStyle/>
          <a:p>
            <a:pPr>
              <a:buSzTx/>
              <a:buFontTx/>
              <a:buNone/>
            </a:pPr>
            <a:r>
              <a:rPr lang="en-US" sz="2000" b="1"/>
              <a:t>+</a:t>
            </a:r>
            <a:endParaRPr lang="en-US" sz="2000" b="1">
              <a:solidFill>
                <a:srgbClr val="33CC33"/>
              </a:solidFill>
            </a:endParaRPr>
          </a:p>
        </p:txBody>
      </p:sp>
      <p:sp>
        <p:nvSpPr>
          <p:cNvPr id="26" name="Text Box 26"/>
          <p:cNvSpPr txBox="1">
            <a:spLocks noChangeArrowheads="1"/>
          </p:cNvSpPr>
          <p:nvPr/>
        </p:nvSpPr>
        <p:spPr bwMode="auto">
          <a:xfrm>
            <a:off x="5678519" y="5900758"/>
            <a:ext cx="306388" cy="396875"/>
          </a:xfrm>
          <a:prstGeom prst="rect">
            <a:avLst/>
          </a:prstGeom>
          <a:noFill/>
          <a:ln w="9525">
            <a:noFill/>
            <a:miter lim="800000"/>
            <a:headEnd/>
            <a:tailEnd/>
          </a:ln>
          <a:effectLst/>
        </p:spPr>
        <p:txBody>
          <a:bodyPr wrap="none">
            <a:spAutoFit/>
          </a:bodyPr>
          <a:lstStyle/>
          <a:p>
            <a:pPr>
              <a:buSzTx/>
              <a:buFontTx/>
              <a:buNone/>
            </a:pPr>
            <a:r>
              <a:rPr lang="en-US" sz="2000" b="1"/>
              <a:t>+</a:t>
            </a:r>
            <a:endParaRPr lang="en-US" sz="2000" b="1">
              <a:solidFill>
                <a:srgbClr val="33CC33"/>
              </a:solidFill>
            </a:endParaRPr>
          </a:p>
        </p:txBody>
      </p:sp>
      <p:sp>
        <p:nvSpPr>
          <p:cNvPr id="27" name="Text Box 27"/>
          <p:cNvSpPr txBox="1">
            <a:spLocks noChangeArrowheads="1"/>
          </p:cNvSpPr>
          <p:nvPr/>
        </p:nvSpPr>
        <p:spPr bwMode="auto">
          <a:xfrm>
            <a:off x="4611719" y="5961083"/>
            <a:ext cx="306388" cy="396875"/>
          </a:xfrm>
          <a:prstGeom prst="rect">
            <a:avLst/>
          </a:prstGeom>
          <a:noFill/>
          <a:ln w="9525">
            <a:noFill/>
            <a:miter lim="800000"/>
            <a:headEnd/>
            <a:tailEnd/>
          </a:ln>
          <a:effectLst/>
        </p:spPr>
        <p:txBody>
          <a:bodyPr wrap="none">
            <a:spAutoFit/>
          </a:bodyPr>
          <a:lstStyle/>
          <a:p>
            <a:pPr>
              <a:buSzTx/>
              <a:buFontTx/>
              <a:buNone/>
            </a:pPr>
            <a:r>
              <a:rPr lang="en-US" sz="2000" b="1"/>
              <a:t>+</a:t>
            </a:r>
            <a:endParaRPr lang="en-US" sz="2000" b="1">
              <a:solidFill>
                <a:srgbClr val="33CC33"/>
              </a:solidFill>
            </a:endParaRPr>
          </a:p>
        </p:txBody>
      </p:sp>
      <p:sp>
        <p:nvSpPr>
          <p:cNvPr id="28" name="Text Box 28"/>
          <p:cNvSpPr txBox="1">
            <a:spLocks noChangeArrowheads="1"/>
          </p:cNvSpPr>
          <p:nvPr/>
        </p:nvSpPr>
        <p:spPr bwMode="auto">
          <a:xfrm>
            <a:off x="2935319" y="5824558"/>
            <a:ext cx="254000" cy="396875"/>
          </a:xfrm>
          <a:prstGeom prst="rect">
            <a:avLst/>
          </a:prstGeom>
          <a:noFill/>
          <a:ln w="9525">
            <a:noFill/>
            <a:miter lim="800000"/>
            <a:headEnd/>
            <a:tailEnd/>
          </a:ln>
          <a:effectLst/>
        </p:spPr>
        <p:txBody>
          <a:bodyPr wrap="none">
            <a:spAutoFit/>
          </a:bodyPr>
          <a:lstStyle/>
          <a:p>
            <a:pPr>
              <a:buSzTx/>
              <a:buFontTx/>
              <a:buNone/>
            </a:pPr>
            <a:r>
              <a:rPr lang="en-US" sz="2000" b="1"/>
              <a:t>-</a:t>
            </a:r>
            <a:endParaRPr lang="en-US" sz="2000" b="1">
              <a:solidFill>
                <a:srgbClr val="33CC33"/>
              </a:solidFill>
            </a:endParaRPr>
          </a:p>
        </p:txBody>
      </p:sp>
      <p:sp>
        <p:nvSpPr>
          <p:cNvPr id="29" name="Text Box 29"/>
          <p:cNvSpPr txBox="1">
            <a:spLocks noChangeArrowheads="1"/>
          </p:cNvSpPr>
          <p:nvPr/>
        </p:nvSpPr>
        <p:spPr bwMode="auto">
          <a:xfrm>
            <a:off x="5857884" y="4818075"/>
            <a:ext cx="306388" cy="396875"/>
          </a:xfrm>
          <a:prstGeom prst="rect">
            <a:avLst/>
          </a:prstGeom>
          <a:noFill/>
          <a:ln w="9525">
            <a:noFill/>
            <a:miter lim="800000"/>
            <a:headEnd/>
            <a:tailEnd/>
          </a:ln>
          <a:effectLst/>
        </p:spPr>
        <p:txBody>
          <a:bodyPr wrap="none">
            <a:spAutoFit/>
          </a:bodyPr>
          <a:lstStyle/>
          <a:p>
            <a:pPr>
              <a:buSzTx/>
              <a:buFontTx/>
              <a:buNone/>
            </a:pPr>
            <a:r>
              <a:rPr lang="en-US" sz="2000" b="1" dirty="0"/>
              <a:t>+</a:t>
            </a:r>
            <a:endParaRPr lang="en-US" sz="2000" b="1" dirty="0">
              <a:solidFill>
                <a:srgbClr val="33CC3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Generalization</a:t>
            </a:r>
          </a:p>
        </p:txBody>
      </p:sp>
      <p:sp>
        <p:nvSpPr>
          <p:cNvPr id="154627" name="Rectangle 3"/>
          <p:cNvSpPr>
            <a:spLocks noGrp="1" noChangeArrowheads="1"/>
          </p:cNvSpPr>
          <p:nvPr>
            <p:ph type="body" idx="1"/>
          </p:nvPr>
        </p:nvSpPr>
        <p:spPr/>
        <p:txBody>
          <a:bodyPr/>
          <a:lstStyle/>
          <a:p>
            <a:r>
              <a:rPr lang="en-US"/>
              <a:t>Want assurance of accuracy on </a:t>
            </a:r>
            <a:r>
              <a:rPr lang="en-US" i="1"/>
              <a:t>future</a:t>
            </a:r>
            <a:r>
              <a:rPr lang="en-US"/>
              <a:t> examples</a:t>
            </a:r>
          </a:p>
          <a:p>
            <a:r>
              <a:rPr lang="en-US"/>
              <a:t>Computations from the training set are only estimates</a:t>
            </a:r>
          </a:p>
          <a:p>
            <a:r>
              <a:rPr lang="en-US"/>
              <a:t>Sequence of decisions build the tree</a:t>
            </a:r>
          </a:p>
          <a:p>
            <a:pPr lvl="1"/>
            <a:r>
              <a:rPr lang="en-US"/>
              <a:t>Local </a:t>
            </a:r>
          </a:p>
          <a:p>
            <a:pPr lvl="1"/>
            <a:r>
              <a:rPr lang="en-US"/>
              <a:t>Dependent</a:t>
            </a:r>
          </a:p>
          <a:p>
            <a:pPr lvl="1"/>
            <a:r>
              <a:rPr lang="en-US"/>
              <a:t>Approximate</a:t>
            </a:r>
          </a:p>
          <a:p>
            <a:r>
              <a:rPr lang="en-US"/>
              <a:t>How good are the trees?</a:t>
            </a:r>
          </a:p>
        </p:txBody>
      </p:sp>
      <p:sp>
        <p:nvSpPr>
          <p:cNvPr id="154628" name="Text Box 4"/>
          <p:cNvSpPr txBox="1">
            <a:spLocks noChangeArrowheads="1"/>
          </p:cNvSpPr>
          <p:nvPr/>
        </p:nvSpPr>
        <p:spPr bwMode="auto">
          <a:xfrm>
            <a:off x="457200" y="5257800"/>
            <a:ext cx="7467600" cy="946150"/>
          </a:xfrm>
          <a:prstGeom prst="rect">
            <a:avLst/>
          </a:prstGeom>
          <a:noFill/>
          <a:ln w="9525" algn="ctr">
            <a:noFill/>
            <a:miter lim="800000"/>
            <a:headEnd/>
            <a:tailEnd/>
          </a:ln>
          <a:effectLst/>
        </p:spPr>
        <p:txBody>
          <a:bodyPr>
            <a:spAutoFit/>
          </a:bodyPr>
          <a:lstStyle/>
          <a:p>
            <a:pPr>
              <a:spcBef>
                <a:spcPct val="50000"/>
              </a:spcBef>
            </a:pPr>
            <a:r>
              <a:rPr lang="en-US" sz="2800" dirty="0"/>
              <a:t>Interesting question – following our algorithm gives no guarantee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a:xfrm>
            <a:off x="2711346" y="5862643"/>
            <a:ext cx="3505200" cy="365760"/>
          </a:xfrm>
        </p:spPr>
        <p:txBody>
          <a:bodyPr/>
          <a:lstStyle/>
          <a:p>
            <a:fld id="{671A07EC-9498-4A05-B572-6A417F4667CF}" type="slidenum">
              <a:rPr lang="en-US"/>
              <a:pPr/>
              <a:t>41</a:t>
            </a:fld>
            <a:endParaRPr lang="en-US">
              <a:latin typeface="Times New Roman" pitchFamily="18" charset="0"/>
            </a:endParaRPr>
          </a:p>
        </p:txBody>
      </p:sp>
      <p:sp>
        <p:nvSpPr>
          <p:cNvPr id="261122" name="Rectangle 2"/>
          <p:cNvSpPr>
            <a:spLocks noGrp="1" noChangeArrowheads="1"/>
          </p:cNvSpPr>
          <p:nvPr>
            <p:ph type="title"/>
          </p:nvPr>
        </p:nvSpPr>
        <p:spPr/>
        <p:txBody>
          <a:bodyPr/>
          <a:lstStyle/>
          <a:p>
            <a:r>
              <a:rPr lang="en-US"/>
              <a:t>Overfitting</a:t>
            </a:r>
          </a:p>
        </p:txBody>
      </p:sp>
      <p:sp>
        <p:nvSpPr>
          <p:cNvPr id="261123" name="Rectangle 3"/>
          <p:cNvSpPr>
            <a:spLocks noGrp="1" noChangeArrowheads="1"/>
          </p:cNvSpPr>
          <p:nvPr>
            <p:ph type="body" idx="1"/>
          </p:nvPr>
        </p:nvSpPr>
        <p:spPr>
          <a:xfrm>
            <a:off x="477838" y="1371600"/>
            <a:ext cx="8164512" cy="3248025"/>
          </a:xfrm>
        </p:spPr>
        <p:txBody>
          <a:bodyPr>
            <a:normAutofit lnSpcReduction="10000"/>
          </a:bodyPr>
          <a:lstStyle/>
          <a:p>
            <a:pPr>
              <a:lnSpc>
                <a:spcPct val="80000"/>
              </a:lnSpc>
            </a:pPr>
            <a:r>
              <a:rPr lang="en-US" sz="2400" dirty="0"/>
              <a:t>Learning a tree that classifies the training data perfectly may not lead to the tree with the best generalization to unseen data.</a:t>
            </a:r>
          </a:p>
          <a:p>
            <a:pPr lvl="1">
              <a:lnSpc>
                <a:spcPct val="80000"/>
              </a:lnSpc>
            </a:pPr>
            <a:r>
              <a:rPr lang="en-US" sz="2000" dirty="0"/>
              <a:t>There may be </a:t>
            </a:r>
            <a:r>
              <a:rPr lang="en-US" sz="2000" dirty="0">
                <a:solidFill>
                  <a:srgbClr val="FF0000"/>
                </a:solidFill>
              </a:rPr>
              <a:t>noise</a:t>
            </a:r>
            <a:r>
              <a:rPr lang="en-US" sz="2000" dirty="0"/>
              <a:t> in the training data that the tree is erroneously fitting.</a:t>
            </a:r>
          </a:p>
          <a:p>
            <a:pPr lvl="1">
              <a:lnSpc>
                <a:spcPct val="80000"/>
              </a:lnSpc>
            </a:pPr>
            <a:r>
              <a:rPr lang="en-US" sz="2000" dirty="0"/>
              <a:t>The algorithm may be making poor decisions towards the leaves of the tree that are based on very little data and may not reflect reliable trends.</a:t>
            </a:r>
          </a:p>
          <a:p>
            <a:pPr>
              <a:lnSpc>
                <a:spcPct val="80000"/>
              </a:lnSpc>
            </a:pPr>
            <a:r>
              <a:rPr lang="en-US" sz="2400" dirty="0"/>
              <a:t>A hypothesis, </a:t>
            </a:r>
            <a:r>
              <a:rPr lang="en-US" sz="2400" i="1" dirty="0"/>
              <a:t>h</a:t>
            </a:r>
            <a:r>
              <a:rPr lang="en-US" sz="2400" dirty="0"/>
              <a:t>, is said to </a:t>
            </a:r>
            <a:r>
              <a:rPr lang="en-US" sz="2400" dirty="0" err="1"/>
              <a:t>overfit</a:t>
            </a:r>
            <a:r>
              <a:rPr lang="en-US" sz="2400" dirty="0"/>
              <a:t> the training data is there exists another hypothesis which, </a:t>
            </a:r>
            <a:r>
              <a:rPr lang="en-US" sz="2400" i="1" dirty="0"/>
              <a:t>h</a:t>
            </a:r>
            <a:r>
              <a:rPr lang="en-US" sz="2400" dirty="0">
                <a:cs typeface="Times New Roman" pitchFamily="18" charset="0"/>
              </a:rPr>
              <a:t>´, such that </a:t>
            </a:r>
            <a:r>
              <a:rPr lang="en-US" sz="2400" i="1" dirty="0">
                <a:cs typeface="Times New Roman" pitchFamily="18" charset="0"/>
              </a:rPr>
              <a:t>h</a:t>
            </a:r>
            <a:r>
              <a:rPr lang="en-US" sz="2400" dirty="0">
                <a:cs typeface="Times New Roman" pitchFamily="18" charset="0"/>
              </a:rPr>
              <a:t> has less error than</a:t>
            </a:r>
            <a:r>
              <a:rPr lang="en-US" sz="2400" i="1" dirty="0">
                <a:cs typeface="Times New Roman" pitchFamily="18" charset="0"/>
              </a:rPr>
              <a:t> h</a:t>
            </a:r>
            <a:r>
              <a:rPr lang="en-US" sz="2400" dirty="0">
                <a:cs typeface="Times New Roman" pitchFamily="18" charset="0"/>
              </a:rPr>
              <a:t>´ on the training data but greater error on independent test data.</a:t>
            </a:r>
          </a:p>
        </p:txBody>
      </p:sp>
      <p:sp>
        <p:nvSpPr>
          <p:cNvPr id="261124" name="Line 4"/>
          <p:cNvSpPr>
            <a:spLocks noChangeShapeType="1"/>
          </p:cNvSpPr>
          <p:nvPr/>
        </p:nvSpPr>
        <p:spPr bwMode="auto">
          <a:xfrm>
            <a:off x="2506686" y="4237043"/>
            <a:ext cx="0" cy="1682750"/>
          </a:xfrm>
          <a:prstGeom prst="line">
            <a:avLst/>
          </a:prstGeom>
          <a:noFill/>
          <a:ln w="28575">
            <a:solidFill>
              <a:schemeClr val="tx1"/>
            </a:solidFill>
            <a:round/>
            <a:headEnd type="triangle" w="med" len="med"/>
            <a:tailEnd/>
          </a:ln>
          <a:effectLst/>
        </p:spPr>
        <p:txBody>
          <a:bodyPr wrap="none" lIns="90000" tIns="46800" rIns="90000" bIns="46800">
            <a:spAutoFit/>
          </a:bodyPr>
          <a:lstStyle/>
          <a:p>
            <a:endParaRPr lang="en-US"/>
          </a:p>
        </p:txBody>
      </p:sp>
      <p:sp>
        <p:nvSpPr>
          <p:cNvPr id="261125" name="Line 5"/>
          <p:cNvSpPr>
            <a:spLocks noChangeShapeType="1"/>
          </p:cNvSpPr>
          <p:nvPr/>
        </p:nvSpPr>
        <p:spPr bwMode="auto">
          <a:xfrm>
            <a:off x="2495573" y="5919793"/>
            <a:ext cx="4241800" cy="0"/>
          </a:xfrm>
          <a:prstGeom prst="line">
            <a:avLst/>
          </a:prstGeom>
          <a:noFill/>
          <a:ln w="28575">
            <a:solidFill>
              <a:schemeClr val="tx1"/>
            </a:solidFill>
            <a:round/>
            <a:headEnd/>
            <a:tailEnd type="triangle" w="med" len="med"/>
          </a:ln>
          <a:effectLst/>
        </p:spPr>
        <p:txBody>
          <a:bodyPr wrap="none" lIns="90000" tIns="46800" rIns="90000" bIns="46800">
            <a:spAutoFit/>
          </a:bodyPr>
          <a:lstStyle/>
          <a:p>
            <a:endParaRPr lang="en-US"/>
          </a:p>
        </p:txBody>
      </p:sp>
      <p:sp>
        <p:nvSpPr>
          <p:cNvPr id="261126" name="Text Box 6"/>
          <p:cNvSpPr txBox="1">
            <a:spLocks noChangeArrowheads="1"/>
          </p:cNvSpPr>
          <p:nvPr/>
        </p:nvSpPr>
        <p:spPr bwMode="auto">
          <a:xfrm>
            <a:off x="3051198" y="5872168"/>
            <a:ext cx="2468563" cy="396875"/>
          </a:xfrm>
          <a:prstGeom prst="rect">
            <a:avLst/>
          </a:prstGeom>
          <a:noFill/>
          <a:ln w="12700">
            <a:noFill/>
            <a:miter lim="800000"/>
            <a:headEnd/>
            <a:tailEnd/>
          </a:ln>
          <a:effectLst/>
        </p:spPr>
        <p:txBody>
          <a:bodyPr wrap="none" lIns="90000" tIns="46800" rIns="90000" bIns="46800">
            <a:spAutoFit/>
          </a:bodyPr>
          <a:lstStyle/>
          <a:p>
            <a:r>
              <a:rPr lang="en-US"/>
              <a:t>hypothesis complexity</a:t>
            </a:r>
          </a:p>
        </p:txBody>
      </p:sp>
      <p:sp>
        <p:nvSpPr>
          <p:cNvPr id="261127" name="Text Box 7"/>
          <p:cNvSpPr txBox="1">
            <a:spLocks noChangeArrowheads="1"/>
          </p:cNvSpPr>
          <p:nvPr/>
        </p:nvSpPr>
        <p:spPr bwMode="auto">
          <a:xfrm rot="-5400000">
            <a:off x="1709761" y="4897443"/>
            <a:ext cx="1082675" cy="396875"/>
          </a:xfrm>
          <a:prstGeom prst="rect">
            <a:avLst/>
          </a:prstGeom>
          <a:noFill/>
          <a:ln w="12700">
            <a:noFill/>
            <a:miter lim="800000"/>
            <a:headEnd/>
            <a:tailEnd/>
          </a:ln>
          <a:effectLst/>
        </p:spPr>
        <p:txBody>
          <a:bodyPr wrap="none" lIns="90000" tIns="46800" rIns="90000" bIns="46800">
            <a:spAutoFit/>
          </a:bodyPr>
          <a:lstStyle/>
          <a:p>
            <a:r>
              <a:rPr lang="en-US"/>
              <a:t>accuracy</a:t>
            </a:r>
          </a:p>
        </p:txBody>
      </p:sp>
      <p:grpSp>
        <p:nvGrpSpPr>
          <p:cNvPr id="2" name="Group 15"/>
          <p:cNvGrpSpPr>
            <a:grpSpLocks/>
          </p:cNvGrpSpPr>
          <p:nvPr/>
        </p:nvGrpSpPr>
        <p:grpSpPr bwMode="auto">
          <a:xfrm>
            <a:off x="2506686" y="4214818"/>
            <a:ext cx="5351462" cy="1277938"/>
            <a:chOff x="1697" y="2966"/>
            <a:chExt cx="3371" cy="805"/>
          </a:xfrm>
        </p:grpSpPr>
        <p:sp>
          <p:nvSpPr>
            <p:cNvPr id="261129" name="Freeform 9"/>
            <p:cNvSpPr>
              <a:spLocks/>
            </p:cNvSpPr>
            <p:nvPr/>
          </p:nvSpPr>
          <p:spPr bwMode="auto">
            <a:xfrm>
              <a:off x="1697" y="3122"/>
              <a:ext cx="2258" cy="649"/>
            </a:xfrm>
            <a:custGeom>
              <a:avLst/>
              <a:gdLst/>
              <a:ahLst/>
              <a:cxnLst>
                <a:cxn ang="0">
                  <a:pos x="0" y="649"/>
                </a:cxn>
                <a:cxn ang="0">
                  <a:pos x="292" y="403"/>
                </a:cxn>
                <a:cxn ang="0">
                  <a:pos x="569" y="226"/>
                </a:cxn>
                <a:cxn ang="0">
                  <a:pos x="876" y="73"/>
                </a:cxn>
                <a:cxn ang="0">
                  <a:pos x="1244" y="11"/>
                </a:cxn>
                <a:cxn ang="0">
                  <a:pos x="1820" y="4"/>
                </a:cxn>
                <a:cxn ang="0">
                  <a:pos x="2258" y="4"/>
                </a:cxn>
              </a:cxnLst>
              <a:rect l="0" t="0" r="r" b="b"/>
              <a:pathLst>
                <a:path w="2258" h="649">
                  <a:moveTo>
                    <a:pt x="0" y="649"/>
                  </a:moveTo>
                  <a:cubicBezTo>
                    <a:pt x="98" y="561"/>
                    <a:pt x="197" y="473"/>
                    <a:pt x="292" y="403"/>
                  </a:cubicBezTo>
                  <a:cubicBezTo>
                    <a:pt x="387" y="333"/>
                    <a:pt x="472" y="281"/>
                    <a:pt x="569" y="226"/>
                  </a:cubicBezTo>
                  <a:cubicBezTo>
                    <a:pt x="666" y="171"/>
                    <a:pt x="763" y="109"/>
                    <a:pt x="876" y="73"/>
                  </a:cubicBezTo>
                  <a:cubicBezTo>
                    <a:pt x="989" y="37"/>
                    <a:pt x="1087" y="22"/>
                    <a:pt x="1244" y="11"/>
                  </a:cubicBezTo>
                  <a:cubicBezTo>
                    <a:pt x="1401" y="0"/>
                    <a:pt x="1651" y="5"/>
                    <a:pt x="1820" y="4"/>
                  </a:cubicBezTo>
                  <a:cubicBezTo>
                    <a:pt x="1989" y="3"/>
                    <a:pt x="2123" y="3"/>
                    <a:pt x="2258" y="4"/>
                  </a:cubicBezTo>
                </a:path>
              </a:pathLst>
            </a:custGeom>
            <a:noFill/>
            <a:ln w="28575" cap="flat" cmpd="sng">
              <a:solidFill>
                <a:srgbClr val="008000"/>
              </a:solidFill>
              <a:prstDash val="solid"/>
              <a:round/>
              <a:headEnd type="none" w="med" len="med"/>
              <a:tailEnd type="none" w="med" len="med"/>
            </a:ln>
            <a:effectLst/>
          </p:spPr>
          <p:txBody>
            <a:bodyPr wrap="none" lIns="90000" tIns="46800" rIns="90000" bIns="46800">
              <a:spAutoFit/>
            </a:bodyPr>
            <a:lstStyle/>
            <a:p>
              <a:endParaRPr lang="en-US"/>
            </a:p>
          </p:txBody>
        </p:sp>
        <p:sp>
          <p:nvSpPr>
            <p:cNvPr id="261132" name="Text Box 12"/>
            <p:cNvSpPr txBox="1">
              <a:spLocks noChangeArrowheads="1"/>
            </p:cNvSpPr>
            <p:nvPr/>
          </p:nvSpPr>
          <p:spPr bwMode="auto">
            <a:xfrm>
              <a:off x="3952" y="2966"/>
              <a:ext cx="1116" cy="250"/>
            </a:xfrm>
            <a:prstGeom prst="rect">
              <a:avLst/>
            </a:prstGeom>
            <a:noFill/>
            <a:ln w="12700">
              <a:noFill/>
              <a:miter lim="800000"/>
              <a:headEnd/>
              <a:tailEnd/>
            </a:ln>
            <a:effectLst/>
          </p:spPr>
          <p:txBody>
            <a:bodyPr wrap="none" lIns="90000" tIns="46800" rIns="90000" bIns="46800">
              <a:spAutoFit/>
            </a:bodyPr>
            <a:lstStyle/>
            <a:p>
              <a:r>
                <a:rPr lang="en-US"/>
                <a:t>on training data</a:t>
              </a:r>
            </a:p>
          </p:txBody>
        </p:sp>
      </p:grpSp>
      <p:grpSp>
        <p:nvGrpSpPr>
          <p:cNvPr id="3" name="Group 14"/>
          <p:cNvGrpSpPr>
            <a:grpSpLocks/>
          </p:cNvGrpSpPr>
          <p:nvPr/>
        </p:nvGrpSpPr>
        <p:grpSpPr bwMode="auto">
          <a:xfrm>
            <a:off x="2506686" y="4621218"/>
            <a:ext cx="4908550" cy="871538"/>
            <a:chOff x="1697" y="3222"/>
            <a:chExt cx="3092" cy="549"/>
          </a:xfrm>
        </p:grpSpPr>
        <p:sp>
          <p:nvSpPr>
            <p:cNvPr id="261130" name="Freeform 10"/>
            <p:cNvSpPr>
              <a:spLocks/>
            </p:cNvSpPr>
            <p:nvPr/>
          </p:nvSpPr>
          <p:spPr bwMode="auto">
            <a:xfrm>
              <a:off x="1697" y="3222"/>
              <a:ext cx="2258" cy="549"/>
            </a:xfrm>
            <a:custGeom>
              <a:avLst/>
              <a:gdLst/>
              <a:ahLst/>
              <a:cxnLst>
                <a:cxn ang="0">
                  <a:pos x="0" y="549"/>
                </a:cxn>
                <a:cxn ang="0">
                  <a:pos x="377" y="234"/>
                </a:cxn>
                <a:cxn ang="0">
                  <a:pos x="699" y="50"/>
                </a:cxn>
                <a:cxn ang="0">
                  <a:pos x="899" y="4"/>
                </a:cxn>
                <a:cxn ang="0">
                  <a:pos x="1122" y="27"/>
                </a:cxn>
                <a:cxn ang="0">
                  <a:pos x="1260" y="73"/>
                </a:cxn>
                <a:cxn ang="0">
                  <a:pos x="1644" y="157"/>
                </a:cxn>
                <a:cxn ang="0">
                  <a:pos x="2258" y="180"/>
                </a:cxn>
              </a:cxnLst>
              <a:rect l="0" t="0" r="r" b="b"/>
              <a:pathLst>
                <a:path w="2258" h="549">
                  <a:moveTo>
                    <a:pt x="0" y="549"/>
                  </a:moveTo>
                  <a:cubicBezTo>
                    <a:pt x="130" y="433"/>
                    <a:pt x="261" y="317"/>
                    <a:pt x="377" y="234"/>
                  </a:cubicBezTo>
                  <a:cubicBezTo>
                    <a:pt x="493" y="151"/>
                    <a:pt x="612" y="88"/>
                    <a:pt x="699" y="50"/>
                  </a:cubicBezTo>
                  <a:cubicBezTo>
                    <a:pt x="786" y="12"/>
                    <a:pt x="829" y="8"/>
                    <a:pt x="899" y="4"/>
                  </a:cubicBezTo>
                  <a:cubicBezTo>
                    <a:pt x="969" y="0"/>
                    <a:pt x="1062" y="16"/>
                    <a:pt x="1122" y="27"/>
                  </a:cubicBezTo>
                  <a:cubicBezTo>
                    <a:pt x="1182" y="38"/>
                    <a:pt x="1173" y="51"/>
                    <a:pt x="1260" y="73"/>
                  </a:cubicBezTo>
                  <a:cubicBezTo>
                    <a:pt x="1347" y="95"/>
                    <a:pt x="1478" y="139"/>
                    <a:pt x="1644" y="157"/>
                  </a:cubicBezTo>
                  <a:cubicBezTo>
                    <a:pt x="1810" y="175"/>
                    <a:pt x="2034" y="177"/>
                    <a:pt x="2258" y="180"/>
                  </a:cubicBezTo>
                </a:path>
              </a:pathLst>
            </a:custGeom>
            <a:noFill/>
            <a:ln w="28575" cap="flat" cmpd="sng">
              <a:solidFill>
                <a:schemeClr val="tx2"/>
              </a:solidFill>
              <a:prstDash val="sysDot"/>
              <a:round/>
              <a:headEnd type="none" w="med" len="med"/>
              <a:tailEnd type="none" w="med" len="med"/>
            </a:ln>
            <a:effectLst/>
          </p:spPr>
          <p:txBody>
            <a:bodyPr wrap="none" lIns="90000" tIns="46800" rIns="90000" bIns="46800">
              <a:spAutoFit/>
            </a:bodyPr>
            <a:lstStyle/>
            <a:p>
              <a:endParaRPr lang="en-US"/>
            </a:p>
          </p:txBody>
        </p:sp>
        <p:sp>
          <p:nvSpPr>
            <p:cNvPr id="261133" name="Text Box 13"/>
            <p:cNvSpPr txBox="1">
              <a:spLocks noChangeArrowheads="1"/>
            </p:cNvSpPr>
            <p:nvPr/>
          </p:nvSpPr>
          <p:spPr bwMode="auto">
            <a:xfrm>
              <a:off x="3948" y="3285"/>
              <a:ext cx="841" cy="250"/>
            </a:xfrm>
            <a:prstGeom prst="rect">
              <a:avLst/>
            </a:prstGeom>
            <a:noFill/>
            <a:ln w="12700">
              <a:noFill/>
              <a:miter lim="800000"/>
              <a:headEnd/>
              <a:tailEnd/>
            </a:ln>
            <a:effectLst/>
          </p:spPr>
          <p:txBody>
            <a:bodyPr wrap="none" lIns="90000" tIns="46800" rIns="90000" bIns="46800">
              <a:spAutoFit/>
            </a:bodyPr>
            <a:lstStyle/>
            <a:p>
              <a:r>
                <a:rPr lang="en-US"/>
                <a:t>on test data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Overfitting</a:t>
            </a:r>
            <a:r>
              <a:rPr lang="en-US" dirty="0"/>
              <a:t>: Example 1</a:t>
            </a:r>
          </a:p>
        </p:txBody>
      </p:sp>
      <p:sp>
        <p:nvSpPr>
          <p:cNvPr id="4" name="Text Box 3"/>
          <p:cNvSpPr txBox="1">
            <a:spLocks noChangeArrowheads="1"/>
          </p:cNvSpPr>
          <p:nvPr/>
        </p:nvSpPr>
        <p:spPr bwMode="auto">
          <a:xfrm>
            <a:off x="4014788" y="2351091"/>
            <a:ext cx="121285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Outlook </a:t>
            </a:r>
          </a:p>
        </p:txBody>
      </p:sp>
      <p:sp>
        <p:nvSpPr>
          <p:cNvPr id="5" name="Text Box 4"/>
          <p:cNvSpPr txBox="1">
            <a:spLocks noChangeArrowheads="1"/>
          </p:cNvSpPr>
          <p:nvPr/>
        </p:nvSpPr>
        <p:spPr bwMode="auto">
          <a:xfrm>
            <a:off x="3998913" y="3603629"/>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Overcast</a:t>
            </a:r>
            <a:endParaRPr lang="en-US" sz="2000" b="1">
              <a:solidFill>
                <a:srgbClr val="0000FF"/>
              </a:solidFill>
            </a:endParaRPr>
          </a:p>
        </p:txBody>
      </p:sp>
      <p:sp>
        <p:nvSpPr>
          <p:cNvPr id="6" name="Text Box 5"/>
          <p:cNvSpPr txBox="1">
            <a:spLocks noChangeArrowheads="1"/>
          </p:cNvSpPr>
          <p:nvPr/>
        </p:nvSpPr>
        <p:spPr bwMode="auto">
          <a:xfrm>
            <a:off x="5740400" y="3554416"/>
            <a:ext cx="735013"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Rain</a:t>
            </a:r>
            <a:endParaRPr lang="en-US" sz="2000" b="1">
              <a:solidFill>
                <a:srgbClr val="0000FF"/>
              </a:solidFill>
            </a:endParaRPr>
          </a:p>
        </p:txBody>
      </p:sp>
      <p:cxnSp>
        <p:nvCxnSpPr>
          <p:cNvPr id="7" name="AutoShape 6"/>
          <p:cNvCxnSpPr>
            <a:cxnSpLocks noChangeShapeType="1"/>
            <a:stCxn id="4" idx="2"/>
            <a:endCxn id="6" idx="0"/>
          </p:cNvCxnSpPr>
          <p:nvPr/>
        </p:nvCxnSpPr>
        <p:spPr bwMode="auto">
          <a:xfrm>
            <a:off x="4621213" y="2747966"/>
            <a:ext cx="1487487" cy="806450"/>
          </a:xfrm>
          <a:prstGeom prst="straightConnector1">
            <a:avLst/>
          </a:prstGeom>
          <a:noFill/>
          <a:ln w="9525">
            <a:solidFill>
              <a:schemeClr val="tx1"/>
            </a:solidFill>
            <a:round/>
            <a:headEnd/>
            <a:tailEnd/>
          </a:ln>
          <a:effectLst/>
        </p:spPr>
      </p:cxnSp>
      <p:cxnSp>
        <p:nvCxnSpPr>
          <p:cNvPr id="8" name="AutoShape 7"/>
          <p:cNvCxnSpPr>
            <a:cxnSpLocks noChangeShapeType="1"/>
            <a:stCxn id="4" idx="2"/>
            <a:endCxn id="5" idx="0"/>
          </p:cNvCxnSpPr>
          <p:nvPr/>
        </p:nvCxnSpPr>
        <p:spPr bwMode="auto">
          <a:xfrm>
            <a:off x="4621213" y="2747966"/>
            <a:ext cx="12700" cy="855663"/>
          </a:xfrm>
          <a:prstGeom prst="straightConnector1">
            <a:avLst/>
          </a:prstGeom>
          <a:noFill/>
          <a:ln w="9525">
            <a:solidFill>
              <a:schemeClr val="tx1"/>
            </a:solidFill>
            <a:round/>
            <a:headEnd/>
            <a:tailEnd/>
          </a:ln>
          <a:effectLst/>
        </p:spPr>
      </p:cxnSp>
      <p:sp>
        <p:nvSpPr>
          <p:cNvPr id="12" name="Text Box 11"/>
          <p:cNvSpPr txBox="1">
            <a:spLocks noChangeArrowheads="1"/>
          </p:cNvSpPr>
          <p:nvPr/>
        </p:nvSpPr>
        <p:spPr bwMode="auto">
          <a:xfrm>
            <a:off x="2705100" y="3603629"/>
            <a:ext cx="9620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Sunny</a:t>
            </a:r>
            <a:endParaRPr lang="en-US" sz="2000" b="1">
              <a:solidFill>
                <a:srgbClr val="0000FF"/>
              </a:solidFill>
            </a:endParaRPr>
          </a:p>
        </p:txBody>
      </p:sp>
      <p:cxnSp>
        <p:nvCxnSpPr>
          <p:cNvPr id="14" name="AutoShape 13"/>
          <p:cNvCxnSpPr>
            <a:cxnSpLocks noChangeShapeType="1"/>
            <a:stCxn id="4" idx="2"/>
            <a:endCxn id="12" idx="0"/>
          </p:cNvCxnSpPr>
          <p:nvPr/>
        </p:nvCxnSpPr>
        <p:spPr bwMode="auto">
          <a:xfrm flipH="1">
            <a:off x="3186113" y="2747966"/>
            <a:ext cx="1435100" cy="855663"/>
          </a:xfrm>
          <a:prstGeom prst="straightConnector1">
            <a:avLst/>
          </a:prstGeom>
          <a:noFill/>
          <a:ln w="9525">
            <a:solidFill>
              <a:schemeClr val="tx1"/>
            </a:solidFill>
            <a:round/>
            <a:headEnd/>
            <a:tailEnd/>
          </a:ln>
          <a:effectLst/>
        </p:spPr>
      </p:cxnSp>
      <p:sp>
        <p:nvSpPr>
          <p:cNvPr id="17" name="Text Box 16"/>
          <p:cNvSpPr txBox="1">
            <a:spLocks noChangeArrowheads="1"/>
          </p:cNvSpPr>
          <p:nvPr/>
        </p:nvSpPr>
        <p:spPr bwMode="auto">
          <a:xfrm>
            <a:off x="4219575" y="4000504"/>
            <a:ext cx="636588"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sp>
        <p:nvSpPr>
          <p:cNvPr id="18" name="Text Box 17"/>
          <p:cNvSpPr txBox="1">
            <a:spLocks noChangeArrowheads="1"/>
          </p:cNvSpPr>
          <p:nvPr/>
        </p:nvSpPr>
        <p:spPr bwMode="auto">
          <a:xfrm>
            <a:off x="2595563" y="4000504"/>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Humidity</a:t>
            </a:r>
          </a:p>
        </p:txBody>
      </p:sp>
      <p:sp>
        <p:nvSpPr>
          <p:cNvPr id="19" name="Text Box 18"/>
          <p:cNvSpPr txBox="1">
            <a:spLocks noChangeArrowheads="1"/>
          </p:cNvSpPr>
          <p:nvPr/>
        </p:nvSpPr>
        <p:spPr bwMode="auto">
          <a:xfrm>
            <a:off x="5843588" y="4000504"/>
            <a:ext cx="804862"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Wind</a:t>
            </a:r>
          </a:p>
        </p:txBody>
      </p:sp>
      <p:sp>
        <p:nvSpPr>
          <p:cNvPr id="20" name="Text Box 19"/>
          <p:cNvSpPr txBox="1">
            <a:spLocks noChangeArrowheads="1"/>
          </p:cNvSpPr>
          <p:nvPr/>
        </p:nvSpPr>
        <p:spPr bwMode="auto">
          <a:xfrm>
            <a:off x="3246438" y="4857754"/>
            <a:ext cx="1058862"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Normal</a:t>
            </a:r>
            <a:endParaRPr lang="en-US" sz="2000" b="1">
              <a:solidFill>
                <a:srgbClr val="0000FF"/>
              </a:solidFill>
            </a:endParaRPr>
          </a:p>
        </p:txBody>
      </p:sp>
      <p:sp>
        <p:nvSpPr>
          <p:cNvPr id="21" name="Text Box 20"/>
          <p:cNvSpPr txBox="1">
            <a:spLocks noChangeArrowheads="1"/>
          </p:cNvSpPr>
          <p:nvPr/>
        </p:nvSpPr>
        <p:spPr bwMode="auto">
          <a:xfrm>
            <a:off x="2144713" y="4857754"/>
            <a:ext cx="7493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High</a:t>
            </a:r>
            <a:endParaRPr lang="en-US" sz="2000" b="1">
              <a:solidFill>
                <a:srgbClr val="0000FF"/>
              </a:solidFill>
            </a:endParaRPr>
          </a:p>
        </p:txBody>
      </p:sp>
      <p:cxnSp>
        <p:nvCxnSpPr>
          <p:cNvPr id="22" name="AutoShape 21"/>
          <p:cNvCxnSpPr>
            <a:cxnSpLocks noChangeShapeType="1"/>
            <a:stCxn id="20" idx="0"/>
            <a:endCxn id="18" idx="2"/>
          </p:cNvCxnSpPr>
          <p:nvPr/>
        </p:nvCxnSpPr>
        <p:spPr bwMode="auto">
          <a:xfrm flipH="1" flipV="1">
            <a:off x="3230563" y="4397379"/>
            <a:ext cx="546100" cy="460375"/>
          </a:xfrm>
          <a:prstGeom prst="straightConnector1">
            <a:avLst/>
          </a:prstGeom>
          <a:noFill/>
          <a:ln w="9525">
            <a:solidFill>
              <a:schemeClr val="tx1"/>
            </a:solidFill>
            <a:round/>
            <a:headEnd/>
            <a:tailEnd/>
          </a:ln>
          <a:effectLst/>
        </p:spPr>
      </p:cxnSp>
      <p:cxnSp>
        <p:nvCxnSpPr>
          <p:cNvPr id="23" name="AutoShape 22"/>
          <p:cNvCxnSpPr>
            <a:cxnSpLocks noChangeShapeType="1"/>
            <a:stCxn id="21" idx="0"/>
            <a:endCxn id="18" idx="2"/>
          </p:cNvCxnSpPr>
          <p:nvPr/>
        </p:nvCxnSpPr>
        <p:spPr bwMode="auto">
          <a:xfrm flipV="1">
            <a:off x="2519363" y="4397379"/>
            <a:ext cx="711200" cy="460375"/>
          </a:xfrm>
          <a:prstGeom prst="straightConnector1">
            <a:avLst/>
          </a:prstGeom>
          <a:noFill/>
          <a:ln w="9525">
            <a:solidFill>
              <a:schemeClr val="tx1"/>
            </a:solidFill>
            <a:round/>
            <a:headEnd/>
            <a:tailEnd/>
          </a:ln>
          <a:effectLst/>
        </p:spPr>
      </p:cxnSp>
      <p:sp>
        <p:nvSpPr>
          <p:cNvPr id="24" name="Text Box 23"/>
          <p:cNvSpPr txBox="1">
            <a:spLocks noChangeArrowheads="1"/>
          </p:cNvSpPr>
          <p:nvPr/>
        </p:nvSpPr>
        <p:spPr bwMode="auto">
          <a:xfrm>
            <a:off x="2219325" y="5186366"/>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25" name="Text Box 24"/>
          <p:cNvSpPr txBox="1">
            <a:spLocks noChangeArrowheads="1"/>
          </p:cNvSpPr>
          <p:nvPr/>
        </p:nvSpPr>
        <p:spPr bwMode="auto">
          <a:xfrm>
            <a:off x="3400425" y="5170491"/>
            <a:ext cx="636588" cy="396875"/>
          </a:xfrm>
          <a:prstGeom prst="rect">
            <a:avLst/>
          </a:prstGeom>
          <a:noFill/>
          <a:ln w="9525">
            <a:noFill/>
            <a:miter lim="800000"/>
            <a:headEnd/>
            <a:tailEnd/>
          </a:ln>
          <a:effectLst/>
        </p:spPr>
        <p:txBody>
          <a:bodyPr wrap="none">
            <a:spAutoFit/>
          </a:bodyPr>
          <a:lstStyle/>
          <a:p>
            <a:pPr>
              <a:buSzTx/>
              <a:buFontTx/>
              <a:buNone/>
            </a:pPr>
            <a:r>
              <a:rPr lang="en-US" sz="2000" b="1" u="sng" dirty="0">
                <a:solidFill>
                  <a:srgbClr val="0000FF"/>
                </a:solidFill>
              </a:rPr>
              <a:t>Yes</a:t>
            </a:r>
          </a:p>
        </p:txBody>
      </p:sp>
      <p:sp>
        <p:nvSpPr>
          <p:cNvPr id="26" name="Text Box 25"/>
          <p:cNvSpPr txBox="1">
            <a:spLocks noChangeArrowheads="1"/>
          </p:cNvSpPr>
          <p:nvPr/>
        </p:nvSpPr>
        <p:spPr bwMode="auto">
          <a:xfrm>
            <a:off x="6359525" y="4857754"/>
            <a:ext cx="879793"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Weak</a:t>
            </a:r>
            <a:endParaRPr lang="en-US" sz="2000" b="1" dirty="0">
              <a:solidFill>
                <a:srgbClr val="0000FF"/>
              </a:solidFill>
            </a:endParaRPr>
          </a:p>
        </p:txBody>
      </p:sp>
      <p:sp>
        <p:nvSpPr>
          <p:cNvPr id="27" name="Text Box 26"/>
          <p:cNvSpPr txBox="1">
            <a:spLocks noChangeArrowheads="1"/>
          </p:cNvSpPr>
          <p:nvPr/>
        </p:nvSpPr>
        <p:spPr bwMode="auto">
          <a:xfrm>
            <a:off x="5257800" y="4857754"/>
            <a:ext cx="994183"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Strong</a:t>
            </a:r>
            <a:endParaRPr lang="en-US" sz="2000" b="1" dirty="0">
              <a:solidFill>
                <a:srgbClr val="0000FF"/>
              </a:solidFill>
            </a:endParaRPr>
          </a:p>
        </p:txBody>
      </p:sp>
      <p:sp>
        <p:nvSpPr>
          <p:cNvPr id="28" name="Text Box 27"/>
          <p:cNvSpPr txBox="1">
            <a:spLocks noChangeArrowheads="1"/>
          </p:cNvSpPr>
          <p:nvPr/>
        </p:nvSpPr>
        <p:spPr bwMode="auto">
          <a:xfrm>
            <a:off x="5332413" y="5170491"/>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29" name="Text Box 28"/>
          <p:cNvSpPr txBox="1">
            <a:spLocks noChangeArrowheads="1"/>
          </p:cNvSpPr>
          <p:nvPr/>
        </p:nvSpPr>
        <p:spPr bwMode="auto">
          <a:xfrm>
            <a:off x="6513513" y="5154616"/>
            <a:ext cx="636587"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cxnSp>
        <p:nvCxnSpPr>
          <p:cNvPr id="30" name="AutoShape 29"/>
          <p:cNvCxnSpPr>
            <a:cxnSpLocks noChangeShapeType="1"/>
            <a:stCxn id="19" idx="2"/>
            <a:endCxn id="26" idx="0"/>
          </p:cNvCxnSpPr>
          <p:nvPr/>
        </p:nvCxnSpPr>
        <p:spPr bwMode="auto">
          <a:xfrm rot="16200000" flipH="1">
            <a:off x="6292533" y="4350864"/>
            <a:ext cx="460375" cy="553403"/>
          </a:xfrm>
          <a:prstGeom prst="straightConnector1">
            <a:avLst/>
          </a:prstGeom>
          <a:noFill/>
          <a:ln w="9525">
            <a:solidFill>
              <a:schemeClr val="tx1"/>
            </a:solidFill>
            <a:round/>
            <a:headEnd/>
            <a:tailEnd/>
          </a:ln>
          <a:effectLst/>
        </p:spPr>
      </p:cxnSp>
      <p:cxnSp>
        <p:nvCxnSpPr>
          <p:cNvPr id="31" name="AutoShape 30"/>
          <p:cNvCxnSpPr>
            <a:cxnSpLocks noChangeShapeType="1"/>
            <a:stCxn id="27" idx="0"/>
            <a:endCxn id="19" idx="2"/>
          </p:cNvCxnSpPr>
          <p:nvPr/>
        </p:nvCxnSpPr>
        <p:spPr bwMode="auto">
          <a:xfrm rot="5400000" flipH="1" flipV="1">
            <a:off x="5770268" y="4382004"/>
            <a:ext cx="460375" cy="491127"/>
          </a:xfrm>
          <a:prstGeom prst="straightConnector1">
            <a:avLst/>
          </a:prstGeom>
          <a:noFill/>
          <a:ln w="9525">
            <a:solidFill>
              <a:schemeClr val="tx1"/>
            </a:solidFill>
            <a:round/>
            <a:headEnd/>
            <a:tailEnd/>
          </a:ln>
          <a:effectLst/>
        </p:spPr>
      </p:cxnSp>
      <p:sp>
        <p:nvSpPr>
          <p:cNvPr id="32" name="Text Box 31"/>
          <p:cNvSpPr txBox="1">
            <a:spLocks noChangeArrowheads="1"/>
          </p:cNvSpPr>
          <p:nvPr/>
        </p:nvSpPr>
        <p:spPr bwMode="auto">
          <a:xfrm>
            <a:off x="214282" y="1285860"/>
            <a:ext cx="8785803" cy="707886"/>
          </a:xfrm>
          <a:prstGeom prst="rect">
            <a:avLst/>
          </a:prstGeom>
          <a:noFill/>
          <a:ln w="9525">
            <a:noFill/>
            <a:miter lim="800000"/>
            <a:headEnd/>
            <a:tailEnd/>
          </a:ln>
          <a:effectLst/>
        </p:spPr>
        <p:txBody>
          <a:bodyPr wrap="none">
            <a:spAutoFit/>
          </a:bodyPr>
          <a:lstStyle/>
          <a:p>
            <a:pPr>
              <a:buSzTx/>
              <a:buFont typeface="Arial" pitchFamily="34" charset="0"/>
              <a:buChar char="•"/>
            </a:pPr>
            <a:r>
              <a:rPr lang="en-US" sz="2000" b="1" dirty="0">
                <a:solidFill>
                  <a:srgbClr val="0070C0"/>
                </a:solidFill>
              </a:rPr>
              <a:t>Adding noisy sample</a:t>
            </a:r>
          </a:p>
          <a:p>
            <a:pPr>
              <a:buSzTx/>
              <a:buFontTx/>
              <a:buNone/>
            </a:pPr>
            <a:r>
              <a:rPr lang="en-US" sz="2000" b="1" dirty="0">
                <a:solidFill>
                  <a:srgbClr val="000066"/>
                </a:solidFill>
              </a:rPr>
              <a:t>Outlook = Sunny, Temp = Hot,  Humidity = Normal,  Wind = Strong</a:t>
            </a:r>
            <a:r>
              <a:rPr lang="en-US" sz="2000" b="1" dirty="0">
                <a:solidFill>
                  <a:srgbClr val="0000FF"/>
                </a:solidFill>
              </a:rPr>
              <a:t>,  </a:t>
            </a:r>
            <a:r>
              <a:rPr lang="en-US" sz="2000" b="1" dirty="0">
                <a:solidFill>
                  <a:srgbClr val="00B050"/>
                </a:solidFill>
              </a:rPr>
              <a:t>YES</a:t>
            </a:r>
            <a:endParaRPr lang="en-US" sz="2000" b="1" dirty="0">
              <a:solidFill>
                <a:srgbClr val="A50021"/>
              </a:solidFill>
            </a:endParaRPr>
          </a:p>
        </p:txBody>
      </p:sp>
      <p:grpSp>
        <p:nvGrpSpPr>
          <p:cNvPr id="40" name="Group 39"/>
          <p:cNvGrpSpPr/>
          <p:nvPr/>
        </p:nvGrpSpPr>
        <p:grpSpPr>
          <a:xfrm>
            <a:off x="7929586" y="1500174"/>
            <a:ext cx="830262" cy="971614"/>
            <a:chOff x="7929586" y="1500174"/>
            <a:chExt cx="830262" cy="971614"/>
          </a:xfrm>
        </p:grpSpPr>
        <p:sp>
          <p:nvSpPr>
            <p:cNvPr id="34" name="Rectangle 33"/>
            <p:cNvSpPr/>
            <p:nvPr/>
          </p:nvSpPr>
          <p:spPr>
            <a:xfrm>
              <a:off x="7929586" y="2071678"/>
              <a:ext cx="625492" cy="400110"/>
            </a:xfrm>
            <a:prstGeom prst="rect">
              <a:avLst/>
            </a:prstGeom>
          </p:spPr>
          <p:txBody>
            <a:bodyPr wrap="none">
              <a:spAutoFit/>
            </a:bodyPr>
            <a:lstStyle/>
            <a:p>
              <a:r>
                <a:rPr lang="en-US" sz="2000" b="1" dirty="0">
                  <a:solidFill>
                    <a:srgbClr val="A50021"/>
                  </a:solidFill>
                </a:rPr>
                <a:t>NO</a:t>
              </a:r>
              <a:endParaRPr lang="en-US" dirty="0"/>
            </a:p>
          </p:txBody>
        </p:sp>
        <p:cxnSp>
          <p:nvCxnSpPr>
            <p:cNvPr id="39" name="Straight Arrow Connector 38"/>
            <p:cNvCxnSpPr/>
            <p:nvPr/>
          </p:nvCxnSpPr>
          <p:spPr>
            <a:xfrm rot="5400000">
              <a:off x="8237560" y="1549390"/>
              <a:ext cx="571504" cy="473072"/>
            </a:xfrm>
            <a:prstGeom prst="straightConnector1">
              <a:avLst/>
            </a:prstGeom>
            <a:ln>
              <a:solidFill>
                <a:srgbClr val="FF0000"/>
              </a:solidFill>
              <a:tailEnd type="arrow"/>
            </a:ln>
          </p:spPr>
          <p:style>
            <a:lnRef idx="3">
              <a:schemeClr val="accent5"/>
            </a:lnRef>
            <a:fillRef idx="0">
              <a:schemeClr val="accent5"/>
            </a:fillRef>
            <a:effectRef idx="2">
              <a:schemeClr val="accent5"/>
            </a:effectRef>
            <a:fontRef idx="minor">
              <a:schemeClr val="tx1"/>
            </a:fontRef>
          </p:style>
        </p:cxnSp>
      </p:grpSp>
      <p:grpSp>
        <p:nvGrpSpPr>
          <p:cNvPr id="50" name="Group 49"/>
          <p:cNvGrpSpPr/>
          <p:nvPr/>
        </p:nvGrpSpPr>
        <p:grpSpPr>
          <a:xfrm>
            <a:off x="3286116" y="5011737"/>
            <a:ext cx="928694" cy="714381"/>
            <a:chOff x="3286116" y="5357826"/>
            <a:chExt cx="928694" cy="714381"/>
          </a:xfrm>
        </p:grpSpPr>
        <p:cxnSp>
          <p:nvCxnSpPr>
            <p:cNvPr id="42" name="Straight Connector 41"/>
            <p:cNvCxnSpPr/>
            <p:nvPr/>
          </p:nvCxnSpPr>
          <p:spPr>
            <a:xfrm>
              <a:off x="3286116" y="5357826"/>
              <a:ext cx="857256" cy="71438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V="1">
              <a:off x="3357554" y="5357826"/>
              <a:ext cx="857256" cy="714381"/>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Overfitting</a:t>
            </a:r>
            <a:r>
              <a:rPr lang="en-US" dirty="0"/>
              <a:t>: Example 1</a:t>
            </a:r>
          </a:p>
        </p:txBody>
      </p:sp>
      <p:sp>
        <p:nvSpPr>
          <p:cNvPr id="3" name="Content Placeholder 2"/>
          <p:cNvSpPr>
            <a:spLocks noGrp="1"/>
          </p:cNvSpPr>
          <p:nvPr>
            <p:ph sz="quarter" idx="1"/>
          </p:nvPr>
        </p:nvSpPr>
        <p:spPr/>
        <p:txBody>
          <a:bodyPr/>
          <a:lstStyle/>
          <a:p>
            <a:r>
              <a:rPr lang="en-US" dirty="0"/>
              <a:t>Correct tree?</a:t>
            </a:r>
          </a:p>
        </p:txBody>
      </p:sp>
      <p:sp>
        <p:nvSpPr>
          <p:cNvPr id="4" name="Text Box 3"/>
          <p:cNvSpPr txBox="1">
            <a:spLocks noChangeArrowheads="1"/>
          </p:cNvSpPr>
          <p:nvPr/>
        </p:nvSpPr>
        <p:spPr bwMode="auto">
          <a:xfrm>
            <a:off x="4014788" y="1371600"/>
            <a:ext cx="121285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Outlook </a:t>
            </a:r>
          </a:p>
        </p:txBody>
      </p:sp>
      <p:sp>
        <p:nvSpPr>
          <p:cNvPr id="5" name="Text Box 4"/>
          <p:cNvSpPr txBox="1">
            <a:spLocks noChangeArrowheads="1"/>
          </p:cNvSpPr>
          <p:nvPr/>
        </p:nvSpPr>
        <p:spPr bwMode="auto">
          <a:xfrm>
            <a:off x="3998913" y="2624138"/>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Overcast</a:t>
            </a:r>
            <a:endParaRPr lang="en-US" sz="2000" b="1">
              <a:solidFill>
                <a:srgbClr val="0000FF"/>
              </a:solidFill>
            </a:endParaRPr>
          </a:p>
        </p:txBody>
      </p:sp>
      <p:sp>
        <p:nvSpPr>
          <p:cNvPr id="6" name="Text Box 5"/>
          <p:cNvSpPr txBox="1">
            <a:spLocks noChangeArrowheads="1"/>
          </p:cNvSpPr>
          <p:nvPr/>
        </p:nvSpPr>
        <p:spPr bwMode="auto">
          <a:xfrm>
            <a:off x="5740400" y="2574925"/>
            <a:ext cx="735013"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Rain</a:t>
            </a:r>
            <a:endParaRPr lang="en-US" sz="2000" b="1">
              <a:solidFill>
                <a:srgbClr val="0000FF"/>
              </a:solidFill>
            </a:endParaRPr>
          </a:p>
        </p:txBody>
      </p:sp>
      <p:cxnSp>
        <p:nvCxnSpPr>
          <p:cNvPr id="7" name="AutoShape 6"/>
          <p:cNvCxnSpPr>
            <a:cxnSpLocks noChangeShapeType="1"/>
            <a:stCxn id="4" idx="2"/>
            <a:endCxn id="6" idx="0"/>
          </p:cNvCxnSpPr>
          <p:nvPr/>
        </p:nvCxnSpPr>
        <p:spPr bwMode="auto">
          <a:xfrm>
            <a:off x="4621213" y="1768475"/>
            <a:ext cx="1487487" cy="806450"/>
          </a:xfrm>
          <a:prstGeom prst="straightConnector1">
            <a:avLst/>
          </a:prstGeom>
          <a:noFill/>
          <a:ln w="9525">
            <a:solidFill>
              <a:schemeClr val="tx1"/>
            </a:solidFill>
            <a:round/>
            <a:headEnd/>
            <a:tailEnd/>
          </a:ln>
          <a:effectLst/>
        </p:spPr>
      </p:cxnSp>
      <p:cxnSp>
        <p:nvCxnSpPr>
          <p:cNvPr id="8" name="AutoShape 7"/>
          <p:cNvCxnSpPr>
            <a:cxnSpLocks noChangeShapeType="1"/>
            <a:stCxn id="4" idx="2"/>
            <a:endCxn id="5" idx="0"/>
          </p:cNvCxnSpPr>
          <p:nvPr/>
        </p:nvCxnSpPr>
        <p:spPr bwMode="auto">
          <a:xfrm>
            <a:off x="4621213" y="1768475"/>
            <a:ext cx="12700" cy="855663"/>
          </a:xfrm>
          <a:prstGeom prst="straightConnector1">
            <a:avLst/>
          </a:prstGeom>
          <a:noFill/>
          <a:ln w="9525">
            <a:solidFill>
              <a:schemeClr val="tx1"/>
            </a:solidFill>
            <a:round/>
            <a:headEnd/>
            <a:tailEnd/>
          </a:ln>
          <a:effectLst/>
        </p:spPr>
      </p:cxnSp>
      <p:sp>
        <p:nvSpPr>
          <p:cNvPr id="12" name="Text Box 11"/>
          <p:cNvSpPr txBox="1">
            <a:spLocks noChangeArrowheads="1"/>
          </p:cNvSpPr>
          <p:nvPr/>
        </p:nvSpPr>
        <p:spPr bwMode="auto">
          <a:xfrm>
            <a:off x="2705100" y="2624138"/>
            <a:ext cx="9620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Sunny</a:t>
            </a:r>
            <a:endParaRPr lang="en-US" sz="2000" b="1">
              <a:solidFill>
                <a:srgbClr val="0000FF"/>
              </a:solidFill>
            </a:endParaRPr>
          </a:p>
        </p:txBody>
      </p:sp>
      <p:cxnSp>
        <p:nvCxnSpPr>
          <p:cNvPr id="14" name="AutoShape 13"/>
          <p:cNvCxnSpPr>
            <a:cxnSpLocks noChangeShapeType="1"/>
            <a:stCxn id="4" idx="2"/>
            <a:endCxn id="12" idx="0"/>
          </p:cNvCxnSpPr>
          <p:nvPr/>
        </p:nvCxnSpPr>
        <p:spPr bwMode="auto">
          <a:xfrm flipH="1">
            <a:off x="3186113" y="1768475"/>
            <a:ext cx="1435100" cy="855663"/>
          </a:xfrm>
          <a:prstGeom prst="straightConnector1">
            <a:avLst/>
          </a:prstGeom>
          <a:noFill/>
          <a:ln w="9525">
            <a:solidFill>
              <a:schemeClr val="tx1"/>
            </a:solidFill>
            <a:round/>
            <a:headEnd/>
            <a:tailEnd/>
          </a:ln>
          <a:effectLst/>
        </p:spPr>
      </p:cxnSp>
      <p:sp>
        <p:nvSpPr>
          <p:cNvPr id="17" name="Text Box 16"/>
          <p:cNvSpPr txBox="1">
            <a:spLocks noChangeArrowheads="1"/>
          </p:cNvSpPr>
          <p:nvPr/>
        </p:nvSpPr>
        <p:spPr bwMode="auto">
          <a:xfrm>
            <a:off x="4156093" y="2928934"/>
            <a:ext cx="636588"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sp>
        <p:nvSpPr>
          <p:cNvPr id="18" name="Text Box 17"/>
          <p:cNvSpPr txBox="1">
            <a:spLocks noChangeArrowheads="1"/>
          </p:cNvSpPr>
          <p:nvPr/>
        </p:nvSpPr>
        <p:spPr bwMode="auto">
          <a:xfrm>
            <a:off x="2532081" y="2928934"/>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Humidity</a:t>
            </a:r>
          </a:p>
        </p:txBody>
      </p:sp>
      <p:sp>
        <p:nvSpPr>
          <p:cNvPr id="19" name="Text Box 18"/>
          <p:cNvSpPr txBox="1">
            <a:spLocks noChangeArrowheads="1"/>
          </p:cNvSpPr>
          <p:nvPr/>
        </p:nvSpPr>
        <p:spPr bwMode="auto">
          <a:xfrm>
            <a:off x="5780106" y="2928934"/>
            <a:ext cx="804862"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Wind</a:t>
            </a:r>
          </a:p>
        </p:txBody>
      </p:sp>
      <p:sp>
        <p:nvSpPr>
          <p:cNvPr id="20" name="Text Box 19"/>
          <p:cNvSpPr txBox="1">
            <a:spLocks noChangeArrowheads="1"/>
          </p:cNvSpPr>
          <p:nvPr/>
        </p:nvSpPr>
        <p:spPr bwMode="auto">
          <a:xfrm>
            <a:off x="3182956" y="3824284"/>
            <a:ext cx="1058862"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Normal</a:t>
            </a:r>
            <a:endParaRPr lang="en-US" sz="2000" b="1">
              <a:solidFill>
                <a:srgbClr val="0000FF"/>
              </a:solidFill>
            </a:endParaRPr>
          </a:p>
        </p:txBody>
      </p:sp>
      <p:sp>
        <p:nvSpPr>
          <p:cNvPr id="21" name="Text Box 20"/>
          <p:cNvSpPr txBox="1">
            <a:spLocks noChangeArrowheads="1"/>
          </p:cNvSpPr>
          <p:nvPr/>
        </p:nvSpPr>
        <p:spPr bwMode="auto">
          <a:xfrm>
            <a:off x="2081231" y="3824284"/>
            <a:ext cx="7493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High</a:t>
            </a:r>
            <a:endParaRPr lang="en-US" sz="2000" b="1">
              <a:solidFill>
                <a:srgbClr val="0000FF"/>
              </a:solidFill>
            </a:endParaRPr>
          </a:p>
        </p:txBody>
      </p:sp>
      <p:cxnSp>
        <p:nvCxnSpPr>
          <p:cNvPr id="22" name="AutoShape 21"/>
          <p:cNvCxnSpPr>
            <a:cxnSpLocks noChangeShapeType="1"/>
            <a:stCxn id="20" idx="0"/>
            <a:endCxn id="18" idx="2"/>
          </p:cNvCxnSpPr>
          <p:nvPr/>
        </p:nvCxnSpPr>
        <p:spPr bwMode="auto">
          <a:xfrm flipH="1" flipV="1">
            <a:off x="3167081" y="3325809"/>
            <a:ext cx="546100" cy="498475"/>
          </a:xfrm>
          <a:prstGeom prst="straightConnector1">
            <a:avLst/>
          </a:prstGeom>
          <a:noFill/>
          <a:ln w="9525">
            <a:solidFill>
              <a:schemeClr val="tx1"/>
            </a:solidFill>
            <a:round/>
            <a:headEnd/>
            <a:tailEnd/>
          </a:ln>
          <a:effectLst/>
        </p:spPr>
      </p:cxnSp>
      <p:cxnSp>
        <p:nvCxnSpPr>
          <p:cNvPr id="23" name="AutoShape 22"/>
          <p:cNvCxnSpPr>
            <a:cxnSpLocks noChangeShapeType="1"/>
            <a:stCxn id="21" idx="0"/>
            <a:endCxn id="18" idx="2"/>
          </p:cNvCxnSpPr>
          <p:nvPr/>
        </p:nvCxnSpPr>
        <p:spPr bwMode="auto">
          <a:xfrm flipV="1">
            <a:off x="2455881" y="3325809"/>
            <a:ext cx="711200" cy="498475"/>
          </a:xfrm>
          <a:prstGeom prst="straightConnector1">
            <a:avLst/>
          </a:prstGeom>
          <a:noFill/>
          <a:ln w="9525">
            <a:solidFill>
              <a:schemeClr val="tx1"/>
            </a:solidFill>
            <a:round/>
            <a:headEnd/>
            <a:tailEnd/>
          </a:ln>
          <a:effectLst/>
        </p:spPr>
      </p:cxnSp>
      <p:sp>
        <p:nvSpPr>
          <p:cNvPr id="24" name="Text Box 23"/>
          <p:cNvSpPr txBox="1">
            <a:spLocks noChangeArrowheads="1"/>
          </p:cNvSpPr>
          <p:nvPr/>
        </p:nvSpPr>
        <p:spPr bwMode="auto">
          <a:xfrm>
            <a:off x="2155843" y="4152896"/>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25" name="Text Box 24"/>
          <p:cNvSpPr txBox="1">
            <a:spLocks noChangeArrowheads="1"/>
          </p:cNvSpPr>
          <p:nvPr/>
        </p:nvSpPr>
        <p:spPr bwMode="auto">
          <a:xfrm>
            <a:off x="6296043" y="3786184"/>
            <a:ext cx="8477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Weak</a:t>
            </a:r>
            <a:endParaRPr lang="en-US" sz="2000" b="1">
              <a:solidFill>
                <a:srgbClr val="0000FF"/>
              </a:solidFill>
            </a:endParaRPr>
          </a:p>
        </p:txBody>
      </p:sp>
      <p:sp>
        <p:nvSpPr>
          <p:cNvPr id="26" name="Text Box 25"/>
          <p:cNvSpPr txBox="1">
            <a:spLocks noChangeArrowheads="1"/>
          </p:cNvSpPr>
          <p:nvPr/>
        </p:nvSpPr>
        <p:spPr bwMode="auto">
          <a:xfrm>
            <a:off x="5194318" y="3786184"/>
            <a:ext cx="10033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Strong</a:t>
            </a:r>
            <a:endParaRPr lang="en-US" sz="2000" b="1">
              <a:solidFill>
                <a:srgbClr val="0000FF"/>
              </a:solidFill>
            </a:endParaRPr>
          </a:p>
        </p:txBody>
      </p:sp>
      <p:sp>
        <p:nvSpPr>
          <p:cNvPr id="27" name="Text Box 26"/>
          <p:cNvSpPr txBox="1">
            <a:spLocks noChangeArrowheads="1"/>
          </p:cNvSpPr>
          <p:nvPr/>
        </p:nvSpPr>
        <p:spPr bwMode="auto">
          <a:xfrm>
            <a:off x="5268931" y="4098921"/>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28" name="Text Box 27"/>
          <p:cNvSpPr txBox="1">
            <a:spLocks noChangeArrowheads="1"/>
          </p:cNvSpPr>
          <p:nvPr/>
        </p:nvSpPr>
        <p:spPr bwMode="auto">
          <a:xfrm>
            <a:off x="6450031" y="4083046"/>
            <a:ext cx="636587"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cxnSp>
        <p:nvCxnSpPr>
          <p:cNvPr id="29" name="AutoShape 28"/>
          <p:cNvCxnSpPr>
            <a:cxnSpLocks noChangeShapeType="1"/>
            <a:stCxn id="19" idx="2"/>
            <a:endCxn id="25" idx="0"/>
          </p:cNvCxnSpPr>
          <p:nvPr/>
        </p:nvCxnSpPr>
        <p:spPr bwMode="auto">
          <a:xfrm>
            <a:off x="6183331" y="3325809"/>
            <a:ext cx="536575" cy="460375"/>
          </a:xfrm>
          <a:prstGeom prst="straightConnector1">
            <a:avLst/>
          </a:prstGeom>
          <a:noFill/>
          <a:ln w="9525">
            <a:solidFill>
              <a:schemeClr val="tx1"/>
            </a:solidFill>
            <a:round/>
            <a:headEnd/>
            <a:tailEnd/>
          </a:ln>
          <a:effectLst/>
        </p:spPr>
      </p:cxnSp>
      <p:cxnSp>
        <p:nvCxnSpPr>
          <p:cNvPr id="30" name="AutoShape 29"/>
          <p:cNvCxnSpPr>
            <a:cxnSpLocks noChangeShapeType="1"/>
            <a:stCxn id="26" idx="0"/>
            <a:endCxn id="19" idx="2"/>
          </p:cNvCxnSpPr>
          <p:nvPr/>
        </p:nvCxnSpPr>
        <p:spPr bwMode="auto">
          <a:xfrm flipV="1">
            <a:off x="5695968" y="3325809"/>
            <a:ext cx="487363" cy="460375"/>
          </a:xfrm>
          <a:prstGeom prst="straightConnector1">
            <a:avLst/>
          </a:prstGeom>
          <a:noFill/>
          <a:ln w="9525">
            <a:solidFill>
              <a:schemeClr val="tx1"/>
            </a:solidFill>
            <a:round/>
            <a:headEnd/>
            <a:tailEnd/>
          </a:ln>
          <a:effectLst/>
        </p:spPr>
      </p:cxnSp>
      <p:sp>
        <p:nvSpPr>
          <p:cNvPr id="31" name="Text Box 31"/>
          <p:cNvSpPr txBox="1">
            <a:spLocks noChangeArrowheads="1"/>
          </p:cNvSpPr>
          <p:nvPr/>
        </p:nvSpPr>
        <p:spPr bwMode="auto">
          <a:xfrm>
            <a:off x="3781443" y="4913309"/>
            <a:ext cx="8477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Weak</a:t>
            </a:r>
            <a:endParaRPr lang="en-US" sz="2000" b="1">
              <a:solidFill>
                <a:srgbClr val="0000FF"/>
              </a:solidFill>
            </a:endParaRPr>
          </a:p>
        </p:txBody>
      </p:sp>
      <p:sp>
        <p:nvSpPr>
          <p:cNvPr id="32" name="Text Box 32"/>
          <p:cNvSpPr txBox="1">
            <a:spLocks noChangeArrowheads="1"/>
          </p:cNvSpPr>
          <p:nvPr/>
        </p:nvSpPr>
        <p:spPr bwMode="auto">
          <a:xfrm>
            <a:off x="2527318" y="4913309"/>
            <a:ext cx="10033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Strong</a:t>
            </a:r>
            <a:endParaRPr lang="en-US" sz="2000" b="1">
              <a:solidFill>
                <a:srgbClr val="0000FF"/>
              </a:solidFill>
            </a:endParaRPr>
          </a:p>
        </p:txBody>
      </p:sp>
      <p:cxnSp>
        <p:nvCxnSpPr>
          <p:cNvPr id="33" name="AutoShape 33"/>
          <p:cNvCxnSpPr>
            <a:cxnSpLocks noChangeShapeType="1"/>
            <a:stCxn id="31" idx="0"/>
          </p:cNvCxnSpPr>
          <p:nvPr/>
        </p:nvCxnSpPr>
        <p:spPr bwMode="auto">
          <a:xfrm flipH="1" flipV="1">
            <a:off x="3617931" y="4452934"/>
            <a:ext cx="587375" cy="460375"/>
          </a:xfrm>
          <a:prstGeom prst="straightConnector1">
            <a:avLst/>
          </a:prstGeom>
          <a:noFill/>
          <a:ln w="9525">
            <a:solidFill>
              <a:schemeClr val="tx1"/>
            </a:solidFill>
            <a:round/>
            <a:headEnd/>
            <a:tailEnd/>
          </a:ln>
          <a:effectLst/>
        </p:spPr>
      </p:cxnSp>
      <p:cxnSp>
        <p:nvCxnSpPr>
          <p:cNvPr id="34" name="AutoShape 34"/>
          <p:cNvCxnSpPr>
            <a:cxnSpLocks noChangeShapeType="1"/>
            <a:stCxn id="32" idx="0"/>
          </p:cNvCxnSpPr>
          <p:nvPr/>
        </p:nvCxnSpPr>
        <p:spPr bwMode="auto">
          <a:xfrm flipV="1">
            <a:off x="3028968" y="4452934"/>
            <a:ext cx="625475" cy="460375"/>
          </a:xfrm>
          <a:prstGeom prst="straightConnector1">
            <a:avLst/>
          </a:prstGeom>
          <a:noFill/>
          <a:ln w="9525">
            <a:solidFill>
              <a:schemeClr val="tx1"/>
            </a:solidFill>
            <a:round/>
            <a:headEnd/>
            <a:tailEnd/>
          </a:ln>
          <a:effectLst/>
        </p:spPr>
      </p:cxnSp>
      <p:sp>
        <p:nvSpPr>
          <p:cNvPr id="35" name="Text Box 35"/>
          <p:cNvSpPr txBox="1">
            <a:spLocks noChangeArrowheads="1"/>
          </p:cNvSpPr>
          <p:nvPr/>
        </p:nvSpPr>
        <p:spPr bwMode="auto">
          <a:xfrm>
            <a:off x="2754331" y="5121271"/>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36" name="Text Box 36"/>
          <p:cNvSpPr txBox="1">
            <a:spLocks noChangeArrowheads="1"/>
          </p:cNvSpPr>
          <p:nvPr/>
        </p:nvSpPr>
        <p:spPr bwMode="auto">
          <a:xfrm>
            <a:off x="3935431" y="5105396"/>
            <a:ext cx="636587"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sp>
        <p:nvSpPr>
          <p:cNvPr id="37" name="Text Box 37"/>
          <p:cNvSpPr txBox="1">
            <a:spLocks noChangeArrowheads="1"/>
          </p:cNvSpPr>
          <p:nvPr/>
        </p:nvSpPr>
        <p:spPr bwMode="auto">
          <a:xfrm>
            <a:off x="3289318" y="4098921"/>
            <a:ext cx="804863"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Wind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Overfitting</a:t>
            </a:r>
            <a:r>
              <a:rPr lang="en-US" dirty="0"/>
              <a:t>: Example 2</a:t>
            </a:r>
          </a:p>
        </p:txBody>
      </p:sp>
      <p:sp>
        <p:nvSpPr>
          <p:cNvPr id="4" name="Line 9"/>
          <p:cNvSpPr>
            <a:spLocks noChangeShapeType="1"/>
          </p:cNvSpPr>
          <p:nvPr/>
        </p:nvSpPr>
        <p:spPr bwMode="auto">
          <a:xfrm>
            <a:off x="2767013" y="1903413"/>
            <a:ext cx="11112" cy="2170112"/>
          </a:xfrm>
          <a:prstGeom prst="line">
            <a:avLst/>
          </a:prstGeom>
          <a:noFill/>
          <a:ln w="28575">
            <a:solidFill>
              <a:schemeClr val="tx1"/>
            </a:solidFill>
            <a:round/>
            <a:headEnd type="triangle" w="med" len="med"/>
            <a:tailEnd/>
          </a:ln>
          <a:effectLst/>
        </p:spPr>
        <p:txBody>
          <a:bodyPr lIns="90000" tIns="46800" rIns="90000" bIns="46800">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5" name="Line 10"/>
          <p:cNvSpPr>
            <a:spLocks noChangeShapeType="1"/>
          </p:cNvSpPr>
          <p:nvPr/>
        </p:nvSpPr>
        <p:spPr bwMode="auto">
          <a:xfrm>
            <a:off x="2767013" y="4073525"/>
            <a:ext cx="4241800" cy="0"/>
          </a:xfrm>
          <a:prstGeom prst="line">
            <a:avLst/>
          </a:prstGeom>
          <a:noFill/>
          <a:ln w="28575">
            <a:solidFill>
              <a:schemeClr val="tx1"/>
            </a:solidFill>
            <a:round/>
            <a:headEnd/>
            <a:tailEnd type="triangle" w="med" len="med"/>
          </a:ln>
          <a:effectLst/>
        </p:spPr>
        <p:txBody>
          <a:bodyPr wrap="none" lIns="90000" tIns="46800" rIns="90000" bIns="46800">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6" name="Text Box 11"/>
          <p:cNvSpPr txBox="1">
            <a:spLocks noChangeArrowheads="1"/>
          </p:cNvSpPr>
          <p:nvPr/>
        </p:nvSpPr>
        <p:spPr bwMode="auto">
          <a:xfrm>
            <a:off x="3322638" y="4025900"/>
            <a:ext cx="1343025" cy="396875"/>
          </a:xfrm>
          <a:prstGeom prst="rect">
            <a:avLst/>
          </a:prstGeom>
          <a:noFill/>
          <a:ln w="12700">
            <a:noFill/>
            <a:miter lim="800000"/>
            <a:headEnd/>
            <a:tailEnd/>
          </a:ln>
          <a:effectLst/>
        </p:spPr>
        <p:txBody>
          <a:bodyPr wrap="none" lIns="90000" tIns="46800" rIns="90000" bIns="46800">
            <a:spAutoFit/>
          </a:bodyPr>
          <a:lstStyle/>
          <a:p>
            <a:pPr algn="l" rtl="0" fontAlgn="base">
              <a:spcBef>
                <a:spcPct val="0"/>
              </a:spcBef>
              <a:spcAft>
                <a:spcPct val="0"/>
              </a:spcAft>
            </a:pPr>
            <a:r>
              <a:rPr lang="en-US" sz="2000" kern="1200">
                <a:solidFill>
                  <a:srgbClr val="000000"/>
                </a:solidFill>
                <a:latin typeface="Times New Roman" pitchFamily="18" charset="0"/>
                <a:ea typeface="+mn-ea"/>
                <a:cs typeface="+mn-cs"/>
              </a:rPr>
              <a:t>voltage (V)</a:t>
            </a:r>
          </a:p>
        </p:txBody>
      </p:sp>
      <p:sp>
        <p:nvSpPr>
          <p:cNvPr id="7" name="Text Box 12"/>
          <p:cNvSpPr txBox="1">
            <a:spLocks noChangeArrowheads="1"/>
          </p:cNvSpPr>
          <p:nvPr/>
        </p:nvSpPr>
        <p:spPr bwMode="auto">
          <a:xfrm rot="-5400000">
            <a:off x="1915319" y="2985294"/>
            <a:ext cx="1214437" cy="396875"/>
          </a:xfrm>
          <a:prstGeom prst="rect">
            <a:avLst/>
          </a:prstGeom>
          <a:noFill/>
          <a:ln w="12700">
            <a:noFill/>
            <a:miter lim="800000"/>
            <a:headEnd/>
            <a:tailEnd/>
          </a:ln>
          <a:effectLst/>
        </p:spPr>
        <p:txBody>
          <a:bodyPr wrap="none" lIns="90000" tIns="46800" rIns="90000" bIns="46800">
            <a:spAutoFit/>
          </a:bodyPr>
          <a:lstStyle/>
          <a:p>
            <a:pPr algn="l" rtl="0" fontAlgn="base">
              <a:spcBef>
                <a:spcPct val="0"/>
              </a:spcBef>
              <a:spcAft>
                <a:spcPct val="0"/>
              </a:spcAft>
            </a:pPr>
            <a:r>
              <a:rPr lang="en-US" sz="2000" kern="1200">
                <a:solidFill>
                  <a:srgbClr val="000000"/>
                </a:solidFill>
                <a:latin typeface="Times New Roman" pitchFamily="18" charset="0"/>
                <a:ea typeface="+mn-ea"/>
                <a:cs typeface="+mn-cs"/>
              </a:rPr>
              <a:t>current (I)</a:t>
            </a:r>
          </a:p>
        </p:txBody>
      </p:sp>
      <p:sp>
        <p:nvSpPr>
          <p:cNvPr id="8" name="Text Box 15"/>
          <p:cNvSpPr txBox="1">
            <a:spLocks noChangeArrowheads="1"/>
          </p:cNvSpPr>
          <p:nvPr/>
        </p:nvSpPr>
        <p:spPr bwMode="auto">
          <a:xfrm>
            <a:off x="2090738" y="1330325"/>
            <a:ext cx="5475287" cy="457200"/>
          </a:xfrm>
          <a:prstGeom prst="rect">
            <a:avLst/>
          </a:prstGeom>
          <a:noFill/>
          <a:ln w="12700">
            <a:noFill/>
            <a:miter lim="800000"/>
            <a:headEnd/>
            <a:tailEnd/>
          </a:ln>
          <a:effectLst/>
        </p:spPr>
        <p:txBody>
          <a:bodyPr wrap="none" lIns="90000" tIns="46800" rIns="90000" bIns="46800">
            <a:spAutoFit/>
          </a:bodyPr>
          <a:lstStyle/>
          <a:p>
            <a:pPr algn="l" rtl="0" fontAlgn="base">
              <a:spcBef>
                <a:spcPct val="0"/>
              </a:spcBef>
              <a:spcAft>
                <a:spcPct val="0"/>
              </a:spcAft>
            </a:pPr>
            <a:r>
              <a:rPr lang="en-US" sz="2400" b="1" kern="1200">
                <a:solidFill>
                  <a:srgbClr val="008000"/>
                </a:solidFill>
                <a:latin typeface="Times New Roman" pitchFamily="18" charset="0"/>
                <a:ea typeface="+mn-ea"/>
                <a:cs typeface="+mn-cs"/>
              </a:rPr>
              <a:t>Testing Ohms Law: V = IR   (I = (1/R)V)</a:t>
            </a:r>
          </a:p>
        </p:txBody>
      </p:sp>
      <p:sp>
        <p:nvSpPr>
          <p:cNvPr id="9" name="Oval 17"/>
          <p:cNvSpPr>
            <a:spLocks noChangeArrowheads="1"/>
          </p:cNvSpPr>
          <p:nvPr/>
        </p:nvSpPr>
        <p:spPr bwMode="auto">
          <a:xfrm>
            <a:off x="2755900" y="4011613"/>
            <a:ext cx="88900" cy="88900"/>
          </a:xfrm>
          <a:prstGeom prst="ellipse">
            <a:avLst/>
          </a:prstGeom>
          <a:solidFill>
            <a:srgbClr val="000000"/>
          </a:solidFill>
          <a:ln w="12700">
            <a:solidFill>
              <a:schemeClr val="tx1"/>
            </a:solidFill>
            <a:round/>
            <a:headEnd/>
            <a:tailEnd/>
          </a:ln>
          <a:effectLst/>
        </p:spPr>
        <p:txBody>
          <a:bodyPr wrap="none" lIns="90000" tIns="46800" rIns="90000" bIns="46800" anchor="ctr">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10" name="Oval 18"/>
          <p:cNvSpPr>
            <a:spLocks noChangeArrowheads="1"/>
          </p:cNvSpPr>
          <p:nvPr/>
        </p:nvSpPr>
        <p:spPr bwMode="auto">
          <a:xfrm>
            <a:off x="3017838" y="3749675"/>
            <a:ext cx="88900" cy="88900"/>
          </a:xfrm>
          <a:prstGeom prst="ellipse">
            <a:avLst/>
          </a:prstGeom>
          <a:solidFill>
            <a:srgbClr val="000000"/>
          </a:solidFill>
          <a:ln w="12700">
            <a:solidFill>
              <a:schemeClr val="tx1"/>
            </a:solidFill>
            <a:round/>
            <a:headEnd/>
            <a:tailEnd/>
          </a:ln>
          <a:effectLst/>
        </p:spPr>
        <p:txBody>
          <a:bodyPr wrap="none" lIns="90000" tIns="46800" rIns="90000" bIns="46800" anchor="ctr">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11" name="Oval 19"/>
          <p:cNvSpPr>
            <a:spLocks noChangeArrowheads="1"/>
          </p:cNvSpPr>
          <p:nvPr/>
        </p:nvSpPr>
        <p:spPr bwMode="auto">
          <a:xfrm>
            <a:off x="3451225" y="3573463"/>
            <a:ext cx="88900" cy="88900"/>
          </a:xfrm>
          <a:prstGeom prst="ellipse">
            <a:avLst/>
          </a:prstGeom>
          <a:solidFill>
            <a:srgbClr val="000000"/>
          </a:solidFill>
          <a:ln w="12700">
            <a:solidFill>
              <a:schemeClr val="tx1"/>
            </a:solidFill>
            <a:round/>
            <a:headEnd/>
            <a:tailEnd/>
          </a:ln>
          <a:effectLst/>
        </p:spPr>
        <p:txBody>
          <a:bodyPr wrap="none" lIns="90000" tIns="46800" rIns="90000" bIns="46800" anchor="ctr">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12" name="Oval 20"/>
          <p:cNvSpPr>
            <a:spLocks noChangeArrowheads="1"/>
          </p:cNvSpPr>
          <p:nvPr/>
        </p:nvSpPr>
        <p:spPr bwMode="auto">
          <a:xfrm>
            <a:off x="3738563" y="3178175"/>
            <a:ext cx="88900" cy="88900"/>
          </a:xfrm>
          <a:prstGeom prst="ellipse">
            <a:avLst/>
          </a:prstGeom>
          <a:solidFill>
            <a:srgbClr val="000000"/>
          </a:solidFill>
          <a:ln w="12700">
            <a:solidFill>
              <a:schemeClr val="tx1"/>
            </a:solidFill>
            <a:round/>
            <a:headEnd/>
            <a:tailEnd/>
          </a:ln>
          <a:effectLst/>
        </p:spPr>
        <p:txBody>
          <a:bodyPr wrap="none" lIns="90000" tIns="46800" rIns="90000" bIns="46800" anchor="ctr">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13" name="Oval 22"/>
          <p:cNvSpPr>
            <a:spLocks noChangeArrowheads="1"/>
          </p:cNvSpPr>
          <p:nvPr/>
        </p:nvSpPr>
        <p:spPr bwMode="auto">
          <a:xfrm>
            <a:off x="3987800" y="3281363"/>
            <a:ext cx="88900" cy="88900"/>
          </a:xfrm>
          <a:prstGeom prst="ellipse">
            <a:avLst/>
          </a:prstGeom>
          <a:solidFill>
            <a:srgbClr val="000000"/>
          </a:solidFill>
          <a:ln w="12700">
            <a:solidFill>
              <a:schemeClr val="tx1"/>
            </a:solidFill>
            <a:round/>
            <a:headEnd/>
            <a:tailEnd/>
          </a:ln>
          <a:effectLst/>
        </p:spPr>
        <p:txBody>
          <a:bodyPr wrap="none" lIns="90000" tIns="46800" rIns="90000" bIns="46800" anchor="ctr">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14" name="Oval 24"/>
          <p:cNvSpPr>
            <a:spLocks noChangeArrowheads="1"/>
          </p:cNvSpPr>
          <p:nvPr/>
        </p:nvSpPr>
        <p:spPr bwMode="auto">
          <a:xfrm>
            <a:off x="4421188" y="3030538"/>
            <a:ext cx="88900" cy="88900"/>
          </a:xfrm>
          <a:prstGeom prst="ellipse">
            <a:avLst/>
          </a:prstGeom>
          <a:solidFill>
            <a:srgbClr val="000000"/>
          </a:solidFill>
          <a:ln w="12700">
            <a:solidFill>
              <a:schemeClr val="tx1"/>
            </a:solidFill>
            <a:round/>
            <a:headEnd/>
            <a:tailEnd/>
          </a:ln>
          <a:effectLst/>
        </p:spPr>
        <p:txBody>
          <a:bodyPr wrap="none" lIns="90000" tIns="46800" rIns="90000" bIns="46800" anchor="ctr">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15" name="Oval 25"/>
          <p:cNvSpPr>
            <a:spLocks noChangeArrowheads="1"/>
          </p:cNvSpPr>
          <p:nvPr/>
        </p:nvSpPr>
        <p:spPr bwMode="auto">
          <a:xfrm>
            <a:off x="4562475" y="2608263"/>
            <a:ext cx="88900" cy="88900"/>
          </a:xfrm>
          <a:prstGeom prst="ellipse">
            <a:avLst/>
          </a:prstGeom>
          <a:solidFill>
            <a:srgbClr val="000000"/>
          </a:solidFill>
          <a:ln w="12700">
            <a:solidFill>
              <a:schemeClr val="tx1"/>
            </a:solidFill>
            <a:round/>
            <a:headEnd/>
            <a:tailEnd/>
          </a:ln>
          <a:effectLst/>
        </p:spPr>
        <p:txBody>
          <a:bodyPr wrap="none" lIns="90000" tIns="46800" rIns="90000" bIns="46800" anchor="ctr">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16" name="Oval 26"/>
          <p:cNvSpPr>
            <a:spLocks noChangeArrowheads="1"/>
          </p:cNvSpPr>
          <p:nvPr/>
        </p:nvSpPr>
        <p:spPr bwMode="auto">
          <a:xfrm>
            <a:off x="4899025" y="2709863"/>
            <a:ext cx="88900" cy="88900"/>
          </a:xfrm>
          <a:prstGeom prst="ellipse">
            <a:avLst/>
          </a:prstGeom>
          <a:solidFill>
            <a:srgbClr val="000000"/>
          </a:solidFill>
          <a:ln w="12700">
            <a:solidFill>
              <a:schemeClr val="tx1"/>
            </a:solidFill>
            <a:round/>
            <a:headEnd/>
            <a:tailEnd/>
          </a:ln>
          <a:effectLst/>
        </p:spPr>
        <p:txBody>
          <a:bodyPr wrap="none" lIns="90000" tIns="46800" rIns="90000" bIns="46800" anchor="ctr">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17" name="Oval 27"/>
          <p:cNvSpPr>
            <a:spLocks noChangeArrowheads="1"/>
          </p:cNvSpPr>
          <p:nvPr/>
        </p:nvSpPr>
        <p:spPr bwMode="auto">
          <a:xfrm>
            <a:off x="5151438" y="2251075"/>
            <a:ext cx="88900" cy="88900"/>
          </a:xfrm>
          <a:prstGeom prst="ellipse">
            <a:avLst/>
          </a:prstGeom>
          <a:solidFill>
            <a:srgbClr val="000000"/>
          </a:solidFill>
          <a:ln w="12700">
            <a:solidFill>
              <a:schemeClr val="tx1"/>
            </a:solidFill>
            <a:round/>
            <a:headEnd/>
            <a:tailEnd/>
          </a:ln>
          <a:effectLst/>
        </p:spPr>
        <p:txBody>
          <a:bodyPr wrap="none" lIns="90000" tIns="46800" rIns="90000" bIns="46800" anchor="ctr">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18" name="Oval 28"/>
          <p:cNvSpPr>
            <a:spLocks noChangeArrowheads="1"/>
          </p:cNvSpPr>
          <p:nvPr/>
        </p:nvSpPr>
        <p:spPr bwMode="auto">
          <a:xfrm>
            <a:off x="5502275" y="2305050"/>
            <a:ext cx="88900" cy="88900"/>
          </a:xfrm>
          <a:prstGeom prst="ellipse">
            <a:avLst/>
          </a:prstGeom>
          <a:solidFill>
            <a:srgbClr val="000000"/>
          </a:solidFill>
          <a:ln w="12700">
            <a:solidFill>
              <a:schemeClr val="tx1"/>
            </a:solidFill>
            <a:round/>
            <a:headEnd/>
            <a:tailEnd/>
          </a:ln>
          <a:effectLst/>
        </p:spPr>
        <p:txBody>
          <a:bodyPr wrap="none" lIns="90000" tIns="46800" rIns="90000" bIns="46800" anchor="ctr">
            <a:spAutoFit/>
          </a:bodyPr>
          <a:lstStyle/>
          <a:p>
            <a:pPr algn="l" rtl="0" fontAlgn="base">
              <a:spcBef>
                <a:spcPct val="0"/>
              </a:spcBef>
              <a:spcAft>
                <a:spcPct val="0"/>
              </a:spcAft>
            </a:pPr>
            <a:endParaRPr lang="en-US" sz="2000" kern="1200">
              <a:solidFill>
                <a:srgbClr val="000000"/>
              </a:solidFill>
              <a:latin typeface="Times New Roman" pitchFamily="18" charset="0"/>
              <a:ea typeface="+mn-ea"/>
              <a:cs typeface="+mn-cs"/>
            </a:endParaRPr>
          </a:p>
        </p:txBody>
      </p:sp>
      <p:sp>
        <p:nvSpPr>
          <p:cNvPr id="19" name="Text Box 32"/>
          <p:cNvSpPr txBox="1">
            <a:spLocks noChangeArrowheads="1"/>
          </p:cNvSpPr>
          <p:nvPr/>
        </p:nvSpPr>
        <p:spPr bwMode="auto">
          <a:xfrm>
            <a:off x="908050" y="5818188"/>
            <a:ext cx="7785100" cy="457200"/>
          </a:xfrm>
          <a:prstGeom prst="rect">
            <a:avLst/>
          </a:prstGeom>
          <a:noFill/>
          <a:ln w="12700">
            <a:noFill/>
            <a:miter lim="800000"/>
            <a:headEnd/>
            <a:tailEnd/>
          </a:ln>
          <a:effectLst/>
        </p:spPr>
        <p:txBody>
          <a:bodyPr wrap="none" lIns="90000" tIns="46800" rIns="90000" bIns="46800">
            <a:spAutoFit/>
          </a:bodyPr>
          <a:lstStyle/>
          <a:p>
            <a:pPr algn="l" rtl="0" fontAlgn="base">
              <a:spcBef>
                <a:spcPct val="0"/>
              </a:spcBef>
              <a:spcAft>
                <a:spcPct val="0"/>
              </a:spcAft>
            </a:pPr>
            <a:r>
              <a:rPr lang="en-US" sz="2400" b="1" kern="1200">
                <a:solidFill>
                  <a:srgbClr val="FF0000"/>
                </a:solidFill>
                <a:latin typeface="Times New Roman" pitchFamily="18" charset="0"/>
                <a:ea typeface="+mn-ea"/>
                <a:cs typeface="+mn-cs"/>
              </a:rPr>
              <a:t>Ohm was wrong, we have found a more accurate function!</a:t>
            </a:r>
          </a:p>
        </p:txBody>
      </p:sp>
      <p:grpSp>
        <p:nvGrpSpPr>
          <p:cNvPr id="20" name="Group 36"/>
          <p:cNvGrpSpPr>
            <a:grpSpLocks/>
          </p:cNvGrpSpPr>
          <p:nvPr/>
        </p:nvGrpSpPr>
        <p:grpSpPr bwMode="auto">
          <a:xfrm>
            <a:off x="2068513" y="1901825"/>
            <a:ext cx="5876925" cy="3495675"/>
            <a:chOff x="1303" y="1198"/>
            <a:chExt cx="3702" cy="2202"/>
          </a:xfrm>
        </p:grpSpPr>
        <p:sp>
          <p:nvSpPr>
            <p:cNvPr id="21" name="Freeform 37"/>
            <p:cNvSpPr>
              <a:spLocks/>
            </p:cNvSpPr>
            <p:nvPr/>
          </p:nvSpPr>
          <p:spPr bwMode="auto">
            <a:xfrm>
              <a:off x="1759" y="1198"/>
              <a:ext cx="2342" cy="1359"/>
            </a:xfrm>
            <a:custGeom>
              <a:avLst/>
              <a:gdLst/>
              <a:ahLst/>
              <a:cxnLst>
                <a:cxn ang="0">
                  <a:pos x="0" y="1359"/>
                </a:cxn>
                <a:cxn ang="0">
                  <a:pos x="176" y="1183"/>
                </a:cxn>
                <a:cxn ang="0">
                  <a:pos x="307" y="960"/>
                </a:cxn>
                <a:cxn ang="0">
                  <a:pos x="437" y="1083"/>
                </a:cxn>
                <a:cxn ang="0">
                  <a:pos x="514" y="1198"/>
                </a:cxn>
                <a:cxn ang="0">
                  <a:pos x="629" y="822"/>
                </a:cxn>
                <a:cxn ang="0">
                  <a:pos x="714" y="607"/>
                </a:cxn>
                <a:cxn ang="0">
                  <a:pos x="783" y="914"/>
                </a:cxn>
                <a:cxn ang="0">
                  <a:pos x="967" y="1091"/>
                </a:cxn>
                <a:cxn ang="0">
                  <a:pos x="1060" y="737"/>
                </a:cxn>
                <a:cxn ang="0">
                  <a:pos x="1152" y="453"/>
                </a:cxn>
                <a:cxn ang="0">
                  <a:pos x="1252" y="246"/>
                </a:cxn>
                <a:cxn ang="0">
                  <a:pos x="1359" y="553"/>
                </a:cxn>
                <a:cxn ang="0">
                  <a:pos x="1482" y="645"/>
                </a:cxn>
                <a:cxn ang="0">
                  <a:pos x="1513" y="230"/>
                </a:cxn>
                <a:cxn ang="0">
                  <a:pos x="1666" y="8"/>
                </a:cxn>
                <a:cxn ang="0">
                  <a:pos x="1743" y="277"/>
                </a:cxn>
                <a:cxn ang="0">
                  <a:pos x="1828" y="653"/>
                </a:cxn>
                <a:cxn ang="0">
                  <a:pos x="2342" y="430"/>
                </a:cxn>
              </a:cxnLst>
              <a:rect l="0" t="0" r="r" b="b"/>
              <a:pathLst>
                <a:path w="2342" h="1359">
                  <a:moveTo>
                    <a:pt x="0" y="1359"/>
                  </a:moveTo>
                  <a:cubicBezTo>
                    <a:pt x="62" y="1304"/>
                    <a:pt x="125" y="1249"/>
                    <a:pt x="176" y="1183"/>
                  </a:cubicBezTo>
                  <a:cubicBezTo>
                    <a:pt x="227" y="1117"/>
                    <a:pt x="263" y="977"/>
                    <a:pt x="307" y="960"/>
                  </a:cubicBezTo>
                  <a:cubicBezTo>
                    <a:pt x="351" y="943"/>
                    <a:pt x="403" y="1043"/>
                    <a:pt x="437" y="1083"/>
                  </a:cubicBezTo>
                  <a:cubicBezTo>
                    <a:pt x="471" y="1123"/>
                    <a:pt x="482" y="1242"/>
                    <a:pt x="514" y="1198"/>
                  </a:cubicBezTo>
                  <a:cubicBezTo>
                    <a:pt x="546" y="1154"/>
                    <a:pt x="596" y="921"/>
                    <a:pt x="629" y="822"/>
                  </a:cubicBezTo>
                  <a:cubicBezTo>
                    <a:pt x="662" y="723"/>
                    <a:pt x="688" y="592"/>
                    <a:pt x="714" y="607"/>
                  </a:cubicBezTo>
                  <a:cubicBezTo>
                    <a:pt x="740" y="622"/>
                    <a:pt x="741" y="833"/>
                    <a:pt x="783" y="914"/>
                  </a:cubicBezTo>
                  <a:cubicBezTo>
                    <a:pt x="825" y="995"/>
                    <a:pt x="921" y="1120"/>
                    <a:pt x="967" y="1091"/>
                  </a:cubicBezTo>
                  <a:cubicBezTo>
                    <a:pt x="1013" y="1062"/>
                    <a:pt x="1029" y="843"/>
                    <a:pt x="1060" y="737"/>
                  </a:cubicBezTo>
                  <a:cubicBezTo>
                    <a:pt x="1091" y="631"/>
                    <a:pt x="1120" y="535"/>
                    <a:pt x="1152" y="453"/>
                  </a:cubicBezTo>
                  <a:cubicBezTo>
                    <a:pt x="1184" y="371"/>
                    <a:pt x="1218" y="229"/>
                    <a:pt x="1252" y="246"/>
                  </a:cubicBezTo>
                  <a:cubicBezTo>
                    <a:pt x="1286" y="263"/>
                    <a:pt x="1321" y="487"/>
                    <a:pt x="1359" y="553"/>
                  </a:cubicBezTo>
                  <a:cubicBezTo>
                    <a:pt x="1397" y="619"/>
                    <a:pt x="1456" y="699"/>
                    <a:pt x="1482" y="645"/>
                  </a:cubicBezTo>
                  <a:cubicBezTo>
                    <a:pt x="1508" y="591"/>
                    <a:pt x="1482" y="336"/>
                    <a:pt x="1513" y="230"/>
                  </a:cubicBezTo>
                  <a:cubicBezTo>
                    <a:pt x="1544" y="124"/>
                    <a:pt x="1628" y="0"/>
                    <a:pt x="1666" y="8"/>
                  </a:cubicBezTo>
                  <a:cubicBezTo>
                    <a:pt x="1704" y="16"/>
                    <a:pt x="1716" y="170"/>
                    <a:pt x="1743" y="277"/>
                  </a:cubicBezTo>
                  <a:cubicBezTo>
                    <a:pt x="1770" y="384"/>
                    <a:pt x="1728" y="628"/>
                    <a:pt x="1828" y="653"/>
                  </a:cubicBezTo>
                  <a:cubicBezTo>
                    <a:pt x="1928" y="678"/>
                    <a:pt x="2258" y="467"/>
                    <a:pt x="2342" y="430"/>
                  </a:cubicBezTo>
                </a:path>
              </a:pathLst>
            </a:custGeom>
            <a:noFill/>
            <a:ln w="19050" cap="flat" cmpd="sng">
              <a:solidFill>
                <a:srgbClr val="0000FF"/>
              </a:solidFill>
              <a:prstDash val="solid"/>
              <a:round/>
              <a:headEnd type="none" w="med" len="med"/>
              <a:tailEnd type="none" w="med" len="med"/>
            </a:ln>
            <a:effectLst/>
          </p:spPr>
          <p:txBody>
            <a:bodyPr wrap="none" lIns="90000" tIns="46800" rIns="90000" bIns="46800">
              <a:spAutoFit/>
            </a:bodyPr>
            <a:lstStyle/>
            <a:p>
              <a:pPr algn="l" rtl="0" fontAlgn="base">
                <a:spcBef>
                  <a:spcPct val="0"/>
                </a:spcBef>
                <a:spcAft>
                  <a:spcPct val="0"/>
                </a:spcAft>
              </a:pPr>
              <a:endParaRPr lang="en-US" sz="2000" kern="1200" dirty="0">
                <a:solidFill>
                  <a:srgbClr val="000000"/>
                </a:solidFill>
                <a:latin typeface="Times New Roman" pitchFamily="18" charset="0"/>
                <a:ea typeface="+mn-ea"/>
                <a:cs typeface="+mn-cs"/>
              </a:endParaRPr>
            </a:p>
          </p:txBody>
        </p:sp>
        <p:sp>
          <p:nvSpPr>
            <p:cNvPr id="22" name="Text Box 38"/>
            <p:cNvSpPr txBox="1">
              <a:spLocks noChangeArrowheads="1"/>
            </p:cNvSpPr>
            <p:nvPr/>
          </p:nvSpPr>
          <p:spPr bwMode="auto">
            <a:xfrm>
              <a:off x="1303" y="2958"/>
              <a:ext cx="3702" cy="442"/>
            </a:xfrm>
            <a:prstGeom prst="rect">
              <a:avLst/>
            </a:prstGeom>
            <a:noFill/>
            <a:ln w="12700">
              <a:noFill/>
              <a:miter lim="800000"/>
              <a:headEnd/>
              <a:tailEnd/>
            </a:ln>
            <a:effectLst/>
          </p:spPr>
          <p:txBody>
            <a:bodyPr wrap="none" lIns="90000" tIns="46800" rIns="90000" bIns="46800">
              <a:spAutoFit/>
            </a:bodyPr>
            <a:lstStyle/>
            <a:p>
              <a:pPr algn="l" rtl="0" fontAlgn="base">
                <a:spcBef>
                  <a:spcPct val="0"/>
                </a:spcBef>
                <a:spcAft>
                  <a:spcPct val="0"/>
                </a:spcAft>
              </a:pPr>
              <a:r>
                <a:rPr lang="en-US" sz="2000" kern="1200">
                  <a:solidFill>
                    <a:srgbClr val="000000"/>
                  </a:solidFill>
                  <a:latin typeface="Times New Roman" pitchFamily="18" charset="0"/>
                  <a:ea typeface="+mn-ea"/>
                  <a:cs typeface="+mn-cs"/>
                </a:rPr>
                <a:t>Perfect fit to training data with an 9</a:t>
              </a:r>
              <a:r>
                <a:rPr lang="en-US" sz="2000" kern="1200" baseline="30000">
                  <a:solidFill>
                    <a:srgbClr val="000000"/>
                  </a:solidFill>
                  <a:latin typeface="Times New Roman" pitchFamily="18" charset="0"/>
                  <a:ea typeface="+mn-ea"/>
                  <a:cs typeface="+mn-cs"/>
                </a:rPr>
                <a:t>th</a:t>
              </a:r>
              <a:r>
                <a:rPr lang="en-US" sz="2000" kern="1200">
                  <a:solidFill>
                    <a:srgbClr val="000000"/>
                  </a:solidFill>
                  <a:latin typeface="Times New Roman" pitchFamily="18" charset="0"/>
                  <a:ea typeface="+mn-ea"/>
                  <a:cs typeface="+mn-cs"/>
                </a:rPr>
                <a:t> degree polynomial</a:t>
              </a:r>
            </a:p>
            <a:p>
              <a:pPr algn="l" rtl="0" fontAlgn="base">
                <a:spcBef>
                  <a:spcPct val="0"/>
                </a:spcBef>
                <a:spcAft>
                  <a:spcPct val="0"/>
                </a:spcAft>
              </a:pPr>
              <a:r>
                <a:rPr lang="en-US" sz="2000" kern="1200">
                  <a:solidFill>
                    <a:srgbClr val="000000"/>
                  </a:solidFill>
                  <a:latin typeface="Times New Roman" pitchFamily="18" charset="0"/>
                  <a:ea typeface="+mn-ea"/>
                  <a:cs typeface="+mn-cs"/>
                </a:rPr>
                <a:t>(can fit </a:t>
              </a:r>
              <a:r>
                <a:rPr lang="en-US" sz="2000" i="1" kern="1200">
                  <a:solidFill>
                    <a:srgbClr val="000000"/>
                  </a:solidFill>
                  <a:latin typeface="Times New Roman" pitchFamily="18" charset="0"/>
                  <a:ea typeface="+mn-ea"/>
                  <a:cs typeface="+mn-cs"/>
                </a:rPr>
                <a:t>n</a:t>
              </a:r>
              <a:r>
                <a:rPr lang="en-US" sz="2000" kern="1200">
                  <a:solidFill>
                    <a:srgbClr val="000000"/>
                  </a:solidFill>
                  <a:latin typeface="Times New Roman" pitchFamily="18" charset="0"/>
                  <a:ea typeface="+mn-ea"/>
                  <a:cs typeface="+mn-cs"/>
                </a:rPr>
                <a:t> points exactly with an </a:t>
              </a:r>
              <a:r>
                <a:rPr lang="en-US" sz="2000" i="1" kern="1200">
                  <a:solidFill>
                    <a:srgbClr val="000000"/>
                  </a:solidFill>
                  <a:latin typeface="Times New Roman" pitchFamily="18" charset="0"/>
                  <a:ea typeface="+mn-ea"/>
                  <a:cs typeface="+mn-cs"/>
                </a:rPr>
                <a:t>n</a:t>
              </a:r>
              <a:r>
                <a:rPr lang="en-US" sz="2000" kern="1200">
                  <a:solidFill>
                    <a:srgbClr val="000000"/>
                  </a:solidFill>
                  <a:latin typeface="Times New Roman" pitchFamily="18" charset="0"/>
                  <a:ea typeface="+mn-ea"/>
                  <a:cs typeface="+mn-cs"/>
                </a:rPr>
                <a:t>-1 degree polynomial)</a:t>
              </a:r>
            </a:p>
          </p:txBody>
        </p:sp>
      </p:grpSp>
      <p:sp>
        <p:nvSpPr>
          <p:cNvPr id="23" name="Text Box 39"/>
          <p:cNvSpPr txBox="1">
            <a:spLocks noChangeArrowheads="1"/>
          </p:cNvSpPr>
          <p:nvPr/>
        </p:nvSpPr>
        <p:spPr bwMode="auto">
          <a:xfrm>
            <a:off x="323850" y="1989138"/>
            <a:ext cx="2025650" cy="701675"/>
          </a:xfrm>
          <a:prstGeom prst="rect">
            <a:avLst/>
          </a:prstGeom>
          <a:noFill/>
          <a:ln w="12700">
            <a:noFill/>
            <a:miter lim="800000"/>
            <a:headEnd/>
            <a:tailEnd/>
          </a:ln>
          <a:effectLst/>
        </p:spPr>
        <p:txBody>
          <a:bodyPr wrap="none" lIns="90000" tIns="46800" rIns="90000" bIns="46800">
            <a:spAutoFit/>
          </a:bodyPr>
          <a:lstStyle/>
          <a:p>
            <a:pPr algn="l" rtl="0" fontAlgn="base">
              <a:spcBef>
                <a:spcPct val="0"/>
              </a:spcBef>
              <a:spcAft>
                <a:spcPct val="0"/>
              </a:spcAft>
            </a:pPr>
            <a:r>
              <a:rPr lang="en-US" sz="2000" kern="1200">
                <a:solidFill>
                  <a:srgbClr val="000000"/>
                </a:solidFill>
                <a:latin typeface="Times New Roman" pitchFamily="18" charset="0"/>
                <a:ea typeface="+mn-ea"/>
                <a:cs typeface="+mn-cs"/>
              </a:rPr>
              <a:t>Experimentally</a:t>
            </a:r>
          </a:p>
          <a:p>
            <a:pPr algn="l" rtl="0" fontAlgn="base">
              <a:spcBef>
                <a:spcPct val="0"/>
              </a:spcBef>
              <a:spcAft>
                <a:spcPct val="0"/>
              </a:spcAft>
            </a:pPr>
            <a:r>
              <a:rPr lang="en-US" sz="2000" kern="1200">
                <a:solidFill>
                  <a:srgbClr val="000000"/>
                </a:solidFill>
                <a:latin typeface="Times New Roman" pitchFamily="18" charset="0"/>
                <a:ea typeface="+mn-ea"/>
                <a:cs typeface="+mn-cs"/>
              </a:rPr>
              <a:t>measure 10 points</a:t>
            </a:r>
          </a:p>
        </p:txBody>
      </p:sp>
      <p:sp>
        <p:nvSpPr>
          <p:cNvPr id="24" name="Text Box 40"/>
          <p:cNvSpPr txBox="1">
            <a:spLocks noChangeArrowheads="1"/>
          </p:cNvSpPr>
          <p:nvPr/>
        </p:nvSpPr>
        <p:spPr bwMode="auto">
          <a:xfrm>
            <a:off x="347663" y="3036888"/>
            <a:ext cx="1898650" cy="701675"/>
          </a:xfrm>
          <a:prstGeom prst="rect">
            <a:avLst/>
          </a:prstGeom>
          <a:noFill/>
          <a:ln w="12700">
            <a:noFill/>
            <a:miter lim="800000"/>
            <a:headEnd/>
            <a:tailEnd/>
          </a:ln>
          <a:effectLst/>
        </p:spPr>
        <p:txBody>
          <a:bodyPr wrap="none" lIns="90000" tIns="46800" rIns="90000" bIns="46800">
            <a:spAutoFit/>
          </a:bodyPr>
          <a:lstStyle/>
          <a:p>
            <a:pPr algn="l" rtl="0" fontAlgn="base">
              <a:spcBef>
                <a:spcPct val="0"/>
              </a:spcBef>
              <a:spcAft>
                <a:spcPct val="0"/>
              </a:spcAft>
            </a:pPr>
            <a:r>
              <a:rPr lang="en-US" sz="2000" kern="1200">
                <a:solidFill>
                  <a:srgbClr val="000000"/>
                </a:solidFill>
                <a:latin typeface="Times New Roman" pitchFamily="18" charset="0"/>
                <a:ea typeface="+mn-ea"/>
                <a:cs typeface="+mn-cs"/>
              </a:rPr>
              <a:t>Fit a curve to the</a:t>
            </a:r>
          </a:p>
          <a:p>
            <a:pPr algn="l" rtl="0" fontAlgn="base">
              <a:spcBef>
                <a:spcPct val="0"/>
              </a:spcBef>
              <a:spcAft>
                <a:spcPct val="0"/>
              </a:spcAft>
            </a:pPr>
            <a:r>
              <a:rPr lang="en-US" sz="2000" kern="1200">
                <a:solidFill>
                  <a:srgbClr val="000000"/>
                </a:solidFill>
                <a:latin typeface="Times New Roman" pitchFamily="18" charset="0"/>
                <a:ea typeface="+mn-ea"/>
                <a:cs typeface="+mn-cs"/>
              </a:rPr>
              <a:t>Resulting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3" grpId="0"/>
      <p:bldP spid="2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Overfitting</a:t>
            </a:r>
            <a:r>
              <a:rPr lang="en-US" dirty="0"/>
              <a:t>: Example 2</a:t>
            </a:r>
          </a:p>
        </p:txBody>
      </p:sp>
      <p:sp>
        <p:nvSpPr>
          <p:cNvPr id="38" name="Line 3"/>
          <p:cNvSpPr>
            <a:spLocks noChangeShapeType="1"/>
          </p:cNvSpPr>
          <p:nvPr/>
        </p:nvSpPr>
        <p:spPr bwMode="auto">
          <a:xfrm>
            <a:off x="2767013" y="1903413"/>
            <a:ext cx="11112" cy="2170112"/>
          </a:xfrm>
          <a:prstGeom prst="line">
            <a:avLst/>
          </a:prstGeom>
          <a:noFill/>
          <a:ln w="28575">
            <a:solidFill>
              <a:srgbClr val="000000"/>
            </a:solidFill>
            <a:round/>
            <a:headEnd type="triangle" w="med" len="med"/>
            <a:tailEnd/>
          </a:ln>
          <a:effec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9" name="Line 4"/>
          <p:cNvSpPr>
            <a:spLocks noChangeShapeType="1"/>
          </p:cNvSpPr>
          <p:nvPr/>
        </p:nvSpPr>
        <p:spPr bwMode="auto">
          <a:xfrm>
            <a:off x="2767013" y="4073525"/>
            <a:ext cx="4241800" cy="0"/>
          </a:xfrm>
          <a:prstGeom prst="line">
            <a:avLst/>
          </a:prstGeom>
          <a:noFill/>
          <a:ln w="28575">
            <a:solidFill>
              <a:srgbClr val="000000"/>
            </a:solidFill>
            <a:round/>
            <a:headEnd/>
            <a:tailEnd type="triangle" w="med" len="me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0" name="Text Box 5"/>
          <p:cNvSpPr txBox="1">
            <a:spLocks noChangeArrowheads="1"/>
          </p:cNvSpPr>
          <p:nvPr/>
        </p:nvSpPr>
        <p:spPr bwMode="auto">
          <a:xfrm>
            <a:off x="3322638" y="4025900"/>
            <a:ext cx="1343025" cy="396875"/>
          </a:xfrm>
          <a:prstGeom prst="rect">
            <a:avLst/>
          </a:prstGeom>
          <a:noFill/>
          <a:ln w="12700">
            <a:noFill/>
            <a:miter lim="800000"/>
            <a:headEnd/>
            <a:tailEnd/>
          </a:ln>
          <a:effectLst/>
        </p:spPr>
        <p:txBody>
          <a:bodyPr wrap="none" lIns="90000" tIns="46800" rIns="90000" bIns="46800">
            <a:spAutoFit/>
          </a:bodyPr>
          <a:lstStyle/>
          <a:p>
            <a:pPr algn="l" rtl="0" fontAlgn="base">
              <a:spcBef>
                <a:spcPct val="0"/>
              </a:spcBef>
              <a:spcAft>
                <a:spcPct val="0"/>
              </a:spcAft>
            </a:pPr>
            <a:r>
              <a:rPr lang="en-US" sz="2000" kern="1200">
                <a:solidFill>
                  <a:srgbClr val="000000"/>
                </a:solidFill>
                <a:latin typeface="Times New Roman" pitchFamily="18" charset="0"/>
                <a:ea typeface="+mn-ea"/>
                <a:cs typeface="+mn-cs"/>
              </a:rPr>
              <a:t>voltage (V)</a:t>
            </a:r>
          </a:p>
        </p:txBody>
      </p:sp>
      <p:sp>
        <p:nvSpPr>
          <p:cNvPr id="41" name="Text Box 6"/>
          <p:cNvSpPr txBox="1">
            <a:spLocks noChangeArrowheads="1"/>
          </p:cNvSpPr>
          <p:nvPr/>
        </p:nvSpPr>
        <p:spPr bwMode="auto">
          <a:xfrm rot="-5400000">
            <a:off x="1915319" y="2985294"/>
            <a:ext cx="1214437" cy="396875"/>
          </a:xfrm>
          <a:prstGeom prst="rect">
            <a:avLst/>
          </a:prstGeom>
          <a:noFill/>
          <a:ln w="12700">
            <a:noFill/>
            <a:miter lim="800000"/>
            <a:headEnd/>
            <a:tailEnd/>
          </a:ln>
          <a:effectLst/>
        </p:spPr>
        <p:txBody>
          <a:bodyPr wrap="none" lIns="90000" tIns="46800" rIns="90000" bIns="46800">
            <a:spAutoFit/>
          </a:bodyPr>
          <a:lstStyle/>
          <a:p>
            <a:pPr algn="l" rtl="0" fontAlgn="base">
              <a:spcBef>
                <a:spcPct val="0"/>
              </a:spcBef>
              <a:spcAft>
                <a:spcPct val="0"/>
              </a:spcAft>
            </a:pPr>
            <a:r>
              <a:rPr lang="en-US" sz="2000" kern="1200">
                <a:solidFill>
                  <a:srgbClr val="000000"/>
                </a:solidFill>
                <a:latin typeface="Times New Roman" pitchFamily="18" charset="0"/>
                <a:ea typeface="+mn-ea"/>
                <a:cs typeface="+mn-cs"/>
              </a:rPr>
              <a:t>current (I)</a:t>
            </a:r>
          </a:p>
        </p:txBody>
      </p:sp>
      <p:sp>
        <p:nvSpPr>
          <p:cNvPr id="42" name="Text Box 7"/>
          <p:cNvSpPr txBox="1">
            <a:spLocks noChangeArrowheads="1"/>
          </p:cNvSpPr>
          <p:nvPr/>
        </p:nvSpPr>
        <p:spPr bwMode="auto">
          <a:xfrm>
            <a:off x="2090738" y="1330325"/>
            <a:ext cx="5475287" cy="457200"/>
          </a:xfrm>
          <a:prstGeom prst="rect">
            <a:avLst/>
          </a:prstGeom>
          <a:noFill/>
          <a:ln w="12700">
            <a:noFill/>
            <a:miter lim="800000"/>
            <a:headEnd/>
            <a:tailEnd/>
          </a:ln>
          <a:effectLst/>
        </p:spPr>
        <p:txBody>
          <a:bodyPr wrap="none" lIns="90000" tIns="46800" rIns="90000" bIns="46800">
            <a:spAutoFit/>
          </a:bodyPr>
          <a:lstStyle/>
          <a:p>
            <a:pPr algn="l" rtl="0" fontAlgn="base">
              <a:spcBef>
                <a:spcPct val="0"/>
              </a:spcBef>
              <a:spcAft>
                <a:spcPct val="0"/>
              </a:spcAft>
            </a:pPr>
            <a:r>
              <a:rPr lang="en-US" sz="2400" b="1" kern="1200">
                <a:solidFill>
                  <a:srgbClr val="008000"/>
                </a:solidFill>
                <a:latin typeface="Times New Roman" pitchFamily="18" charset="0"/>
                <a:ea typeface="+mn-ea"/>
                <a:cs typeface="+mn-cs"/>
              </a:rPr>
              <a:t>Testing Ohms Law: V = IR   (I = (1/R)V)</a:t>
            </a:r>
          </a:p>
        </p:txBody>
      </p:sp>
      <p:sp>
        <p:nvSpPr>
          <p:cNvPr id="43" name="Oval 8"/>
          <p:cNvSpPr>
            <a:spLocks noChangeArrowheads="1"/>
          </p:cNvSpPr>
          <p:nvPr/>
        </p:nvSpPr>
        <p:spPr bwMode="auto">
          <a:xfrm>
            <a:off x="2755900" y="4011613"/>
            <a:ext cx="88900" cy="88900"/>
          </a:xfrm>
          <a:prstGeom prst="ellipse">
            <a:avLst/>
          </a:prstGeom>
          <a:solidFill>
            <a:srgbClr val="000000"/>
          </a:solidFill>
          <a:ln w="12700">
            <a:solidFill>
              <a:srgbClr val="000000"/>
            </a:solidFill>
            <a:round/>
            <a:headEnd/>
            <a:tailEnd/>
          </a:ln>
          <a:effec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4" name="Oval 9"/>
          <p:cNvSpPr>
            <a:spLocks noChangeArrowheads="1"/>
          </p:cNvSpPr>
          <p:nvPr/>
        </p:nvSpPr>
        <p:spPr bwMode="auto">
          <a:xfrm>
            <a:off x="3017838" y="3749675"/>
            <a:ext cx="88900" cy="88900"/>
          </a:xfrm>
          <a:prstGeom prst="ellipse">
            <a:avLst/>
          </a:prstGeom>
          <a:solidFill>
            <a:srgbClr val="000000"/>
          </a:solidFill>
          <a:ln w="12700">
            <a:solidFill>
              <a:srgbClr val="000000"/>
            </a:solidFill>
            <a:round/>
            <a:headEnd/>
            <a:tailEnd/>
          </a:ln>
          <a:effec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5" name="Oval 10"/>
          <p:cNvSpPr>
            <a:spLocks noChangeArrowheads="1"/>
          </p:cNvSpPr>
          <p:nvPr/>
        </p:nvSpPr>
        <p:spPr bwMode="auto">
          <a:xfrm>
            <a:off x="3451225" y="3573463"/>
            <a:ext cx="88900" cy="88900"/>
          </a:xfrm>
          <a:prstGeom prst="ellipse">
            <a:avLst/>
          </a:prstGeom>
          <a:solidFill>
            <a:srgbClr val="000000"/>
          </a:solidFill>
          <a:ln w="12700">
            <a:solidFill>
              <a:srgbClr val="000000"/>
            </a:solidFill>
            <a:round/>
            <a:headEnd/>
            <a:tailEnd/>
          </a:ln>
          <a:effec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6" name="Oval 11"/>
          <p:cNvSpPr>
            <a:spLocks noChangeArrowheads="1"/>
          </p:cNvSpPr>
          <p:nvPr/>
        </p:nvSpPr>
        <p:spPr bwMode="auto">
          <a:xfrm>
            <a:off x="3738563" y="3178175"/>
            <a:ext cx="88900" cy="88900"/>
          </a:xfrm>
          <a:prstGeom prst="ellipse">
            <a:avLst/>
          </a:prstGeom>
          <a:solidFill>
            <a:srgbClr val="000000"/>
          </a:solidFill>
          <a:ln w="12700">
            <a:solidFill>
              <a:srgbClr val="000000"/>
            </a:solidFill>
            <a:round/>
            <a:headEnd/>
            <a:tailEnd/>
          </a:ln>
          <a:effec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7" name="Oval 12"/>
          <p:cNvSpPr>
            <a:spLocks noChangeArrowheads="1"/>
          </p:cNvSpPr>
          <p:nvPr/>
        </p:nvSpPr>
        <p:spPr bwMode="auto">
          <a:xfrm>
            <a:off x="3987800" y="3281363"/>
            <a:ext cx="88900" cy="88900"/>
          </a:xfrm>
          <a:prstGeom prst="ellipse">
            <a:avLst/>
          </a:prstGeom>
          <a:solidFill>
            <a:srgbClr val="000000"/>
          </a:solidFill>
          <a:ln w="12700">
            <a:solidFill>
              <a:srgbClr val="000000"/>
            </a:solidFill>
            <a:round/>
            <a:headEnd/>
            <a:tailEnd/>
          </a:ln>
          <a:effec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8" name="Oval 13"/>
          <p:cNvSpPr>
            <a:spLocks noChangeArrowheads="1"/>
          </p:cNvSpPr>
          <p:nvPr/>
        </p:nvSpPr>
        <p:spPr bwMode="auto">
          <a:xfrm>
            <a:off x="4421188" y="3030538"/>
            <a:ext cx="88900" cy="88900"/>
          </a:xfrm>
          <a:prstGeom prst="ellipse">
            <a:avLst/>
          </a:prstGeom>
          <a:solidFill>
            <a:srgbClr val="000000"/>
          </a:solidFill>
          <a:ln w="12700">
            <a:solidFill>
              <a:srgbClr val="000000"/>
            </a:solidFill>
            <a:round/>
            <a:headEnd/>
            <a:tailEnd/>
          </a:ln>
          <a:effec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9" name="Oval 14"/>
          <p:cNvSpPr>
            <a:spLocks noChangeArrowheads="1"/>
          </p:cNvSpPr>
          <p:nvPr/>
        </p:nvSpPr>
        <p:spPr bwMode="auto">
          <a:xfrm>
            <a:off x="4562475" y="2608263"/>
            <a:ext cx="88900" cy="88900"/>
          </a:xfrm>
          <a:prstGeom prst="ellipse">
            <a:avLst/>
          </a:prstGeom>
          <a:solidFill>
            <a:srgbClr val="000000"/>
          </a:solidFill>
          <a:ln w="12700">
            <a:solidFill>
              <a:srgbClr val="000000"/>
            </a:solidFill>
            <a:round/>
            <a:headEnd/>
            <a:tailEnd/>
          </a:ln>
          <a:effec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0" name="Oval 15"/>
          <p:cNvSpPr>
            <a:spLocks noChangeArrowheads="1"/>
          </p:cNvSpPr>
          <p:nvPr/>
        </p:nvSpPr>
        <p:spPr bwMode="auto">
          <a:xfrm>
            <a:off x="4899025" y="2709863"/>
            <a:ext cx="88900" cy="88900"/>
          </a:xfrm>
          <a:prstGeom prst="ellipse">
            <a:avLst/>
          </a:prstGeom>
          <a:solidFill>
            <a:srgbClr val="000000"/>
          </a:solidFill>
          <a:ln w="12700">
            <a:solidFill>
              <a:srgbClr val="000000"/>
            </a:solidFill>
            <a:round/>
            <a:headEnd/>
            <a:tailEnd/>
          </a:ln>
          <a:effec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1" name="Oval 16"/>
          <p:cNvSpPr>
            <a:spLocks noChangeArrowheads="1"/>
          </p:cNvSpPr>
          <p:nvPr/>
        </p:nvSpPr>
        <p:spPr bwMode="auto">
          <a:xfrm>
            <a:off x="5151438" y="2251075"/>
            <a:ext cx="88900" cy="88900"/>
          </a:xfrm>
          <a:prstGeom prst="ellipse">
            <a:avLst/>
          </a:prstGeom>
          <a:solidFill>
            <a:srgbClr val="000000"/>
          </a:solidFill>
          <a:ln w="12700">
            <a:solidFill>
              <a:srgbClr val="000000"/>
            </a:solidFill>
            <a:round/>
            <a:headEnd/>
            <a:tailEnd/>
          </a:ln>
          <a:effec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2" name="Oval 17"/>
          <p:cNvSpPr>
            <a:spLocks noChangeArrowheads="1"/>
          </p:cNvSpPr>
          <p:nvPr/>
        </p:nvSpPr>
        <p:spPr bwMode="auto">
          <a:xfrm>
            <a:off x="5502275" y="2305050"/>
            <a:ext cx="88900" cy="88900"/>
          </a:xfrm>
          <a:prstGeom prst="ellipse">
            <a:avLst/>
          </a:prstGeom>
          <a:solidFill>
            <a:srgbClr val="000000"/>
          </a:solidFill>
          <a:ln w="12700">
            <a:solidFill>
              <a:srgbClr val="000000"/>
            </a:solidFill>
            <a:round/>
            <a:headEnd/>
            <a:tailEnd/>
          </a:ln>
          <a:effec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3" name="Line 22"/>
          <p:cNvSpPr>
            <a:spLocks noChangeShapeType="1"/>
          </p:cNvSpPr>
          <p:nvPr/>
        </p:nvSpPr>
        <p:spPr bwMode="auto">
          <a:xfrm flipV="1">
            <a:off x="2792413" y="1743075"/>
            <a:ext cx="3327400" cy="2316163"/>
          </a:xfrm>
          <a:prstGeom prst="line">
            <a:avLst/>
          </a:prstGeom>
          <a:noFill/>
          <a:ln w="19050">
            <a:solidFill>
              <a:srgbClr val="3333FF"/>
            </a:solidFill>
            <a:round/>
            <a:headEnd/>
            <a:tailEnd/>
          </a:ln>
          <a:effec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4" name="Text Box 23"/>
          <p:cNvSpPr txBox="1">
            <a:spLocks noChangeArrowheads="1"/>
          </p:cNvSpPr>
          <p:nvPr/>
        </p:nvSpPr>
        <p:spPr bwMode="auto">
          <a:xfrm>
            <a:off x="2251075" y="4964113"/>
            <a:ext cx="4537075" cy="701675"/>
          </a:xfrm>
          <a:prstGeom prst="rect">
            <a:avLst/>
          </a:prstGeom>
          <a:noFill/>
          <a:ln w="12700">
            <a:noFill/>
            <a:miter lim="800000"/>
            <a:headEnd/>
            <a:tailEnd/>
          </a:ln>
          <a:effectLst/>
        </p:spPr>
        <p:txBody>
          <a:bodyPr wrap="none" lIns="90000" tIns="46800" rIns="90000" bIns="46800">
            <a:spAutoFit/>
          </a:bodyPr>
          <a:lstStyle/>
          <a:p>
            <a:pPr algn="l" rtl="0" fontAlgn="base">
              <a:spcBef>
                <a:spcPct val="0"/>
              </a:spcBef>
              <a:spcAft>
                <a:spcPct val="0"/>
              </a:spcAft>
            </a:pPr>
            <a:r>
              <a:rPr lang="en-US" sz="2000" kern="1200">
                <a:solidFill>
                  <a:srgbClr val="000000"/>
                </a:solidFill>
                <a:latin typeface="Times New Roman" pitchFamily="18" charset="0"/>
                <a:ea typeface="+mn-ea"/>
                <a:cs typeface="+mn-cs"/>
              </a:rPr>
              <a:t>Better generalization with a linear function</a:t>
            </a:r>
          </a:p>
          <a:p>
            <a:pPr algn="l" rtl="0" fontAlgn="base">
              <a:spcBef>
                <a:spcPct val="0"/>
              </a:spcBef>
              <a:spcAft>
                <a:spcPct val="0"/>
              </a:spcAft>
            </a:pPr>
            <a:r>
              <a:rPr lang="en-US" sz="2000" kern="1200">
                <a:solidFill>
                  <a:srgbClr val="000000"/>
                </a:solidFill>
                <a:latin typeface="Times New Roman" pitchFamily="18" charset="0"/>
                <a:ea typeface="+mn-ea"/>
                <a:cs typeface="+mn-cs"/>
              </a:rPr>
              <a:t>that fits training data less accurately.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t>
            </a:r>
            <a:r>
              <a:rPr lang="en-US" dirty="0" err="1"/>
              <a:t>overfitting</a:t>
            </a:r>
            <a:r>
              <a:rPr lang="en-US" dirty="0"/>
              <a:t> happen?</a:t>
            </a:r>
          </a:p>
        </p:txBody>
      </p:sp>
      <p:sp>
        <p:nvSpPr>
          <p:cNvPr id="3" name="Content Placeholder 2"/>
          <p:cNvSpPr>
            <a:spLocks noGrp="1"/>
          </p:cNvSpPr>
          <p:nvPr>
            <p:ph sz="quarter" idx="1"/>
          </p:nvPr>
        </p:nvSpPr>
        <p:spPr/>
        <p:txBody>
          <a:bodyPr/>
          <a:lstStyle/>
          <a:p>
            <a:r>
              <a:rPr lang="en-US" dirty="0"/>
              <a:t>In both of classification and regression</a:t>
            </a:r>
          </a:p>
          <a:p>
            <a:r>
              <a:rPr lang="en-US" dirty="0"/>
              <a:t>When we have noisy data</a:t>
            </a:r>
          </a:p>
          <a:p>
            <a:pPr lvl="1"/>
            <a:r>
              <a:rPr lang="en-US" dirty="0"/>
              <a:t>Noise make the incorrect data, tree will grow deeper.</a:t>
            </a:r>
          </a:p>
          <a:p>
            <a:r>
              <a:rPr lang="en-US" dirty="0"/>
              <a:t>When we have too small number of training data</a:t>
            </a:r>
          </a:p>
          <a:p>
            <a:pPr lvl="1"/>
            <a:r>
              <a:rPr lang="en-US" dirty="0"/>
              <a:t>Some attributes happens to partition the examples very well, despite being unrelated to the actual target function.</a:t>
            </a:r>
          </a:p>
          <a:p>
            <a:endParaRPr lang="en-US" dirty="0"/>
          </a:p>
          <a:p>
            <a:r>
              <a:rPr lang="en-US" dirty="0"/>
              <a:t>Thus, if we want to generalize the tree, we need a correct set of training data in all cases. </a:t>
            </a:r>
          </a:p>
        </p:txBody>
      </p:sp>
      <p:sp>
        <p:nvSpPr>
          <p:cNvPr id="4" name="TextBox 3"/>
          <p:cNvSpPr txBox="1"/>
          <p:nvPr/>
        </p:nvSpPr>
        <p:spPr>
          <a:xfrm>
            <a:off x="3337017" y="5334672"/>
            <a:ext cx="2092239"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a:t>Is it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Avoiding </a:t>
            </a:r>
            <a:r>
              <a:rPr lang="en-US" dirty="0" err="1"/>
              <a:t>Overfitting</a:t>
            </a:r>
            <a:endParaRPr lang="en-US" dirty="0"/>
          </a:p>
        </p:txBody>
      </p:sp>
      <p:sp>
        <p:nvSpPr>
          <p:cNvPr id="3" name="Content Placeholder 2"/>
          <p:cNvSpPr>
            <a:spLocks noGrp="1"/>
          </p:cNvSpPr>
          <p:nvPr>
            <p:ph sz="quarter" idx="1"/>
          </p:nvPr>
        </p:nvSpPr>
        <p:spPr/>
        <p:txBody>
          <a:bodyPr>
            <a:normAutofit/>
          </a:bodyPr>
          <a:lstStyle/>
          <a:p>
            <a:r>
              <a:rPr lang="en-US" dirty="0"/>
              <a:t>Two basic approaches</a:t>
            </a:r>
          </a:p>
          <a:p>
            <a:pPr lvl="1"/>
            <a:r>
              <a:rPr lang="en-US" dirty="0" err="1">
                <a:solidFill>
                  <a:srgbClr val="0000FF"/>
                </a:solidFill>
              </a:rPr>
              <a:t>Prepruning</a:t>
            </a:r>
            <a:r>
              <a:rPr lang="en-US" dirty="0"/>
              <a:t>:  Stop growing the tree at some point during  construction when it is determined that there is not enough data to make reliable choices.</a:t>
            </a:r>
          </a:p>
          <a:p>
            <a:pPr lvl="1"/>
            <a:r>
              <a:rPr lang="en-US" dirty="0" err="1">
                <a:solidFill>
                  <a:srgbClr val="0000FF"/>
                </a:solidFill>
              </a:rPr>
              <a:t>Postpruning</a:t>
            </a:r>
            <a:r>
              <a:rPr lang="en-US" dirty="0"/>
              <a:t>:  Grow the full tree and then remove nodes that seem not to have sufficient evidence.</a:t>
            </a:r>
          </a:p>
          <a:p>
            <a:r>
              <a:rPr lang="en-US" dirty="0"/>
              <a:t> Methods for evaluating </a:t>
            </a:r>
            <a:r>
              <a:rPr lang="en-US" dirty="0" err="1"/>
              <a:t>subtrees</a:t>
            </a:r>
            <a:r>
              <a:rPr lang="en-US" dirty="0"/>
              <a:t> to prune: </a:t>
            </a:r>
          </a:p>
          <a:p>
            <a:pPr lvl="1"/>
            <a:r>
              <a:rPr lang="en-US" dirty="0">
                <a:solidFill>
                  <a:srgbClr val="0000FF"/>
                </a:solidFill>
              </a:rPr>
              <a:t>Cross-validation</a:t>
            </a:r>
            <a:r>
              <a:rPr lang="en-US" dirty="0"/>
              <a:t>: Reserve hold-out set to evaluate utility</a:t>
            </a:r>
          </a:p>
          <a:p>
            <a:pPr lvl="1"/>
            <a:r>
              <a:rPr lang="en-US" dirty="0">
                <a:solidFill>
                  <a:srgbClr val="0000FF"/>
                </a:solidFill>
              </a:rPr>
              <a:t>Statistical testing</a:t>
            </a:r>
            <a:r>
              <a:rPr lang="en-US" dirty="0"/>
              <a:t>: Test if the observed regularity can be dismissed as likely to be occur by chance </a:t>
            </a:r>
          </a:p>
          <a:p>
            <a:pPr lvl="1"/>
            <a:r>
              <a:rPr lang="en-US" dirty="0">
                <a:solidFill>
                  <a:srgbClr val="0000FF"/>
                </a:solidFill>
              </a:rPr>
              <a:t>Minimum Description Length</a:t>
            </a:r>
            <a:r>
              <a:rPr lang="en-US" dirty="0"/>
              <a:t>: Is the additional complexity of  the hypothesis smaller than remembering the exceptions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sp>
        <p:nvSpPr>
          <p:cNvPr id="3" name="Content Placeholder 2"/>
          <p:cNvSpPr>
            <a:spLocks noGrp="1"/>
          </p:cNvSpPr>
          <p:nvPr>
            <p:ph sz="quarter" idx="1"/>
          </p:nvPr>
        </p:nvSpPr>
        <p:spPr/>
        <p:txBody>
          <a:bodyPr>
            <a:normAutofit lnSpcReduction="10000"/>
          </a:bodyPr>
          <a:lstStyle/>
          <a:p>
            <a:r>
              <a:rPr lang="en-US" dirty="0"/>
              <a:t>K-fold cross-validation splits the data set D into k mutually exclusive subsets D1,D2,…,</a:t>
            </a:r>
            <a:r>
              <a:rPr lang="en-US" dirty="0" err="1"/>
              <a:t>Dk</a:t>
            </a:r>
            <a:endParaRPr lang="en-US" dirty="0"/>
          </a:p>
          <a:p>
            <a:endParaRPr lang="en-US" dirty="0"/>
          </a:p>
          <a:p>
            <a:r>
              <a:rPr lang="en-US" dirty="0"/>
              <a:t>Train and test the learning algorithm k times, each time it is trained on (D-Di) and tested on Di</a:t>
            </a:r>
          </a:p>
          <a:p>
            <a:endParaRPr lang="en-US" dirty="0"/>
          </a:p>
          <a:p>
            <a:endParaRPr lang="en-US" dirty="0"/>
          </a:p>
          <a:p>
            <a:endParaRPr lang="en-US" dirty="0"/>
          </a:p>
          <a:p>
            <a:endParaRPr lang="en-US" dirty="0"/>
          </a:p>
          <a:p>
            <a:endParaRPr lang="en-US" dirty="0"/>
          </a:p>
          <a:p>
            <a:r>
              <a:rPr lang="en-US" dirty="0"/>
              <a:t>Average the K evaluations</a:t>
            </a:r>
          </a:p>
        </p:txBody>
      </p:sp>
      <p:graphicFrame>
        <p:nvGraphicFramePr>
          <p:cNvPr id="4" name="Table 3"/>
          <p:cNvGraphicFramePr>
            <a:graphicFrameLocks noGrp="1"/>
          </p:cNvGraphicFramePr>
          <p:nvPr/>
        </p:nvGraphicFramePr>
        <p:xfrm>
          <a:off x="3143241" y="2000240"/>
          <a:ext cx="2643205" cy="365760"/>
        </p:xfrm>
        <a:graphic>
          <a:graphicData uri="http://schemas.openxmlformats.org/drawingml/2006/table">
            <a:tbl>
              <a:tblPr firstRow="1" bandRow="1">
                <a:tableStyleId>{F5AB1C69-6EDB-4FF4-983F-18BD219EF322}</a:tableStyleId>
              </a:tblPr>
              <a:tblGrid>
                <a:gridCol w="528641">
                  <a:extLst>
                    <a:ext uri="{9D8B030D-6E8A-4147-A177-3AD203B41FA5}">
                      <a16:colId xmlns:a16="http://schemas.microsoft.com/office/drawing/2014/main" val="20000"/>
                    </a:ext>
                  </a:extLst>
                </a:gridCol>
                <a:gridCol w="528641">
                  <a:extLst>
                    <a:ext uri="{9D8B030D-6E8A-4147-A177-3AD203B41FA5}">
                      <a16:colId xmlns:a16="http://schemas.microsoft.com/office/drawing/2014/main" val="20001"/>
                    </a:ext>
                  </a:extLst>
                </a:gridCol>
                <a:gridCol w="528641">
                  <a:extLst>
                    <a:ext uri="{9D8B030D-6E8A-4147-A177-3AD203B41FA5}">
                      <a16:colId xmlns:a16="http://schemas.microsoft.com/office/drawing/2014/main" val="20002"/>
                    </a:ext>
                  </a:extLst>
                </a:gridCol>
                <a:gridCol w="528641">
                  <a:extLst>
                    <a:ext uri="{9D8B030D-6E8A-4147-A177-3AD203B41FA5}">
                      <a16:colId xmlns:a16="http://schemas.microsoft.com/office/drawing/2014/main" val="20003"/>
                    </a:ext>
                  </a:extLst>
                </a:gridCol>
                <a:gridCol w="528641">
                  <a:extLst>
                    <a:ext uri="{9D8B030D-6E8A-4147-A177-3AD203B41FA5}">
                      <a16:colId xmlns:a16="http://schemas.microsoft.com/office/drawing/2014/main" val="20004"/>
                    </a:ext>
                  </a:extLst>
                </a:gridCol>
              </a:tblGrid>
              <a:tr h="285752">
                <a:tc>
                  <a:txBody>
                    <a:bodyPr/>
                    <a:lstStyle/>
                    <a:p>
                      <a:r>
                        <a:rPr lang="en-US" dirty="0"/>
                        <a:t>D1</a:t>
                      </a:r>
                    </a:p>
                  </a:txBody>
                  <a:tcPr anchor="ctr" anchorCtr="1"/>
                </a:tc>
                <a:tc>
                  <a:txBody>
                    <a:bodyPr/>
                    <a:lstStyle/>
                    <a:p>
                      <a:r>
                        <a:rPr lang="en-US" dirty="0"/>
                        <a:t>D2</a:t>
                      </a:r>
                    </a:p>
                  </a:txBody>
                  <a:tcPr anchor="ctr" anchorCtr="1"/>
                </a:tc>
                <a:tc>
                  <a:txBody>
                    <a:bodyPr/>
                    <a:lstStyle/>
                    <a:p>
                      <a:r>
                        <a:rPr lang="en-US" dirty="0"/>
                        <a:t>D3</a:t>
                      </a:r>
                    </a:p>
                  </a:txBody>
                  <a:tcPr anchor="ctr" anchorCtr="1"/>
                </a:tc>
                <a:tc>
                  <a:txBody>
                    <a:bodyPr/>
                    <a:lstStyle/>
                    <a:p>
                      <a:r>
                        <a:rPr lang="en-US" dirty="0"/>
                        <a:t>…</a:t>
                      </a:r>
                    </a:p>
                  </a:txBody>
                  <a:tcPr anchor="ctr" anchorCtr="1"/>
                </a:tc>
                <a:tc>
                  <a:txBody>
                    <a:bodyPr/>
                    <a:lstStyle/>
                    <a:p>
                      <a:r>
                        <a:rPr lang="en-US" dirty="0" err="1"/>
                        <a:t>Dk</a:t>
                      </a:r>
                      <a:endParaRPr lang="en-US" dirty="0"/>
                    </a:p>
                  </a:txBody>
                  <a:tcPr anchor="ctr" anchorCtr="1"/>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3143240" y="3286124"/>
          <a:ext cx="2643205" cy="365760"/>
        </p:xfrm>
        <a:graphic>
          <a:graphicData uri="http://schemas.openxmlformats.org/drawingml/2006/table">
            <a:tbl>
              <a:tblPr firstRow="1" bandRow="1">
                <a:tableStyleId>{F5AB1C69-6EDB-4FF4-983F-18BD219EF322}</a:tableStyleId>
              </a:tblPr>
              <a:tblGrid>
                <a:gridCol w="528641">
                  <a:extLst>
                    <a:ext uri="{9D8B030D-6E8A-4147-A177-3AD203B41FA5}">
                      <a16:colId xmlns:a16="http://schemas.microsoft.com/office/drawing/2014/main" val="20000"/>
                    </a:ext>
                  </a:extLst>
                </a:gridCol>
                <a:gridCol w="528641">
                  <a:extLst>
                    <a:ext uri="{9D8B030D-6E8A-4147-A177-3AD203B41FA5}">
                      <a16:colId xmlns:a16="http://schemas.microsoft.com/office/drawing/2014/main" val="20001"/>
                    </a:ext>
                  </a:extLst>
                </a:gridCol>
                <a:gridCol w="528641">
                  <a:extLst>
                    <a:ext uri="{9D8B030D-6E8A-4147-A177-3AD203B41FA5}">
                      <a16:colId xmlns:a16="http://schemas.microsoft.com/office/drawing/2014/main" val="20002"/>
                    </a:ext>
                  </a:extLst>
                </a:gridCol>
                <a:gridCol w="528641">
                  <a:extLst>
                    <a:ext uri="{9D8B030D-6E8A-4147-A177-3AD203B41FA5}">
                      <a16:colId xmlns:a16="http://schemas.microsoft.com/office/drawing/2014/main" val="20003"/>
                    </a:ext>
                  </a:extLst>
                </a:gridCol>
                <a:gridCol w="528641">
                  <a:extLst>
                    <a:ext uri="{9D8B030D-6E8A-4147-A177-3AD203B41FA5}">
                      <a16:colId xmlns:a16="http://schemas.microsoft.com/office/drawing/2014/main" val="20004"/>
                    </a:ext>
                  </a:extLst>
                </a:gridCol>
              </a:tblGrid>
              <a:tr h="285752">
                <a:tc>
                  <a:txBody>
                    <a:bodyPr/>
                    <a:lstStyle/>
                    <a:p>
                      <a:r>
                        <a:rPr lang="en-US" dirty="0"/>
                        <a:t>D1</a:t>
                      </a:r>
                    </a:p>
                  </a:txBody>
                  <a:tcPr anchor="ctr" anchorCtr="1">
                    <a:solidFill>
                      <a:srgbClr val="00B0F0"/>
                    </a:solidFill>
                  </a:tcPr>
                </a:tc>
                <a:tc>
                  <a:txBody>
                    <a:bodyPr/>
                    <a:lstStyle/>
                    <a:p>
                      <a:r>
                        <a:rPr lang="en-US" dirty="0"/>
                        <a:t>D2</a:t>
                      </a:r>
                    </a:p>
                  </a:txBody>
                  <a:tcPr anchor="ctr" anchorCtr="1"/>
                </a:tc>
                <a:tc>
                  <a:txBody>
                    <a:bodyPr/>
                    <a:lstStyle/>
                    <a:p>
                      <a:r>
                        <a:rPr lang="en-US" dirty="0"/>
                        <a:t>D3</a:t>
                      </a:r>
                    </a:p>
                  </a:txBody>
                  <a:tcPr anchor="ctr" anchorCtr="1"/>
                </a:tc>
                <a:tc>
                  <a:txBody>
                    <a:bodyPr/>
                    <a:lstStyle/>
                    <a:p>
                      <a:r>
                        <a:rPr lang="en-US" dirty="0"/>
                        <a:t>…</a:t>
                      </a:r>
                    </a:p>
                  </a:txBody>
                  <a:tcPr anchor="ctr" anchorCtr="1"/>
                </a:tc>
                <a:tc>
                  <a:txBody>
                    <a:bodyPr/>
                    <a:lstStyle/>
                    <a:p>
                      <a:r>
                        <a:rPr lang="en-US" dirty="0" err="1"/>
                        <a:t>Dk</a:t>
                      </a:r>
                      <a:endParaRPr lang="en-US" dirty="0"/>
                    </a:p>
                  </a:txBody>
                  <a:tcPr anchor="ctr" anchorCtr="1"/>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3143240" y="3714752"/>
          <a:ext cx="2643205" cy="365760"/>
        </p:xfrm>
        <a:graphic>
          <a:graphicData uri="http://schemas.openxmlformats.org/drawingml/2006/table">
            <a:tbl>
              <a:tblPr firstRow="1" bandRow="1">
                <a:tableStyleId>{F5AB1C69-6EDB-4FF4-983F-18BD219EF322}</a:tableStyleId>
              </a:tblPr>
              <a:tblGrid>
                <a:gridCol w="528641">
                  <a:extLst>
                    <a:ext uri="{9D8B030D-6E8A-4147-A177-3AD203B41FA5}">
                      <a16:colId xmlns:a16="http://schemas.microsoft.com/office/drawing/2014/main" val="20000"/>
                    </a:ext>
                  </a:extLst>
                </a:gridCol>
                <a:gridCol w="528641">
                  <a:extLst>
                    <a:ext uri="{9D8B030D-6E8A-4147-A177-3AD203B41FA5}">
                      <a16:colId xmlns:a16="http://schemas.microsoft.com/office/drawing/2014/main" val="20001"/>
                    </a:ext>
                  </a:extLst>
                </a:gridCol>
                <a:gridCol w="528641">
                  <a:extLst>
                    <a:ext uri="{9D8B030D-6E8A-4147-A177-3AD203B41FA5}">
                      <a16:colId xmlns:a16="http://schemas.microsoft.com/office/drawing/2014/main" val="20002"/>
                    </a:ext>
                  </a:extLst>
                </a:gridCol>
                <a:gridCol w="528641">
                  <a:extLst>
                    <a:ext uri="{9D8B030D-6E8A-4147-A177-3AD203B41FA5}">
                      <a16:colId xmlns:a16="http://schemas.microsoft.com/office/drawing/2014/main" val="20003"/>
                    </a:ext>
                  </a:extLst>
                </a:gridCol>
                <a:gridCol w="528641">
                  <a:extLst>
                    <a:ext uri="{9D8B030D-6E8A-4147-A177-3AD203B41FA5}">
                      <a16:colId xmlns:a16="http://schemas.microsoft.com/office/drawing/2014/main" val="20004"/>
                    </a:ext>
                  </a:extLst>
                </a:gridCol>
              </a:tblGrid>
              <a:tr h="285752">
                <a:tc>
                  <a:txBody>
                    <a:bodyPr/>
                    <a:lstStyle/>
                    <a:p>
                      <a:r>
                        <a:rPr lang="en-US" dirty="0"/>
                        <a:t>D1</a:t>
                      </a:r>
                    </a:p>
                  </a:txBody>
                  <a:tcPr anchor="ctr" anchorCtr="1"/>
                </a:tc>
                <a:tc>
                  <a:txBody>
                    <a:bodyPr/>
                    <a:lstStyle/>
                    <a:p>
                      <a:r>
                        <a:rPr lang="en-US" dirty="0"/>
                        <a:t>D2</a:t>
                      </a:r>
                    </a:p>
                  </a:txBody>
                  <a:tcPr anchor="ctr" anchorCtr="1">
                    <a:solidFill>
                      <a:srgbClr val="00B0F0"/>
                    </a:solidFill>
                  </a:tcPr>
                </a:tc>
                <a:tc>
                  <a:txBody>
                    <a:bodyPr/>
                    <a:lstStyle/>
                    <a:p>
                      <a:r>
                        <a:rPr lang="en-US" dirty="0"/>
                        <a:t>D3</a:t>
                      </a:r>
                    </a:p>
                  </a:txBody>
                  <a:tcPr anchor="ctr" anchorCtr="1"/>
                </a:tc>
                <a:tc>
                  <a:txBody>
                    <a:bodyPr/>
                    <a:lstStyle/>
                    <a:p>
                      <a:r>
                        <a:rPr lang="en-US" dirty="0"/>
                        <a:t>…</a:t>
                      </a:r>
                    </a:p>
                  </a:txBody>
                  <a:tcPr anchor="ctr" anchorCtr="1"/>
                </a:tc>
                <a:tc>
                  <a:txBody>
                    <a:bodyPr/>
                    <a:lstStyle/>
                    <a:p>
                      <a:r>
                        <a:rPr lang="en-US" dirty="0" err="1"/>
                        <a:t>Dk</a:t>
                      </a:r>
                      <a:endParaRPr lang="en-US" dirty="0"/>
                    </a:p>
                  </a:txBody>
                  <a:tcPr anchor="ctr" anchorCtr="1"/>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3143240" y="4143380"/>
          <a:ext cx="2643205" cy="365760"/>
        </p:xfrm>
        <a:graphic>
          <a:graphicData uri="http://schemas.openxmlformats.org/drawingml/2006/table">
            <a:tbl>
              <a:tblPr firstRow="1" bandRow="1">
                <a:tableStyleId>{F5AB1C69-6EDB-4FF4-983F-18BD219EF322}</a:tableStyleId>
              </a:tblPr>
              <a:tblGrid>
                <a:gridCol w="528641">
                  <a:extLst>
                    <a:ext uri="{9D8B030D-6E8A-4147-A177-3AD203B41FA5}">
                      <a16:colId xmlns:a16="http://schemas.microsoft.com/office/drawing/2014/main" val="20000"/>
                    </a:ext>
                  </a:extLst>
                </a:gridCol>
                <a:gridCol w="528641">
                  <a:extLst>
                    <a:ext uri="{9D8B030D-6E8A-4147-A177-3AD203B41FA5}">
                      <a16:colId xmlns:a16="http://schemas.microsoft.com/office/drawing/2014/main" val="20001"/>
                    </a:ext>
                  </a:extLst>
                </a:gridCol>
                <a:gridCol w="528641">
                  <a:extLst>
                    <a:ext uri="{9D8B030D-6E8A-4147-A177-3AD203B41FA5}">
                      <a16:colId xmlns:a16="http://schemas.microsoft.com/office/drawing/2014/main" val="20002"/>
                    </a:ext>
                  </a:extLst>
                </a:gridCol>
                <a:gridCol w="528641">
                  <a:extLst>
                    <a:ext uri="{9D8B030D-6E8A-4147-A177-3AD203B41FA5}">
                      <a16:colId xmlns:a16="http://schemas.microsoft.com/office/drawing/2014/main" val="20003"/>
                    </a:ext>
                  </a:extLst>
                </a:gridCol>
                <a:gridCol w="528641">
                  <a:extLst>
                    <a:ext uri="{9D8B030D-6E8A-4147-A177-3AD203B41FA5}">
                      <a16:colId xmlns:a16="http://schemas.microsoft.com/office/drawing/2014/main" val="20004"/>
                    </a:ext>
                  </a:extLst>
                </a:gridCol>
              </a:tblGrid>
              <a:tr h="285752">
                <a:tc>
                  <a:txBody>
                    <a:bodyPr/>
                    <a:lstStyle/>
                    <a:p>
                      <a:r>
                        <a:rPr lang="en-US" dirty="0"/>
                        <a:t>D1</a:t>
                      </a:r>
                    </a:p>
                  </a:txBody>
                  <a:tcPr anchor="ctr" anchorCtr="1"/>
                </a:tc>
                <a:tc>
                  <a:txBody>
                    <a:bodyPr/>
                    <a:lstStyle/>
                    <a:p>
                      <a:r>
                        <a:rPr lang="en-US" dirty="0"/>
                        <a:t>D2</a:t>
                      </a:r>
                    </a:p>
                  </a:txBody>
                  <a:tcPr anchor="ctr" anchorCtr="1"/>
                </a:tc>
                <a:tc>
                  <a:txBody>
                    <a:bodyPr/>
                    <a:lstStyle/>
                    <a:p>
                      <a:r>
                        <a:rPr lang="en-US" dirty="0"/>
                        <a:t>D3</a:t>
                      </a:r>
                    </a:p>
                  </a:txBody>
                  <a:tcPr anchor="ctr" anchorCtr="1">
                    <a:solidFill>
                      <a:srgbClr val="00B0F0"/>
                    </a:solidFill>
                  </a:tcPr>
                </a:tc>
                <a:tc>
                  <a:txBody>
                    <a:bodyPr/>
                    <a:lstStyle/>
                    <a:p>
                      <a:r>
                        <a:rPr lang="en-US" dirty="0"/>
                        <a:t>…</a:t>
                      </a:r>
                    </a:p>
                  </a:txBody>
                  <a:tcPr anchor="ctr" anchorCtr="1"/>
                </a:tc>
                <a:tc>
                  <a:txBody>
                    <a:bodyPr/>
                    <a:lstStyle/>
                    <a:p>
                      <a:r>
                        <a:rPr lang="en-US" dirty="0" err="1"/>
                        <a:t>Dk</a:t>
                      </a:r>
                      <a:endParaRPr lang="en-US" dirty="0"/>
                    </a:p>
                  </a:txBody>
                  <a:tcPr anchor="ctr" anchorCtr="1"/>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143240" y="4886278"/>
          <a:ext cx="2643205" cy="365760"/>
        </p:xfrm>
        <a:graphic>
          <a:graphicData uri="http://schemas.openxmlformats.org/drawingml/2006/table">
            <a:tbl>
              <a:tblPr firstRow="1" bandRow="1">
                <a:tableStyleId>{F5AB1C69-6EDB-4FF4-983F-18BD219EF322}</a:tableStyleId>
              </a:tblPr>
              <a:tblGrid>
                <a:gridCol w="528641">
                  <a:extLst>
                    <a:ext uri="{9D8B030D-6E8A-4147-A177-3AD203B41FA5}">
                      <a16:colId xmlns:a16="http://schemas.microsoft.com/office/drawing/2014/main" val="20000"/>
                    </a:ext>
                  </a:extLst>
                </a:gridCol>
                <a:gridCol w="528641">
                  <a:extLst>
                    <a:ext uri="{9D8B030D-6E8A-4147-A177-3AD203B41FA5}">
                      <a16:colId xmlns:a16="http://schemas.microsoft.com/office/drawing/2014/main" val="20001"/>
                    </a:ext>
                  </a:extLst>
                </a:gridCol>
                <a:gridCol w="528641">
                  <a:extLst>
                    <a:ext uri="{9D8B030D-6E8A-4147-A177-3AD203B41FA5}">
                      <a16:colId xmlns:a16="http://schemas.microsoft.com/office/drawing/2014/main" val="20002"/>
                    </a:ext>
                  </a:extLst>
                </a:gridCol>
                <a:gridCol w="528641">
                  <a:extLst>
                    <a:ext uri="{9D8B030D-6E8A-4147-A177-3AD203B41FA5}">
                      <a16:colId xmlns:a16="http://schemas.microsoft.com/office/drawing/2014/main" val="20003"/>
                    </a:ext>
                  </a:extLst>
                </a:gridCol>
                <a:gridCol w="528641">
                  <a:extLst>
                    <a:ext uri="{9D8B030D-6E8A-4147-A177-3AD203B41FA5}">
                      <a16:colId xmlns:a16="http://schemas.microsoft.com/office/drawing/2014/main" val="20004"/>
                    </a:ext>
                  </a:extLst>
                </a:gridCol>
              </a:tblGrid>
              <a:tr h="285752">
                <a:tc>
                  <a:txBody>
                    <a:bodyPr/>
                    <a:lstStyle/>
                    <a:p>
                      <a:r>
                        <a:rPr lang="en-US" dirty="0"/>
                        <a:t>D1</a:t>
                      </a:r>
                    </a:p>
                  </a:txBody>
                  <a:tcPr anchor="ctr" anchorCtr="1"/>
                </a:tc>
                <a:tc>
                  <a:txBody>
                    <a:bodyPr/>
                    <a:lstStyle/>
                    <a:p>
                      <a:r>
                        <a:rPr lang="en-US" dirty="0"/>
                        <a:t>D2</a:t>
                      </a:r>
                    </a:p>
                  </a:txBody>
                  <a:tcPr anchor="ctr" anchorCtr="1"/>
                </a:tc>
                <a:tc>
                  <a:txBody>
                    <a:bodyPr/>
                    <a:lstStyle/>
                    <a:p>
                      <a:r>
                        <a:rPr lang="en-US" dirty="0"/>
                        <a:t>D3</a:t>
                      </a:r>
                    </a:p>
                  </a:txBody>
                  <a:tcPr anchor="ctr" anchorCtr="1"/>
                </a:tc>
                <a:tc>
                  <a:txBody>
                    <a:bodyPr/>
                    <a:lstStyle/>
                    <a:p>
                      <a:r>
                        <a:rPr lang="en-US" dirty="0"/>
                        <a:t>…</a:t>
                      </a:r>
                    </a:p>
                  </a:txBody>
                  <a:tcPr anchor="ctr" anchorCtr="1"/>
                </a:tc>
                <a:tc>
                  <a:txBody>
                    <a:bodyPr/>
                    <a:lstStyle/>
                    <a:p>
                      <a:r>
                        <a:rPr lang="en-US" dirty="0" err="1"/>
                        <a:t>Dk</a:t>
                      </a:r>
                      <a:endParaRPr lang="en-US" dirty="0"/>
                    </a:p>
                  </a:txBody>
                  <a:tcPr anchor="ctr" anchorCtr="1">
                    <a:solidFill>
                      <a:srgbClr val="00B0F0"/>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5929322" y="3286124"/>
            <a:ext cx="1449436" cy="400110"/>
          </a:xfrm>
          <a:prstGeom prst="rect">
            <a:avLst/>
          </a:prstGeom>
          <a:noFill/>
        </p:spPr>
        <p:txBody>
          <a:bodyPr wrap="none" rtlCol="0">
            <a:spAutoFit/>
          </a:bodyPr>
          <a:lstStyle/>
          <a:p>
            <a:r>
              <a:rPr lang="en-US" sz="2000" dirty="0"/>
              <a:t>1-Evaluation</a:t>
            </a:r>
          </a:p>
        </p:txBody>
      </p:sp>
      <p:sp>
        <p:nvSpPr>
          <p:cNvPr id="12" name="TextBox 11"/>
          <p:cNvSpPr txBox="1"/>
          <p:nvPr/>
        </p:nvSpPr>
        <p:spPr>
          <a:xfrm>
            <a:off x="5929322" y="3714752"/>
            <a:ext cx="1449436" cy="400110"/>
          </a:xfrm>
          <a:prstGeom prst="rect">
            <a:avLst/>
          </a:prstGeom>
          <a:noFill/>
        </p:spPr>
        <p:txBody>
          <a:bodyPr wrap="none" rtlCol="0">
            <a:spAutoFit/>
          </a:bodyPr>
          <a:lstStyle/>
          <a:p>
            <a:r>
              <a:rPr lang="en-US" sz="2000" dirty="0"/>
              <a:t>2-Evaluation</a:t>
            </a:r>
          </a:p>
        </p:txBody>
      </p:sp>
      <p:sp>
        <p:nvSpPr>
          <p:cNvPr id="13" name="TextBox 12"/>
          <p:cNvSpPr txBox="1"/>
          <p:nvPr/>
        </p:nvSpPr>
        <p:spPr>
          <a:xfrm>
            <a:off x="5929322" y="4143380"/>
            <a:ext cx="1449436" cy="400110"/>
          </a:xfrm>
          <a:prstGeom prst="rect">
            <a:avLst/>
          </a:prstGeom>
          <a:noFill/>
        </p:spPr>
        <p:txBody>
          <a:bodyPr wrap="none" rtlCol="0">
            <a:spAutoFit/>
          </a:bodyPr>
          <a:lstStyle/>
          <a:p>
            <a:r>
              <a:rPr lang="en-US" sz="2000" dirty="0"/>
              <a:t>3-Evaluation</a:t>
            </a:r>
          </a:p>
        </p:txBody>
      </p:sp>
      <p:sp>
        <p:nvSpPr>
          <p:cNvPr id="14" name="TextBox 13"/>
          <p:cNvSpPr txBox="1"/>
          <p:nvPr/>
        </p:nvSpPr>
        <p:spPr>
          <a:xfrm>
            <a:off x="5929322" y="4886278"/>
            <a:ext cx="1449436" cy="400110"/>
          </a:xfrm>
          <a:prstGeom prst="rect">
            <a:avLst/>
          </a:prstGeom>
          <a:noFill/>
        </p:spPr>
        <p:txBody>
          <a:bodyPr wrap="none" rtlCol="0">
            <a:spAutoFit/>
          </a:bodyPr>
          <a:lstStyle/>
          <a:p>
            <a:r>
              <a:rPr lang="en-US" sz="2000" dirty="0"/>
              <a:t>k-Evaluation</a:t>
            </a:r>
          </a:p>
        </p:txBody>
      </p:sp>
      <p:sp>
        <p:nvSpPr>
          <p:cNvPr id="15" name="TextBox 14"/>
          <p:cNvSpPr txBox="1"/>
          <p:nvPr/>
        </p:nvSpPr>
        <p:spPr>
          <a:xfrm>
            <a:off x="6617244" y="4457650"/>
            <a:ext cx="240772" cy="400110"/>
          </a:xfrm>
          <a:prstGeom prst="rect">
            <a:avLst/>
          </a:prstGeom>
          <a:noFill/>
        </p:spPr>
        <p:txBody>
          <a:bodyPr wrap="none" rtlCol="0">
            <a:spAutoFit/>
          </a:bodyPr>
          <a:lstStyle/>
          <a:p>
            <a:r>
              <a:rPr lang="en-US" sz="2000" dirty="0"/>
              <a:t>:</a:t>
            </a:r>
          </a:p>
        </p:txBody>
      </p:sp>
      <p:sp>
        <p:nvSpPr>
          <p:cNvPr id="16" name="TextBox 15"/>
          <p:cNvSpPr txBox="1"/>
          <p:nvPr/>
        </p:nvSpPr>
        <p:spPr>
          <a:xfrm>
            <a:off x="4331228" y="4457650"/>
            <a:ext cx="240772" cy="400110"/>
          </a:xfrm>
          <a:prstGeom prst="rect">
            <a:avLst/>
          </a:prstGeom>
          <a:noFill/>
        </p:spPr>
        <p:txBody>
          <a:bodyPr wrap="none" rtlCol="0">
            <a:spAutoFit/>
          </a:bodyPr>
          <a:lstStyle/>
          <a:p>
            <a:r>
              <a:rPr 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Reduced-Error Pruning</a:t>
            </a:r>
          </a:p>
        </p:txBody>
      </p:sp>
      <p:sp>
        <p:nvSpPr>
          <p:cNvPr id="3" name="Content Placeholder 2"/>
          <p:cNvSpPr>
            <a:spLocks noGrp="1"/>
          </p:cNvSpPr>
          <p:nvPr>
            <p:ph sz="quarter" idx="1"/>
          </p:nvPr>
        </p:nvSpPr>
        <p:spPr/>
        <p:txBody>
          <a:bodyPr>
            <a:normAutofit/>
          </a:bodyPr>
          <a:lstStyle/>
          <a:p>
            <a:r>
              <a:rPr lang="en-US" sz="2800" dirty="0"/>
              <a:t> A post-pruning, </a:t>
            </a:r>
            <a:r>
              <a:rPr lang="en-US" sz="2800" dirty="0">
                <a:solidFill>
                  <a:srgbClr val="00B0F0"/>
                </a:solidFill>
              </a:rPr>
              <a:t>cross validation approach</a:t>
            </a:r>
          </a:p>
          <a:p>
            <a:pPr lvl="1"/>
            <a:r>
              <a:rPr lang="en-US" sz="2400" dirty="0"/>
              <a:t>Partition training data into </a:t>
            </a:r>
            <a:r>
              <a:rPr lang="en-US" sz="2400" dirty="0">
                <a:solidFill>
                  <a:srgbClr val="0000FF"/>
                </a:solidFill>
              </a:rPr>
              <a:t>training</a:t>
            </a:r>
            <a:r>
              <a:rPr lang="en-US" sz="2400" dirty="0"/>
              <a:t> set and </a:t>
            </a:r>
            <a:r>
              <a:rPr lang="en-US" sz="2400" dirty="0">
                <a:solidFill>
                  <a:srgbClr val="0000FF"/>
                </a:solidFill>
              </a:rPr>
              <a:t>validation</a:t>
            </a:r>
            <a:r>
              <a:rPr lang="en-US" sz="2400" dirty="0"/>
              <a:t> set.</a:t>
            </a:r>
          </a:p>
          <a:p>
            <a:pPr lvl="1"/>
            <a:r>
              <a:rPr lang="en-US" sz="2400" dirty="0"/>
              <a:t>Build a complete tree for the </a:t>
            </a:r>
            <a:r>
              <a:rPr lang="en-US" sz="2400" dirty="0">
                <a:solidFill>
                  <a:srgbClr val="0000FF"/>
                </a:solidFill>
              </a:rPr>
              <a:t>training</a:t>
            </a:r>
            <a:r>
              <a:rPr lang="en-US" sz="2400" dirty="0"/>
              <a:t> data</a:t>
            </a:r>
          </a:p>
          <a:p>
            <a:pPr lvl="1"/>
            <a:r>
              <a:rPr lang="en-US" sz="2400" dirty="0"/>
              <a:t>Until accuracy on validation set decreases, do:</a:t>
            </a:r>
          </a:p>
          <a:p>
            <a:pPr lvl="2"/>
            <a:r>
              <a:rPr lang="en-US" sz="2400" dirty="0"/>
              <a:t>For each non-leaf node in the tree</a:t>
            </a:r>
          </a:p>
          <a:p>
            <a:pPr lvl="2"/>
            <a:r>
              <a:rPr lang="en-US" sz="2400" dirty="0"/>
              <a:t>Temporarily prune the tree below; replace it by </a:t>
            </a:r>
            <a:r>
              <a:rPr lang="en-US" sz="2400" dirty="0">
                <a:solidFill>
                  <a:srgbClr val="00B050"/>
                </a:solidFill>
              </a:rPr>
              <a:t>majority vote</a:t>
            </a:r>
            <a:r>
              <a:rPr lang="en-US" sz="2400" dirty="0"/>
              <a:t>.</a:t>
            </a:r>
          </a:p>
          <a:p>
            <a:pPr lvl="2"/>
            <a:r>
              <a:rPr lang="en-US" sz="2400" dirty="0"/>
              <a:t>Test the accuracy of the hypothesis on the validation set</a:t>
            </a:r>
          </a:p>
          <a:p>
            <a:pPr lvl="2"/>
            <a:r>
              <a:rPr lang="en-US" sz="2400" dirty="0"/>
              <a:t>Permanently prune the node with the greatest increase in accuracy on the validation test.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6"/>
          <p:cNvSpPr>
            <a:spLocks noChangeArrowheads="1"/>
          </p:cNvSpPr>
          <p:nvPr/>
        </p:nvSpPr>
        <p:spPr bwMode="auto">
          <a:xfrm>
            <a:off x="5257800" y="1833562"/>
            <a:ext cx="609600" cy="609600"/>
          </a:xfrm>
          <a:prstGeom prst="ellipse">
            <a:avLst/>
          </a:prstGeom>
          <a:noFill/>
          <a:ln w="9525" algn="ctr">
            <a:noFill/>
            <a:round/>
            <a:headEnd/>
            <a:tailEnd/>
          </a:ln>
          <a:effectLst/>
        </p:spPr>
        <p:txBody>
          <a:bodyPr wrap="none" anchor="ctr">
            <a:spAutoFit/>
          </a:bodyPr>
          <a:lstStyle/>
          <a:p>
            <a:endParaRPr lang="th-TH"/>
          </a:p>
        </p:txBody>
      </p:sp>
      <p:sp>
        <p:nvSpPr>
          <p:cNvPr id="5" name="Oval 37"/>
          <p:cNvSpPr>
            <a:spLocks noChangeArrowheads="1"/>
          </p:cNvSpPr>
          <p:nvPr/>
        </p:nvSpPr>
        <p:spPr bwMode="auto">
          <a:xfrm>
            <a:off x="4171944" y="2519362"/>
            <a:ext cx="533400" cy="533400"/>
          </a:xfrm>
          <a:prstGeom prst="ellipse">
            <a:avLst/>
          </a:prstGeom>
          <a:noFill/>
          <a:ln w="9525" algn="ctr">
            <a:solidFill>
              <a:srgbClr val="FF0000"/>
            </a:solidFill>
            <a:round/>
            <a:headEnd/>
            <a:tailEnd/>
          </a:ln>
          <a:effectLst/>
        </p:spPr>
        <p:txBody>
          <a:bodyPr wrap="none" anchor="ctr">
            <a:spAutoFit/>
          </a:bodyPr>
          <a:lstStyle/>
          <a:p>
            <a:endParaRPr lang="th-TH"/>
          </a:p>
        </p:txBody>
      </p:sp>
      <p:sp>
        <p:nvSpPr>
          <p:cNvPr id="6" name="Oval 39"/>
          <p:cNvSpPr>
            <a:spLocks noChangeArrowheads="1"/>
          </p:cNvSpPr>
          <p:nvPr/>
        </p:nvSpPr>
        <p:spPr bwMode="auto">
          <a:xfrm>
            <a:off x="4476744" y="1909762"/>
            <a:ext cx="533400" cy="533400"/>
          </a:xfrm>
          <a:prstGeom prst="ellipse">
            <a:avLst/>
          </a:prstGeom>
          <a:noFill/>
          <a:ln w="9525" algn="ctr">
            <a:solidFill>
              <a:srgbClr val="FF0000"/>
            </a:solidFill>
            <a:round/>
            <a:headEnd/>
            <a:tailEnd/>
          </a:ln>
          <a:effectLst/>
        </p:spPr>
        <p:txBody>
          <a:bodyPr wrap="none" anchor="ctr">
            <a:spAutoFit/>
          </a:bodyPr>
          <a:lstStyle/>
          <a:p>
            <a:endParaRPr lang="th-TH"/>
          </a:p>
        </p:txBody>
      </p:sp>
      <p:sp>
        <p:nvSpPr>
          <p:cNvPr id="7" name="Oval 40"/>
          <p:cNvSpPr>
            <a:spLocks noChangeArrowheads="1"/>
          </p:cNvSpPr>
          <p:nvPr/>
        </p:nvSpPr>
        <p:spPr bwMode="auto">
          <a:xfrm>
            <a:off x="1700194" y="2524116"/>
            <a:ext cx="533400" cy="533400"/>
          </a:xfrm>
          <a:prstGeom prst="ellipse">
            <a:avLst/>
          </a:prstGeom>
          <a:noFill/>
          <a:ln w="9525" algn="ctr">
            <a:solidFill>
              <a:srgbClr val="33CC33"/>
            </a:solidFill>
            <a:round/>
            <a:headEnd/>
            <a:tailEnd/>
          </a:ln>
          <a:effectLst/>
        </p:spPr>
        <p:txBody>
          <a:bodyPr wrap="none" anchor="ctr">
            <a:spAutoFit/>
          </a:bodyPr>
          <a:lstStyle/>
          <a:p>
            <a:endParaRPr lang="th-TH"/>
          </a:p>
        </p:txBody>
      </p:sp>
      <p:sp>
        <p:nvSpPr>
          <p:cNvPr id="8" name="Rectangle 41"/>
          <p:cNvSpPr>
            <a:spLocks noChangeArrowheads="1"/>
          </p:cNvSpPr>
          <p:nvPr/>
        </p:nvSpPr>
        <p:spPr bwMode="auto">
          <a:xfrm>
            <a:off x="1623994" y="1838316"/>
            <a:ext cx="609600" cy="457200"/>
          </a:xfrm>
          <a:prstGeom prst="rect">
            <a:avLst/>
          </a:prstGeom>
          <a:noFill/>
          <a:ln w="9525" algn="ctr">
            <a:solidFill>
              <a:srgbClr val="0000FF"/>
            </a:solidFill>
            <a:miter lim="800000"/>
            <a:headEnd/>
            <a:tailEnd/>
          </a:ln>
          <a:effectLst/>
        </p:spPr>
        <p:txBody>
          <a:bodyPr wrap="none" anchor="ctr">
            <a:spAutoFit/>
          </a:bodyPr>
          <a:lstStyle/>
          <a:p>
            <a:endParaRPr lang="th-TH"/>
          </a:p>
        </p:txBody>
      </p:sp>
      <p:sp>
        <p:nvSpPr>
          <p:cNvPr id="9" name="Rectangle 42"/>
          <p:cNvSpPr>
            <a:spLocks noChangeArrowheads="1"/>
          </p:cNvSpPr>
          <p:nvPr/>
        </p:nvSpPr>
        <p:spPr bwMode="auto">
          <a:xfrm>
            <a:off x="3867144" y="1757362"/>
            <a:ext cx="609600" cy="457200"/>
          </a:xfrm>
          <a:prstGeom prst="rect">
            <a:avLst/>
          </a:prstGeom>
          <a:noFill/>
          <a:ln w="9525" algn="ctr">
            <a:solidFill>
              <a:srgbClr val="33CC33"/>
            </a:solidFill>
            <a:miter lim="800000"/>
            <a:headEnd/>
            <a:tailEnd/>
          </a:ln>
          <a:effectLst/>
        </p:spPr>
        <p:txBody>
          <a:bodyPr wrap="none" anchor="ctr">
            <a:spAutoFit/>
          </a:bodyPr>
          <a:lstStyle/>
          <a:p>
            <a:endParaRPr lang="th-TH"/>
          </a:p>
        </p:txBody>
      </p:sp>
      <p:sp>
        <p:nvSpPr>
          <p:cNvPr id="10" name="Rectangle 43"/>
          <p:cNvSpPr>
            <a:spLocks noChangeArrowheads="1"/>
          </p:cNvSpPr>
          <p:nvPr/>
        </p:nvSpPr>
        <p:spPr bwMode="auto">
          <a:xfrm>
            <a:off x="3714744" y="2290762"/>
            <a:ext cx="609600" cy="457200"/>
          </a:xfrm>
          <a:prstGeom prst="rect">
            <a:avLst/>
          </a:prstGeom>
          <a:noFill/>
          <a:ln w="9525" algn="ctr">
            <a:solidFill>
              <a:srgbClr val="33CC33"/>
            </a:solidFill>
            <a:miter lim="800000"/>
            <a:headEnd/>
            <a:tailEnd/>
          </a:ln>
          <a:effectLst/>
        </p:spPr>
        <p:txBody>
          <a:bodyPr wrap="none" anchor="ctr">
            <a:spAutoFit/>
          </a:bodyPr>
          <a:lstStyle/>
          <a:p>
            <a:endParaRPr lang="th-TH"/>
          </a:p>
        </p:txBody>
      </p:sp>
      <p:sp>
        <p:nvSpPr>
          <p:cNvPr id="11" name="Rectangle 44"/>
          <p:cNvSpPr>
            <a:spLocks noChangeArrowheads="1"/>
          </p:cNvSpPr>
          <p:nvPr/>
        </p:nvSpPr>
        <p:spPr bwMode="auto">
          <a:xfrm>
            <a:off x="4171944" y="2366962"/>
            <a:ext cx="609600" cy="457200"/>
          </a:xfrm>
          <a:prstGeom prst="rect">
            <a:avLst/>
          </a:prstGeom>
          <a:noFill/>
          <a:ln w="9525" algn="ctr">
            <a:solidFill>
              <a:srgbClr val="FF3300"/>
            </a:solidFill>
            <a:miter lim="800000"/>
            <a:headEnd/>
            <a:tailEnd/>
          </a:ln>
          <a:effectLst/>
        </p:spPr>
        <p:txBody>
          <a:bodyPr wrap="none" anchor="ctr">
            <a:spAutoFit/>
          </a:bodyPr>
          <a:lstStyle/>
          <a:p>
            <a:endParaRPr lang="th-TH"/>
          </a:p>
        </p:txBody>
      </p:sp>
      <p:sp>
        <p:nvSpPr>
          <p:cNvPr id="12" name="Oval 45"/>
          <p:cNvSpPr>
            <a:spLocks noChangeArrowheads="1"/>
          </p:cNvSpPr>
          <p:nvPr/>
        </p:nvSpPr>
        <p:spPr bwMode="auto">
          <a:xfrm>
            <a:off x="6215074" y="2071678"/>
            <a:ext cx="990600" cy="990600"/>
          </a:xfrm>
          <a:prstGeom prst="ellipse">
            <a:avLst/>
          </a:prstGeom>
          <a:noFill/>
          <a:ln w="9525" algn="ctr">
            <a:solidFill>
              <a:srgbClr val="0000FF"/>
            </a:solidFill>
            <a:round/>
            <a:headEnd/>
            <a:tailEnd/>
          </a:ln>
          <a:effectLst/>
        </p:spPr>
        <p:txBody>
          <a:bodyPr anchor="ctr">
            <a:spAutoFit/>
          </a:bodyPr>
          <a:lstStyle/>
          <a:p>
            <a:endParaRPr lang="th-TH"/>
          </a:p>
        </p:txBody>
      </p:sp>
      <p:grpSp>
        <p:nvGrpSpPr>
          <p:cNvPr id="13" name="Group 58"/>
          <p:cNvGrpSpPr>
            <a:grpSpLocks/>
          </p:cNvGrpSpPr>
          <p:nvPr/>
        </p:nvGrpSpPr>
        <p:grpSpPr bwMode="auto">
          <a:xfrm rot="-5400000">
            <a:off x="4629144" y="2595562"/>
            <a:ext cx="381000" cy="990600"/>
            <a:chOff x="192" y="2928"/>
            <a:chExt cx="240" cy="624"/>
          </a:xfrm>
        </p:grpSpPr>
        <p:cxnSp>
          <p:nvCxnSpPr>
            <p:cNvPr id="14" name="AutoShape 59"/>
            <p:cNvCxnSpPr>
              <a:cxnSpLocks noChangeShapeType="1"/>
            </p:cNvCxnSpPr>
            <p:nvPr/>
          </p:nvCxnSpPr>
          <p:spPr bwMode="auto">
            <a:xfrm flipH="1" flipV="1">
              <a:off x="192" y="2928"/>
              <a:ext cx="240" cy="432"/>
            </a:xfrm>
            <a:prstGeom prst="straightConnector1">
              <a:avLst/>
            </a:prstGeom>
            <a:noFill/>
            <a:ln w="9525">
              <a:solidFill>
                <a:srgbClr val="0000FF"/>
              </a:solidFill>
              <a:round/>
              <a:headEnd/>
              <a:tailEnd/>
            </a:ln>
            <a:effectLst/>
          </p:spPr>
        </p:cxnSp>
        <p:cxnSp>
          <p:nvCxnSpPr>
            <p:cNvPr id="15" name="AutoShape 60"/>
            <p:cNvCxnSpPr>
              <a:cxnSpLocks noChangeShapeType="1"/>
            </p:cNvCxnSpPr>
            <p:nvPr/>
          </p:nvCxnSpPr>
          <p:spPr bwMode="auto">
            <a:xfrm flipV="1">
              <a:off x="192" y="2928"/>
              <a:ext cx="0" cy="624"/>
            </a:xfrm>
            <a:prstGeom prst="straightConnector1">
              <a:avLst/>
            </a:prstGeom>
            <a:noFill/>
            <a:ln w="9525">
              <a:solidFill>
                <a:srgbClr val="0000FF"/>
              </a:solidFill>
              <a:round/>
              <a:headEnd/>
              <a:tailEnd/>
            </a:ln>
            <a:effectLst/>
          </p:spPr>
        </p:cxnSp>
        <p:cxnSp>
          <p:nvCxnSpPr>
            <p:cNvPr id="16" name="AutoShape 61"/>
            <p:cNvCxnSpPr>
              <a:cxnSpLocks noChangeShapeType="1"/>
            </p:cNvCxnSpPr>
            <p:nvPr/>
          </p:nvCxnSpPr>
          <p:spPr bwMode="auto">
            <a:xfrm flipV="1">
              <a:off x="192" y="3360"/>
              <a:ext cx="240" cy="192"/>
            </a:xfrm>
            <a:prstGeom prst="straightConnector1">
              <a:avLst/>
            </a:prstGeom>
            <a:noFill/>
            <a:ln w="9525">
              <a:solidFill>
                <a:srgbClr val="0000FF"/>
              </a:solidFill>
              <a:round/>
              <a:headEnd/>
              <a:tailEnd/>
            </a:ln>
            <a:effectLst/>
          </p:spPr>
        </p:cxnSp>
      </p:grpSp>
      <p:sp>
        <p:nvSpPr>
          <p:cNvPr id="17" name="Oval 66"/>
          <p:cNvSpPr>
            <a:spLocks noChangeArrowheads="1"/>
          </p:cNvSpPr>
          <p:nvPr/>
        </p:nvSpPr>
        <p:spPr bwMode="auto">
          <a:xfrm>
            <a:off x="6977074" y="1919278"/>
            <a:ext cx="1066800" cy="838200"/>
          </a:xfrm>
          <a:prstGeom prst="ellipse">
            <a:avLst/>
          </a:prstGeom>
          <a:noFill/>
          <a:ln w="9525" algn="ctr">
            <a:solidFill>
              <a:srgbClr val="0000FF"/>
            </a:solidFill>
            <a:round/>
            <a:headEnd/>
            <a:tailEnd/>
          </a:ln>
          <a:effectLst/>
        </p:spPr>
        <p:txBody>
          <a:bodyPr anchor="ctr">
            <a:spAutoFit/>
          </a:bodyPr>
          <a:lstStyle/>
          <a:p>
            <a:endParaRPr lang="th-TH"/>
          </a:p>
        </p:txBody>
      </p:sp>
      <p:sp>
        <p:nvSpPr>
          <p:cNvPr id="18" name="Oval 67"/>
          <p:cNvSpPr>
            <a:spLocks noChangeArrowheads="1"/>
          </p:cNvSpPr>
          <p:nvPr/>
        </p:nvSpPr>
        <p:spPr bwMode="auto">
          <a:xfrm>
            <a:off x="1928794" y="2143116"/>
            <a:ext cx="914400" cy="617538"/>
          </a:xfrm>
          <a:prstGeom prst="ellipse">
            <a:avLst/>
          </a:prstGeom>
          <a:noFill/>
          <a:ln w="9525" algn="ctr">
            <a:solidFill>
              <a:srgbClr val="33CC33"/>
            </a:solidFill>
            <a:round/>
            <a:headEnd/>
            <a:tailEnd/>
          </a:ln>
          <a:effectLst/>
        </p:spPr>
        <p:txBody>
          <a:bodyPr anchor="ctr">
            <a:spAutoFit/>
          </a:bodyPr>
          <a:lstStyle/>
          <a:p>
            <a:pPr algn="ctr"/>
            <a:endParaRPr lang="th-TH">
              <a:solidFill>
                <a:srgbClr val="33CC33"/>
              </a:solidFill>
            </a:endParaRPr>
          </a:p>
        </p:txBody>
      </p:sp>
      <p:sp>
        <p:nvSpPr>
          <p:cNvPr id="19" name="Line 68"/>
          <p:cNvSpPr>
            <a:spLocks noChangeShapeType="1"/>
          </p:cNvSpPr>
          <p:nvPr/>
        </p:nvSpPr>
        <p:spPr bwMode="auto">
          <a:xfrm flipV="1">
            <a:off x="5786446" y="1500174"/>
            <a:ext cx="0" cy="1828800"/>
          </a:xfrm>
          <a:prstGeom prst="line">
            <a:avLst/>
          </a:prstGeom>
          <a:noFill/>
          <a:ln w="28575">
            <a:solidFill>
              <a:schemeClr val="tx1"/>
            </a:solidFill>
            <a:round/>
            <a:headEnd/>
            <a:tailEnd/>
          </a:ln>
          <a:effectLst/>
        </p:spPr>
        <p:txBody>
          <a:bodyPr>
            <a:spAutoFit/>
          </a:bodyPr>
          <a:lstStyle/>
          <a:p>
            <a:endParaRPr lang="th-TH"/>
          </a:p>
        </p:txBody>
      </p:sp>
      <p:sp>
        <p:nvSpPr>
          <p:cNvPr id="20" name="Line 69"/>
          <p:cNvSpPr>
            <a:spLocks noChangeShapeType="1"/>
          </p:cNvSpPr>
          <p:nvPr/>
        </p:nvSpPr>
        <p:spPr bwMode="auto">
          <a:xfrm flipV="1">
            <a:off x="3352800" y="1528762"/>
            <a:ext cx="0" cy="1828800"/>
          </a:xfrm>
          <a:prstGeom prst="line">
            <a:avLst/>
          </a:prstGeom>
          <a:noFill/>
          <a:ln w="28575">
            <a:solidFill>
              <a:schemeClr val="tx1"/>
            </a:solidFill>
            <a:round/>
            <a:headEnd/>
            <a:tailEnd/>
          </a:ln>
          <a:effectLst/>
        </p:spPr>
        <p:txBody>
          <a:bodyPr>
            <a:spAutoFit/>
          </a:bodyPr>
          <a:lstStyle/>
          <a:p>
            <a:endParaRPr lang="th-TH"/>
          </a:p>
        </p:txBody>
      </p:sp>
      <p:sp>
        <p:nvSpPr>
          <p:cNvPr id="21" name="Text Box 71"/>
          <p:cNvSpPr txBox="1">
            <a:spLocks noChangeArrowheads="1"/>
          </p:cNvSpPr>
          <p:nvPr/>
        </p:nvSpPr>
        <p:spPr bwMode="auto">
          <a:xfrm>
            <a:off x="1071538" y="1571612"/>
            <a:ext cx="350838" cy="457200"/>
          </a:xfrm>
          <a:prstGeom prst="rect">
            <a:avLst/>
          </a:prstGeom>
          <a:noFill/>
          <a:ln w="9525" algn="ctr">
            <a:noFill/>
            <a:miter lim="800000"/>
            <a:headEnd/>
            <a:tailEnd/>
          </a:ln>
          <a:effectLst/>
        </p:spPr>
        <p:txBody>
          <a:bodyPr>
            <a:spAutoFit/>
          </a:bodyPr>
          <a:lstStyle/>
          <a:p>
            <a:r>
              <a:rPr lang="en-US" dirty="0"/>
              <a:t>A</a:t>
            </a:r>
          </a:p>
        </p:txBody>
      </p:sp>
      <p:sp>
        <p:nvSpPr>
          <p:cNvPr id="22" name="Text Box 72"/>
          <p:cNvSpPr txBox="1">
            <a:spLocks noChangeArrowheads="1"/>
          </p:cNvSpPr>
          <p:nvPr/>
        </p:nvSpPr>
        <p:spPr bwMode="auto">
          <a:xfrm>
            <a:off x="5910250" y="1500174"/>
            <a:ext cx="350838" cy="457200"/>
          </a:xfrm>
          <a:prstGeom prst="rect">
            <a:avLst/>
          </a:prstGeom>
          <a:noFill/>
          <a:ln w="9525" algn="ctr">
            <a:noFill/>
            <a:miter lim="800000"/>
            <a:headEnd/>
            <a:tailEnd/>
          </a:ln>
          <a:effectLst/>
        </p:spPr>
        <p:txBody>
          <a:bodyPr>
            <a:spAutoFit/>
          </a:bodyPr>
          <a:lstStyle/>
          <a:p>
            <a:r>
              <a:rPr lang="en-US" dirty="0"/>
              <a:t>C</a:t>
            </a:r>
          </a:p>
        </p:txBody>
      </p:sp>
      <p:sp>
        <p:nvSpPr>
          <p:cNvPr id="23" name="Text Box 73"/>
          <p:cNvSpPr txBox="1">
            <a:spLocks noChangeArrowheads="1"/>
          </p:cNvSpPr>
          <p:nvPr/>
        </p:nvSpPr>
        <p:spPr bwMode="auto">
          <a:xfrm>
            <a:off x="3429000" y="1528762"/>
            <a:ext cx="350838" cy="457200"/>
          </a:xfrm>
          <a:prstGeom prst="rect">
            <a:avLst/>
          </a:prstGeom>
          <a:noFill/>
          <a:ln w="9525" algn="ctr">
            <a:noFill/>
            <a:miter lim="800000"/>
            <a:headEnd/>
            <a:tailEnd/>
          </a:ln>
          <a:effectLst/>
        </p:spPr>
        <p:txBody>
          <a:bodyPr>
            <a:spAutoFit/>
          </a:bodyPr>
          <a:lstStyle/>
          <a:p>
            <a:r>
              <a:rPr lang="en-US" dirty="0"/>
              <a:t>B</a:t>
            </a:r>
          </a:p>
        </p:txBody>
      </p:sp>
      <p:grpSp>
        <p:nvGrpSpPr>
          <p:cNvPr id="24" name="Group 74"/>
          <p:cNvGrpSpPr>
            <a:grpSpLocks/>
          </p:cNvGrpSpPr>
          <p:nvPr/>
        </p:nvGrpSpPr>
        <p:grpSpPr bwMode="auto">
          <a:xfrm>
            <a:off x="4933944" y="1909762"/>
            <a:ext cx="381000" cy="990600"/>
            <a:chOff x="192" y="2928"/>
            <a:chExt cx="240" cy="624"/>
          </a:xfrm>
        </p:grpSpPr>
        <p:cxnSp>
          <p:nvCxnSpPr>
            <p:cNvPr id="25" name="AutoShape 75"/>
            <p:cNvCxnSpPr>
              <a:cxnSpLocks noChangeShapeType="1"/>
            </p:cNvCxnSpPr>
            <p:nvPr/>
          </p:nvCxnSpPr>
          <p:spPr bwMode="auto">
            <a:xfrm flipH="1" flipV="1">
              <a:off x="192" y="2928"/>
              <a:ext cx="240" cy="432"/>
            </a:xfrm>
            <a:prstGeom prst="straightConnector1">
              <a:avLst/>
            </a:prstGeom>
            <a:noFill/>
            <a:ln w="9525">
              <a:solidFill>
                <a:srgbClr val="0000FF"/>
              </a:solidFill>
              <a:round/>
              <a:headEnd/>
              <a:tailEnd/>
            </a:ln>
            <a:effectLst/>
          </p:spPr>
        </p:cxnSp>
        <p:cxnSp>
          <p:nvCxnSpPr>
            <p:cNvPr id="26" name="AutoShape 76"/>
            <p:cNvCxnSpPr>
              <a:cxnSpLocks noChangeShapeType="1"/>
            </p:cNvCxnSpPr>
            <p:nvPr/>
          </p:nvCxnSpPr>
          <p:spPr bwMode="auto">
            <a:xfrm flipV="1">
              <a:off x="192" y="2928"/>
              <a:ext cx="0" cy="624"/>
            </a:xfrm>
            <a:prstGeom prst="straightConnector1">
              <a:avLst/>
            </a:prstGeom>
            <a:noFill/>
            <a:ln w="9525">
              <a:solidFill>
                <a:srgbClr val="0000FF"/>
              </a:solidFill>
              <a:round/>
              <a:headEnd/>
              <a:tailEnd/>
            </a:ln>
            <a:effectLst/>
          </p:spPr>
        </p:cxnSp>
        <p:cxnSp>
          <p:nvCxnSpPr>
            <p:cNvPr id="27" name="AutoShape 77"/>
            <p:cNvCxnSpPr>
              <a:cxnSpLocks noChangeShapeType="1"/>
            </p:cNvCxnSpPr>
            <p:nvPr/>
          </p:nvCxnSpPr>
          <p:spPr bwMode="auto">
            <a:xfrm flipV="1">
              <a:off x="192" y="3360"/>
              <a:ext cx="240" cy="192"/>
            </a:xfrm>
            <a:prstGeom prst="straightConnector1">
              <a:avLst/>
            </a:prstGeom>
            <a:noFill/>
            <a:ln w="9525">
              <a:solidFill>
                <a:srgbClr val="0000FF"/>
              </a:solidFill>
              <a:round/>
              <a:headEnd/>
              <a:tailEnd/>
            </a:ln>
            <a:effectLst/>
          </p:spPr>
        </p:cxnSp>
      </p:grpSp>
      <p:grpSp>
        <p:nvGrpSpPr>
          <p:cNvPr id="30" name="Group 3"/>
          <p:cNvGrpSpPr>
            <a:grpSpLocks/>
          </p:cNvGrpSpPr>
          <p:nvPr/>
        </p:nvGrpSpPr>
        <p:grpSpPr bwMode="auto">
          <a:xfrm>
            <a:off x="1500166" y="3643314"/>
            <a:ext cx="6137275" cy="2754312"/>
            <a:chOff x="912" y="2249"/>
            <a:chExt cx="3866" cy="1735"/>
          </a:xfrm>
        </p:grpSpPr>
        <p:sp>
          <p:nvSpPr>
            <p:cNvPr id="31" name="Text Box 4"/>
            <p:cNvSpPr txBox="1">
              <a:spLocks noChangeArrowheads="1"/>
            </p:cNvSpPr>
            <p:nvPr/>
          </p:nvSpPr>
          <p:spPr bwMode="auto">
            <a:xfrm>
              <a:off x="2529" y="2249"/>
              <a:ext cx="494" cy="250"/>
            </a:xfrm>
            <a:prstGeom prst="rect">
              <a:avLst/>
            </a:prstGeom>
            <a:noFill/>
            <a:ln w="9525">
              <a:noFill/>
              <a:miter lim="800000"/>
              <a:headEnd/>
              <a:tailEnd/>
            </a:ln>
            <a:effectLst/>
          </p:spPr>
          <p:txBody>
            <a:bodyPr wrap="none">
              <a:spAutoFit/>
            </a:bodyPr>
            <a:lstStyle/>
            <a:p>
              <a:pPr>
                <a:buSzTx/>
                <a:buFontTx/>
                <a:buNone/>
              </a:pPr>
              <a:r>
                <a:rPr lang="en-US" sz="2000" b="1"/>
                <a:t>Color </a:t>
              </a:r>
            </a:p>
          </p:txBody>
        </p:sp>
        <p:cxnSp>
          <p:nvCxnSpPr>
            <p:cNvPr id="32" name="AutoShape 5"/>
            <p:cNvCxnSpPr>
              <a:cxnSpLocks noChangeShapeType="1"/>
              <a:stCxn id="31" idx="2"/>
            </p:cNvCxnSpPr>
            <p:nvPr/>
          </p:nvCxnSpPr>
          <p:spPr bwMode="auto">
            <a:xfrm>
              <a:off x="2776" y="2499"/>
              <a:ext cx="1040" cy="508"/>
            </a:xfrm>
            <a:prstGeom prst="straightConnector1">
              <a:avLst/>
            </a:prstGeom>
            <a:noFill/>
            <a:ln w="9525">
              <a:solidFill>
                <a:schemeClr val="tx1"/>
              </a:solidFill>
              <a:round/>
              <a:headEnd/>
              <a:tailEnd/>
            </a:ln>
            <a:effectLst/>
          </p:spPr>
        </p:cxnSp>
        <p:cxnSp>
          <p:nvCxnSpPr>
            <p:cNvPr id="33" name="AutoShape 6"/>
            <p:cNvCxnSpPr>
              <a:cxnSpLocks noChangeShapeType="1"/>
              <a:stCxn id="31" idx="2"/>
            </p:cNvCxnSpPr>
            <p:nvPr/>
          </p:nvCxnSpPr>
          <p:spPr bwMode="auto">
            <a:xfrm>
              <a:off x="2776" y="2499"/>
              <a:ext cx="82" cy="539"/>
            </a:xfrm>
            <a:prstGeom prst="straightConnector1">
              <a:avLst/>
            </a:prstGeom>
            <a:noFill/>
            <a:ln w="9525">
              <a:solidFill>
                <a:schemeClr val="tx1"/>
              </a:solidFill>
              <a:round/>
              <a:headEnd/>
              <a:tailEnd/>
            </a:ln>
            <a:effectLst/>
          </p:spPr>
        </p:cxnSp>
        <p:cxnSp>
          <p:nvCxnSpPr>
            <p:cNvPr id="34" name="AutoShape 7"/>
            <p:cNvCxnSpPr>
              <a:cxnSpLocks noChangeShapeType="1"/>
              <a:stCxn id="31" idx="2"/>
            </p:cNvCxnSpPr>
            <p:nvPr/>
          </p:nvCxnSpPr>
          <p:spPr bwMode="auto">
            <a:xfrm flipH="1">
              <a:off x="1963" y="2499"/>
              <a:ext cx="813" cy="539"/>
            </a:xfrm>
            <a:prstGeom prst="straightConnector1">
              <a:avLst/>
            </a:prstGeom>
            <a:noFill/>
            <a:ln w="9525">
              <a:solidFill>
                <a:schemeClr val="tx1"/>
              </a:solidFill>
              <a:round/>
              <a:headEnd/>
              <a:tailEnd/>
            </a:ln>
            <a:effectLst/>
          </p:spPr>
        </p:cxnSp>
        <p:cxnSp>
          <p:nvCxnSpPr>
            <p:cNvPr id="35" name="AutoShape 8"/>
            <p:cNvCxnSpPr>
              <a:cxnSpLocks noChangeShapeType="1"/>
            </p:cNvCxnSpPr>
            <p:nvPr/>
          </p:nvCxnSpPr>
          <p:spPr bwMode="auto">
            <a:xfrm flipH="1" flipV="1">
              <a:off x="1974" y="3024"/>
              <a:ext cx="810" cy="672"/>
            </a:xfrm>
            <a:prstGeom prst="straightConnector1">
              <a:avLst/>
            </a:prstGeom>
            <a:noFill/>
            <a:ln w="9525">
              <a:solidFill>
                <a:schemeClr val="tx1"/>
              </a:solidFill>
              <a:round/>
              <a:headEnd/>
              <a:tailEnd/>
            </a:ln>
            <a:effectLst/>
          </p:spPr>
        </p:cxnSp>
        <p:cxnSp>
          <p:nvCxnSpPr>
            <p:cNvPr id="36" name="AutoShape 9"/>
            <p:cNvCxnSpPr>
              <a:cxnSpLocks noChangeShapeType="1"/>
            </p:cNvCxnSpPr>
            <p:nvPr/>
          </p:nvCxnSpPr>
          <p:spPr bwMode="auto">
            <a:xfrm flipV="1">
              <a:off x="1056" y="3024"/>
              <a:ext cx="918" cy="624"/>
            </a:xfrm>
            <a:prstGeom prst="straightConnector1">
              <a:avLst/>
            </a:prstGeom>
            <a:noFill/>
            <a:ln w="9525">
              <a:solidFill>
                <a:schemeClr val="tx1"/>
              </a:solidFill>
              <a:round/>
              <a:headEnd/>
              <a:tailEnd/>
            </a:ln>
            <a:effectLst/>
          </p:spPr>
        </p:cxnSp>
        <p:cxnSp>
          <p:nvCxnSpPr>
            <p:cNvPr id="37" name="AutoShape 10"/>
            <p:cNvCxnSpPr>
              <a:cxnSpLocks noChangeShapeType="1"/>
            </p:cNvCxnSpPr>
            <p:nvPr/>
          </p:nvCxnSpPr>
          <p:spPr bwMode="auto">
            <a:xfrm>
              <a:off x="3803" y="3010"/>
              <a:ext cx="661" cy="638"/>
            </a:xfrm>
            <a:prstGeom prst="straightConnector1">
              <a:avLst/>
            </a:prstGeom>
            <a:noFill/>
            <a:ln w="9525">
              <a:solidFill>
                <a:schemeClr val="tx1"/>
              </a:solidFill>
              <a:round/>
              <a:headEnd/>
              <a:tailEnd/>
            </a:ln>
            <a:effectLst/>
          </p:spPr>
        </p:cxnSp>
        <p:cxnSp>
          <p:nvCxnSpPr>
            <p:cNvPr id="38" name="AutoShape 11"/>
            <p:cNvCxnSpPr>
              <a:cxnSpLocks noChangeShapeType="1"/>
            </p:cNvCxnSpPr>
            <p:nvPr/>
          </p:nvCxnSpPr>
          <p:spPr bwMode="auto">
            <a:xfrm flipV="1">
              <a:off x="3168" y="2994"/>
              <a:ext cx="635" cy="654"/>
            </a:xfrm>
            <a:prstGeom prst="straightConnector1">
              <a:avLst/>
            </a:prstGeom>
            <a:noFill/>
            <a:ln w="9525">
              <a:solidFill>
                <a:schemeClr val="tx1"/>
              </a:solidFill>
              <a:round/>
              <a:headEnd/>
              <a:tailEnd/>
            </a:ln>
            <a:effectLst/>
          </p:spPr>
        </p:cxnSp>
        <p:sp>
          <p:nvSpPr>
            <p:cNvPr id="39" name="Text Box 12"/>
            <p:cNvSpPr txBox="1">
              <a:spLocks noChangeArrowheads="1"/>
            </p:cNvSpPr>
            <p:nvPr/>
          </p:nvSpPr>
          <p:spPr bwMode="auto">
            <a:xfrm>
              <a:off x="3840" y="2880"/>
              <a:ext cx="510" cy="250"/>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Shape</a:t>
              </a:r>
              <a:endParaRPr lang="en-US" sz="2000" b="1">
                <a:solidFill>
                  <a:srgbClr val="0000FF"/>
                </a:solidFill>
              </a:endParaRPr>
            </a:p>
          </p:txBody>
        </p:sp>
        <p:grpSp>
          <p:nvGrpSpPr>
            <p:cNvPr id="40" name="Group 13"/>
            <p:cNvGrpSpPr>
              <a:grpSpLocks/>
            </p:cNvGrpSpPr>
            <p:nvPr/>
          </p:nvGrpSpPr>
          <p:grpSpPr bwMode="auto">
            <a:xfrm>
              <a:off x="1872" y="2630"/>
              <a:ext cx="2079" cy="250"/>
              <a:chOff x="1872" y="2534"/>
              <a:chExt cx="2079" cy="250"/>
            </a:xfrm>
          </p:grpSpPr>
          <p:sp>
            <p:nvSpPr>
              <p:cNvPr id="54" name="Text Box 14"/>
              <p:cNvSpPr txBox="1">
                <a:spLocks noChangeArrowheads="1"/>
              </p:cNvSpPr>
              <p:nvPr/>
            </p:nvSpPr>
            <p:spPr bwMode="auto">
              <a:xfrm>
                <a:off x="1872" y="2534"/>
                <a:ext cx="400" cy="250"/>
              </a:xfrm>
              <a:prstGeom prst="rect">
                <a:avLst/>
              </a:prstGeom>
              <a:noFill/>
              <a:ln w="9525">
                <a:noFill/>
                <a:miter lim="800000"/>
                <a:headEnd/>
                <a:tailEnd/>
              </a:ln>
              <a:effectLst/>
            </p:spPr>
            <p:txBody>
              <a:bodyPr wrap="none">
                <a:spAutoFit/>
              </a:bodyPr>
              <a:lstStyle/>
              <a:p>
                <a:pPr>
                  <a:buSzTx/>
                  <a:buFontTx/>
                  <a:buNone/>
                </a:pPr>
                <a:r>
                  <a:rPr lang="en-US" sz="2000" b="1">
                    <a:solidFill>
                      <a:schemeClr val="accent2"/>
                    </a:solidFill>
                  </a:rPr>
                  <a:t>Blue</a:t>
                </a:r>
                <a:endParaRPr lang="en-US" sz="2000" b="1">
                  <a:solidFill>
                    <a:srgbClr val="0000FF"/>
                  </a:solidFill>
                </a:endParaRPr>
              </a:p>
            </p:txBody>
          </p:sp>
          <p:sp>
            <p:nvSpPr>
              <p:cNvPr id="55" name="Text Box 15"/>
              <p:cNvSpPr txBox="1">
                <a:spLocks noChangeArrowheads="1"/>
              </p:cNvSpPr>
              <p:nvPr/>
            </p:nvSpPr>
            <p:spPr bwMode="auto">
              <a:xfrm>
                <a:off x="2880" y="2534"/>
                <a:ext cx="320" cy="250"/>
              </a:xfrm>
              <a:prstGeom prst="rect">
                <a:avLst/>
              </a:prstGeom>
              <a:noFill/>
              <a:ln w="9525">
                <a:noFill/>
                <a:miter lim="800000"/>
                <a:headEnd/>
                <a:tailEnd/>
              </a:ln>
              <a:effectLst/>
            </p:spPr>
            <p:txBody>
              <a:bodyPr wrap="none">
                <a:spAutoFit/>
              </a:bodyPr>
              <a:lstStyle/>
              <a:p>
                <a:pPr>
                  <a:buSzTx/>
                  <a:buFontTx/>
                  <a:buNone/>
                </a:pPr>
                <a:r>
                  <a:rPr lang="en-US" sz="2000" b="1">
                    <a:solidFill>
                      <a:srgbClr val="FF0066"/>
                    </a:solidFill>
                  </a:rPr>
                  <a:t>red</a:t>
                </a:r>
              </a:p>
            </p:txBody>
          </p:sp>
          <p:sp>
            <p:nvSpPr>
              <p:cNvPr id="56" name="Text Box 16"/>
              <p:cNvSpPr txBox="1">
                <a:spLocks noChangeArrowheads="1"/>
              </p:cNvSpPr>
              <p:nvPr/>
            </p:nvSpPr>
            <p:spPr bwMode="auto">
              <a:xfrm>
                <a:off x="3456" y="2534"/>
                <a:ext cx="495" cy="250"/>
              </a:xfrm>
              <a:prstGeom prst="rect">
                <a:avLst/>
              </a:prstGeom>
              <a:noFill/>
              <a:ln w="9525">
                <a:noFill/>
                <a:miter lim="800000"/>
                <a:headEnd/>
                <a:tailEnd/>
              </a:ln>
              <a:effectLst/>
            </p:spPr>
            <p:txBody>
              <a:bodyPr wrap="none">
                <a:spAutoFit/>
              </a:bodyPr>
              <a:lstStyle/>
              <a:p>
                <a:pPr>
                  <a:buSzTx/>
                  <a:buFontTx/>
                  <a:buNone/>
                </a:pPr>
                <a:r>
                  <a:rPr lang="en-US" sz="2000" b="1">
                    <a:solidFill>
                      <a:srgbClr val="33CC33"/>
                    </a:solidFill>
                  </a:rPr>
                  <a:t>Green</a:t>
                </a:r>
              </a:p>
            </p:txBody>
          </p:sp>
        </p:grpSp>
        <p:sp>
          <p:nvSpPr>
            <p:cNvPr id="41" name="Text Box 17"/>
            <p:cNvSpPr txBox="1">
              <a:spLocks noChangeArrowheads="1"/>
            </p:cNvSpPr>
            <p:nvPr/>
          </p:nvSpPr>
          <p:spPr bwMode="auto">
            <a:xfrm>
              <a:off x="1488" y="2832"/>
              <a:ext cx="510" cy="250"/>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Shape</a:t>
              </a:r>
              <a:endParaRPr lang="en-US" sz="2000" b="1">
                <a:solidFill>
                  <a:srgbClr val="0000FF"/>
                </a:solidFill>
              </a:endParaRPr>
            </a:p>
          </p:txBody>
        </p:sp>
        <p:sp>
          <p:nvSpPr>
            <p:cNvPr id="42" name="Text Box 18"/>
            <p:cNvSpPr txBox="1">
              <a:spLocks noChangeArrowheads="1"/>
            </p:cNvSpPr>
            <p:nvPr/>
          </p:nvSpPr>
          <p:spPr bwMode="auto">
            <a:xfrm>
              <a:off x="1584" y="3360"/>
              <a:ext cx="546" cy="250"/>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square</a:t>
              </a:r>
            </a:p>
          </p:txBody>
        </p:sp>
        <p:sp>
          <p:nvSpPr>
            <p:cNvPr id="43" name="Text Box 19"/>
            <p:cNvSpPr txBox="1">
              <a:spLocks noChangeArrowheads="1"/>
            </p:cNvSpPr>
            <p:nvPr/>
          </p:nvSpPr>
          <p:spPr bwMode="auto">
            <a:xfrm>
              <a:off x="1152" y="3024"/>
              <a:ext cx="589" cy="250"/>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triangle</a:t>
              </a:r>
            </a:p>
          </p:txBody>
        </p:sp>
        <p:sp>
          <p:nvSpPr>
            <p:cNvPr id="44" name="Text Box 20"/>
            <p:cNvSpPr txBox="1">
              <a:spLocks noChangeArrowheads="1"/>
            </p:cNvSpPr>
            <p:nvPr/>
          </p:nvSpPr>
          <p:spPr bwMode="auto">
            <a:xfrm>
              <a:off x="2278" y="3072"/>
              <a:ext cx="458" cy="250"/>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circle</a:t>
              </a:r>
            </a:p>
          </p:txBody>
        </p:sp>
        <p:sp>
          <p:nvSpPr>
            <p:cNvPr id="45" name="Text Box 21"/>
            <p:cNvSpPr txBox="1">
              <a:spLocks noChangeArrowheads="1"/>
            </p:cNvSpPr>
            <p:nvPr/>
          </p:nvSpPr>
          <p:spPr bwMode="auto">
            <a:xfrm>
              <a:off x="4320" y="3120"/>
              <a:ext cx="458" cy="250"/>
            </a:xfrm>
            <a:prstGeom prst="rect">
              <a:avLst/>
            </a:prstGeom>
            <a:noFill/>
            <a:ln w="9525">
              <a:noFill/>
              <a:miter lim="800000"/>
              <a:headEnd/>
              <a:tailEnd/>
            </a:ln>
            <a:effectLst/>
          </p:spPr>
          <p:txBody>
            <a:bodyPr wrap="none">
              <a:spAutoFit/>
            </a:bodyPr>
            <a:lstStyle/>
            <a:p>
              <a:pPr>
                <a:buSzTx/>
                <a:buFontTx/>
                <a:buNone/>
              </a:pPr>
              <a:r>
                <a:rPr lang="en-US" sz="2000" b="1">
                  <a:solidFill>
                    <a:srgbClr val="33CC33"/>
                  </a:solidFill>
                </a:rPr>
                <a:t>circle</a:t>
              </a:r>
            </a:p>
          </p:txBody>
        </p:sp>
        <p:sp>
          <p:nvSpPr>
            <p:cNvPr id="46" name="Text Box 22"/>
            <p:cNvSpPr txBox="1">
              <a:spLocks noChangeArrowheads="1"/>
            </p:cNvSpPr>
            <p:nvPr/>
          </p:nvSpPr>
          <p:spPr bwMode="auto">
            <a:xfrm>
              <a:off x="3024" y="3168"/>
              <a:ext cx="546" cy="250"/>
            </a:xfrm>
            <a:prstGeom prst="rect">
              <a:avLst/>
            </a:prstGeom>
            <a:noFill/>
            <a:ln w="9525">
              <a:noFill/>
              <a:miter lim="800000"/>
              <a:headEnd/>
              <a:tailEnd/>
            </a:ln>
            <a:effectLst/>
          </p:spPr>
          <p:txBody>
            <a:bodyPr wrap="none">
              <a:spAutoFit/>
            </a:bodyPr>
            <a:lstStyle/>
            <a:p>
              <a:pPr>
                <a:buSzTx/>
                <a:buFontTx/>
                <a:buNone/>
              </a:pPr>
              <a:r>
                <a:rPr lang="en-US" sz="2000" b="1" dirty="0">
                  <a:solidFill>
                    <a:srgbClr val="33CC33"/>
                  </a:solidFill>
                </a:rPr>
                <a:t>square</a:t>
              </a:r>
            </a:p>
          </p:txBody>
        </p:sp>
        <p:cxnSp>
          <p:nvCxnSpPr>
            <p:cNvPr id="47" name="AutoShape 23"/>
            <p:cNvCxnSpPr>
              <a:cxnSpLocks noChangeShapeType="1"/>
            </p:cNvCxnSpPr>
            <p:nvPr/>
          </p:nvCxnSpPr>
          <p:spPr bwMode="auto">
            <a:xfrm>
              <a:off x="1982" y="3013"/>
              <a:ext cx="130" cy="731"/>
            </a:xfrm>
            <a:prstGeom prst="straightConnector1">
              <a:avLst/>
            </a:prstGeom>
            <a:noFill/>
            <a:ln w="9525">
              <a:solidFill>
                <a:schemeClr val="tx1"/>
              </a:solidFill>
              <a:round/>
              <a:headEnd/>
              <a:tailEnd/>
            </a:ln>
            <a:effectLst/>
          </p:spPr>
        </p:cxnSp>
        <p:sp>
          <p:nvSpPr>
            <p:cNvPr id="48" name="Text Box 24"/>
            <p:cNvSpPr txBox="1">
              <a:spLocks noChangeArrowheads="1"/>
            </p:cNvSpPr>
            <p:nvPr/>
          </p:nvSpPr>
          <p:spPr bwMode="auto">
            <a:xfrm>
              <a:off x="4272" y="3638"/>
              <a:ext cx="211" cy="250"/>
            </a:xfrm>
            <a:prstGeom prst="rect">
              <a:avLst/>
            </a:prstGeom>
            <a:noFill/>
            <a:ln w="9525">
              <a:noFill/>
              <a:miter lim="800000"/>
              <a:headEnd/>
              <a:tailEnd/>
            </a:ln>
            <a:effectLst/>
          </p:spPr>
          <p:txBody>
            <a:bodyPr wrap="none">
              <a:spAutoFit/>
            </a:bodyPr>
            <a:lstStyle/>
            <a:p>
              <a:pPr>
                <a:buSzTx/>
                <a:buFontTx/>
                <a:buNone/>
              </a:pPr>
              <a:r>
                <a:rPr lang="en-US" sz="2000" b="1"/>
                <a:t>A</a:t>
              </a:r>
              <a:endParaRPr lang="en-US" sz="2000" b="1">
                <a:solidFill>
                  <a:srgbClr val="33CC33"/>
                </a:solidFill>
              </a:endParaRPr>
            </a:p>
          </p:txBody>
        </p:sp>
        <p:sp>
          <p:nvSpPr>
            <p:cNvPr id="49" name="Text Box 25"/>
            <p:cNvSpPr txBox="1">
              <a:spLocks noChangeArrowheads="1"/>
            </p:cNvSpPr>
            <p:nvPr/>
          </p:nvSpPr>
          <p:spPr bwMode="auto">
            <a:xfrm>
              <a:off x="3072" y="3600"/>
              <a:ext cx="211" cy="250"/>
            </a:xfrm>
            <a:prstGeom prst="rect">
              <a:avLst/>
            </a:prstGeom>
            <a:noFill/>
            <a:ln w="9525">
              <a:noFill/>
              <a:miter lim="800000"/>
              <a:headEnd/>
              <a:tailEnd/>
            </a:ln>
            <a:effectLst/>
          </p:spPr>
          <p:txBody>
            <a:bodyPr wrap="none">
              <a:spAutoFit/>
            </a:bodyPr>
            <a:lstStyle/>
            <a:p>
              <a:pPr>
                <a:buSzTx/>
                <a:buFontTx/>
                <a:buNone/>
              </a:pPr>
              <a:r>
                <a:rPr lang="en-US" sz="2000" b="1"/>
                <a:t>B</a:t>
              </a:r>
              <a:endParaRPr lang="en-US" sz="2000" b="1">
                <a:solidFill>
                  <a:srgbClr val="33CC33"/>
                </a:solidFill>
              </a:endParaRPr>
            </a:p>
          </p:txBody>
        </p:sp>
        <p:sp>
          <p:nvSpPr>
            <p:cNvPr id="50" name="Text Box 26"/>
            <p:cNvSpPr txBox="1">
              <a:spLocks noChangeArrowheads="1"/>
            </p:cNvSpPr>
            <p:nvPr/>
          </p:nvSpPr>
          <p:spPr bwMode="auto">
            <a:xfrm>
              <a:off x="2640" y="3696"/>
              <a:ext cx="211" cy="250"/>
            </a:xfrm>
            <a:prstGeom prst="rect">
              <a:avLst/>
            </a:prstGeom>
            <a:noFill/>
            <a:ln w="9525">
              <a:noFill/>
              <a:miter lim="800000"/>
              <a:headEnd/>
              <a:tailEnd/>
            </a:ln>
            <a:effectLst/>
          </p:spPr>
          <p:txBody>
            <a:bodyPr wrap="none">
              <a:spAutoFit/>
            </a:bodyPr>
            <a:lstStyle/>
            <a:p>
              <a:pPr>
                <a:buSzTx/>
                <a:buFontTx/>
                <a:buNone/>
              </a:pPr>
              <a:r>
                <a:rPr lang="en-US" sz="2000" b="1"/>
                <a:t>C</a:t>
              </a:r>
              <a:endParaRPr lang="en-US" sz="2000" b="1">
                <a:solidFill>
                  <a:srgbClr val="33CC33"/>
                </a:solidFill>
              </a:endParaRPr>
            </a:p>
          </p:txBody>
        </p:sp>
        <p:sp>
          <p:nvSpPr>
            <p:cNvPr id="51" name="Text Box 27"/>
            <p:cNvSpPr txBox="1">
              <a:spLocks noChangeArrowheads="1"/>
            </p:cNvSpPr>
            <p:nvPr/>
          </p:nvSpPr>
          <p:spPr bwMode="auto">
            <a:xfrm>
              <a:off x="1968" y="3734"/>
              <a:ext cx="211" cy="250"/>
            </a:xfrm>
            <a:prstGeom prst="rect">
              <a:avLst/>
            </a:prstGeom>
            <a:noFill/>
            <a:ln w="9525">
              <a:noFill/>
              <a:miter lim="800000"/>
              <a:headEnd/>
              <a:tailEnd/>
            </a:ln>
            <a:effectLst/>
          </p:spPr>
          <p:txBody>
            <a:bodyPr wrap="none">
              <a:spAutoFit/>
            </a:bodyPr>
            <a:lstStyle/>
            <a:p>
              <a:pPr>
                <a:buSzTx/>
                <a:buFontTx/>
                <a:buNone/>
              </a:pPr>
              <a:r>
                <a:rPr lang="en-US" sz="2000" b="1"/>
                <a:t>A</a:t>
              </a:r>
              <a:endParaRPr lang="en-US" sz="2000" b="1">
                <a:solidFill>
                  <a:srgbClr val="33CC33"/>
                </a:solidFill>
              </a:endParaRPr>
            </a:p>
          </p:txBody>
        </p:sp>
        <p:sp>
          <p:nvSpPr>
            <p:cNvPr id="52" name="Text Box 28"/>
            <p:cNvSpPr txBox="1">
              <a:spLocks noChangeArrowheads="1"/>
            </p:cNvSpPr>
            <p:nvPr/>
          </p:nvSpPr>
          <p:spPr bwMode="auto">
            <a:xfrm>
              <a:off x="912" y="3648"/>
              <a:ext cx="211" cy="250"/>
            </a:xfrm>
            <a:prstGeom prst="rect">
              <a:avLst/>
            </a:prstGeom>
            <a:noFill/>
            <a:ln w="9525">
              <a:noFill/>
              <a:miter lim="800000"/>
              <a:headEnd/>
              <a:tailEnd/>
            </a:ln>
            <a:effectLst/>
          </p:spPr>
          <p:txBody>
            <a:bodyPr wrap="none">
              <a:spAutoFit/>
            </a:bodyPr>
            <a:lstStyle/>
            <a:p>
              <a:pPr>
                <a:buSzTx/>
                <a:buFontTx/>
                <a:buNone/>
              </a:pPr>
              <a:r>
                <a:rPr lang="en-US" sz="2000" b="1"/>
                <a:t>B</a:t>
              </a:r>
              <a:endParaRPr lang="en-US" sz="2000" b="1">
                <a:solidFill>
                  <a:srgbClr val="33CC33"/>
                </a:solidFill>
              </a:endParaRPr>
            </a:p>
          </p:txBody>
        </p:sp>
        <p:sp>
          <p:nvSpPr>
            <p:cNvPr id="53" name="Text Box 29"/>
            <p:cNvSpPr txBox="1">
              <a:spLocks noChangeArrowheads="1"/>
            </p:cNvSpPr>
            <p:nvPr/>
          </p:nvSpPr>
          <p:spPr bwMode="auto">
            <a:xfrm>
              <a:off x="2832" y="2928"/>
              <a:ext cx="211" cy="250"/>
            </a:xfrm>
            <a:prstGeom prst="rect">
              <a:avLst/>
            </a:prstGeom>
            <a:noFill/>
            <a:ln w="9525">
              <a:noFill/>
              <a:miter lim="800000"/>
              <a:headEnd/>
              <a:tailEnd/>
            </a:ln>
            <a:effectLst/>
          </p:spPr>
          <p:txBody>
            <a:bodyPr wrap="none">
              <a:spAutoFit/>
            </a:bodyPr>
            <a:lstStyle/>
            <a:p>
              <a:pPr>
                <a:buSzTx/>
                <a:buFontTx/>
                <a:buNone/>
              </a:pPr>
              <a:r>
                <a:rPr lang="en-US" sz="2000" b="1"/>
                <a:t>B</a:t>
              </a:r>
              <a:endParaRPr lang="en-US" sz="2000" b="1">
                <a:solidFill>
                  <a:srgbClr val="33CC33"/>
                </a:solidFill>
              </a:endParaRPr>
            </a:p>
          </p:txBody>
        </p:sp>
      </p:grpSp>
      <p:sp>
        <p:nvSpPr>
          <p:cNvPr id="57" name="Title 56"/>
          <p:cNvSpPr>
            <a:spLocks noGrp="1"/>
          </p:cNvSpPr>
          <p:nvPr>
            <p:ph type="title"/>
          </p:nvPr>
        </p:nvSpPr>
        <p:spPr/>
        <p:txBody>
          <a:bodyPr/>
          <a:lstStyle/>
          <a:p>
            <a:r>
              <a:rPr lang="en-US" dirty="0"/>
              <a:t>Multiclass Tree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Rule-Post Pruning</a:t>
            </a:r>
          </a:p>
        </p:txBody>
      </p:sp>
      <p:sp>
        <p:nvSpPr>
          <p:cNvPr id="3" name="Content Placeholder 2"/>
          <p:cNvSpPr>
            <a:spLocks noGrp="1"/>
          </p:cNvSpPr>
          <p:nvPr>
            <p:ph sz="quarter" idx="1"/>
          </p:nvPr>
        </p:nvSpPr>
        <p:spPr/>
        <p:txBody>
          <a:bodyPr>
            <a:normAutofit/>
          </a:bodyPr>
          <a:lstStyle/>
          <a:p>
            <a:r>
              <a:rPr lang="en-US" dirty="0"/>
              <a:t>Problem: Uses less data to construct the tree</a:t>
            </a:r>
          </a:p>
          <a:p>
            <a:r>
              <a:rPr lang="en-US" dirty="0"/>
              <a:t>Sometimes done at the </a:t>
            </a:r>
            <a:r>
              <a:rPr lang="en-US" dirty="0">
                <a:solidFill>
                  <a:srgbClr val="00B050"/>
                </a:solidFill>
              </a:rPr>
              <a:t>rules</a:t>
            </a:r>
            <a:r>
              <a:rPr lang="en-US" dirty="0"/>
              <a:t> level</a:t>
            </a:r>
          </a:p>
          <a:p>
            <a:pPr lvl="1"/>
            <a:r>
              <a:rPr lang="en-US" dirty="0"/>
              <a:t>Rules are generalized by erasing a condition </a:t>
            </a:r>
            <a:r>
              <a:rPr lang="en-US" dirty="0">
                <a:solidFill>
                  <a:srgbClr val="FF0000"/>
                </a:solidFill>
              </a:rPr>
              <a:t>(different ?)</a:t>
            </a:r>
          </a:p>
          <a:p>
            <a:pPr lvl="1"/>
            <a:r>
              <a:rPr lang="en-US" dirty="0"/>
              <a:t>Use in </a:t>
            </a:r>
            <a:r>
              <a:rPr lang="en-US" dirty="0">
                <a:solidFill>
                  <a:srgbClr val="0000FF"/>
                </a:solidFill>
              </a:rPr>
              <a:t>C4.5</a:t>
            </a:r>
          </a:p>
          <a:p>
            <a:pPr marL="514350" indent="-514350">
              <a:buFont typeface="+mj-lt"/>
              <a:buAutoNum type="arabicPeriod"/>
            </a:pPr>
            <a:r>
              <a:rPr lang="en-US" dirty="0"/>
              <a:t>Infer decision tree from training set</a:t>
            </a:r>
          </a:p>
          <a:p>
            <a:pPr marL="514350" indent="-514350">
              <a:buFont typeface="+mj-lt"/>
              <a:buAutoNum type="arabicPeriod"/>
            </a:pPr>
            <a:r>
              <a:rPr lang="en-US" dirty="0"/>
              <a:t>Convert tree to rules - one rule per branch</a:t>
            </a:r>
          </a:p>
          <a:p>
            <a:pPr marL="514350" indent="-514350">
              <a:buFont typeface="+mj-lt"/>
              <a:buAutoNum type="arabicPeriod"/>
            </a:pPr>
            <a:r>
              <a:rPr lang="en-US" dirty="0"/>
              <a:t>Prune each rule by removing preconditions that result in improved estimated accuracy</a:t>
            </a:r>
          </a:p>
          <a:p>
            <a:pPr marL="514350" indent="-514350">
              <a:buFont typeface="+mj-lt"/>
              <a:buAutoNum type="arabicPeriod"/>
            </a:pPr>
            <a:r>
              <a:rPr lang="en-US" dirty="0"/>
              <a:t>Sort the pruned rules by their estimated accuracy and consider them in this sequence when classifying unseen instances.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Trees and Rules</a:t>
            </a:r>
          </a:p>
        </p:txBody>
      </p:sp>
      <p:sp>
        <p:nvSpPr>
          <p:cNvPr id="3" name="Content Placeholder 2"/>
          <p:cNvSpPr>
            <a:spLocks noGrp="1"/>
          </p:cNvSpPr>
          <p:nvPr>
            <p:ph sz="quarter" idx="1"/>
          </p:nvPr>
        </p:nvSpPr>
        <p:spPr>
          <a:xfrm>
            <a:off x="457200" y="4415816"/>
            <a:ext cx="8229600" cy="1942142"/>
          </a:xfrm>
        </p:spPr>
        <p:txBody>
          <a:bodyPr>
            <a:normAutofit fontScale="85000" lnSpcReduction="10000"/>
          </a:bodyPr>
          <a:lstStyle/>
          <a:p>
            <a:r>
              <a:rPr lang="en-US" dirty="0"/>
              <a:t>R1: </a:t>
            </a:r>
            <a:r>
              <a:rPr lang="en-US" dirty="0">
                <a:solidFill>
                  <a:srgbClr val="0000FF"/>
                </a:solidFill>
              </a:rPr>
              <a:t>If</a:t>
            </a:r>
            <a:r>
              <a:rPr lang="en-US" dirty="0"/>
              <a:t> (Outlook=Sunny) ∧ (Humidity=High) </a:t>
            </a:r>
            <a:r>
              <a:rPr lang="en-US" dirty="0">
                <a:solidFill>
                  <a:srgbClr val="0000FF"/>
                </a:solidFill>
              </a:rPr>
              <a:t>Then</a:t>
            </a:r>
            <a:r>
              <a:rPr lang="en-US" dirty="0"/>
              <a:t> </a:t>
            </a:r>
            <a:r>
              <a:rPr lang="en-US" dirty="0" err="1"/>
              <a:t>PlayTennis</a:t>
            </a:r>
            <a:r>
              <a:rPr lang="en-US" dirty="0"/>
              <a:t>=No</a:t>
            </a:r>
          </a:p>
          <a:p>
            <a:r>
              <a:rPr lang="en-US" dirty="0"/>
              <a:t>R2: </a:t>
            </a:r>
            <a:r>
              <a:rPr lang="en-US" dirty="0">
                <a:solidFill>
                  <a:srgbClr val="0000FF"/>
                </a:solidFill>
              </a:rPr>
              <a:t>If</a:t>
            </a:r>
            <a:r>
              <a:rPr lang="en-US" dirty="0"/>
              <a:t> (Outlook=Sunny) ∧ (Humidity=Normal) </a:t>
            </a:r>
            <a:r>
              <a:rPr lang="en-US" dirty="0">
                <a:solidFill>
                  <a:srgbClr val="0000FF"/>
                </a:solidFill>
              </a:rPr>
              <a:t>Then</a:t>
            </a:r>
            <a:r>
              <a:rPr lang="en-US" dirty="0"/>
              <a:t> </a:t>
            </a:r>
            <a:r>
              <a:rPr lang="en-US" dirty="0" err="1"/>
              <a:t>PlayTennis</a:t>
            </a:r>
            <a:r>
              <a:rPr lang="en-US" dirty="0"/>
              <a:t>=Yes</a:t>
            </a:r>
          </a:p>
          <a:p>
            <a:r>
              <a:rPr lang="en-US" dirty="0"/>
              <a:t>R3: </a:t>
            </a:r>
            <a:r>
              <a:rPr lang="en-US" dirty="0">
                <a:solidFill>
                  <a:srgbClr val="0000FF"/>
                </a:solidFill>
              </a:rPr>
              <a:t>If</a:t>
            </a:r>
            <a:r>
              <a:rPr lang="en-US" dirty="0"/>
              <a:t> (Outlook=Overcast) </a:t>
            </a:r>
            <a:r>
              <a:rPr lang="en-US" dirty="0">
                <a:solidFill>
                  <a:srgbClr val="0000FF"/>
                </a:solidFill>
              </a:rPr>
              <a:t>Then</a:t>
            </a:r>
            <a:r>
              <a:rPr lang="en-US" dirty="0"/>
              <a:t> </a:t>
            </a:r>
            <a:r>
              <a:rPr lang="en-US" dirty="0" err="1"/>
              <a:t>PlayTennis</a:t>
            </a:r>
            <a:r>
              <a:rPr lang="en-US" dirty="0"/>
              <a:t>=Yes</a:t>
            </a:r>
          </a:p>
          <a:p>
            <a:r>
              <a:rPr lang="en-US" dirty="0"/>
              <a:t>R4: </a:t>
            </a:r>
            <a:r>
              <a:rPr lang="en-US" dirty="0">
                <a:solidFill>
                  <a:srgbClr val="0000FF"/>
                </a:solidFill>
              </a:rPr>
              <a:t>If</a:t>
            </a:r>
            <a:r>
              <a:rPr lang="en-US" dirty="0"/>
              <a:t> (Outlook=Rain) ∧ (Wind=Strong) </a:t>
            </a:r>
            <a:r>
              <a:rPr lang="en-US" dirty="0">
                <a:solidFill>
                  <a:srgbClr val="0000FF"/>
                </a:solidFill>
              </a:rPr>
              <a:t>Then</a:t>
            </a:r>
            <a:r>
              <a:rPr lang="en-US" dirty="0"/>
              <a:t> </a:t>
            </a:r>
            <a:r>
              <a:rPr lang="en-US" dirty="0" err="1"/>
              <a:t>PlayTennis</a:t>
            </a:r>
            <a:r>
              <a:rPr lang="en-US" dirty="0"/>
              <a:t>=No</a:t>
            </a:r>
          </a:p>
          <a:p>
            <a:r>
              <a:rPr lang="en-US" dirty="0"/>
              <a:t>R5: </a:t>
            </a:r>
            <a:r>
              <a:rPr lang="en-US" dirty="0">
                <a:solidFill>
                  <a:srgbClr val="0000FF"/>
                </a:solidFill>
              </a:rPr>
              <a:t>If</a:t>
            </a:r>
            <a:r>
              <a:rPr lang="en-US" dirty="0"/>
              <a:t> (Outlook=Rain) ∧ (Wind=Weak) </a:t>
            </a:r>
            <a:r>
              <a:rPr lang="en-US" dirty="0">
                <a:solidFill>
                  <a:srgbClr val="0000FF"/>
                </a:solidFill>
              </a:rPr>
              <a:t>Then</a:t>
            </a:r>
            <a:r>
              <a:rPr lang="en-US" dirty="0"/>
              <a:t> </a:t>
            </a:r>
            <a:r>
              <a:rPr lang="en-US" dirty="0" err="1"/>
              <a:t>PlayTennis</a:t>
            </a:r>
            <a:r>
              <a:rPr lang="en-US" dirty="0"/>
              <a:t>=Yes</a:t>
            </a:r>
          </a:p>
        </p:txBody>
      </p:sp>
      <p:sp>
        <p:nvSpPr>
          <p:cNvPr id="4" name="Text Box 3"/>
          <p:cNvSpPr txBox="1">
            <a:spLocks noChangeArrowheads="1"/>
          </p:cNvSpPr>
          <p:nvPr/>
        </p:nvSpPr>
        <p:spPr bwMode="auto">
          <a:xfrm>
            <a:off x="4014788" y="1125544"/>
            <a:ext cx="121285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Outlook </a:t>
            </a:r>
          </a:p>
        </p:txBody>
      </p:sp>
      <p:sp>
        <p:nvSpPr>
          <p:cNvPr id="5" name="Text Box 4"/>
          <p:cNvSpPr txBox="1">
            <a:spLocks noChangeArrowheads="1"/>
          </p:cNvSpPr>
          <p:nvPr/>
        </p:nvSpPr>
        <p:spPr bwMode="auto">
          <a:xfrm>
            <a:off x="3998913" y="2378082"/>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Overcast</a:t>
            </a:r>
            <a:endParaRPr lang="en-US" sz="2000" b="1">
              <a:solidFill>
                <a:srgbClr val="0000FF"/>
              </a:solidFill>
            </a:endParaRPr>
          </a:p>
        </p:txBody>
      </p:sp>
      <p:sp>
        <p:nvSpPr>
          <p:cNvPr id="6" name="Text Box 5"/>
          <p:cNvSpPr txBox="1">
            <a:spLocks noChangeArrowheads="1"/>
          </p:cNvSpPr>
          <p:nvPr/>
        </p:nvSpPr>
        <p:spPr bwMode="auto">
          <a:xfrm>
            <a:off x="5740400" y="2328869"/>
            <a:ext cx="735013"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Rain</a:t>
            </a:r>
            <a:endParaRPr lang="en-US" sz="2000" b="1">
              <a:solidFill>
                <a:srgbClr val="0000FF"/>
              </a:solidFill>
            </a:endParaRPr>
          </a:p>
        </p:txBody>
      </p:sp>
      <p:cxnSp>
        <p:nvCxnSpPr>
          <p:cNvPr id="7" name="AutoShape 6"/>
          <p:cNvCxnSpPr>
            <a:cxnSpLocks noChangeShapeType="1"/>
            <a:stCxn id="4" idx="2"/>
            <a:endCxn id="6" idx="0"/>
          </p:cNvCxnSpPr>
          <p:nvPr/>
        </p:nvCxnSpPr>
        <p:spPr bwMode="auto">
          <a:xfrm>
            <a:off x="4621213" y="1522419"/>
            <a:ext cx="1487487" cy="806450"/>
          </a:xfrm>
          <a:prstGeom prst="straightConnector1">
            <a:avLst/>
          </a:prstGeom>
          <a:noFill/>
          <a:ln w="9525">
            <a:solidFill>
              <a:schemeClr val="tx1"/>
            </a:solidFill>
            <a:round/>
            <a:headEnd/>
            <a:tailEnd/>
          </a:ln>
          <a:effectLst/>
        </p:spPr>
      </p:cxnSp>
      <p:cxnSp>
        <p:nvCxnSpPr>
          <p:cNvPr id="8" name="AutoShape 7"/>
          <p:cNvCxnSpPr>
            <a:cxnSpLocks noChangeShapeType="1"/>
            <a:stCxn id="4" idx="2"/>
            <a:endCxn id="5" idx="0"/>
          </p:cNvCxnSpPr>
          <p:nvPr/>
        </p:nvCxnSpPr>
        <p:spPr bwMode="auto">
          <a:xfrm>
            <a:off x="4621213" y="1522419"/>
            <a:ext cx="12700" cy="855663"/>
          </a:xfrm>
          <a:prstGeom prst="straightConnector1">
            <a:avLst/>
          </a:prstGeom>
          <a:noFill/>
          <a:ln w="9525">
            <a:solidFill>
              <a:schemeClr val="tx1"/>
            </a:solidFill>
            <a:round/>
            <a:headEnd/>
            <a:tailEnd/>
          </a:ln>
          <a:effectLst/>
        </p:spPr>
      </p:cxnSp>
      <p:sp>
        <p:nvSpPr>
          <p:cNvPr id="9" name="Text Box 11"/>
          <p:cNvSpPr txBox="1">
            <a:spLocks noChangeArrowheads="1"/>
          </p:cNvSpPr>
          <p:nvPr/>
        </p:nvSpPr>
        <p:spPr bwMode="auto">
          <a:xfrm>
            <a:off x="2705100" y="2378082"/>
            <a:ext cx="9620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Sunny</a:t>
            </a:r>
            <a:endParaRPr lang="en-US" sz="2000" b="1">
              <a:solidFill>
                <a:srgbClr val="0000FF"/>
              </a:solidFill>
            </a:endParaRPr>
          </a:p>
        </p:txBody>
      </p:sp>
      <p:cxnSp>
        <p:nvCxnSpPr>
          <p:cNvPr id="10" name="AutoShape 13"/>
          <p:cNvCxnSpPr>
            <a:cxnSpLocks noChangeShapeType="1"/>
            <a:stCxn id="4" idx="2"/>
            <a:endCxn id="9" idx="0"/>
          </p:cNvCxnSpPr>
          <p:nvPr/>
        </p:nvCxnSpPr>
        <p:spPr bwMode="auto">
          <a:xfrm flipH="1">
            <a:off x="3186113" y="1522419"/>
            <a:ext cx="1435100" cy="855663"/>
          </a:xfrm>
          <a:prstGeom prst="straightConnector1">
            <a:avLst/>
          </a:prstGeom>
          <a:noFill/>
          <a:ln w="9525">
            <a:solidFill>
              <a:schemeClr val="tx1"/>
            </a:solidFill>
            <a:round/>
            <a:headEnd/>
            <a:tailEnd/>
          </a:ln>
          <a:effectLst/>
        </p:spPr>
      </p:cxnSp>
      <p:sp>
        <p:nvSpPr>
          <p:cNvPr id="11" name="Text Box 16"/>
          <p:cNvSpPr txBox="1">
            <a:spLocks noChangeArrowheads="1"/>
          </p:cNvSpPr>
          <p:nvPr/>
        </p:nvSpPr>
        <p:spPr bwMode="auto">
          <a:xfrm>
            <a:off x="4219575" y="2774957"/>
            <a:ext cx="636588"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sp>
        <p:nvSpPr>
          <p:cNvPr id="12" name="Text Box 17"/>
          <p:cNvSpPr txBox="1">
            <a:spLocks noChangeArrowheads="1"/>
          </p:cNvSpPr>
          <p:nvPr/>
        </p:nvSpPr>
        <p:spPr bwMode="auto">
          <a:xfrm>
            <a:off x="2595563" y="2774957"/>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Humidity</a:t>
            </a:r>
          </a:p>
        </p:txBody>
      </p:sp>
      <p:sp>
        <p:nvSpPr>
          <p:cNvPr id="13" name="Text Box 18"/>
          <p:cNvSpPr txBox="1">
            <a:spLocks noChangeArrowheads="1"/>
          </p:cNvSpPr>
          <p:nvPr/>
        </p:nvSpPr>
        <p:spPr bwMode="auto">
          <a:xfrm>
            <a:off x="5843588" y="2774957"/>
            <a:ext cx="804862"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Wind</a:t>
            </a:r>
          </a:p>
        </p:txBody>
      </p:sp>
      <p:sp>
        <p:nvSpPr>
          <p:cNvPr id="14" name="Text Box 19"/>
          <p:cNvSpPr txBox="1">
            <a:spLocks noChangeArrowheads="1"/>
          </p:cNvSpPr>
          <p:nvPr/>
        </p:nvSpPr>
        <p:spPr bwMode="auto">
          <a:xfrm>
            <a:off x="3246438" y="3632207"/>
            <a:ext cx="1058862"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Normal</a:t>
            </a:r>
            <a:endParaRPr lang="en-US" sz="2000" b="1">
              <a:solidFill>
                <a:srgbClr val="0000FF"/>
              </a:solidFill>
            </a:endParaRPr>
          </a:p>
        </p:txBody>
      </p:sp>
      <p:sp>
        <p:nvSpPr>
          <p:cNvPr id="15" name="Text Box 20"/>
          <p:cNvSpPr txBox="1">
            <a:spLocks noChangeArrowheads="1"/>
          </p:cNvSpPr>
          <p:nvPr/>
        </p:nvSpPr>
        <p:spPr bwMode="auto">
          <a:xfrm>
            <a:off x="2144713" y="3632207"/>
            <a:ext cx="749300" cy="396875"/>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High</a:t>
            </a:r>
            <a:endParaRPr lang="en-US" sz="2000" b="1" dirty="0">
              <a:solidFill>
                <a:srgbClr val="0000FF"/>
              </a:solidFill>
            </a:endParaRPr>
          </a:p>
        </p:txBody>
      </p:sp>
      <p:cxnSp>
        <p:nvCxnSpPr>
          <p:cNvPr id="16" name="AutoShape 21"/>
          <p:cNvCxnSpPr>
            <a:cxnSpLocks noChangeShapeType="1"/>
            <a:stCxn id="14" idx="0"/>
            <a:endCxn id="12" idx="2"/>
          </p:cNvCxnSpPr>
          <p:nvPr/>
        </p:nvCxnSpPr>
        <p:spPr bwMode="auto">
          <a:xfrm flipH="1" flipV="1">
            <a:off x="3230563" y="3171832"/>
            <a:ext cx="546100" cy="460375"/>
          </a:xfrm>
          <a:prstGeom prst="straightConnector1">
            <a:avLst/>
          </a:prstGeom>
          <a:noFill/>
          <a:ln w="9525">
            <a:solidFill>
              <a:schemeClr val="tx1"/>
            </a:solidFill>
            <a:round/>
            <a:headEnd/>
            <a:tailEnd/>
          </a:ln>
          <a:effectLst/>
        </p:spPr>
      </p:cxnSp>
      <p:cxnSp>
        <p:nvCxnSpPr>
          <p:cNvPr id="17" name="AutoShape 22"/>
          <p:cNvCxnSpPr>
            <a:cxnSpLocks noChangeShapeType="1"/>
            <a:stCxn id="15" idx="0"/>
            <a:endCxn id="12" idx="2"/>
          </p:cNvCxnSpPr>
          <p:nvPr/>
        </p:nvCxnSpPr>
        <p:spPr bwMode="auto">
          <a:xfrm flipV="1">
            <a:off x="2519363" y="3171832"/>
            <a:ext cx="711200" cy="460375"/>
          </a:xfrm>
          <a:prstGeom prst="straightConnector1">
            <a:avLst/>
          </a:prstGeom>
          <a:noFill/>
          <a:ln w="9525">
            <a:solidFill>
              <a:schemeClr val="tx1"/>
            </a:solidFill>
            <a:round/>
            <a:headEnd/>
            <a:tailEnd/>
          </a:ln>
          <a:effectLst/>
        </p:spPr>
      </p:cxnSp>
      <p:sp>
        <p:nvSpPr>
          <p:cNvPr id="18" name="Text Box 23"/>
          <p:cNvSpPr txBox="1">
            <a:spLocks noChangeArrowheads="1"/>
          </p:cNvSpPr>
          <p:nvPr/>
        </p:nvSpPr>
        <p:spPr bwMode="auto">
          <a:xfrm>
            <a:off x="2219325" y="3960819"/>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19" name="Text Box 24"/>
          <p:cNvSpPr txBox="1">
            <a:spLocks noChangeArrowheads="1"/>
          </p:cNvSpPr>
          <p:nvPr/>
        </p:nvSpPr>
        <p:spPr bwMode="auto">
          <a:xfrm>
            <a:off x="3400425" y="3944944"/>
            <a:ext cx="636588" cy="396875"/>
          </a:xfrm>
          <a:prstGeom prst="rect">
            <a:avLst/>
          </a:prstGeom>
          <a:noFill/>
          <a:ln w="9525">
            <a:noFill/>
            <a:miter lim="800000"/>
            <a:headEnd/>
            <a:tailEnd/>
          </a:ln>
          <a:effectLst/>
        </p:spPr>
        <p:txBody>
          <a:bodyPr wrap="none">
            <a:spAutoFit/>
          </a:bodyPr>
          <a:lstStyle/>
          <a:p>
            <a:pPr>
              <a:buSzTx/>
              <a:buFontTx/>
              <a:buNone/>
            </a:pPr>
            <a:r>
              <a:rPr lang="en-US" sz="2000" b="1" u="sng" dirty="0">
                <a:solidFill>
                  <a:srgbClr val="0000FF"/>
                </a:solidFill>
              </a:rPr>
              <a:t>Yes</a:t>
            </a:r>
          </a:p>
        </p:txBody>
      </p:sp>
      <p:sp>
        <p:nvSpPr>
          <p:cNvPr id="20" name="Text Box 25"/>
          <p:cNvSpPr txBox="1">
            <a:spLocks noChangeArrowheads="1"/>
          </p:cNvSpPr>
          <p:nvPr/>
        </p:nvSpPr>
        <p:spPr bwMode="auto">
          <a:xfrm>
            <a:off x="6359525" y="3632207"/>
            <a:ext cx="879793"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Weak</a:t>
            </a:r>
            <a:endParaRPr lang="en-US" sz="2000" b="1" dirty="0">
              <a:solidFill>
                <a:srgbClr val="0000FF"/>
              </a:solidFill>
            </a:endParaRPr>
          </a:p>
        </p:txBody>
      </p:sp>
      <p:sp>
        <p:nvSpPr>
          <p:cNvPr id="21" name="Text Box 26"/>
          <p:cNvSpPr txBox="1">
            <a:spLocks noChangeArrowheads="1"/>
          </p:cNvSpPr>
          <p:nvPr/>
        </p:nvSpPr>
        <p:spPr bwMode="auto">
          <a:xfrm>
            <a:off x="5257800" y="3632207"/>
            <a:ext cx="994183"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Strong</a:t>
            </a:r>
            <a:endParaRPr lang="en-US" sz="2000" b="1" dirty="0">
              <a:solidFill>
                <a:srgbClr val="0000FF"/>
              </a:solidFill>
            </a:endParaRPr>
          </a:p>
        </p:txBody>
      </p:sp>
      <p:sp>
        <p:nvSpPr>
          <p:cNvPr id="22" name="Text Box 27"/>
          <p:cNvSpPr txBox="1">
            <a:spLocks noChangeArrowheads="1"/>
          </p:cNvSpPr>
          <p:nvPr/>
        </p:nvSpPr>
        <p:spPr bwMode="auto">
          <a:xfrm>
            <a:off x="5332413" y="3944944"/>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23" name="Text Box 28"/>
          <p:cNvSpPr txBox="1">
            <a:spLocks noChangeArrowheads="1"/>
          </p:cNvSpPr>
          <p:nvPr/>
        </p:nvSpPr>
        <p:spPr bwMode="auto">
          <a:xfrm>
            <a:off x="6513513" y="3929069"/>
            <a:ext cx="636587"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cxnSp>
        <p:nvCxnSpPr>
          <p:cNvPr id="24" name="AutoShape 29"/>
          <p:cNvCxnSpPr>
            <a:cxnSpLocks noChangeShapeType="1"/>
            <a:stCxn id="13" idx="2"/>
            <a:endCxn id="20" idx="0"/>
          </p:cNvCxnSpPr>
          <p:nvPr/>
        </p:nvCxnSpPr>
        <p:spPr bwMode="auto">
          <a:xfrm rot="16200000" flipH="1">
            <a:off x="6292533" y="3125317"/>
            <a:ext cx="460375" cy="553403"/>
          </a:xfrm>
          <a:prstGeom prst="straightConnector1">
            <a:avLst/>
          </a:prstGeom>
          <a:noFill/>
          <a:ln w="9525">
            <a:solidFill>
              <a:schemeClr val="tx1"/>
            </a:solidFill>
            <a:round/>
            <a:headEnd/>
            <a:tailEnd/>
          </a:ln>
          <a:effectLst/>
        </p:spPr>
      </p:cxnSp>
      <p:cxnSp>
        <p:nvCxnSpPr>
          <p:cNvPr id="25" name="AutoShape 30"/>
          <p:cNvCxnSpPr>
            <a:cxnSpLocks noChangeShapeType="1"/>
            <a:stCxn id="21" idx="0"/>
            <a:endCxn id="13" idx="2"/>
          </p:cNvCxnSpPr>
          <p:nvPr/>
        </p:nvCxnSpPr>
        <p:spPr bwMode="auto">
          <a:xfrm rot="5400000" flipH="1" flipV="1">
            <a:off x="5770268" y="3156457"/>
            <a:ext cx="460375" cy="491127"/>
          </a:xfrm>
          <a:prstGeom prst="straightConnector1">
            <a:avLst/>
          </a:prstGeom>
          <a:noFill/>
          <a:ln w="9525">
            <a:solidFill>
              <a:schemeClr val="tx1"/>
            </a:solidFill>
            <a:round/>
            <a:headEnd/>
            <a:tailEnd/>
          </a:ln>
          <a:effec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Values</a:t>
            </a:r>
          </a:p>
        </p:txBody>
      </p:sp>
      <p:sp>
        <p:nvSpPr>
          <p:cNvPr id="3" name="Content Placeholder 2"/>
          <p:cNvSpPr>
            <a:spLocks noGrp="1"/>
          </p:cNvSpPr>
          <p:nvPr>
            <p:ph sz="quarter" idx="1"/>
          </p:nvPr>
        </p:nvSpPr>
        <p:spPr/>
        <p:txBody>
          <a:bodyPr/>
          <a:lstStyle/>
          <a:p>
            <a:r>
              <a:rPr lang="en-US" dirty="0"/>
              <a:t>Real-valued attributes can, in advance, be </a:t>
            </a:r>
            <a:r>
              <a:rPr lang="en-US" dirty="0" err="1"/>
              <a:t>discretized</a:t>
            </a:r>
            <a:r>
              <a:rPr lang="en-US" dirty="0"/>
              <a:t> into ranges, such as big, medium, small</a:t>
            </a:r>
          </a:p>
          <a:p>
            <a:r>
              <a:rPr lang="en-US" dirty="0"/>
              <a:t>Alternatively, one can develop splitting nodes based on thresholds of the form  A &lt; T  that partition the data in to examples that satisfy A &lt; T  and A &gt;= T.</a:t>
            </a:r>
          </a:p>
          <a:p>
            <a:pPr lvl="1"/>
            <a:r>
              <a:rPr lang="en-US" dirty="0"/>
              <a:t>T must always lie at such a boundary [Fayyad 1991]</a:t>
            </a:r>
          </a:p>
          <a:p>
            <a:r>
              <a:rPr lang="en-US" dirty="0"/>
              <a:t>The information gain for these splits is calculated in the same way and compared to the information can of discrete splits. </a:t>
            </a:r>
          </a:p>
          <a:p>
            <a:pPr>
              <a:buNone/>
            </a:pPr>
            <a:endParaRPr lang="en-US" dirty="0"/>
          </a:p>
        </p:txBody>
      </p:sp>
      <p:sp>
        <p:nvSpPr>
          <p:cNvPr id="4" name="TextBox 3"/>
          <p:cNvSpPr txBox="1"/>
          <p:nvPr/>
        </p:nvSpPr>
        <p:spPr>
          <a:xfrm>
            <a:off x="2000232" y="5334672"/>
            <a:ext cx="5398081"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a:t>How to split into multiple intervals?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Values</a:t>
            </a:r>
          </a:p>
        </p:txBody>
      </p:sp>
      <p:graphicFrame>
        <p:nvGraphicFramePr>
          <p:cNvPr id="4" name="Content Placeholder 3"/>
          <p:cNvGraphicFramePr>
            <a:graphicFrameLocks noGrp="1"/>
          </p:cNvGraphicFramePr>
          <p:nvPr>
            <p:ph sz="quarter" idx="1"/>
          </p:nvPr>
        </p:nvGraphicFramePr>
        <p:xfrm>
          <a:off x="457200" y="1219200"/>
          <a:ext cx="8229599" cy="74168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r>
                        <a:rPr kumimoji="0" lang="en-US" sz="1800" b="1" kern="1200" baseline="0" dirty="0">
                          <a:solidFill>
                            <a:schemeClr val="lt1"/>
                          </a:solidFill>
                          <a:latin typeface="+mn-lt"/>
                          <a:ea typeface="+mn-ea"/>
                          <a:cs typeface="+mn-cs"/>
                        </a:rPr>
                        <a:t>Temp</a:t>
                      </a:r>
                      <a:endParaRPr lang="en-US" dirty="0"/>
                    </a:p>
                  </a:txBody>
                  <a:tcPr/>
                </a:tc>
                <a:tc>
                  <a:txBody>
                    <a:bodyPr/>
                    <a:lstStyle/>
                    <a:p>
                      <a:r>
                        <a:rPr kumimoji="0" lang="en-US" sz="1800" b="1" kern="1200" baseline="0" dirty="0">
                          <a:solidFill>
                            <a:schemeClr val="lt1"/>
                          </a:solidFill>
                          <a:latin typeface="+mn-lt"/>
                          <a:ea typeface="+mn-ea"/>
                          <a:cs typeface="+mn-cs"/>
                        </a:rPr>
                        <a:t>40 C</a:t>
                      </a:r>
                      <a:endParaRPr lang="en-US" dirty="0"/>
                    </a:p>
                  </a:txBody>
                  <a:tcPr/>
                </a:tc>
                <a:tc>
                  <a:txBody>
                    <a:bodyPr/>
                    <a:lstStyle/>
                    <a:p>
                      <a:r>
                        <a:rPr kumimoji="0" lang="en-US" sz="1800" b="1" kern="1200" baseline="0" dirty="0">
                          <a:solidFill>
                            <a:schemeClr val="lt1"/>
                          </a:solidFill>
                          <a:latin typeface="+mn-lt"/>
                          <a:ea typeface="+mn-ea"/>
                          <a:cs typeface="+mn-cs"/>
                        </a:rPr>
                        <a:t>48 C</a:t>
                      </a:r>
                      <a:endParaRPr lang="en-US" dirty="0"/>
                    </a:p>
                  </a:txBody>
                  <a:tcPr/>
                </a:tc>
                <a:tc>
                  <a:txBody>
                    <a:bodyPr/>
                    <a:lstStyle/>
                    <a:p>
                      <a:r>
                        <a:rPr kumimoji="0" lang="en-US" sz="1800" b="1" kern="1200" baseline="0" dirty="0">
                          <a:solidFill>
                            <a:schemeClr val="lt1"/>
                          </a:solidFill>
                          <a:latin typeface="+mn-lt"/>
                          <a:ea typeface="+mn-ea"/>
                          <a:cs typeface="+mn-cs"/>
                        </a:rPr>
                        <a:t>60 C</a:t>
                      </a:r>
                      <a:endParaRPr lang="en-US" dirty="0"/>
                    </a:p>
                  </a:txBody>
                  <a:tcPr/>
                </a:tc>
                <a:tc>
                  <a:txBody>
                    <a:bodyPr/>
                    <a:lstStyle/>
                    <a:p>
                      <a:r>
                        <a:rPr kumimoji="0" lang="en-US" sz="1800" b="1" kern="1200" baseline="0" dirty="0">
                          <a:solidFill>
                            <a:schemeClr val="lt1"/>
                          </a:solidFill>
                          <a:latin typeface="+mn-lt"/>
                          <a:ea typeface="+mn-ea"/>
                          <a:cs typeface="+mn-cs"/>
                        </a:rPr>
                        <a:t>72 C</a:t>
                      </a:r>
                      <a:endParaRPr lang="en-US" dirty="0"/>
                    </a:p>
                  </a:txBody>
                  <a:tcPr/>
                </a:tc>
                <a:tc>
                  <a:txBody>
                    <a:bodyPr/>
                    <a:lstStyle/>
                    <a:p>
                      <a:r>
                        <a:rPr kumimoji="0" lang="en-US" sz="1800" b="1" kern="1200" baseline="0" dirty="0">
                          <a:solidFill>
                            <a:schemeClr val="lt1"/>
                          </a:solidFill>
                          <a:latin typeface="+mn-lt"/>
                          <a:ea typeface="+mn-ea"/>
                          <a:cs typeface="+mn-cs"/>
                        </a:rPr>
                        <a:t>80 C</a:t>
                      </a:r>
                      <a:endParaRPr lang="en-US" dirty="0"/>
                    </a:p>
                  </a:txBody>
                  <a:tcPr/>
                </a:tc>
                <a:tc>
                  <a:txBody>
                    <a:bodyPr/>
                    <a:lstStyle/>
                    <a:p>
                      <a:r>
                        <a:rPr kumimoji="0" lang="en-US" sz="1800" b="1" kern="1200" baseline="0" dirty="0">
                          <a:solidFill>
                            <a:schemeClr val="lt1"/>
                          </a:solidFill>
                          <a:latin typeface="+mn-lt"/>
                          <a:ea typeface="+mn-ea"/>
                          <a:cs typeface="+mn-cs"/>
                        </a:rPr>
                        <a:t>90 C</a:t>
                      </a:r>
                      <a:endParaRPr lang="en-US" b="0" dirty="0"/>
                    </a:p>
                  </a:txBody>
                  <a:tcPr/>
                </a:tc>
                <a:extLst>
                  <a:ext uri="{0D108BD9-81ED-4DB2-BD59-A6C34878D82A}">
                    <a16:rowId xmlns:a16="http://schemas.microsoft.com/office/drawing/2014/main" val="10000"/>
                  </a:ext>
                </a:extLst>
              </a:tr>
              <a:tr h="370840">
                <a:tc>
                  <a:txBody>
                    <a:bodyPr/>
                    <a:lstStyle/>
                    <a:p>
                      <a:r>
                        <a:rPr kumimoji="0" lang="en-US" sz="1800" kern="1200" baseline="0" dirty="0" err="1">
                          <a:solidFill>
                            <a:schemeClr val="dk1"/>
                          </a:solidFill>
                          <a:latin typeface="+mn-lt"/>
                          <a:ea typeface="+mn-ea"/>
                          <a:cs typeface="+mn-cs"/>
                        </a:rPr>
                        <a:t>PlayTennis</a:t>
                      </a:r>
                      <a:endParaRPr lang="en-US" dirty="0"/>
                    </a:p>
                  </a:txBody>
                  <a:tcPr/>
                </a:tc>
                <a:tc>
                  <a:txBody>
                    <a:bodyPr/>
                    <a:lstStyle/>
                    <a:p>
                      <a:r>
                        <a:rPr kumimoji="0" lang="en-US" sz="1800" kern="1200" baseline="0" dirty="0">
                          <a:solidFill>
                            <a:schemeClr val="dk1"/>
                          </a:solidFill>
                          <a:latin typeface="+mn-lt"/>
                          <a:ea typeface="+mn-ea"/>
                          <a:cs typeface="+mn-cs"/>
                        </a:rPr>
                        <a:t>No</a:t>
                      </a:r>
                      <a:endParaRPr lang="en-US" dirty="0"/>
                    </a:p>
                  </a:txBody>
                  <a:tcPr/>
                </a:tc>
                <a:tc>
                  <a:txBody>
                    <a:bodyPr/>
                    <a:lstStyle/>
                    <a:p>
                      <a:r>
                        <a:rPr kumimoji="0" lang="en-US" sz="1800" kern="1200" baseline="0" dirty="0">
                          <a:solidFill>
                            <a:schemeClr val="dk1"/>
                          </a:solidFill>
                          <a:latin typeface="+mn-lt"/>
                          <a:ea typeface="+mn-ea"/>
                          <a:cs typeface="+mn-cs"/>
                        </a:rPr>
                        <a:t>No</a:t>
                      </a:r>
                      <a:endParaRPr lang="en-US" dirty="0"/>
                    </a:p>
                  </a:txBody>
                  <a:tcPr/>
                </a:tc>
                <a:tc>
                  <a:txBody>
                    <a:bodyPr/>
                    <a:lstStyle/>
                    <a:p>
                      <a:r>
                        <a:rPr kumimoji="0" lang="en-US" sz="1800" kern="1200" baseline="0" dirty="0">
                          <a:solidFill>
                            <a:schemeClr val="dk1"/>
                          </a:solidFill>
                          <a:latin typeface="+mn-lt"/>
                          <a:ea typeface="+mn-ea"/>
                          <a:cs typeface="+mn-cs"/>
                        </a:rPr>
                        <a:t>Yes</a:t>
                      </a:r>
                      <a:endParaRPr lang="en-US" dirty="0"/>
                    </a:p>
                  </a:txBody>
                  <a:tcPr/>
                </a:tc>
                <a:tc>
                  <a:txBody>
                    <a:bodyPr/>
                    <a:lstStyle/>
                    <a:p>
                      <a:r>
                        <a:rPr kumimoji="0" lang="en-US" sz="1800" kern="1200" baseline="0" dirty="0">
                          <a:solidFill>
                            <a:schemeClr val="dk1"/>
                          </a:solidFill>
                          <a:latin typeface="+mn-lt"/>
                          <a:ea typeface="+mn-ea"/>
                          <a:cs typeface="+mn-cs"/>
                        </a:rPr>
                        <a:t>Yes</a:t>
                      </a:r>
                      <a:endParaRPr lang="en-US" dirty="0"/>
                    </a:p>
                  </a:txBody>
                  <a:tcPr/>
                </a:tc>
                <a:tc>
                  <a:txBody>
                    <a:bodyPr/>
                    <a:lstStyle/>
                    <a:p>
                      <a:r>
                        <a:rPr kumimoji="0" lang="en-US" sz="1800" kern="1200" baseline="0" dirty="0">
                          <a:solidFill>
                            <a:schemeClr val="dk1"/>
                          </a:solidFill>
                          <a:latin typeface="+mn-lt"/>
                          <a:ea typeface="+mn-ea"/>
                          <a:cs typeface="+mn-cs"/>
                        </a:rPr>
                        <a:t>Yes</a:t>
                      </a:r>
                      <a:endParaRPr lang="en-US" dirty="0"/>
                    </a:p>
                  </a:txBody>
                  <a:tcPr/>
                </a:tc>
                <a:tc>
                  <a:txBody>
                    <a:bodyPr/>
                    <a:lstStyle/>
                    <a:p>
                      <a:r>
                        <a:rPr kumimoji="0" lang="en-US" sz="1800" kern="1200" baseline="0" dirty="0">
                          <a:solidFill>
                            <a:schemeClr val="dk1"/>
                          </a:solidFill>
                          <a:latin typeface="+mn-lt"/>
                          <a:ea typeface="+mn-ea"/>
                          <a:cs typeface="+mn-cs"/>
                        </a:rPr>
                        <a:t>No</a:t>
                      </a:r>
                      <a:endParaRPr lang="en-US" dirty="0"/>
                    </a:p>
                  </a:txBody>
                  <a:tcPr/>
                </a:tc>
                <a:extLst>
                  <a:ext uri="{0D108BD9-81ED-4DB2-BD59-A6C34878D82A}">
                    <a16:rowId xmlns:a16="http://schemas.microsoft.com/office/drawing/2014/main" val="10001"/>
                  </a:ext>
                </a:extLst>
              </a:tr>
            </a:tbl>
          </a:graphicData>
        </a:graphic>
      </p:graphicFrame>
      <p:grpSp>
        <p:nvGrpSpPr>
          <p:cNvPr id="50" name="Group 49"/>
          <p:cNvGrpSpPr/>
          <p:nvPr/>
        </p:nvGrpSpPr>
        <p:grpSpPr>
          <a:xfrm>
            <a:off x="2786050" y="1214422"/>
            <a:ext cx="2392001" cy="1714512"/>
            <a:chOff x="2786050" y="1214422"/>
            <a:chExt cx="2392001" cy="1714512"/>
          </a:xfrm>
        </p:grpSpPr>
        <p:cxnSp>
          <p:nvCxnSpPr>
            <p:cNvPr id="6" name="Straight Arrow Connector 5"/>
            <p:cNvCxnSpPr/>
            <p:nvPr/>
          </p:nvCxnSpPr>
          <p:spPr>
            <a:xfrm rot="5400000">
              <a:off x="3465505" y="1749413"/>
              <a:ext cx="107157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2786050" y="2405714"/>
              <a:ext cx="2392001" cy="523220"/>
            </a:xfrm>
            <a:prstGeom prst="rect">
              <a:avLst/>
            </a:prstGeom>
            <a:noFill/>
          </p:spPr>
          <p:txBody>
            <a:bodyPr wrap="none" rtlCol="0">
              <a:spAutoFit/>
            </a:bodyPr>
            <a:lstStyle/>
            <a:p>
              <a:r>
                <a:rPr lang="en-US" dirty="0"/>
                <a:t>(48+60)/2 = 54</a:t>
              </a:r>
            </a:p>
          </p:txBody>
        </p:sp>
      </p:grpSp>
      <p:grpSp>
        <p:nvGrpSpPr>
          <p:cNvPr id="51" name="Group 50"/>
          <p:cNvGrpSpPr/>
          <p:nvPr/>
        </p:nvGrpSpPr>
        <p:grpSpPr>
          <a:xfrm>
            <a:off x="6251965" y="1214422"/>
            <a:ext cx="2392001" cy="1643074"/>
            <a:chOff x="6251965" y="1214422"/>
            <a:chExt cx="2392001" cy="1643074"/>
          </a:xfrm>
        </p:grpSpPr>
        <p:sp>
          <p:nvSpPr>
            <p:cNvPr id="12" name="TextBox 11"/>
            <p:cNvSpPr txBox="1"/>
            <p:nvPr/>
          </p:nvSpPr>
          <p:spPr>
            <a:xfrm>
              <a:off x="6251965" y="2334276"/>
              <a:ext cx="2392001" cy="523220"/>
            </a:xfrm>
            <a:prstGeom prst="rect">
              <a:avLst/>
            </a:prstGeom>
            <a:noFill/>
          </p:spPr>
          <p:txBody>
            <a:bodyPr wrap="none" rtlCol="0">
              <a:spAutoFit/>
            </a:bodyPr>
            <a:lstStyle/>
            <a:p>
              <a:r>
                <a:rPr lang="en-US" dirty="0"/>
                <a:t>(80+90)/2 = 85</a:t>
              </a:r>
            </a:p>
          </p:txBody>
        </p:sp>
        <p:cxnSp>
          <p:nvCxnSpPr>
            <p:cNvPr id="16" name="Straight Arrow Connector 15"/>
            <p:cNvCxnSpPr/>
            <p:nvPr/>
          </p:nvCxnSpPr>
          <p:spPr>
            <a:xfrm rot="5400000">
              <a:off x="6965967" y="1749413"/>
              <a:ext cx="107157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pSp>
      <p:grpSp>
        <p:nvGrpSpPr>
          <p:cNvPr id="48" name="Group 47"/>
          <p:cNvGrpSpPr/>
          <p:nvPr/>
        </p:nvGrpSpPr>
        <p:grpSpPr>
          <a:xfrm>
            <a:off x="2643174" y="2857496"/>
            <a:ext cx="2857520" cy="2666360"/>
            <a:chOff x="2643174" y="2857496"/>
            <a:chExt cx="2857520" cy="2666360"/>
          </a:xfrm>
        </p:grpSpPr>
        <p:grpSp>
          <p:nvGrpSpPr>
            <p:cNvPr id="18" name="Group 41"/>
            <p:cNvGrpSpPr/>
            <p:nvPr/>
          </p:nvGrpSpPr>
          <p:grpSpPr>
            <a:xfrm>
              <a:off x="2750017" y="2857496"/>
              <a:ext cx="2107735" cy="2025677"/>
              <a:chOff x="1945143" y="1550988"/>
              <a:chExt cx="2107735" cy="2025677"/>
            </a:xfrm>
          </p:grpSpPr>
          <p:sp>
            <p:nvSpPr>
              <p:cNvPr id="19" name="Text Box 4"/>
              <p:cNvSpPr txBox="1">
                <a:spLocks noChangeArrowheads="1"/>
              </p:cNvSpPr>
              <p:nvPr/>
            </p:nvSpPr>
            <p:spPr bwMode="auto">
              <a:xfrm>
                <a:off x="2687358" y="1550988"/>
                <a:ext cx="962956"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Temp&gt;54</a:t>
                </a:r>
              </a:p>
            </p:txBody>
          </p:sp>
          <p:sp>
            <p:nvSpPr>
              <p:cNvPr id="20" name="Text Box 5"/>
              <p:cNvSpPr txBox="1">
                <a:spLocks noChangeArrowheads="1"/>
              </p:cNvSpPr>
              <p:nvPr/>
            </p:nvSpPr>
            <p:spPr bwMode="auto">
              <a:xfrm>
                <a:off x="3552812" y="2193930"/>
                <a:ext cx="444352"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66"/>
                    </a:solidFill>
                  </a:rPr>
                  <a:t>No</a:t>
                </a:r>
                <a:endParaRPr lang="en-US" sz="1400" b="1" dirty="0">
                  <a:solidFill>
                    <a:srgbClr val="0000FF"/>
                  </a:solidFill>
                </a:endParaRPr>
              </a:p>
            </p:txBody>
          </p:sp>
          <p:cxnSp>
            <p:nvCxnSpPr>
              <p:cNvPr id="21" name="AutoShape 8"/>
              <p:cNvCxnSpPr>
                <a:cxnSpLocks noChangeShapeType="1"/>
                <a:stCxn id="19" idx="2"/>
                <a:endCxn id="20" idx="0"/>
              </p:cNvCxnSpPr>
              <p:nvPr/>
            </p:nvCxnSpPr>
            <p:spPr bwMode="auto">
              <a:xfrm rot="16200000" flipH="1">
                <a:off x="3304330" y="1723271"/>
                <a:ext cx="335165" cy="606152"/>
              </a:xfrm>
              <a:prstGeom prst="straightConnector1">
                <a:avLst/>
              </a:prstGeom>
              <a:noFill/>
              <a:ln w="9525">
                <a:solidFill>
                  <a:schemeClr val="tx1"/>
                </a:solidFill>
                <a:round/>
                <a:headEnd/>
                <a:tailEnd/>
              </a:ln>
              <a:effectLst/>
            </p:spPr>
          </p:cxnSp>
          <p:sp>
            <p:nvSpPr>
              <p:cNvPr id="22" name="Text Box 16"/>
              <p:cNvSpPr txBox="1">
                <a:spLocks noChangeArrowheads="1"/>
              </p:cNvSpPr>
              <p:nvPr/>
            </p:nvSpPr>
            <p:spPr bwMode="auto">
              <a:xfrm>
                <a:off x="2338366" y="2193930"/>
                <a:ext cx="464294"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66"/>
                    </a:solidFill>
                  </a:rPr>
                  <a:t>Yes</a:t>
                </a:r>
                <a:endParaRPr lang="en-US" sz="1400" b="1" dirty="0">
                  <a:solidFill>
                    <a:srgbClr val="0000FF"/>
                  </a:solidFill>
                </a:endParaRPr>
              </a:p>
            </p:txBody>
          </p:sp>
          <p:cxnSp>
            <p:nvCxnSpPr>
              <p:cNvPr id="23" name="AutoShape 18"/>
              <p:cNvCxnSpPr>
                <a:cxnSpLocks noChangeShapeType="1"/>
                <a:stCxn id="19" idx="2"/>
                <a:endCxn id="22" idx="0"/>
              </p:cNvCxnSpPr>
              <p:nvPr/>
            </p:nvCxnSpPr>
            <p:spPr bwMode="auto">
              <a:xfrm rot="5400000">
                <a:off x="2702093" y="1727186"/>
                <a:ext cx="335165" cy="598323"/>
              </a:xfrm>
              <a:prstGeom prst="straightConnector1">
                <a:avLst/>
              </a:prstGeom>
              <a:noFill/>
              <a:ln w="9525">
                <a:solidFill>
                  <a:schemeClr val="tx1"/>
                </a:solidFill>
                <a:round/>
                <a:headEnd/>
                <a:tailEnd/>
              </a:ln>
              <a:effectLst/>
            </p:spPr>
          </p:cxnSp>
          <p:sp>
            <p:nvSpPr>
              <p:cNvPr id="24" name="Text Box 20"/>
              <p:cNvSpPr txBox="1">
                <a:spLocks noChangeArrowheads="1"/>
              </p:cNvSpPr>
              <p:nvPr/>
            </p:nvSpPr>
            <p:spPr bwMode="auto">
              <a:xfrm>
                <a:off x="2266928" y="2408244"/>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3+,1-</a:t>
                </a:r>
                <a:endParaRPr lang="en-US" sz="1400" b="1" dirty="0">
                  <a:solidFill>
                    <a:srgbClr val="0000FF"/>
                  </a:solidFill>
                </a:endParaRPr>
              </a:p>
            </p:txBody>
          </p:sp>
          <p:sp>
            <p:nvSpPr>
              <p:cNvPr id="25" name="Text Box 22"/>
              <p:cNvSpPr txBox="1">
                <a:spLocks noChangeArrowheads="1"/>
              </p:cNvSpPr>
              <p:nvPr/>
            </p:nvSpPr>
            <p:spPr bwMode="auto">
              <a:xfrm>
                <a:off x="1945143" y="2622558"/>
                <a:ext cx="1179041" cy="95410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a:t>
                </a:r>
              </a:p>
              <a:p>
                <a:pPr>
                  <a:buSzTx/>
                  <a:buFontTx/>
                  <a:buNone/>
                </a:pPr>
                <a:r>
                  <a:rPr lang="en-US" sz="1400" b="1" dirty="0">
                    <a:solidFill>
                      <a:srgbClr val="0000FF"/>
                    </a:solidFill>
                  </a:rPr>
                  <a:t>-3/4 log(3/4)</a:t>
                </a:r>
              </a:p>
              <a:p>
                <a:pPr>
                  <a:buSzTx/>
                  <a:buFontTx/>
                  <a:buNone/>
                </a:pPr>
                <a:r>
                  <a:rPr lang="en-US" sz="1400" b="1" dirty="0">
                    <a:solidFill>
                      <a:srgbClr val="0000FF"/>
                    </a:solidFill>
                  </a:rPr>
                  <a:t>-1/4 log(1/4)</a:t>
                </a:r>
              </a:p>
              <a:p>
                <a:pPr>
                  <a:buSzTx/>
                  <a:buFontTx/>
                  <a:buNone/>
                </a:pPr>
                <a:r>
                  <a:rPr lang="en-US" sz="1400" b="1" dirty="0">
                    <a:solidFill>
                      <a:srgbClr val="0000FF"/>
                    </a:solidFill>
                  </a:rPr>
                  <a:t>= 0.811</a:t>
                </a:r>
              </a:p>
            </p:txBody>
          </p:sp>
          <p:sp>
            <p:nvSpPr>
              <p:cNvPr id="26" name="Text Box 23"/>
              <p:cNvSpPr txBox="1">
                <a:spLocks noChangeArrowheads="1"/>
              </p:cNvSpPr>
              <p:nvPr/>
            </p:nvSpPr>
            <p:spPr bwMode="auto">
              <a:xfrm>
                <a:off x="3451431" y="2622558"/>
                <a:ext cx="601447"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0</a:t>
                </a:r>
              </a:p>
            </p:txBody>
          </p:sp>
        </p:grpSp>
        <p:sp>
          <p:nvSpPr>
            <p:cNvPr id="27" name="Text Box 22"/>
            <p:cNvSpPr txBox="1">
              <a:spLocks noChangeArrowheads="1"/>
            </p:cNvSpPr>
            <p:nvPr/>
          </p:nvSpPr>
          <p:spPr bwMode="auto">
            <a:xfrm>
              <a:off x="2643174" y="5000636"/>
              <a:ext cx="2857520" cy="523220"/>
            </a:xfrm>
            <a:prstGeom prst="rect">
              <a:avLst/>
            </a:prstGeom>
            <a:noFill/>
            <a:ln w="9525">
              <a:noFill/>
              <a:miter lim="800000"/>
              <a:headEnd/>
              <a:tailEnd/>
            </a:ln>
            <a:effectLst/>
          </p:spPr>
          <p:txBody>
            <a:bodyPr wrap="square">
              <a:spAutoFit/>
            </a:bodyPr>
            <a:lstStyle/>
            <a:p>
              <a:pPr>
                <a:buSzTx/>
                <a:buFontTx/>
                <a:buNone/>
              </a:pPr>
              <a:r>
                <a:rPr lang="en-US" sz="1400" b="1" dirty="0">
                  <a:solidFill>
                    <a:srgbClr val="00B050"/>
                  </a:solidFill>
                </a:rPr>
                <a:t>Gain(</a:t>
              </a:r>
              <a:r>
                <a:rPr lang="en-US" sz="1400" b="1" dirty="0" err="1">
                  <a:solidFill>
                    <a:srgbClr val="00B050"/>
                  </a:solidFill>
                </a:rPr>
                <a:t>S,Temp</a:t>
              </a:r>
              <a:r>
                <a:rPr lang="en-US" sz="1400" b="1" dirty="0">
                  <a:solidFill>
                    <a:srgbClr val="00B050"/>
                  </a:solidFill>
                </a:rPr>
                <a:t>&gt;54) = 1-4/6*0.811</a:t>
              </a:r>
            </a:p>
            <a:p>
              <a:pPr>
                <a:buSzTx/>
                <a:buFontTx/>
                <a:buNone/>
              </a:pPr>
              <a:r>
                <a:rPr lang="en-US" sz="1400" b="1" dirty="0">
                  <a:solidFill>
                    <a:srgbClr val="00B050"/>
                  </a:solidFill>
                </a:rPr>
                <a:t>	            = 0.459</a:t>
              </a:r>
            </a:p>
          </p:txBody>
        </p:sp>
        <p:sp>
          <p:nvSpPr>
            <p:cNvPr id="28" name="Text Box 20"/>
            <p:cNvSpPr txBox="1">
              <a:spLocks noChangeArrowheads="1"/>
            </p:cNvSpPr>
            <p:nvPr/>
          </p:nvSpPr>
          <p:spPr bwMode="auto">
            <a:xfrm>
              <a:off x="4286248" y="3692727"/>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0+,2-</a:t>
              </a:r>
              <a:endParaRPr lang="en-US" sz="1400" b="1" dirty="0">
                <a:solidFill>
                  <a:srgbClr val="0000FF"/>
                </a:solidFill>
              </a:endParaRPr>
            </a:p>
          </p:txBody>
        </p:sp>
      </p:grpSp>
      <p:grpSp>
        <p:nvGrpSpPr>
          <p:cNvPr id="47" name="Group 46"/>
          <p:cNvGrpSpPr/>
          <p:nvPr/>
        </p:nvGrpSpPr>
        <p:grpSpPr>
          <a:xfrm>
            <a:off x="785786" y="2571744"/>
            <a:ext cx="1214446" cy="1311297"/>
            <a:chOff x="785786" y="2571744"/>
            <a:chExt cx="1214446" cy="1311297"/>
          </a:xfrm>
        </p:grpSpPr>
        <p:sp>
          <p:nvSpPr>
            <p:cNvPr id="33" name="Text Box 20"/>
            <p:cNvSpPr txBox="1">
              <a:spLocks noChangeArrowheads="1"/>
            </p:cNvSpPr>
            <p:nvPr/>
          </p:nvSpPr>
          <p:spPr bwMode="auto">
            <a:xfrm>
              <a:off x="1071538" y="2571744"/>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3+,3-</a:t>
              </a:r>
              <a:endParaRPr lang="en-US" sz="1400" b="1" dirty="0">
                <a:solidFill>
                  <a:srgbClr val="0000FF"/>
                </a:solidFill>
              </a:endParaRPr>
            </a:p>
          </p:txBody>
        </p:sp>
        <p:sp>
          <p:nvSpPr>
            <p:cNvPr id="34" name="Text Box 22"/>
            <p:cNvSpPr txBox="1">
              <a:spLocks noChangeArrowheads="1"/>
            </p:cNvSpPr>
            <p:nvPr/>
          </p:nvSpPr>
          <p:spPr bwMode="auto">
            <a:xfrm>
              <a:off x="785786" y="2928934"/>
              <a:ext cx="1214446" cy="954107"/>
            </a:xfrm>
            <a:prstGeom prst="rect">
              <a:avLst/>
            </a:prstGeom>
            <a:noFill/>
            <a:ln w="9525">
              <a:noFill/>
              <a:miter lim="800000"/>
              <a:headEnd/>
              <a:tailEnd/>
            </a:ln>
            <a:effectLst/>
          </p:spPr>
          <p:txBody>
            <a:bodyPr wrap="square">
              <a:spAutoFit/>
            </a:bodyPr>
            <a:lstStyle/>
            <a:p>
              <a:pPr>
                <a:buSzTx/>
                <a:buFontTx/>
                <a:buNone/>
              </a:pPr>
              <a:r>
                <a:rPr lang="en-US" sz="1400" b="1" dirty="0">
                  <a:solidFill>
                    <a:srgbClr val="0000FF"/>
                  </a:solidFill>
                </a:rPr>
                <a:t>E(S) = </a:t>
              </a:r>
            </a:p>
            <a:p>
              <a:pPr>
                <a:buSzTx/>
                <a:buFontTx/>
                <a:buNone/>
              </a:pPr>
              <a:r>
                <a:rPr lang="en-US" sz="1400" b="1" dirty="0">
                  <a:solidFill>
                    <a:srgbClr val="0000FF"/>
                  </a:solidFill>
                </a:rPr>
                <a:t>-3/6 log(3/6)</a:t>
              </a:r>
            </a:p>
            <a:p>
              <a:pPr>
                <a:buSzTx/>
                <a:buFontTx/>
                <a:buNone/>
              </a:pPr>
              <a:r>
                <a:rPr lang="en-US" sz="1400" b="1" dirty="0">
                  <a:solidFill>
                    <a:srgbClr val="0000FF"/>
                  </a:solidFill>
                </a:rPr>
                <a:t>-3/6 log(3/6)</a:t>
              </a:r>
            </a:p>
            <a:p>
              <a:pPr>
                <a:buSzTx/>
                <a:buFontTx/>
                <a:buNone/>
              </a:pPr>
              <a:r>
                <a:rPr lang="en-US" sz="1400" b="1" dirty="0">
                  <a:solidFill>
                    <a:srgbClr val="0000FF"/>
                  </a:solidFill>
                </a:rPr>
                <a:t>= 1</a:t>
              </a:r>
            </a:p>
          </p:txBody>
        </p:sp>
      </p:grpSp>
      <p:grpSp>
        <p:nvGrpSpPr>
          <p:cNvPr id="49" name="Group 48"/>
          <p:cNvGrpSpPr/>
          <p:nvPr/>
        </p:nvGrpSpPr>
        <p:grpSpPr>
          <a:xfrm>
            <a:off x="6215074" y="2857496"/>
            <a:ext cx="2857520" cy="2666360"/>
            <a:chOff x="6215074" y="2857496"/>
            <a:chExt cx="2857520" cy="2666360"/>
          </a:xfrm>
        </p:grpSpPr>
        <p:grpSp>
          <p:nvGrpSpPr>
            <p:cNvPr id="35" name="Group 41"/>
            <p:cNvGrpSpPr/>
            <p:nvPr/>
          </p:nvGrpSpPr>
          <p:grpSpPr>
            <a:xfrm>
              <a:off x="6572264" y="2857496"/>
              <a:ext cx="2179173" cy="2025677"/>
              <a:chOff x="2219021" y="1550988"/>
              <a:chExt cx="2179173" cy="2025677"/>
            </a:xfrm>
          </p:grpSpPr>
          <p:sp>
            <p:nvSpPr>
              <p:cNvPr id="36" name="Text Box 4"/>
              <p:cNvSpPr txBox="1">
                <a:spLocks noChangeArrowheads="1"/>
              </p:cNvSpPr>
              <p:nvPr/>
            </p:nvSpPr>
            <p:spPr bwMode="auto">
              <a:xfrm>
                <a:off x="2687358" y="1550988"/>
                <a:ext cx="962956"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Temp&gt;85</a:t>
                </a:r>
              </a:p>
            </p:txBody>
          </p:sp>
          <p:sp>
            <p:nvSpPr>
              <p:cNvPr id="37" name="Text Box 5"/>
              <p:cNvSpPr txBox="1">
                <a:spLocks noChangeArrowheads="1"/>
              </p:cNvSpPr>
              <p:nvPr/>
            </p:nvSpPr>
            <p:spPr bwMode="auto">
              <a:xfrm>
                <a:off x="3552812" y="2193930"/>
                <a:ext cx="444352"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66"/>
                    </a:solidFill>
                  </a:rPr>
                  <a:t>No</a:t>
                </a:r>
                <a:endParaRPr lang="en-US" sz="1400" b="1" dirty="0">
                  <a:solidFill>
                    <a:srgbClr val="0000FF"/>
                  </a:solidFill>
                </a:endParaRPr>
              </a:p>
            </p:txBody>
          </p:sp>
          <p:cxnSp>
            <p:nvCxnSpPr>
              <p:cNvPr id="38" name="AutoShape 8"/>
              <p:cNvCxnSpPr>
                <a:cxnSpLocks noChangeShapeType="1"/>
                <a:stCxn id="36" idx="2"/>
                <a:endCxn id="37" idx="0"/>
              </p:cNvCxnSpPr>
              <p:nvPr/>
            </p:nvCxnSpPr>
            <p:spPr bwMode="auto">
              <a:xfrm rot="16200000" flipH="1">
                <a:off x="3304330" y="1723271"/>
                <a:ext cx="335165" cy="606152"/>
              </a:xfrm>
              <a:prstGeom prst="straightConnector1">
                <a:avLst/>
              </a:prstGeom>
              <a:noFill/>
              <a:ln w="9525">
                <a:solidFill>
                  <a:schemeClr val="tx1"/>
                </a:solidFill>
                <a:round/>
                <a:headEnd/>
                <a:tailEnd/>
              </a:ln>
              <a:effectLst/>
            </p:spPr>
          </p:cxnSp>
          <p:sp>
            <p:nvSpPr>
              <p:cNvPr id="39" name="Text Box 16"/>
              <p:cNvSpPr txBox="1">
                <a:spLocks noChangeArrowheads="1"/>
              </p:cNvSpPr>
              <p:nvPr/>
            </p:nvSpPr>
            <p:spPr bwMode="auto">
              <a:xfrm>
                <a:off x="2338366" y="2193930"/>
                <a:ext cx="464294"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66"/>
                    </a:solidFill>
                  </a:rPr>
                  <a:t>Yes</a:t>
                </a:r>
                <a:endParaRPr lang="en-US" sz="1400" b="1" dirty="0">
                  <a:solidFill>
                    <a:srgbClr val="0000FF"/>
                  </a:solidFill>
                </a:endParaRPr>
              </a:p>
            </p:txBody>
          </p:sp>
          <p:cxnSp>
            <p:nvCxnSpPr>
              <p:cNvPr id="40" name="AutoShape 18"/>
              <p:cNvCxnSpPr>
                <a:cxnSpLocks noChangeShapeType="1"/>
                <a:stCxn id="36" idx="2"/>
                <a:endCxn id="39" idx="0"/>
              </p:cNvCxnSpPr>
              <p:nvPr/>
            </p:nvCxnSpPr>
            <p:spPr bwMode="auto">
              <a:xfrm rot="5400000">
                <a:off x="2702093" y="1727186"/>
                <a:ext cx="335165" cy="598323"/>
              </a:xfrm>
              <a:prstGeom prst="straightConnector1">
                <a:avLst/>
              </a:prstGeom>
              <a:noFill/>
              <a:ln w="9525">
                <a:solidFill>
                  <a:schemeClr val="tx1"/>
                </a:solidFill>
                <a:round/>
                <a:headEnd/>
                <a:tailEnd/>
              </a:ln>
              <a:effectLst/>
            </p:spPr>
          </p:cxnSp>
          <p:sp>
            <p:nvSpPr>
              <p:cNvPr id="41" name="Text Box 20"/>
              <p:cNvSpPr txBox="1">
                <a:spLocks noChangeArrowheads="1"/>
              </p:cNvSpPr>
              <p:nvPr/>
            </p:nvSpPr>
            <p:spPr bwMode="auto">
              <a:xfrm>
                <a:off x="2266928" y="2408244"/>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0+,1-</a:t>
                </a:r>
                <a:endParaRPr lang="en-US" sz="1400" b="1" dirty="0">
                  <a:solidFill>
                    <a:srgbClr val="0000FF"/>
                  </a:solidFill>
                </a:endParaRPr>
              </a:p>
            </p:txBody>
          </p:sp>
          <p:sp>
            <p:nvSpPr>
              <p:cNvPr id="42" name="Text Box 22"/>
              <p:cNvSpPr txBox="1">
                <a:spLocks noChangeArrowheads="1"/>
              </p:cNvSpPr>
              <p:nvPr/>
            </p:nvSpPr>
            <p:spPr bwMode="auto">
              <a:xfrm>
                <a:off x="2219021" y="2622558"/>
                <a:ext cx="601447"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0</a:t>
                </a:r>
              </a:p>
            </p:txBody>
          </p:sp>
          <p:sp>
            <p:nvSpPr>
              <p:cNvPr id="43" name="Text Box 23"/>
              <p:cNvSpPr txBox="1">
                <a:spLocks noChangeArrowheads="1"/>
              </p:cNvSpPr>
              <p:nvPr/>
            </p:nvSpPr>
            <p:spPr bwMode="auto">
              <a:xfrm>
                <a:off x="3219153" y="2622558"/>
                <a:ext cx="1179041" cy="954107"/>
              </a:xfrm>
              <a:prstGeom prst="rect">
                <a:avLst/>
              </a:prstGeom>
              <a:noFill/>
              <a:ln w="9525">
                <a:noFill/>
                <a:miter lim="800000"/>
                <a:headEnd/>
                <a:tailEnd/>
              </a:ln>
              <a:effectLst/>
            </p:spPr>
            <p:txBody>
              <a:bodyPr wrap="none">
                <a:spAutoFit/>
              </a:bodyPr>
              <a:lstStyle/>
              <a:p>
                <a:pPr>
                  <a:buSzTx/>
                  <a:buFontTx/>
                  <a:buNone/>
                </a:pPr>
                <a:r>
                  <a:rPr lang="en-US" sz="1400" b="1" dirty="0">
                    <a:solidFill>
                      <a:srgbClr val="0000FF"/>
                    </a:solidFill>
                  </a:rPr>
                  <a:t>E = </a:t>
                </a:r>
              </a:p>
              <a:p>
                <a:pPr>
                  <a:buSzTx/>
                  <a:buFontTx/>
                  <a:buNone/>
                </a:pPr>
                <a:r>
                  <a:rPr lang="en-US" sz="1400" b="1" dirty="0">
                    <a:solidFill>
                      <a:srgbClr val="0000FF"/>
                    </a:solidFill>
                  </a:rPr>
                  <a:t>-3/5 log(3/5)</a:t>
                </a:r>
              </a:p>
              <a:p>
                <a:pPr>
                  <a:buSzTx/>
                  <a:buFontTx/>
                  <a:buNone/>
                </a:pPr>
                <a:r>
                  <a:rPr lang="en-US" sz="1400" b="1" dirty="0">
                    <a:solidFill>
                      <a:srgbClr val="0000FF"/>
                    </a:solidFill>
                  </a:rPr>
                  <a:t>-2/5 log(2/5)</a:t>
                </a:r>
              </a:p>
              <a:p>
                <a:pPr>
                  <a:buSzTx/>
                  <a:buFontTx/>
                  <a:buNone/>
                </a:pPr>
                <a:r>
                  <a:rPr lang="en-US" sz="1400" b="1" dirty="0">
                    <a:solidFill>
                      <a:srgbClr val="0000FF"/>
                    </a:solidFill>
                  </a:rPr>
                  <a:t>= 0.971</a:t>
                </a:r>
              </a:p>
            </p:txBody>
          </p:sp>
        </p:grpSp>
        <p:sp>
          <p:nvSpPr>
            <p:cNvPr id="44" name="Text Box 20"/>
            <p:cNvSpPr txBox="1">
              <a:spLocks noChangeArrowheads="1"/>
            </p:cNvSpPr>
            <p:nvPr/>
          </p:nvSpPr>
          <p:spPr bwMode="auto">
            <a:xfrm>
              <a:off x="7834617" y="3692727"/>
              <a:ext cx="595035" cy="307777"/>
            </a:xfrm>
            <a:prstGeom prst="rect">
              <a:avLst/>
            </a:prstGeom>
            <a:noFill/>
            <a:ln w="9525">
              <a:noFill/>
              <a:miter lim="800000"/>
              <a:headEnd/>
              <a:tailEnd/>
            </a:ln>
            <a:effectLst/>
          </p:spPr>
          <p:txBody>
            <a:bodyPr wrap="none">
              <a:spAutoFit/>
            </a:bodyPr>
            <a:lstStyle/>
            <a:p>
              <a:pPr>
                <a:buSzTx/>
                <a:buFontTx/>
                <a:buNone/>
              </a:pPr>
              <a:r>
                <a:rPr lang="en-US" sz="1400" b="1" dirty="0">
                  <a:solidFill>
                    <a:srgbClr val="A50021"/>
                  </a:solidFill>
                </a:rPr>
                <a:t>3+,2-</a:t>
              </a:r>
              <a:endParaRPr lang="en-US" sz="1400" b="1" dirty="0">
                <a:solidFill>
                  <a:srgbClr val="0000FF"/>
                </a:solidFill>
              </a:endParaRPr>
            </a:p>
          </p:txBody>
        </p:sp>
        <p:sp>
          <p:nvSpPr>
            <p:cNvPr id="45" name="Text Box 22"/>
            <p:cNvSpPr txBox="1">
              <a:spLocks noChangeArrowheads="1"/>
            </p:cNvSpPr>
            <p:nvPr/>
          </p:nvSpPr>
          <p:spPr bwMode="auto">
            <a:xfrm>
              <a:off x="6215074" y="5000636"/>
              <a:ext cx="2857520" cy="523220"/>
            </a:xfrm>
            <a:prstGeom prst="rect">
              <a:avLst/>
            </a:prstGeom>
            <a:noFill/>
            <a:ln w="9525">
              <a:noFill/>
              <a:miter lim="800000"/>
              <a:headEnd/>
              <a:tailEnd/>
            </a:ln>
            <a:effectLst/>
          </p:spPr>
          <p:txBody>
            <a:bodyPr wrap="square">
              <a:spAutoFit/>
            </a:bodyPr>
            <a:lstStyle/>
            <a:p>
              <a:pPr>
                <a:buSzTx/>
                <a:buFontTx/>
                <a:buNone/>
              </a:pPr>
              <a:r>
                <a:rPr lang="en-US" sz="1400" b="1" dirty="0">
                  <a:solidFill>
                    <a:srgbClr val="00B050"/>
                  </a:solidFill>
                </a:rPr>
                <a:t>Gain(</a:t>
              </a:r>
              <a:r>
                <a:rPr lang="en-US" sz="1400" b="1" dirty="0" err="1">
                  <a:solidFill>
                    <a:srgbClr val="00B050"/>
                  </a:solidFill>
                </a:rPr>
                <a:t>S,Temp</a:t>
              </a:r>
              <a:r>
                <a:rPr lang="en-US" sz="1400" b="1" dirty="0">
                  <a:solidFill>
                    <a:srgbClr val="00B050"/>
                  </a:solidFill>
                </a:rPr>
                <a:t>&gt;84) = 1-5/6*0.971</a:t>
              </a:r>
            </a:p>
            <a:p>
              <a:pPr>
                <a:buSzTx/>
                <a:buFontTx/>
                <a:buNone/>
              </a:pPr>
              <a:r>
                <a:rPr lang="en-US" sz="1400" b="1" dirty="0">
                  <a:solidFill>
                    <a:srgbClr val="00B050"/>
                  </a:solidFill>
                </a:rPr>
                <a:t>	            = 0.191</a:t>
              </a:r>
            </a:p>
          </p:txBody>
        </p:sp>
      </p:grpSp>
      <p:sp>
        <p:nvSpPr>
          <p:cNvPr id="46" name="Oval 45"/>
          <p:cNvSpPr/>
          <p:nvPr/>
        </p:nvSpPr>
        <p:spPr>
          <a:xfrm>
            <a:off x="3500430" y="2857496"/>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ppt_x"/>
                                          </p:val>
                                        </p:tav>
                                        <p:tav tm="100000">
                                          <p:val>
                                            <p:strVal val="#ppt_x"/>
                                          </p:val>
                                        </p:tav>
                                      </p:tavLst>
                                    </p:anim>
                                    <p:anim calcmode="lin" valueType="num">
                                      <p:cBhvr additive="base">
                                        <p:cTn id="12" dur="5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3" name="Content Placeholder 2"/>
          <p:cNvSpPr>
            <a:spLocks noGrp="1"/>
          </p:cNvSpPr>
          <p:nvPr>
            <p:ph sz="quarter" idx="1"/>
          </p:nvPr>
        </p:nvSpPr>
        <p:spPr/>
        <p:txBody>
          <a:bodyPr/>
          <a:lstStyle/>
          <a:p>
            <a:r>
              <a:rPr lang="en-US" dirty="0"/>
              <a:t>diagnosis = &lt; fever, </a:t>
            </a:r>
            <a:r>
              <a:rPr lang="en-US" dirty="0" err="1"/>
              <a:t>blood_pressure</a:t>
            </a:r>
            <a:r>
              <a:rPr lang="en-US" dirty="0"/>
              <a:t>,…, </a:t>
            </a:r>
            <a:r>
              <a:rPr lang="en-US" dirty="0" err="1"/>
              <a:t>blood_test</a:t>
            </a:r>
            <a:r>
              <a:rPr lang="en-US" dirty="0"/>
              <a:t>=</a:t>
            </a:r>
            <a:r>
              <a:rPr lang="en-US" dirty="0">
                <a:solidFill>
                  <a:srgbClr val="FF0000"/>
                </a:solidFill>
              </a:rPr>
              <a:t>?</a:t>
            </a:r>
            <a:r>
              <a:rPr lang="en-US" dirty="0"/>
              <a:t>,…&gt;</a:t>
            </a:r>
          </a:p>
          <a:p>
            <a:endParaRPr lang="en-US" dirty="0"/>
          </a:p>
          <a:p>
            <a:r>
              <a:rPr lang="en-US" dirty="0"/>
              <a:t>Many times values are not available for all attributes during training or testing  (e.g., medical diagnosis)</a:t>
            </a:r>
          </a:p>
          <a:p>
            <a:endParaRPr lang="en-US" dirty="0"/>
          </a:p>
          <a:p>
            <a:r>
              <a:rPr lang="en-US" dirty="0"/>
              <a:t>Training: evaluate Gain(S, A) where in some of the examples A value for A is not given    </a:t>
            </a:r>
          </a:p>
          <a:p>
            <a:endParaRPr lang="en-US" dirty="0"/>
          </a:p>
          <a:p>
            <a:r>
              <a:rPr lang="en-US" dirty="0"/>
              <a:t>Testing:  classify an example without knowing the value of A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3" name="Content Placeholder 2"/>
          <p:cNvSpPr>
            <a:spLocks noGrp="1"/>
          </p:cNvSpPr>
          <p:nvPr>
            <p:ph sz="quarter" idx="1"/>
          </p:nvPr>
        </p:nvSpPr>
        <p:spPr/>
        <p:txBody>
          <a:bodyPr/>
          <a:lstStyle/>
          <a:p>
            <a:r>
              <a:rPr lang="en-US" dirty="0"/>
              <a:t>What is some examples missing values of A?</a:t>
            </a:r>
          </a:p>
          <a:p>
            <a:r>
              <a:rPr lang="en-US" dirty="0"/>
              <a:t>Use training example anyway sort through tree</a:t>
            </a:r>
          </a:p>
          <a:p>
            <a:r>
              <a:rPr lang="en-US" dirty="0"/>
              <a:t>If node n tests A, assign most common value of A among other examples sorted to node n.</a:t>
            </a:r>
          </a:p>
          <a:p>
            <a:r>
              <a:rPr lang="en-US" dirty="0"/>
              <a:t>Assign most common value of A among other examples with same target value</a:t>
            </a:r>
          </a:p>
          <a:p>
            <a:r>
              <a:rPr lang="en-US" dirty="0"/>
              <a:t>Assign probability pi to each possible value vi of A</a:t>
            </a:r>
          </a:p>
          <a:p>
            <a:r>
              <a:rPr lang="en-US" dirty="0"/>
              <a:t>Assign fraction pi of example to each descendant in tree</a:t>
            </a:r>
          </a:p>
          <a:p>
            <a:endParaRPr lang="en-US" dirty="0"/>
          </a:p>
          <a:p>
            <a:r>
              <a:rPr lang="en-US" dirty="0"/>
              <a:t>Classify new examples in the same way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3848824" y="1500174"/>
            <a:ext cx="5295208" cy="4500561"/>
            <a:chOff x="1104" y="576"/>
            <a:chExt cx="3592" cy="3218"/>
          </a:xfrm>
        </p:grpSpPr>
        <p:sp>
          <p:nvSpPr>
            <p:cNvPr id="117794" name="Text Box 34"/>
            <p:cNvSpPr txBox="1">
              <a:spLocks noChangeArrowheads="1"/>
            </p:cNvSpPr>
            <p:nvPr/>
          </p:nvSpPr>
          <p:spPr bwMode="auto">
            <a:xfrm>
              <a:off x="1104" y="576"/>
              <a:ext cx="3592" cy="242"/>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Day    Outlook         Temp    Humidity    Wind</a:t>
              </a:r>
              <a:r>
                <a:rPr lang="en-US" sz="1600" b="1" dirty="0"/>
                <a:t>       </a:t>
              </a:r>
              <a:r>
                <a:rPr lang="en-US" sz="1600" b="1" dirty="0">
                  <a:solidFill>
                    <a:srgbClr val="A50021"/>
                  </a:solidFill>
                </a:rPr>
                <a:t>Play</a:t>
              </a:r>
              <a:endParaRPr lang="en-US" sz="1600" u="sng" dirty="0">
                <a:solidFill>
                  <a:srgbClr val="A50021"/>
                </a:solidFill>
                <a:effectLst>
                  <a:outerShdw blurRad="38100" dist="38100" dir="2700000" algn="tl">
                    <a:srgbClr val="000000"/>
                  </a:outerShdw>
                </a:effectLst>
              </a:endParaRPr>
            </a:p>
          </p:txBody>
        </p:sp>
        <p:sp>
          <p:nvSpPr>
            <p:cNvPr id="117795" name="Text Box 35"/>
            <p:cNvSpPr txBox="1">
              <a:spLocks noChangeArrowheads="1"/>
            </p:cNvSpPr>
            <p:nvPr/>
          </p:nvSpPr>
          <p:spPr bwMode="auto">
            <a:xfrm>
              <a:off x="1152" y="902"/>
              <a:ext cx="3310" cy="242"/>
            </a:xfrm>
            <a:prstGeom prst="rect">
              <a:avLst/>
            </a:prstGeom>
            <a:noFill/>
            <a:ln w="9525">
              <a:noFill/>
              <a:miter lim="800000"/>
              <a:headEnd/>
              <a:tailEnd/>
            </a:ln>
            <a:effectLst/>
          </p:spPr>
          <p:txBody>
            <a:bodyPr wrap="none">
              <a:spAutoFit/>
            </a:bodyPr>
            <a:lstStyle/>
            <a:p>
              <a:pPr>
                <a:buSzTx/>
                <a:buFontTx/>
                <a:buNone/>
              </a:pPr>
              <a:r>
                <a:rPr lang="en-US" sz="1600" b="1" dirty="0"/>
                <a:t> 1       Sunny	Hot	High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6" name="Text Box 36"/>
            <p:cNvSpPr txBox="1">
              <a:spLocks noChangeArrowheads="1"/>
            </p:cNvSpPr>
            <p:nvPr/>
          </p:nvSpPr>
          <p:spPr bwMode="auto">
            <a:xfrm>
              <a:off x="1152" y="1106"/>
              <a:ext cx="3310" cy="242"/>
            </a:xfrm>
            <a:prstGeom prst="rect">
              <a:avLst/>
            </a:prstGeom>
            <a:noFill/>
            <a:ln w="9525">
              <a:noFill/>
              <a:miter lim="800000"/>
              <a:headEnd/>
              <a:tailEnd/>
            </a:ln>
            <a:effectLst/>
          </p:spPr>
          <p:txBody>
            <a:bodyPr wrap="none">
              <a:spAutoFit/>
            </a:bodyPr>
            <a:lstStyle/>
            <a:p>
              <a:pPr>
                <a:buSzTx/>
                <a:buFontTx/>
                <a:buNone/>
              </a:pPr>
              <a:r>
                <a:rPr lang="en-US" sz="1600" b="1" dirty="0"/>
                <a:t> 2       Sunny	Hot	High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797" name="Text Box 37"/>
            <p:cNvSpPr txBox="1">
              <a:spLocks noChangeArrowheads="1"/>
            </p:cNvSpPr>
            <p:nvPr/>
          </p:nvSpPr>
          <p:spPr bwMode="auto">
            <a:xfrm>
              <a:off x="1152" y="1310"/>
              <a:ext cx="3475" cy="242"/>
            </a:xfrm>
            <a:prstGeom prst="rect">
              <a:avLst/>
            </a:prstGeom>
            <a:noFill/>
            <a:ln w="9525">
              <a:noFill/>
              <a:miter lim="800000"/>
              <a:headEnd/>
              <a:tailEnd/>
            </a:ln>
            <a:effectLst/>
          </p:spPr>
          <p:txBody>
            <a:bodyPr wrap="none">
              <a:spAutoFit/>
            </a:bodyPr>
            <a:lstStyle/>
            <a:p>
              <a:pPr>
                <a:buSzTx/>
                <a:buFontTx/>
                <a:buNone/>
              </a:pPr>
              <a:r>
                <a:rPr lang="en-US" sz="1600" b="1" dirty="0"/>
                <a:t> 3       Overcast	Hot	High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798" name="Text Box 38"/>
            <p:cNvSpPr txBox="1">
              <a:spLocks noChangeArrowheads="1"/>
            </p:cNvSpPr>
            <p:nvPr/>
          </p:nvSpPr>
          <p:spPr bwMode="auto">
            <a:xfrm>
              <a:off x="1152" y="1514"/>
              <a:ext cx="3475" cy="242"/>
            </a:xfrm>
            <a:prstGeom prst="rect">
              <a:avLst/>
            </a:prstGeom>
            <a:noFill/>
            <a:ln w="9525">
              <a:noFill/>
              <a:miter lim="800000"/>
              <a:headEnd/>
              <a:tailEnd/>
            </a:ln>
            <a:effectLst/>
          </p:spPr>
          <p:txBody>
            <a:bodyPr wrap="none">
              <a:spAutoFit/>
            </a:bodyPr>
            <a:lstStyle/>
            <a:p>
              <a:pPr>
                <a:buSzTx/>
                <a:buFontTx/>
                <a:buNone/>
              </a:pPr>
              <a:r>
                <a:rPr lang="en-US" sz="1600" b="1" dirty="0"/>
                <a:t> 4       Rain	Mild	High	Weak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799" name="Text Box 39"/>
            <p:cNvSpPr txBox="1">
              <a:spLocks noChangeArrowheads="1"/>
            </p:cNvSpPr>
            <p:nvPr/>
          </p:nvSpPr>
          <p:spPr bwMode="auto">
            <a:xfrm>
              <a:off x="1152" y="1718"/>
              <a:ext cx="3475" cy="242"/>
            </a:xfrm>
            <a:prstGeom prst="rect">
              <a:avLst/>
            </a:prstGeom>
            <a:noFill/>
            <a:ln w="9525">
              <a:noFill/>
              <a:miter lim="800000"/>
              <a:headEnd/>
              <a:tailEnd/>
            </a:ln>
            <a:effectLst/>
          </p:spPr>
          <p:txBody>
            <a:bodyPr wrap="none">
              <a:spAutoFit/>
            </a:bodyPr>
            <a:lstStyle/>
            <a:p>
              <a:pPr>
                <a:buSzTx/>
                <a:buFontTx/>
                <a:buNone/>
              </a:pPr>
              <a:r>
                <a:rPr lang="en-US" sz="1600" b="1" dirty="0"/>
                <a:t> 5       Rain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0" name="Text Box 40"/>
            <p:cNvSpPr txBox="1">
              <a:spLocks noChangeArrowheads="1"/>
            </p:cNvSpPr>
            <p:nvPr/>
          </p:nvSpPr>
          <p:spPr bwMode="auto">
            <a:xfrm>
              <a:off x="1152" y="1922"/>
              <a:ext cx="3310" cy="242"/>
            </a:xfrm>
            <a:prstGeom prst="rect">
              <a:avLst/>
            </a:prstGeom>
            <a:noFill/>
            <a:ln w="9525">
              <a:noFill/>
              <a:miter lim="800000"/>
              <a:headEnd/>
              <a:tailEnd/>
            </a:ln>
            <a:effectLst/>
          </p:spPr>
          <p:txBody>
            <a:bodyPr wrap="none">
              <a:spAutoFit/>
            </a:bodyPr>
            <a:lstStyle/>
            <a:p>
              <a:pPr>
                <a:buSzTx/>
                <a:buFontTx/>
                <a:buNone/>
              </a:pPr>
              <a:r>
                <a:rPr lang="en-US" sz="1600" b="1" dirty="0"/>
                <a:t> 6       Rain	Cool	Normal	Strong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1" name="Text Box 41"/>
            <p:cNvSpPr txBox="1">
              <a:spLocks noChangeArrowheads="1"/>
            </p:cNvSpPr>
            <p:nvPr/>
          </p:nvSpPr>
          <p:spPr bwMode="auto">
            <a:xfrm>
              <a:off x="1152" y="2125"/>
              <a:ext cx="3514" cy="242"/>
            </a:xfrm>
            <a:prstGeom prst="rect">
              <a:avLst/>
            </a:prstGeom>
            <a:noFill/>
            <a:ln w="9525">
              <a:noFill/>
              <a:miter lim="800000"/>
              <a:headEnd/>
              <a:tailEnd/>
            </a:ln>
            <a:effectLst/>
          </p:spPr>
          <p:txBody>
            <a:bodyPr wrap="none">
              <a:spAutoFit/>
            </a:bodyPr>
            <a:lstStyle/>
            <a:p>
              <a:pPr>
                <a:buSzTx/>
                <a:buFontTx/>
                <a:buNone/>
              </a:pPr>
              <a:r>
                <a:rPr lang="en-US" sz="1600" b="1" dirty="0"/>
                <a:t> 7       Overcast	Cool	Normal	Strong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2" name="Text Box 42"/>
            <p:cNvSpPr txBox="1">
              <a:spLocks noChangeArrowheads="1"/>
            </p:cNvSpPr>
            <p:nvPr/>
          </p:nvSpPr>
          <p:spPr bwMode="auto">
            <a:xfrm>
              <a:off x="1152" y="2329"/>
              <a:ext cx="3457" cy="242"/>
            </a:xfrm>
            <a:prstGeom prst="rect">
              <a:avLst/>
            </a:prstGeom>
            <a:noFill/>
            <a:ln w="9525">
              <a:noFill/>
              <a:miter lim="800000"/>
              <a:headEnd/>
              <a:tailEnd/>
            </a:ln>
            <a:effectLst/>
          </p:spPr>
          <p:txBody>
            <a:bodyPr wrap="none">
              <a:spAutoFit/>
            </a:bodyPr>
            <a:lstStyle/>
            <a:p>
              <a:pPr>
                <a:buSzTx/>
                <a:buFontTx/>
                <a:buNone/>
              </a:pPr>
              <a:r>
                <a:rPr lang="en-US" sz="1600" b="1" dirty="0"/>
                <a:t> 8       Sunny	Mild	</a:t>
              </a:r>
              <a:r>
                <a:rPr lang="en-US" sz="1600" b="1" dirty="0">
                  <a:solidFill>
                    <a:srgbClr val="FF0000"/>
                  </a:solidFill>
                </a:rPr>
                <a:t>???</a:t>
              </a:r>
              <a:r>
                <a:rPr lang="en-US" sz="1600" b="1" dirty="0"/>
                <a:t>	Weak	</a:t>
              </a:r>
              <a:r>
                <a:rPr lang="en-US" sz="1600" b="1" dirty="0">
                  <a:solidFill>
                    <a:srgbClr val="A50021"/>
                  </a:solidFill>
                </a:rPr>
                <a:t>No</a:t>
              </a:r>
              <a:endParaRPr lang="en-US" sz="1600" u="sng" dirty="0">
                <a:effectLst>
                  <a:outerShdw blurRad="38100" dist="38100" dir="2700000" algn="tl">
                    <a:srgbClr val="FFFFFF"/>
                  </a:outerShdw>
                </a:effectLst>
              </a:endParaRPr>
            </a:p>
          </p:txBody>
        </p:sp>
        <p:sp>
          <p:nvSpPr>
            <p:cNvPr id="117803" name="Text Box 43"/>
            <p:cNvSpPr txBox="1">
              <a:spLocks noChangeArrowheads="1"/>
            </p:cNvSpPr>
            <p:nvPr/>
          </p:nvSpPr>
          <p:spPr bwMode="auto">
            <a:xfrm>
              <a:off x="1152" y="2533"/>
              <a:ext cx="3475" cy="242"/>
            </a:xfrm>
            <a:prstGeom prst="rect">
              <a:avLst/>
            </a:prstGeom>
            <a:noFill/>
            <a:ln w="9525">
              <a:noFill/>
              <a:miter lim="800000"/>
              <a:headEnd/>
              <a:tailEnd/>
            </a:ln>
            <a:effectLst/>
          </p:spPr>
          <p:txBody>
            <a:bodyPr wrap="none">
              <a:spAutoFit/>
            </a:bodyPr>
            <a:lstStyle/>
            <a:p>
              <a:pPr>
                <a:buSzTx/>
                <a:buFontTx/>
                <a:buNone/>
              </a:pPr>
              <a:r>
                <a:rPr lang="en-US" sz="1600" b="1" dirty="0"/>
                <a:t> 9       Sunny	Cool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4" name="Text Box 44"/>
            <p:cNvSpPr txBox="1">
              <a:spLocks noChangeArrowheads="1"/>
            </p:cNvSpPr>
            <p:nvPr/>
          </p:nvSpPr>
          <p:spPr bwMode="auto">
            <a:xfrm>
              <a:off x="1152" y="2737"/>
              <a:ext cx="3514" cy="242"/>
            </a:xfrm>
            <a:prstGeom prst="rect">
              <a:avLst/>
            </a:prstGeom>
            <a:noFill/>
            <a:ln w="9525">
              <a:noFill/>
              <a:miter lim="800000"/>
              <a:headEnd/>
              <a:tailEnd/>
            </a:ln>
            <a:effectLst/>
          </p:spPr>
          <p:txBody>
            <a:bodyPr wrap="none">
              <a:spAutoFit/>
            </a:bodyPr>
            <a:lstStyle/>
            <a:p>
              <a:pPr>
                <a:buSzTx/>
                <a:buFontTx/>
                <a:buNone/>
              </a:pPr>
              <a:r>
                <a:rPr lang="en-US" sz="1600" b="1" dirty="0"/>
                <a:t>10      Rain	Mild	Normal	Weak	</a:t>
              </a:r>
              <a:r>
                <a:rPr lang="en-US" sz="1600" b="1" dirty="0">
                  <a:solidFill>
                    <a:srgbClr val="00B050"/>
                  </a:solidFill>
                </a:rPr>
                <a:t>Yes </a:t>
              </a:r>
              <a:endParaRPr lang="en-US" sz="1600" u="sng" dirty="0">
                <a:solidFill>
                  <a:srgbClr val="00B050"/>
                </a:solidFill>
                <a:effectLst>
                  <a:outerShdw blurRad="38100" dist="38100" dir="2700000" algn="tl">
                    <a:srgbClr val="FFFFFF"/>
                  </a:outerShdw>
                </a:effectLst>
              </a:endParaRPr>
            </a:p>
          </p:txBody>
        </p:sp>
        <p:sp>
          <p:nvSpPr>
            <p:cNvPr id="117805" name="Text Box 45"/>
            <p:cNvSpPr txBox="1">
              <a:spLocks noChangeArrowheads="1"/>
            </p:cNvSpPr>
            <p:nvPr/>
          </p:nvSpPr>
          <p:spPr bwMode="auto">
            <a:xfrm>
              <a:off x="1152" y="2940"/>
              <a:ext cx="3475" cy="242"/>
            </a:xfrm>
            <a:prstGeom prst="rect">
              <a:avLst/>
            </a:prstGeom>
            <a:noFill/>
            <a:ln w="9525">
              <a:noFill/>
              <a:miter lim="800000"/>
              <a:headEnd/>
              <a:tailEnd/>
            </a:ln>
            <a:effectLst/>
          </p:spPr>
          <p:txBody>
            <a:bodyPr wrap="none">
              <a:spAutoFit/>
            </a:bodyPr>
            <a:lstStyle/>
            <a:p>
              <a:pPr>
                <a:buSzTx/>
                <a:buFontTx/>
                <a:buNone/>
              </a:pPr>
              <a:r>
                <a:rPr lang="en-US" sz="1600" b="1" dirty="0"/>
                <a:t>11      Sunny	Mild	Normal	Strong	</a:t>
              </a:r>
              <a:r>
                <a:rPr lang="en-US" sz="1600" b="1" dirty="0">
                  <a:solidFill>
                    <a:srgbClr val="00B050"/>
                  </a:solidFill>
                </a:rPr>
                <a:t>Yes</a:t>
              </a:r>
              <a:endParaRPr lang="en-US" sz="1600" u="sng" dirty="0">
                <a:solidFill>
                  <a:srgbClr val="00B050"/>
                </a:solidFill>
                <a:effectLst>
                  <a:outerShdw blurRad="38100" dist="38100" dir="2700000" algn="tl">
                    <a:srgbClr val="FFFFFF"/>
                  </a:outerShdw>
                </a:effectLst>
              </a:endParaRPr>
            </a:p>
          </p:txBody>
        </p:sp>
        <p:sp>
          <p:nvSpPr>
            <p:cNvPr id="117806" name="Text Box 46"/>
            <p:cNvSpPr txBox="1">
              <a:spLocks noChangeArrowheads="1"/>
            </p:cNvSpPr>
            <p:nvPr/>
          </p:nvSpPr>
          <p:spPr bwMode="auto">
            <a:xfrm>
              <a:off x="1152" y="3145"/>
              <a:ext cx="3475" cy="242"/>
            </a:xfrm>
            <a:prstGeom prst="rect">
              <a:avLst/>
            </a:prstGeom>
            <a:noFill/>
            <a:ln w="9525">
              <a:noFill/>
              <a:miter lim="800000"/>
              <a:headEnd/>
              <a:tailEnd/>
            </a:ln>
            <a:effectLst/>
          </p:spPr>
          <p:txBody>
            <a:bodyPr wrap="none">
              <a:spAutoFit/>
            </a:bodyPr>
            <a:lstStyle/>
            <a:p>
              <a:pPr>
                <a:buSzTx/>
                <a:buFontTx/>
                <a:buNone/>
              </a:pPr>
              <a:r>
                <a:rPr lang="en-US" sz="1600" b="1" dirty="0"/>
                <a:t>12      Overcast	Mild	High	Strong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7" name="Text Box 47"/>
            <p:cNvSpPr txBox="1">
              <a:spLocks noChangeArrowheads="1"/>
            </p:cNvSpPr>
            <p:nvPr/>
          </p:nvSpPr>
          <p:spPr bwMode="auto">
            <a:xfrm>
              <a:off x="1152" y="3349"/>
              <a:ext cx="3475" cy="242"/>
            </a:xfrm>
            <a:prstGeom prst="rect">
              <a:avLst/>
            </a:prstGeom>
            <a:noFill/>
            <a:ln w="9525">
              <a:noFill/>
              <a:miter lim="800000"/>
              <a:headEnd/>
              <a:tailEnd/>
            </a:ln>
            <a:effectLst/>
          </p:spPr>
          <p:txBody>
            <a:bodyPr wrap="none">
              <a:spAutoFit/>
            </a:bodyPr>
            <a:lstStyle/>
            <a:p>
              <a:pPr>
                <a:buSzTx/>
                <a:buFontTx/>
                <a:buNone/>
              </a:pPr>
              <a:r>
                <a:rPr lang="en-US" sz="1600" b="1" dirty="0"/>
                <a:t>13      Overcast	Hot	Normal	Weak	</a:t>
              </a:r>
              <a:r>
                <a:rPr lang="en-US" sz="1600" b="1" dirty="0">
                  <a:solidFill>
                    <a:srgbClr val="00B050"/>
                  </a:solidFill>
                </a:rPr>
                <a:t>Yes</a:t>
              </a:r>
              <a:endParaRPr lang="en-US" sz="1600" u="sng" dirty="0">
                <a:solidFill>
                  <a:srgbClr val="00B050"/>
                </a:solidFill>
                <a:effectLst>
                  <a:outerShdw blurRad="38100" dist="38100" dir="2700000" algn="tl">
                    <a:srgbClr val="000000"/>
                  </a:outerShdw>
                </a:effectLst>
              </a:endParaRPr>
            </a:p>
          </p:txBody>
        </p:sp>
        <p:sp>
          <p:nvSpPr>
            <p:cNvPr id="117808" name="Text Box 48"/>
            <p:cNvSpPr txBox="1">
              <a:spLocks noChangeArrowheads="1"/>
            </p:cNvSpPr>
            <p:nvPr/>
          </p:nvSpPr>
          <p:spPr bwMode="auto">
            <a:xfrm>
              <a:off x="1152" y="3552"/>
              <a:ext cx="3347" cy="242"/>
            </a:xfrm>
            <a:prstGeom prst="rect">
              <a:avLst/>
            </a:prstGeom>
            <a:noFill/>
            <a:ln w="9525">
              <a:noFill/>
              <a:miter lim="800000"/>
              <a:headEnd/>
              <a:tailEnd/>
            </a:ln>
            <a:effectLst/>
          </p:spPr>
          <p:txBody>
            <a:bodyPr wrap="none">
              <a:spAutoFit/>
            </a:bodyPr>
            <a:lstStyle/>
            <a:p>
              <a:pPr>
                <a:buSzTx/>
                <a:buFontTx/>
                <a:buNone/>
              </a:pPr>
              <a:r>
                <a:rPr lang="en-US" sz="1600" b="1" dirty="0"/>
                <a:t>14      Rain	Mild	High	Strong	</a:t>
              </a:r>
              <a:r>
                <a:rPr lang="en-US" sz="1600" b="1" dirty="0">
                  <a:solidFill>
                    <a:srgbClr val="A50021"/>
                  </a:solidFill>
                </a:rPr>
                <a:t>No </a:t>
              </a:r>
              <a:endParaRPr lang="en-US" sz="1600" u="sng" dirty="0">
                <a:solidFill>
                  <a:srgbClr val="A50021"/>
                </a:solidFill>
                <a:effectLst>
                  <a:outerShdw blurRad="38100" dist="38100" dir="2700000" algn="tl">
                    <a:srgbClr val="000000"/>
                  </a:outerShdw>
                </a:effectLst>
              </a:endParaRPr>
            </a:p>
          </p:txBody>
        </p:sp>
      </p:grpSp>
      <p:cxnSp>
        <p:nvCxnSpPr>
          <p:cNvPr id="49" name="Straight Connector 48"/>
          <p:cNvCxnSpPr/>
          <p:nvPr/>
        </p:nvCxnSpPr>
        <p:spPr>
          <a:xfrm>
            <a:off x="3929058" y="1928802"/>
            <a:ext cx="51435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251059" y="3749677"/>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 name="Title 53"/>
          <p:cNvSpPr>
            <a:spLocks noGrp="1"/>
          </p:cNvSpPr>
          <p:nvPr>
            <p:ph type="title"/>
          </p:nvPr>
        </p:nvSpPr>
        <p:spPr/>
        <p:txBody>
          <a:bodyPr>
            <a:normAutofit/>
          </a:bodyPr>
          <a:lstStyle/>
          <a:p>
            <a:r>
              <a:rPr lang="en-US" dirty="0"/>
              <a:t>Missing Values</a:t>
            </a:r>
          </a:p>
        </p:txBody>
      </p:sp>
      <p:sp>
        <p:nvSpPr>
          <p:cNvPr id="25" name="Text Box 1068"/>
          <p:cNvSpPr txBox="1">
            <a:spLocks noChangeArrowheads="1"/>
          </p:cNvSpPr>
          <p:nvPr/>
        </p:nvSpPr>
        <p:spPr bwMode="auto">
          <a:xfrm>
            <a:off x="0" y="3348383"/>
            <a:ext cx="3714776" cy="2723823"/>
          </a:xfrm>
          <a:prstGeom prst="rect">
            <a:avLst/>
          </a:prstGeom>
          <a:noFill/>
          <a:ln w="9525" algn="ctr">
            <a:noFill/>
            <a:miter lim="800000"/>
            <a:headEnd/>
            <a:tailEnd/>
          </a:ln>
          <a:effectLst/>
        </p:spPr>
        <p:txBody>
          <a:bodyPr wrap="square">
            <a:spAutoFit/>
          </a:bodyPr>
          <a:lstStyle/>
          <a:p>
            <a:pPr marL="403225" marR="0" lvl="0" indent="-6350" defTabSz="914400" eaLnBrk="1" fontAlgn="auto" latinLnBrk="0" hangingPunct="1">
              <a:lnSpc>
                <a:spcPct val="100000"/>
              </a:lnSpc>
              <a:spcBef>
                <a:spcPct val="50000"/>
              </a:spcBef>
              <a:spcAft>
                <a:spcPts val="0"/>
              </a:spcAft>
              <a:buClrTx/>
              <a:buSzTx/>
              <a:buFontTx/>
              <a:buNone/>
              <a:tabLst/>
              <a:defRPr/>
            </a:pPr>
            <a:r>
              <a:rPr lang="en-US" sz="1800" b="1" kern="0" dirty="0">
                <a:solidFill>
                  <a:sysClr val="windowText" lastClr="000000"/>
                </a:solidFill>
              </a:rPr>
              <a:t>Replace </a:t>
            </a:r>
            <a:r>
              <a:rPr lang="en-US" sz="1800" b="1" kern="0" dirty="0">
                <a:solidFill>
                  <a:srgbClr val="FF0000"/>
                </a:solidFill>
              </a:rPr>
              <a:t>???</a:t>
            </a:r>
            <a:r>
              <a:rPr lang="en-US" sz="1800" b="1" kern="0" dirty="0">
                <a:solidFill>
                  <a:sysClr val="windowText" lastClr="000000"/>
                </a:solidFill>
              </a:rPr>
              <a:t> with:</a:t>
            </a:r>
          </a:p>
          <a:p>
            <a:pPr marL="739775" marR="0" lvl="0" indent="-342900" defTabSz="914400" eaLnBrk="1" fontAlgn="auto" latinLnBrk="0" hangingPunct="1">
              <a:lnSpc>
                <a:spcPct val="100000"/>
              </a:lnSpc>
              <a:spcBef>
                <a:spcPct val="50000"/>
              </a:spcBef>
              <a:spcAft>
                <a:spcPts val="0"/>
              </a:spcAft>
              <a:buClrTx/>
              <a:buSzTx/>
              <a:buFontTx/>
              <a:buAutoNum type="alphaUcParenR"/>
              <a:tabLst/>
              <a:defRPr/>
            </a:pPr>
            <a:r>
              <a:rPr lang="en-US" sz="1800" b="1" kern="0" dirty="0">
                <a:solidFill>
                  <a:sysClr val="windowText" lastClr="000000"/>
                </a:solidFill>
              </a:rPr>
              <a:t>T</a:t>
            </a:r>
            <a:r>
              <a:rPr kumimoji="0" lang="en-US" sz="1800" b="1" i="0" u="none" strike="noStrike" kern="0" cap="none" spc="0" normalizeH="0" baseline="0" noProof="0" dirty="0">
                <a:ln>
                  <a:noFill/>
                </a:ln>
                <a:solidFill>
                  <a:sysClr val="windowText" lastClr="000000"/>
                </a:solidFill>
                <a:effectLst/>
                <a:uLnTx/>
                <a:uFillTx/>
              </a:rPr>
              <a:t>he most common Humidity at </a:t>
            </a:r>
            <a:r>
              <a:rPr kumimoji="0" lang="en-US" sz="1800" b="1" i="0" u="none" strike="noStrike" kern="0" cap="none" spc="0" normalizeH="0" baseline="0" noProof="0" dirty="0">
                <a:ln>
                  <a:noFill/>
                </a:ln>
                <a:solidFill>
                  <a:srgbClr val="FF0000"/>
                </a:solidFill>
                <a:effectLst/>
                <a:uLnTx/>
                <a:uFillTx/>
              </a:rPr>
              <a:t>Sunny</a:t>
            </a:r>
            <a:r>
              <a:rPr kumimoji="0" lang="en-US" sz="1800" b="1" i="0" u="none" strike="noStrike" kern="0" cap="none" spc="0" normalizeH="0" baseline="0" noProof="0" dirty="0">
                <a:ln>
                  <a:noFill/>
                </a:ln>
                <a:solidFill>
                  <a:sysClr val="windowText" lastClr="000000"/>
                </a:solidFill>
                <a:effectLst/>
                <a:uLnTx/>
                <a:uFillTx/>
              </a:rPr>
              <a:t> </a:t>
            </a:r>
            <a:br>
              <a:rPr kumimoji="0" lang="en-US" sz="1800" b="1" i="0" u="none" strike="noStrike" kern="0" cap="none" spc="0" normalizeH="0" baseline="0" noProof="0" dirty="0">
                <a:ln>
                  <a:noFill/>
                </a:ln>
                <a:solidFill>
                  <a:sysClr val="windowText" lastClr="000000"/>
                </a:solidFill>
                <a:effectLst/>
                <a:uLnTx/>
                <a:uFillTx/>
              </a:rPr>
            </a:br>
            <a:r>
              <a:rPr kumimoji="0" lang="en-US" sz="1800" b="1" i="0" u="none" strike="noStrike" kern="0" cap="none" spc="0" normalizeH="0" baseline="0" noProof="0" dirty="0">
                <a:ln>
                  <a:noFill/>
                </a:ln>
                <a:solidFill>
                  <a:sysClr val="windowText" lastClr="000000"/>
                </a:solidFill>
                <a:effectLst/>
                <a:uLnTx/>
                <a:uFillTx/>
              </a:rPr>
              <a:t>{</a:t>
            </a:r>
            <a:r>
              <a:rPr kumimoji="0" lang="en-US" sz="1800" b="1" i="0" u="none" strike="noStrike" kern="0" cap="none" spc="0" normalizeH="0" baseline="0" noProof="0" dirty="0">
                <a:ln>
                  <a:noFill/>
                </a:ln>
                <a:solidFill>
                  <a:srgbClr val="00B0F0"/>
                </a:solidFill>
                <a:effectLst/>
                <a:uLnTx/>
                <a:uFillTx/>
              </a:rPr>
              <a:t>High</a:t>
            </a:r>
            <a:r>
              <a:rPr kumimoji="0" lang="en-US" sz="1800" b="1" i="0" u="none" strike="noStrike" kern="0" cap="none" spc="0" normalizeH="0" baseline="0" noProof="0" dirty="0">
                <a:ln>
                  <a:noFill/>
                </a:ln>
                <a:solidFill>
                  <a:sysClr val="windowText" lastClr="000000"/>
                </a:solidFill>
                <a:effectLst/>
                <a:uLnTx/>
                <a:uFillTx/>
              </a:rPr>
              <a:t>, </a:t>
            </a:r>
            <a:r>
              <a:rPr kumimoji="0" lang="en-US" sz="1800" b="1" i="0" u="none" strike="noStrike" kern="0" cap="none" spc="0" normalizeH="0" baseline="0" noProof="0" dirty="0">
                <a:ln>
                  <a:noFill/>
                </a:ln>
                <a:solidFill>
                  <a:srgbClr val="00B0F0"/>
                </a:solidFill>
                <a:effectLst/>
                <a:uLnTx/>
                <a:uFillTx/>
              </a:rPr>
              <a:t>Normal</a:t>
            </a:r>
            <a:r>
              <a:rPr kumimoji="0" lang="en-US" sz="1800" b="1" i="0" u="none" strike="noStrike" kern="0" cap="none" spc="0" normalizeH="0" baseline="0" noProof="0" dirty="0">
                <a:ln>
                  <a:noFill/>
                </a:ln>
                <a:solidFill>
                  <a:sysClr val="windowText" lastClr="000000"/>
                </a:solidFill>
                <a:effectLst/>
                <a:uLnTx/>
                <a:uFillTx/>
              </a:rPr>
              <a:t>}</a:t>
            </a:r>
          </a:p>
          <a:p>
            <a:pPr marL="739775" marR="0" lvl="0" indent="-342900" defTabSz="914400" eaLnBrk="1" fontAlgn="auto" latinLnBrk="0" hangingPunct="1">
              <a:lnSpc>
                <a:spcPct val="100000"/>
              </a:lnSpc>
              <a:spcBef>
                <a:spcPct val="50000"/>
              </a:spcBef>
              <a:spcAft>
                <a:spcPts val="0"/>
              </a:spcAft>
              <a:buClrTx/>
              <a:buSzTx/>
              <a:buFontTx/>
              <a:buAutoNum type="alphaUcParenR"/>
              <a:tabLst/>
              <a:defRPr/>
            </a:pPr>
            <a:r>
              <a:rPr lang="en-US" sz="1800" b="1" kern="0" dirty="0">
                <a:solidFill>
                  <a:sysClr val="windowText" lastClr="000000"/>
                </a:solidFill>
              </a:rPr>
              <a:t>As (A) </a:t>
            </a:r>
            <a:r>
              <a:rPr kumimoji="0" lang="en-US" sz="1800" b="1" i="0" u="none" strike="noStrike" kern="0" cap="none" spc="0" normalizeH="0" baseline="0" noProof="0" dirty="0">
                <a:ln>
                  <a:noFill/>
                </a:ln>
                <a:solidFill>
                  <a:sysClr val="windowText" lastClr="000000"/>
                </a:solidFill>
                <a:effectLst/>
                <a:uLnTx/>
                <a:uFillTx/>
              </a:rPr>
              <a:t>but only target = </a:t>
            </a:r>
            <a:r>
              <a:rPr kumimoji="0" lang="en-US" sz="1800" b="1" i="0" u="none" strike="noStrike" kern="0" cap="none" spc="0" normalizeH="0" baseline="0" noProof="0" dirty="0">
                <a:ln>
                  <a:noFill/>
                </a:ln>
                <a:solidFill>
                  <a:srgbClr val="FF0000"/>
                </a:solidFill>
                <a:effectLst/>
                <a:uLnTx/>
                <a:uFillTx/>
              </a:rPr>
              <a:t>No</a:t>
            </a:r>
            <a:br>
              <a:rPr kumimoji="0" lang="en-US" sz="1800" b="1" i="0" u="none" strike="noStrike" kern="0" cap="none" spc="0" normalizeH="0" baseline="0" noProof="0" dirty="0">
                <a:ln>
                  <a:noFill/>
                </a:ln>
                <a:solidFill>
                  <a:sysClr val="windowText" lastClr="000000"/>
                </a:solidFill>
                <a:effectLst/>
                <a:uLnTx/>
                <a:uFillTx/>
              </a:rPr>
            </a:br>
            <a:r>
              <a:rPr kumimoji="0" lang="en-US" sz="1800" b="1" i="0" u="none" strike="noStrike" kern="0" cap="none" spc="0" normalizeH="0" baseline="0" noProof="0" dirty="0">
                <a:ln>
                  <a:noFill/>
                </a:ln>
                <a:solidFill>
                  <a:sysClr val="windowText" lastClr="000000"/>
                </a:solidFill>
                <a:effectLst/>
                <a:uLnTx/>
                <a:uFillTx/>
              </a:rPr>
              <a:t>{</a:t>
            </a:r>
            <a:r>
              <a:rPr kumimoji="0" lang="en-US" sz="1800" b="1" i="0" u="none" strike="noStrike" kern="0" cap="none" spc="0" normalizeH="0" baseline="0" noProof="0" dirty="0">
                <a:ln>
                  <a:noFill/>
                </a:ln>
                <a:solidFill>
                  <a:srgbClr val="00B0F0"/>
                </a:solidFill>
                <a:effectLst/>
                <a:uLnTx/>
                <a:uFillTx/>
              </a:rPr>
              <a:t>High</a:t>
            </a:r>
            <a:r>
              <a:rPr kumimoji="0" lang="en-US" sz="1800" b="1" i="0" u="none" strike="noStrike" kern="0" cap="none" spc="0" normalizeH="0" baseline="0" noProof="0" dirty="0">
                <a:ln>
                  <a:noFill/>
                </a:ln>
                <a:solidFill>
                  <a:sysClr val="windowText" lastClr="000000"/>
                </a:solidFill>
                <a:effectLst/>
                <a:uLnTx/>
                <a:uFillTx/>
              </a:rPr>
              <a:t>}</a:t>
            </a:r>
          </a:p>
          <a:p>
            <a:pPr marL="739775" marR="0" lvl="0" indent="-342900" defTabSz="914400" eaLnBrk="1" fontAlgn="auto" latinLnBrk="0" hangingPunct="1">
              <a:lnSpc>
                <a:spcPct val="100000"/>
              </a:lnSpc>
              <a:spcBef>
                <a:spcPct val="50000"/>
              </a:spcBef>
              <a:spcAft>
                <a:spcPts val="0"/>
              </a:spcAft>
              <a:buClrTx/>
              <a:buSzTx/>
              <a:buFontTx/>
              <a:buAutoNum type="alphaUcParenR"/>
              <a:tabLst/>
              <a:defRPr/>
            </a:pPr>
            <a:endParaRPr kumimoji="0" lang="en-US" sz="1800" b="1" i="0" u="none" strike="noStrike" kern="0" cap="none" spc="0" normalizeH="0" baseline="0" noProof="0" dirty="0">
              <a:ln>
                <a:noFill/>
              </a:ln>
              <a:solidFill>
                <a:sysClr val="windowText" lastClr="000000"/>
              </a:solidFill>
              <a:effectLst/>
              <a:uLnTx/>
              <a:uFillTx/>
            </a:endParaRPr>
          </a:p>
        </p:txBody>
      </p:sp>
      <p:sp>
        <p:nvSpPr>
          <p:cNvPr id="27" name="Text Box 3"/>
          <p:cNvSpPr txBox="1">
            <a:spLocks noChangeArrowheads="1"/>
          </p:cNvSpPr>
          <p:nvPr/>
        </p:nvSpPr>
        <p:spPr bwMode="auto">
          <a:xfrm>
            <a:off x="1438272" y="1125544"/>
            <a:ext cx="121285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Outlook </a:t>
            </a:r>
          </a:p>
        </p:txBody>
      </p:sp>
      <p:sp>
        <p:nvSpPr>
          <p:cNvPr id="28" name="Text Box 4"/>
          <p:cNvSpPr txBox="1">
            <a:spLocks noChangeArrowheads="1"/>
          </p:cNvSpPr>
          <p:nvPr/>
        </p:nvSpPr>
        <p:spPr bwMode="auto">
          <a:xfrm>
            <a:off x="1422397" y="2378082"/>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Overcast</a:t>
            </a:r>
            <a:endParaRPr lang="en-US" sz="2000" b="1">
              <a:solidFill>
                <a:srgbClr val="0000FF"/>
              </a:solidFill>
            </a:endParaRPr>
          </a:p>
        </p:txBody>
      </p:sp>
      <p:sp>
        <p:nvSpPr>
          <p:cNvPr id="29" name="Text Box 5"/>
          <p:cNvSpPr txBox="1">
            <a:spLocks noChangeArrowheads="1"/>
          </p:cNvSpPr>
          <p:nvPr/>
        </p:nvSpPr>
        <p:spPr bwMode="auto">
          <a:xfrm>
            <a:off x="3163884" y="2328869"/>
            <a:ext cx="735013"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Rain</a:t>
            </a:r>
            <a:endParaRPr lang="en-US" sz="2000" b="1">
              <a:solidFill>
                <a:srgbClr val="0000FF"/>
              </a:solidFill>
            </a:endParaRPr>
          </a:p>
        </p:txBody>
      </p:sp>
      <p:cxnSp>
        <p:nvCxnSpPr>
          <p:cNvPr id="30" name="AutoShape 6"/>
          <p:cNvCxnSpPr>
            <a:cxnSpLocks noChangeShapeType="1"/>
            <a:stCxn id="27" idx="2"/>
            <a:endCxn id="29" idx="0"/>
          </p:cNvCxnSpPr>
          <p:nvPr/>
        </p:nvCxnSpPr>
        <p:spPr bwMode="auto">
          <a:xfrm>
            <a:off x="2044697" y="1522419"/>
            <a:ext cx="1487487" cy="806450"/>
          </a:xfrm>
          <a:prstGeom prst="straightConnector1">
            <a:avLst/>
          </a:prstGeom>
          <a:noFill/>
          <a:ln w="9525">
            <a:solidFill>
              <a:schemeClr val="tx1"/>
            </a:solidFill>
            <a:round/>
            <a:headEnd/>
            <a:tailEnd/>
          </a:ln>
          <a:effectLst/>
        </p:spPr>
      </p:cxnSp>
      <p:cxnSp>
        <p:nvCxnSpPr>
          <p:cNvPr id="31" name="AutoShape 7"/>
          <p:cNvCxnSpPr>
            <a:cxnSpLocks noChangeShapeType="1"/>
            <a:stCxn id="27" idx="2"/>
            <a:endCxn id="28" idx="0"/>
          </p:cNvCxnSpPr>
          <p:nvPr/>
        </p:nvCxnSpPr>
        <p:spPr bwMode="auto">
          <a:xfrm>
            <a:off x="2044697" y="1522419"/>
            <a:ext cx="12700" cy="855663"/>
          </a:xfrm>
          <a:prstGeom prst="straightConnector1">
            <a:avLst/>
          </a:prstGeom>
          <a:noFill/>
          <a:ln w="9525">
            <a:solidFill>
              <a:schemeClr val="tx1"/>
            </a:solidFill>
            <a:round/>
            <a:headEnd/>
            <a:tailEnd/>
          </a:ln>
          <a:effectLst/>
        </p:spPr>
      </p:cxnSp>
      <p:sp>
        <p:nvSpPr>
          <p:cNvPr id="32" name="Text Box 11"/>
          <p:cNvSpPr txBox="1">
            <a:spLocks noChangeArrowheads="1"/>
          </p:cNvSpPr>
          <p:nvPr/>
        </p:nvSpPr>
        <p:spPr bwMode="auto">
          <a:xfrm>
            <a:off x="128584" y="2378082"/>
            <a:ext cx="962025"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Sunny</a:t>
            </a:r>
            <a:endParaRPr lang="en-US" sz="2000" b="1">
              <a:solidFill>
                <a:srgbClr val="0000FF"/>
              </a:solidFill>
            </a:endParaRPr>
          </a:p>
        </p:txBody>
      </p:sp>
      <p:cxnSp>
        <p:nvCxnSpPr>
          <p:cNvPr id="33" name="AutoShape 13"/>
          <p:cNvCxnSpPr>
            <a:cxnSpLocks noChangeShapeType="1"/>
            <a:stCxn id="27" idx="2"/>
            <a:endCxn id="32" idx="0"/>
          </p:cNvCxnSpPr>
          <p:nvPr/>
        </p:nvCxnSpPr>
        <p:spPr bwMode="auto">
          <a:xfrm flipH="1">
            <a:off x="609597" y="1522419"/>
            <a:ext cx="1435100" cy="855663"/>
          </a:xfrm>
          <a:prstGeom prst="straightConnector1">
            <a:avLst/>
          </a:prstGeom>
          <a:noFill/>
          <a:ln w="9525">
            <a:solidFill>
              <a:schemeClr val="tx1"/>
            </a:solidFill>
            <a:round/>
            <a:headEnd/>
            <a:tailEnd/>
          </a:ln>
          <a:effectLst/>
        </p:spPr>
      </p:cxnSp>
      <p:sp>
        <p:nvSpPr>
          <p:cNvPr id="34" name="Text Box 16"/>
          <p:cNvSpPr txBox="1">
            <a:spLocks noChangeArrowheads="1"/>
          </p:cNvSpPr>
          <p:nvPr/>
        </p:nvSpPr>
        <p:spPr bwMode="auto">
          <a:xfrm>
            <a:off x="1792272" y="2774957"/>
            <a:ext cx="636588" cy="396875"/>
          </a:xfrm>
          <a:prstGeom prst="rect">
            <a:avLst/>
          </a:prstGeom>
          <a:noFill/>
          <a:ln w="9525">
            <a:noFill/>
            <a:miter lim="800000"/>
            <a:headEnd/>
            <a:tailEnd/>
          </a:ln>
          <a:effectLst/>
        </p:spPr>
        <p:txBody>
          <a:bodyPr wrap="none">
            <a:spAutoFit/>
          </a:bodyPr>
          <a:lstStyle/>
          <a:p>
            <a:pPr>
              <a:buSzTx/>
              <a:buFontTx/>
              <a:buNone/>
            </a:pPr>
            <a:r>
              <a:rPr lang="en-US" sz="2000" b="1" u="sng" dirty="0">
                <a:solidFill>
                  <a:srgbClr val="0000FF"/>
                </a:solidFill>
              </a:rPr>
              <a:t>Yes</a:t>
            </a:r>
          </a:p>
        </p:txBody>
      </p:sp>
      <p:sp>
        <p:nvSpPr>
          <p:cNvPr id="35" name="Text Box 17"/>
          <p:cNvSpPr txBox="1">
            <a:spLocks noChangeArrowheads="1"/>
          </p:cNvSpPr>
          <p:nvPr/>
        </p:nvSpPr>
        <p:spPr bwMode="auto">
          <a:xfrm>
            <a:off x="19047" y="2774957"/>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Humidity</a:t>
            </a:r>
          </a:p>
        </p:txBody>
      </p:sp>
      <p:sp>
        <p:nvSpPr>
          <p:cNvPr id="36" name="Text Box 18"/>
          <p:cNvSpPr txBox="1">
            <a:spLocks noChangeArrowheads="1"/>
          </p:cNvSpPr>
          <p:nvPr/>
        </p:nvSpPr>
        <p:spPr bwMode="auto">
          <a:xfrm>
            <a:off x="3143240" y="2774957"/>
            <a:ext cx="804862" cy="396875"/>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Wind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normAutofit/>
          </a:bodyPr>
          <a:lstStyle/>
          <a:p>
            <a:r>
              <a:rPr lang="en-US" dirty="0"/>
              <a:t>Missing Values</a:t>
            </a:r>
          </a:p>
        </p:txBody>
      </p:sp>
      <p:sp>
        <p:nvSpPr>
          <p:cNvPr id="25" name="Text Box 1068"/>
          <p:cNvSpPr txBox="1">
            <a:spLocks noChangeArrowheads="1"/>
          </p:cNvSpPr>
          <p:nvPr/>
        </p:nvSpPr>
        <p:spPr bwMode="auto">
          <a:xfrm>
            <a:off x="1071538" y="5086191"/>
            <a:ext cx="7929618" cy="1200329"/>
          </a:xfrm>
          <a:prstGeom prst="rect">
            <a:avLst/>
          </a:prstGeom>
          <a:noFill/>
          <a:ln w="9525" algn="ctr">
            <a:noFill/>
            <a:miter lim="800000"/>
            <a:headEnd/>
            <a:tailEnd/>
          </a:ln>
          <a:effectLst/>
        </p:spPr>
        <p:txBody>
          <a:bodyPr wrap="square">
            <a:spAutoFit/>
          </a:bodyPr>
          <a:lstStyle/>
          <a:p>
            <a:pPr marL="739775" marR="0" lvl="0" indent="-342900" defTabSz="914400" eaLnBrk="1" fontAlgn="auto" latinLnBrk="0" hangingPunct="1">
              <a:lnSpc>
                <a:spcPct val="100000"/>
              </a:lnSpc>
              <a:spcBef>
                <a:spcPct val="50000"/>
              </a:spcBef>
              <a:spcAft>
                <a:spcPts val="0"/>
              </a:spcAft>
              <a:buClrTx/>
              <a:buSzTx/>
              <a:buFontTx/>
              <a:buAutoNum type="alphaUcParenR"/>
              <a:tabLst/>
              <a:defRPr/>
            </a:pPr>
            <a:r>
              <a:rPr lang="en-US" sz="1800" b="1" kern="0" dirty="0">
                <a:solidFill>
                  <a:sysClr val="windowText" lastClr="000000"/>
                </a:solidFill>
              </a:rPr>
              <a:t>T</a:t>
            </a:r>
            <a:r>
              <a:rPr kumimoji="0" lang="en-US" sz="1800" b="1" i="0" u="none" strike="noStrike" kern="0" cap="none" spc="0" normalizeH="0" baseline="0" noProof="0" dirty="0">
                <a:ln>
                  <a:noFill/>
                </a:ln>
                <a:solidFill>
                  <a:sysClr val="windowText" lastClr="000000"/>
                </a:solidFill>
                <a:effectLst/>
                <a:uLnTx/>
                <a:uFillTx/>
              </a:rPr>
              <a:t>he most label: </a:t>
            </a:r>
            <a:r>
              <a:rPr kumimoji="0" lang="en-US" sz="1800" b="1" i="0" u="none" strike="noStrike" kern="0" cap="none" spc="0" normalizeH="0" baseline="0" noProof="0" dirty="0">
                <a:ln>
                  <a:noFill/>
                </a:ln>
                <a:solidFill>
                  <a:srgbClr val="00B0F0"/>
                </a:solidFill>
                <a:effectLst/>
                <a:uLnTx/>
                <a:uFillTx/>
              </a:rPr>
              <a:t>1/3 Yes+1/3 Yes+1/3 No = Yes</a:t>
            </a:r>
            <a:endParaRPr kumimoji="0" lang="en-US" sz="1800" b="1" i="0" u="none" strike="noStrike" kern="0" cap="none" spc="0" normalizeH="0" baseline="0" noProof="0" dirty="0">
              <a:ln>
                <a:noFill/>
              </a:ln>
              <a:solidFill>
                <a:sysClr val="windowText" lastClr="000000"/>
              </a:solidFill>
              <a:effectLst/>
              <a:uLnTx/>
              <a:uFillTx/>
            </a:endParaRPr>
          </a:p>
          <a:p>
            <a:pPr marL="739775" lvl="0" indent="-342900">
              <a:spcBef>
                <a:spcPct val="50000"/>
              </a:spcBef>
              <a:buFontTx/>
              <a:buAutoNum type="alphaUcParenR"/>
            </a:pPr>
            <a:r>
              <a:rPr kumimoji="0" lang="en-US" sz="1800" b="1" i="0" u="none" strike="noStrike" kern="0" cap="none" spc="0" normalizeH="0" baseline="0" noProof="0" dirty="0">
                <a:ln>
                  <a:noFill/>
                </a:ln>
                <a:solidFill>
                  <a:sysClr val="windowText" lastClr="000000"/>
                </a:solidFill>
                <a:effectLst/>
                <a:uLnTx/>
                <a:uFillTx/>
              </a:rPr>
              <a:t>The most</a:t>
            </a:r>
            <a:r>
              <a:rPr kumimoji="0" lang="en-US" sz="1800" b="1" i="0" u="none" strike="noStrike" kern="0" cap="none" spc="0" normalizeH="0" noProof="0" dirty="0">
                <a:ln>
                  <a:noFill/>
                </a:ln>
                <a:solidFill>
                  <a:sysClr val="windowText" lastClr="000000"/>
                </a:solidFill>
                <a:effectLst/>
                <a:uLnTx/>
                <a:uFillTx/>
              </a:rPr>
              <a:t> probability: </a:t>
            </a:r>
            <a:r>
              <a:rPr lang="en-US" sz="1800" b="1" kern="0" dirty="0">
                <a:solidFill>
                  <a:srgbClr val="00B0F0"/>
                </a:solidFill>
              </a:rPr>
              <a:t>2/8 Yes+4/8 Yes+2/8 No = Yes</a:t>
            </a:r>
            <a:endParaRPr kumimoji="0" lang="en-US" sz="1800" b="1" i="0" u="none" strike="noStrike" kern="0" cap="none" spc="0" normalizeH="0" baseline="0" noProof="0" dirty="0">
              <a:ln>
                <a:noFill/>
              </a:ln>
              <a:solidFill>
                <a:sysClr val="windowText" lastClr="000000"/>
              </a:solidFill>
              <a:effectLst/>
              <a:uLnTx/>
              <a:uFillTx/>
            </a:endParaRPr>
          </a:p>
          <a:p>
            <a:pPr marL="739775" marR="0" lvl="0" indent="-342900" defTabSz="914400" eaLnBrk="1" fontAlgn="auto" latinLnBrk="0" hangingPunct="1">
              <a:lnSpc>
                <a:spcPct val="100000"/>
              </a:lnSpc>
              <a:spcBef>
                <a:spcPct val="50000"/>
              </a:spcBef>
              <a:spcAft>
                <a:spcPts val="0"/>
              </a:spcAft>
              <a:buClrTx/>
              <a:buSzTx/>
              <a:buFontTx/>
              <a:buAutoNum type="alphaUcParenR"/>
              <a:tabLst/>
              <a:defRPr/>
            </a:pPr>
            <a:endParaRPr kumimoji="0" lang="en-US" sz="1800" b="1" i="0" u="none" strike="noStrike" kern="0" cap="none" spc="0" normalizeH="0" baseline="0" noProof="0" dirty="0">
              <a:ln>
                <a:noFill/>
              </a:ln>
              <a:solidFill>
                <a:sysClr val="windowText" lastClr="000000"/>
              </a:solidFill>
              <a:effectLst/>
              <a:uLnTx/>
              <a:uFillTx/>
            </a:endParaRPr>
          </a:p>
        </p:txBody>
      </p:sp>
      <p:sp>
        <p:nvSpPr>
          <p:cNvPr id="37" name="Text Box 3"/>
          <p:cNvSpPr txBox="1">
            <a:spLocks noChangeArrowheads="1"/>
          </p:cNvSpPr>
          <p:nvPr/>
        </p:nvSpPr>
        <p:spPr bwMode="auto">
          <a:xfrm>
            <a:off x="3941745" y="1239859"/>
            <a:ext cx="121285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Outlook </a:t>
            </a:r>
          </a:p>
        </p:txBody>
      </p:sp>
      <p:sp>
        <p:nvSpPr>
          <p:cNvPr id="38" name="Text Box 4"/>
          <p:cNvSpPr txBox="1">
            <a:spLocks noChangeArrowheads="1"/>
          </p:cNvSpPr>
          <p:nvPr/>
        </p:nvSpPr>
        <p:spPr bwMode="auto">
          <a:xfrm>
            <a:off x="3951283" y="1806578"/>
            <a:ext cx="1270000"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Overcast</a:t>
            </a:r>
            <a:endParaRPr lang="en-US" sz="2000" b="1">
              <a:solidFill>
                <a:srgbClr val="0000FF"/>
              </a:solidFill>
            </a:endParaRPr>
          </a:p>
        </p:txBody>
      </p:sp>
      <p:sp>
        <p:nvSpPr>
          <p:cNvPr id="39" name="Text Box 5"/>
          <p:cNvSpPr txBox="1">
            <a:spLocks noChangeArrowheads="1"/>
          </p:cNvSpPr>
          <p:nvPr/>
        </p:nvSpPr>
        <p:spPr bwMode="auto">
          <a:xfrm>
            <a:off x="5427651" y="1789118"/>
            <a:ext cx="735013" cy="396875"/>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Rain</a:t>
            </a:r>
            <a:endParaRPr lang="en-US" sz="2000" b="1" dirty="0">
              <a:solidFill>
                <a:srgbClr val="0000FF"/>
              </a:solidFill>
            </a:endParaRPr>
          </a:p>
        </p:txBody>
      </p:sp>
      <p:cxnSp>
        <p:nvCxnSpPr>
          <p:cNvPr id="40" name="AutoShape 6"/>
          <p:cNvCxnSpPr>
            <a:cxnSpLocks noChangeShapeType="1"/>
          </p:cNvCxnSpPr>
          <p:nvPr/>
        </p:nvCxnSpPr>
        <p:spPr bwMode="auto">
          <a:xfrm rot="16200000" flipH="1">
            <a:off x="4970057" y="1192603"/>
            <a:ext cx="781033" cy="1624806"/>
          </a:xfrm>
          <a:prstGeom prst="straightConnector1">
            <a:avLst/>
          </a:prstGeom>
          <a:ln>
            <a:solidFill>
              <a:srgbClr val="00B050"/>
            </a:solidFill>
            <a:headEnd/>
            <a:tailEnd/>
          </a:ln>
        </p:spPr>
        <p:style>
          <a:lnRef idx="3">
            <a:schemeClr val="accent4"/>
          </a:lnRef>
          <a:fillRef idx="0">
            <a:schemeClr val="accent4"/>
          </a:fillRef>
          <a:effectRef idx="2">
            <a:schemeClr val="accent4"/>
          </a:effectRef>
          <a:fontRef idx="minor">
            <a:schemeClr val="tx1"/>
          </a:fontRef>
        </p:style>
      </p:cxnSp>
      <p:cxnSp>
        <p:nvCxnSpPr>
          <p:cNvPr id="41" name="AutoShape 7"/>
          <p:cNvCxnSpPr>
            <a:cxnSpLocks noChangeShapeType="1"/>
            <a:endCxn id="44" idx="0"/>
          </p:cNvCxnSpPr>
          <p:nvPr/>
        </p:nvCxnSpPr>
        <p:spPr bwMode="auto">
          <a:xfrm rot="16200000" flipH="1">
            <a:off x="4212811" y="1949849"/>
            <a:ext cx="803278" cy="132558"/>
          </a:xfrm>
          <a:prstGeom prst="straightConnector1">
            <a:avLst/>
          </a:prstGeom>
          <a:ln>
            <a:solidFill>
              <a:srgbClr val="00B050"/>
            </a:solidFill>
            <a:headEnd/>
            <a:tailEnd/>
          </a:ln>
        </p:spPr>
        <p:style>
          <a:lnRef idx="3">
            <a:schemeClr val="accent4"/>
          </a:lnRef>
          <a:fillRef idx="0">
            <a:schemeClr val="accent4"/>
          </a:fillRef>
          <a:effectRef idx="2">
            <a:schemeClr val="accent4"/>
          </a:effectRef>
          <a:fontRef idx="minor">
            <a:schemeClr val="tx1"/>
          </a:fontRef>
        </p:style>
      </p:cxnSp>
      <p:sp>
        <p:nvSpPr>
          <p:cNvPr id="42" name="Text Box 11"/>
          <p:cNvSpPr txBox="1">
            <a:spLocks noChangeArrowheads="1"/>
          </p:cNvSpPr>
          <p:nvPr/>
        </p:nvSpPr>
        <p:spPr bwMode="auto">
          <a:xfrm>
            <a:off x="2998759" y="1789118"/>
            <a:ext cx="962025" cy="396875"/>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Sunny</a:t>
            </a:r>
            <a:endParaRPr lang="en-US" sz="2000" b="1" dirty="0">
              <a:solidFill>
                <a:srgbClr val="0000FF"/>
              </a:solidFill>
            </a:endParaRPr>
          </a:p>
        </p:txBody>
      </p:sp>
      <p:cxnSp>
        <p:nvCxnSpPr>
          <p:cNvPr id="43" name="AutoShape 13"/>
          <p:cNvCxnSpPr>
            <a:cxnSpLocks noChangeShapeType="1"/>
          </p:cNvCxnSpPr>
          <p:nvPr/>
        </p:nvCxnSpPr>
        <p:spPr bwMode="auto">
          <a:xfrm rot="5400000">
            <a:off x="3462329" y="1309681"/>
            <a:ext cx="781033" cy="1390650"/>
          </a:xfrm>
          <a:prstGeom prst="straightConnector1">
            <a:avLst/>
          </a:prstGeom>
          <a:ln>
            <a:solidFill>
              <a:srgbClr val="00B050"/>
            </a:solidFill>
            <a:headEnd/>
            <a:tailEnd/>
          </a:ln>
        </p:spPr>
        <p:style>
          <a:lnRef idx="3">
            <a:schemeClr val="accent4"/>
          </a:lnRef>
          <a:fillRef idx="0">
            <a:schemeClr val="accent4"/>
          </a:fillRef>
          <a:effectRef idx="2">
            <a:schemeClr val="accent4"/>
          </a:effectRef>
          <a:fontRef idx="minor">
            <a:schemeClr val="tx1"/>
          </a:fontRef>
        </p:style>
      </p:cxnSp>
      <p:sp>
        <p:nvSpPr>
          <p:cNvPr id="44" name="Text Box 16"/>
          <p:cNvSpPr txBox="1">
            <a:spLocks noChangeArrowheads="1"/>
          </p:cNvSpPr>
          <p:nvPr/>
        </p:nvSpPr>
        <p:spPr bwMode="auto">
          <a:xfrm>
            <a:off x="4362435" y="2417767"/>
            <a:ext cx="636588" cy="396875"/>
          </a:xfrm>
          <a:prstGeom prst="rect">
            <a:avLst/>
          </a:prstGeom>
          <a:noFill/>
          <a:ln w="9525">
            <a:noFill/>
            <a:miter lim="800000"/>
            <a:headEnd/>
            <a:tailEnd/>
          </a:ln>
          <a:effectLst/>
        </p:spPr>
        <p:txBody>
          <a:bodyPr wrap="none">
            <a:spAutoFit/>
          </a:bodyPr>
          <a:lstStyle/>
          <a:p>
            <a:pPr>
              <a:buSzTx/>
              <a:buFontTx/>
              <a:buNone/>
            </a:pPr>
            <a:r>
              <a:rPr lang="en-US" sz="2000" b="1" u="sng" dirty="0">
                <a:solidFill>
                  <a:srgbClr val="0000FF"/>
                </a:solidFill>
              </a:rPr>
              <a:t>Yes</a:t>
            </a:r>
          </a:p>
        </p:txBody>
      </p:sp>
      <p:sp>
        <p:nvSpPr>
          <p:cNvPr id="45" name="Text Box 17"/>
          <p:cNvSpPr txBox="1">
            <a:spLocks noChangeArrowheads="1"/>
          </p:cNvSpPr>
          <p:nvPr/>
        </p:nvSpPr>
        <p:spPr bwMode="auto">
          <a:xfrm>
            <a:off x="2522520" y="2417767"/>
            <a:ext cx="1270000" cy="396875"/>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Humidity</a:t>
            </a:r>
          </a:p>
        </p:txBody>
      </p:sp>
      <p:sp>
        <p:nvSpPr>
          <p:cNvPr id="46" name="Text Box 18"/>
          <p:cNvSpPr txBox="1">
            <a:spLocks noChangeArrowheads="1"/>
          </p:cNvSpPr>
          <p:nvPr/>
        </p:nvSpPr>
        <p:spPr bwMode="auto">
          <a:xfrm>
            <a:off x="5770545" y="2417767"/>
            <a:ext cx="804862"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FF"/>
                </a:solidFill>
              </a:rPr>
              <a:t>Wind</a:t>
            </a:r>
          </a:p>
        </p:txBody>
      </p:sp>
      <p:sp>
        <p:nvSpPr>
          <p:cNvPr id="47" name="Text Box 19"/>
          <p:cNvSpPr txBox="1">
            <a:spLocks noChangeArrowheads="1"/>
          </p:cNvSpPr>
          <p:nvPr/>
        </p:nvSpPr>
        <p:spPr bwMode="auto">
          <a:xfrm>
            <a:off x="3173395" y="3043249"/>
            <a:ext cx="1058862" cy="39687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Normal</a:t>
            </a:r>
            <a:endParaRPr lang="en-US" sz="2000" b="1">
              <a:solidFill>
                <a:srgbClr val="0000FF"/>
              </a:solidFill>
            </a:endParaRPr>
          </a:p>
        </p:txBody>
      </p:sp>
      <p:sp>
        <p:nvSpPr>
          <p:cNvPr id="48" name="Text Box 20"/>
          <p:cNvSpPr txBox="1">
            <a:spLocks noChangeArrowheads="1"/>
          </p:cNvSpPr>
          <p:nvPr/>
        </p:nvSpPr>
        <p:spPr bwMode="auto">
          <a:xfrm>
            <a:off x="2071670" y="3043249"/>
            <a:ext cx="749300" cy="396875"/>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High</a:t>
            </a:r>
            <a:endParaRPr lang="en-US" sz="2000" b="1" dirty="0">
              <a:solidFill>
                <a:srgbClr val="0000FF"/>
              </a:solidFill>
            </a:endParaRPr>
          </a:p>
        </p:txBody>
      </p:sp>
      <p:cxnSp>
        <p:nvCxnSpPr>
          <p:cNvPr id="50" name="AutoShape 21"/>
          <p:cNvCxnSpPr>
            <a:cxnSpLocks noChangeShapeType="1"/>
            <a:stCxn id="55" idx="0"/>
            <a:endCxn id="45" idx="2"/>
          </p:cNvCxnSpPr>
          <p:nvPr/>
        </p:nvCxnSpPr>
        <p:spPr bwMode="auto">
          <a:xfrm rot="16200000" flipV="1">
            <a:off x="3015042" y="2957120"/>
            <a:ext cx="773112" cy="488156"/>
          </a:xfrm>
          <a:prstGeom prst="straightConnector1">
            <a:avLst/>
          </a:prstGeom>
          <a:ln>
            <a:solidFill>
              <a:srgbClr val="00B050"/>
            </a:solidFill>
            <a:headEnd/>
            <a:tailEnd/>
          </a:ln>
        </p:spPr>
        <p:style>
          <a:lnRef idx="3">
            <a:schemeClr val="accent4"/>
          </a:lnRef>
          <a:fillRef idx="0">
            <a:schemeClr val="accent4"/>
          </a:fillRef>
          <a:effectRef idx="2">
            <a:schemeClr val="accent4"/>
          </a:effectRef>
          <a:fontRef idx="minor">
            <a:schemeClr val="tx1"/>
          </a:fontRef>
        </p:style>
      </p:cxnSp>
      <p:cxnSp>
        <p:nvCxnSpPr>
          <p:cNvPr id="52" name="AutoShape 22"/>
          <p:cNvCxnSpPr>
            <a:cxnSpLocks noChangeShapeType="1"/>
            <a:stCxn id="53" idx="0"/>
            <a:endCxn id="45" idx="2"/>
          </p:cNvCxnSpPr>
          <p:nvPr/>
        </p:nvCxnSpPr>
        <p:spPr bwMode="auto">
          <a:xfrm rot="5400000" flipH="1" flipV="1">
            <a:off x="2388377" y="2834486"/>
            <a:ext cx="788987" cy="749300"/>
          </a:xfrm>
          <a:prstGeom prst="straightConnector1">
            <a:avLst/>
          </a:prstGeom>
          <a:noFill/>
          <a:ln w="9525">
            <a:solidFill>
              <a:schemeClr val="tx1"/>
            </a:solidFill>
            <a:round/>
            <a:headEnd/>
            <a:tailEnd/>
          </a:ln>
          <a:effectLst/>
        </p:spPr>
      </p:cxnSp>
      <p:sp>
        <p:nvSpPr>
          <p:cNvPr id="53" name="Text Box 23"/>
          <p:cNvSpPr txBox="1">
            <a:spLocks noChangeArrowheads="1"/>
          </p:cNvSpPr>
          <p:nvPr/>
        </p:nvSpPr>
        <p:spPr bwMode="auto">
          <a:xfrm>
            <a:off x="2146282" y="3603629"/>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55" name="Text Box 24"/>
          <p:cNvSpPr txBox="1">
            <a:spLocks noChangeArrowheads="1"/>
          </p:cNvSpPr>
          <p:nvPr/>
        </p:nvSpPr>
        <p:spPr bwMode="auto">
          <a:xfrm>
            <a:off x="3327382" y="3587754"/>
            <a:ext cx="636588" cy="396875"/>
          </a:xfrm>
          <a:prstGeom prst="rect">
            <a:avLst/>
          </a:prstGeom>
          <a:noFill/>
          <a:ln w="9525">
            <a:noFill/>
            <a:miter lim="800000"/>
            <a:headEnd/>
            <a:tailEnd/>
          </a:ln>
          <a:effectLst/>
        </p:spPr>
        <p:txBody>
          <a:bodyPr wrap="none">
            <a:spAutoFit/>
          </a:bodyPr>
          <a:lstStyle/>
          <a:p>
            <a:pPr>
              <a:buSzTx/>
              <a:buFontTx/>
              <a:buNone/>
            </a:pPr>
            <a:r>
              <a:rPr lang="en-US" sz="2000" b="1" u="sng" dirty="0">
                <a:solidFill>
                  <a:srgbClr val="0000FF"/>
                </a:solidFill>
              </a:rPr>
              <a:t>Yes</a:t>
            </a:r>
          </a:p>
        </p:txBody>
      </p:sp>
      <p:sp>
        <p:nvSpPr>
          <p:cNvPr id="56" name="Text Box 25"/>
          <p:cNvSpPr txBox="1">
            <a:spLocks noChangeArrowheads="1"/>
          </p:cNvSpPr>
          <p:nvPr/>
        </p:nvSpPr>
        <p:spPr bwMode="auto">
          <a:xfrm>
            <a:off x="6286482" y="3043249"/>
            <a:ext cx="879793"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Weak</a:t>
            </a:r>
            <a:endParaRPr lang="en-US" sz="2000" b="1" dirty="0">
              <a:solidFill>
                <a:srgbClr val="0000FF"/>
              </a:solidFill>
            </a:endParaRPr>
          </a:p>
        </p:txBody>
      </p:sp>
      <p:sp>
        <p:nvSpPr>
          <p:cNvPr id="57" name="Text Box 26"/>
          <p:cNvSpPr txBox="1">
            <a:spLocks noChangeArrowheads="1"/>
          </p:cNvSpPr>
          <p:nvPr/>
        </p:nvSpPr>
        <p:spPr bwMode="auto">
          <a:xfrm>
            <a:off x="5184757" y="3043249"/>
            <a:ext cx="994183"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Strong</a:t>
            </a:r>
            <a:endParaRPr lang="en-US" sz="2000" b="1" dirty="0">
              <a:solidFill>
                <a:srgbClr val="0000FF"/>
              </a:solidFill>
            </a:endParaRPr>
          </a:p>
        </p:txBody>
      </p:sp>
      <p:sp>
        <p:nvSpPr>
          <p:cNvPr id="58" name="Text Box 27"/>
          <p:cNvSpPr txBox="1">
            <a:spLocks noChangeArrowheads="1"/>
          </p:cNvSpPr>
          <p:nvPr/>
        </p:nvSpPr>
        <p:spPr bwMode="auto">
          <a:xfrm>
            <a:off x="5259370" y="3587754"/>
            <a:ext cx="523875"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No</a:t>
            </a:r>
          </a:p>
        </p:txBody>
      </p:sp>
      <p:sp>
        <p:nvSpPr>
          <p:cNvPr id="59" name="Text Box 28"/>
          <p:cNvSpPr txBox="1">
            <a:spLocks noChangeArrowheads="1"/>
          </p:cNvSpPr>
          <p:nvPr/>
        </p:nvSpPr>
        <p:spPr bwMode="auto">
          <a:xfrm>
            <a:off x="6440470" y="3571879"/>
            <a:ext cx="636587" cy="396875"/>
          </a:xfrm>
          <a:prstGeom prst="rect">
            <a:avLst/>
          </a:prstGeom>
          <a:noFill/>
          <a:ln w="9525">
            <a:noFill/>
            <a:miter lim="800000"/>
            <a:headEnd/>
            <a:tailEnd/>
          </a:ln>
          <a:effectLst/>
        </p:spPr>
        <p:txBody>
          <a:bodyPr wrap="none">
            <a:spAutoFit/>
          </a:bodyPr>
          <a:lstStyle/>
          <a:p>
            <a:pPr>
              <a:buSzTx/>
              <a:buFontTx/>
              <a:buNone/>
            </a:pPr>
            <a:r>
              <a:rPr lang="en-US" sz="2000" b="1" u="sng">
                <a:solidFill>
                  <a:srgbClr val="0000FF"/>
                </a:solidFill>
              </a:rPr>
              <a:t>Yes</a:t>
            </a:r>
          </a:p>
        </p:txBody>
      </p:sp>
      <p:cxnSp>
        <p:nvCxnSpPr>
          <p:cNvPr id="60" name="AutoShape 29"/>
          <p:cNvCxnSpPr>
            <a:cxnSpLocks noChangeShapeType="1"/>
            <a:stCxn id="46" idx="2"/>
            <a:endCxn id="59" idx="0"/>
          </p:cNvCxnSpPr>
          <p:nvPr/>
        </p:nvCxnSpPr>
        <p:spPr bwMode="auto">
          <a:xfrm rot="16200000" flipH="1">
            <a:off x="6087252" y="2900366"/>
            <a:ext cx="757237" cy="585788"/>
          </a:xfrm>
          <a:prstGeom prst="straightConnector1">
            <a:avLst/>
          </a:prstGeom>
          <a:noFill/>
          <a:ln w="9525">
            <a:solidFill>
              <a:schemeClr val="tx1"/>
            </a:solidFill>
            <a:round/>
            <a:headEnd/>
            <a:tailEnd/>
          </a:ln>
          <a:effectLst/>
        </p:spPr>
      </p:cxnSp>
      <p:cxnSp>
        <p:nvCxnSpPr>
          <p:cNvPr id="61" name="AutoShape 30"/>
          <p:cNvCxnSpPr>
            <a:cxnSpLocks noChangeShapeType="1"/>
            <a:stCxn id="58" idx="0"/>
            <a:endCxn id="46" idx="2"/>
          </p:cNvCxnSpPr>
          <p:nvPr/>
        </p:nvCxnSpPr>
        <p:spPr bwMode="auto">
          <a:xfrm rot="5400000" flipH="1" flipV="1">
            <a:off x="5460586" y="2875364"/>
            <a:ext cx="773112" cy="651668"/>
          </a:xfrm>
          <a:prstGeom prst="straightConnector1">
            <a:avLst/>
          </a:prstGeom>
          <a:ln>
            <a:solidFill>
              <a:srgbClr val="00B050"/>
            </a:solidFill>
            <a:headEnd/>
            <a:tailEnd/>
          </a:ln>
        </p:spPr>
        <p:style>
          <a:lnRef idx="3">
            <a:schemeClr val="accent4"/>
          </a:lnRef>
          <a:fillRef idx="0">
            <a:schemeClr val="accent4"/>
          </a:fillRef>
          <a:effectRef idx="2">
            <a:schemeClr val="accent4"/>
          </a:effectRef>
          <a:fontRef idx="minor">
            <a:schemeClr val="tx1"/>
          </a:fontRef>
        </p:style>
      </p:cxnSp>
      <p:sp>
        <p:nvSpPr>
          <p:cNvPr id="62" name="Text Box 31"/>
          <p:cNvSpPr txBox="1">
            <a:spLocks noChangeArrowheads="1"/>
          </p:cNvSpPr>
          <p:nvPr/>
        </p:nvSpPr>
        <p:spPr bwMode="auto">
          <a:xfrm>
            <a:off x="612801" y="4286256"/>
            <a:ext cx="8102603" cy="646331"/>
          </a:xfrm>
          <a:prstGeom prst="rect">
            <a:avLst/>
          </a:prstGeom>
          <a:noFill/>
          <a:ln w="9525">
            <a:noFill/>
            <a:miter lim="800000"/>
            <a:headEnd/>
            <a:tailEnd/>
          </a:ln>
          <a:effectLst/>
        </p:spPr>
        <p:txBody>
          <a:bodyPr wrap="none">
            <a:spAutoFit/>
          </a:bodyPr>
          <a:lstStyle/>
          <a:p>
            <a:pPr>
              <a:buSzTx/>
              <a:buFontTx/>
              <a:buNone/>
            </a:pPr>
            <a:r>
              <a:rPr lang="en-US" sz="1800" b="1" dirty="0">
                <a:solidFill>
                  <a:srgbClr val="00B050"/>
                </a:solidFill>
              </a:rPr>
              <a:t>Testing:</a:t>
            </a:r>
          </a:p>
          <a:p>
            <a:pPr>
              <a:buSzTx/>
              <a:buFontTx/>
              <a:buNone/>
            </a:pPr>
            <a:r>
              <a:rPr lang="en-US" sz="1800" b="1" dirty="0">
                <a:solidFill>
                  <a:srgbClr val="000066"/>
                </a:solidFill>
              </a:rPr>
              <a:t>Outlook = </a:t>
            </a:r>
            <a:r>
              <a:rPr lang="en-US" sz="1800" b="1" dirty="0">
                <a:solidFill>
                  <a:srgbClr val="A50021"/>
                </a:solidFill>
              </a:rPr>
              <a:t>???</a:t>
            </a:r>
            <a:r>
              <a:rPr lang="en-US" sz="1800" b="1" dirty="0">
                <a:solidFill>
                  <a:srgbClr val="000066"/>
                </a:solidFill>
              </a:rPr>
              <a:t>, Temp = Hot,  Humidity = Normal,  Wind = Strong, </a:t>
            </a:r>
            <a:r>
              <a:rPr lang="en-US" sz="1800" b="1" dirty="0">
                <a:solidFill>
                  <a:srgbClr val="0000FF"/>
                </a:solidFill>
              </a:rPr>
              <a:t> </a:t>
            </a:r>
            <a:r>
              <a:rPr lang="en-US" sz="1800" b="1" dirty="0">
                <a:solidFill>
                  <a:srgbClr val="A50021"/>
                </a:solidFill>
              </a:rPr>
              <a:t>label = ??</a:t>
            </a:r>
          </a:p>
        </p:txBody>
      </p:sp>
      <p:sp>
        <p:nvSpPr>
          <p:cNvPr id="2" name="TextBox 1"/>
          <p:cNvSpPr txBox="1"/>
          <p:nvPr/>
        </p:nvSpPr>
        <p:spPr>
          <a:xfrm>
            <a:off x="3479771" y="4000504"/>
            <a:ext cx="300082" cy="369332"/>
          </a:xfrm>
          <a:prstGeom prst="rect">
            <a:avLst/>
          </a:prstGeom>
          <a:noFill/>
        </p:spPr>
        <p:txBody>
          <a:bodyPr wrap="none" rtlCol="0">
            <a:spAutoFit/>
          </a:bodyPr>
          <a:lstStyle/>
          <a:p>
            <a:r>
              <a:rPr lang="en-US" sz="1800" dirty="0"/>
              <a:t>2</a:t>
            </a:r>
            <a:endParaRPr lang="th-TH" sz="1800" dirty="0"/>
          </a:p>
        </p:txBody>
      </p:sp>
      <p:sp>
        <p:nvSpPr>
          <p:cNvPr id="28" name="TextBox 27"/>
          <p:cNvSpPr txBox="1"/>
          <p:nvPr/>
        </p:nvSpPr>
        <p:spPr>
          <a:xfrm>
            <a:off x="4548171" y="2858590"/>
            <a:ext cx="300082" cy="369332"/>
          </a:xfrm>
          <a:prstGeom prst="rect">
            <a:avLst/>
          </a:prstGeom>
          <a:noFill/>
        </p:spPr>
        <p:txBody>
          <a:bodyPr wrap="none" rtlCol="0">
            <a:spAutoFit/>
          </a:bodyPr>
          <a:lstStyle/>
          <a:p>
            <a:r>
              <a:rPr lang="en-US" sz="1800" dirty="0"/>
              <a:t>4</a:t>
            </a:r>
            <a:endParaRPr lang="th-TH" sz="1800" dirty="0"/>
          </a:p>
        </p:txBody>
      </p:sp>
      <p:sp>
        <p:nvSpPr>
          <p:cNvPr id="29" name="TextBox 28"/>
          <p:cNvSpPr txBox="1"/>
          <p:nvPr/>
        </p:nvSpPr>
        <p:spPr>
          <a:xfrm>
            <a:off x="5381766" y="4000504"/>
            <a:ext cx="300082" cy="369332"/>
          </a:xfrm>
          <a:prstGeom prst="rect">
            <a:avLst/>
          </a:prstGeom>
          <a:noFill/>
        </p:spPr>
        <p:txBody>
          <a:bodyPr wrap="none" rtlCol="0">
            <a:spAutoFit/>
          </a:bodyPr>
          <a:lstStyle/>
          <a:p>
            <a:r>
              <a:rPr lang="en-US" sz="1800" dirty="0"/>
              <a:t>2</a:t>
            </a:r>
            <a:endParaRPr lang="th-TH"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Values</a:t>
            </a:r>
          </a:p>
        </p:txBody>
      </p:sp>
      <p:sp>
        <p:nvSpPr>
          <p:cNvPr id="3" name="Content Placeholder 2"/>
          <p:cNvSpPr>
            <a:spLocks noGrp="1"/>
          </p:cNvSpPr>
          <p:nvPr>
            <p:ph sz="quarter" idx="1"/>
          </p:nvPr>
        </p:nvSpPr>
        <p:spPr>
          <a:xfrm>
            <a:off x="457200" y="1219200"/>
            <a:ext cx="8229600" cy="5638800"/>
          </a:xfrm>
        </p:spPr>
        <p:txBody>
          <a:bodyPr>
            <a:normAutofit/>
          </a:bodyPr>
          <a:lstStyle/>
          <a:p>
            <a:r>
              <a:rPr lang="en-US" dirty="0"/>
              <a:t>Problem: if an attribute has many values, maximizing Information Gain will select it.</a:t>
            </a:r>
          </a:p>
          <a:p>
            <a:r>
              <a:rPr lang="en-US" dirty="0"/>
              <a:t>E.g.: Imagine using Date as attribute perfectly splits the data into subsets of size 1</a:t>
            </a:r>
          </a:p>
          <a:p>
            <a:endParaRPr lang="en-US" dirty="0"/>
          </a:p>
          <a:p>
            <a:endParaRPr lang="en-US" dirty="0"/>
          </a:p>
          <a:p>
            <a:pPr>
              <a:buNone/>
            </a:pPr>
            <a:endParaRPr lang="en-US" dirty="0"/>
          </a:p>
          <a:p>
            <a:r>
              <a:rPr lang="en-US" dirty="0"/>
              <a:t>Use </a:t>
            </a:r>
            <a:r>
              <a:rPr lang="en-US" dirty="0" err="1">
                <a:solidFill>
                  <a:srgbClr val="00B050"/>
                </a:solidFill>
              </a:rPr>
              <a:t>GainRatio</a:t>
            </a:r>
            <a:r>
              <a:rPr lang="en-US" dirty="0"/>
              <a:t> instead of information gain as criteria:</a:t>
            </a:r>
          </a:p>
          <a:p>
            <a:pPr lvl="1"/>
            <a:r>
              <a:rPr lang="en-US" dirty="0" err="1"/>
              <a:t>GainRatio</a:t>
            </a:r>
            <a:r>
              <a:rPr lang="en-US" dirty="0"/>
              <a:t>(S,A) = Gain(S,A) / </a:t>
            </a:r>
            <a:r>
              <a:rPr lang="en-US" dirty="0" err="1"/>
              <a:t>SplitInformation</a:t>
            </a:r>
            <a:r>
              <a:rPr lang="en-US" dirty="0"/>
              <a:t>(S,A)</a:t>
            </a:r>
          </a:p>
          <a:p>
            <a:pPr lvl="1"/>
            <a:r>
              <a:rPr lang="en-US" dirty="0" err="1"/>
              <a:t>SplitInformation</a:t>
            </a:r>
            <a:r>
              <a:rPr lang="en-US" dirty="0"/>
              <a:t>(S,A) = -</a:t>
            </a:r>
            <a:r>
              <a:rPr lang="en-US" dirty="0" err="1"/>
              <a:t>Σ</a:t>
            </a:r>
            <a:r>
              <a:rPr lang="en-US" baseline="-25000" dirty="0" err="1"/>
              <a:t>i</a:t>
            </a:r>
            <a:r>
              <a:rPr lang="en-US" baseline="-25000" dirty="0"/>
              <a:t>=1..c</a:t>
            </a:r>
            <a:r>
              <a:rPr lang="en-US" dirty="0"/>
              <a:t> |Si|/|S| log |Si|/|S|</a:t>
            </a:r>
          </a:p>
          <a:p>
            <a:pPr lvl="1"/>
            <a:r>
              <a:rPr lang="en-US" dirty="0"/>
              <a:t>Where Si is the subset for which attribute A has the value vi</a:t>
            </a:r>
          </a:p>
        </p:txBody>
      </p:sp>
      <p:sp>
        <p:nvSpPr>
          <p:cNvPr id="4" name="Text Box 3"/>
          <p:cNvSpPr txBox="1">
            <a:spLocks noChangeArrowheads="1"/>
          </p:cNvSpPr>
          <p:nvPr/>
        </p:nvSpPr>
        <p:spPr bwMode="auto">
          <a:xfrm>
            <a:off x="4242501" y="2625676"/>
            <a:ext cx="841897"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Date </a:t>
            </a:r>
          </a:p>
        </p:txBody>
      </p:sp>
      <p:sp>
        <p:nvSpPr>
          <p:cNvPr id="5" name="Text Box 4"/>
          <p:cNvSpPr txBox="1">
            <a:spLocks noChangeArrowheads="1"/>
          </p:cNvSpPr>
          <p:nvPr/>
        </p:nvSpPr>
        <p:spPr bwMode="auto">
          <a:xfrm>
            <a:off x="4966381" y="3957584"/>
            <a:ext cx="441146"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a:t>
            </a:r>
            <a:endParaRPr lang="en-US" sz="2000" b="1" dirty="0">
              <a:solidFill>
                <a:srgbClr val="0000FF"/>
              </a:solidFill>
            </a:endParaRPr>
          </a:p>
        </p:txBody>
      </p:sp>
      <p:sp>
        <p:nvSpPr>
          <p:cNvPr id="6" name="Text Box 5"/>
          <p:cNvSpPr txBox="1">
            <a:spLocks noChangeArrowheads="1"/>
          </p:cNvSpPr>
          <p:nvPr/>
        </p:nvSpPr>
        <p:spPr bwMode="auto">
          <a:xfrm>
            <a:off x="5680761" y="3557474"/>
            <a:ext cx="466794"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14</a:t>
            </a:r>
            <a:endParaRPr lang="en-US" sz="2000" b="1" dirty="0">
              <a:solidFill>
                <a:srgbClr val="0000FF"/>
              </a:solidFill>
            </a:endParaRPr>
          </a:p>
        </p:txBody>
      </p:sp>
      <p:cxnSp>
        <p:nvCxnSpPr>
          <p:cNvPr id="7" name="AutoShape 6"/>
          <p:cNvCxnSpPr>
            <a:cxnSpLocks noChangeShapeType="1"/>
            <a:stCxn id="4" idx="2"/>
            <a:endCxn id="13" idx="0"/>
          </p:cNvCxnSpPr>
          <p:nvPr/>
        </p:nvCxnSpPr>
        <p:spPr bwMode="auto">
          <a:xfrm rot="16200000" flipH="1">
            <a:off x="4977900" y="2711336"/>
            <a:ext cx="931798" cy="1560698"/>
          </a:xfrm>
          <a:prstGeom prst="straightConnector1">
            <a:avLst/>
          </a:prstGeom>
          <a:noFill/>
          <a:ln w="9525">
            <a:solidFill>
              <a:schemeClr val="tx1"/>
            </a:solidFill>
            <a:round/>
            <a:headEnd/>
            <a:tailEnd/>
          </a:ln>
          <a:effectLst/>
        </p:spPr>
      </p:cxnSp>
      <p:cxnSp>
        <p:nvCxnSpPr>
          <p:cNvPr id="8" name="AutoShape 7"/>
          <p:cNvCxnSpPr>
            <a:cxnSpLocks noChangeShapeType="1"/>
            <a:stCxn id="4" idx="2"/>
            <a:endCxn id="5" idx="0"/>
          </p:cNvCxnSpPr>
          <p:nvPr/>
        </p:nvCxnSpPr>
        <p:spPr bwMode="auto">
          <a:xfrm rot="16200000" flipH="1">
            <a:off x="4459303" y="3229933"/>
            <a:ext cx="931798" cy="523504"/>
          </a:xfrm>
          <a:prstGeom prst="straightConnector1">
            <a:avLst/>
          </a:prstGeom>
          <a:noFill/>
          <a:ln w="9525">
            <a:solidFill>
              <a:schemeClr val="tx1"/>
            </a:solidFill>
            <a:round/>
            <a:headEnd/>
            <a:tailEnd/>
          </a:ln>
          <a:effectLst/>
        </p:spPr>
      </p:cxnSp>
      <p:sp>
        <p:nvSpPr>
          <p:cNvPr id="9" name="Text Box 11"/>
          <p:cNvSpPr txBox="1">
            <a:spLocks noChangeArrowheads="1"/>
          </p:cNvSpPr>
          <p:nvPr/>
        </p:nvSpPr>
        <p:spPr bwMode="auto">
          <a:xfrm>
            <a:off x="3251869" y="3557474"/>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1</a:t>
            </a:r>
            <a:endParaRPr lang="en-US" sz="2000" b="1" dirty="0">
              <a:solidFill>
                <a:srgbClr val="0000FF"/>
              </a:solidFill>
            </a:endParaRPr>
          </a:p>
        </p:txBody>
      </p:sp>
      <p:cxnSp>
        <p:nvCxnSpPr>
          <p:cNvPr id="10" name="AutoShape 13"/>
          <p:cNvCxnSpPr>
            <a:cxnSpLocks noChangeShapeType="1"/>
            <a:stCxn id="4" idx="2"/>
            <a:endCxn id="12" idx="0"/>
          </p:cNvCxnSpPr>
          <p:nvPr/>
        </p:nvCxnSpPr>
        <p:spPr bwMode="auto">
          <a:xfrm rot="5400000">
            <a:off x="3389141" y="2683275"/>
            <a:ext cx="931798" cy="1616821"/>
          </a:xfrm>
          <a:prstGeom prst="straightConnector1">
            <a:avLst/>
          </a:prstGeom>
          <a:noFill/>
          <a:ln w="9525">
            <a:solidFill>
              <a:schemeClr val="tx1"/>
            </a:solidFill>
            <a:round/>
            <a:headEnd/>
            <a:tailEnd/>
          </a:ln>
          <a:effectLst/>
        </p:spPr>
      </p:cxnSp>
      <p:sp>
        <p:nvSpPr>
          <p:cNvPr id="12" name="Text Box 17"/>
          <p:cNvSpPr txBox="1">
            <a:spLocks noChangeArrowheads="1"/>
          </p:cNvSpPr>
          <p:nvPr/>
        </p:nvSpPr>
        <p:spPr bwMode="auto">
          <a:xfrm>
            <a:off x="2769950" y="3957584"/>
            <a:ext cx="553357"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No</a:t>
            </a:r>
          </a:p>
        </p:txBody>
      </p:sp>
      <p:sp>
        <p:nvSpPr>
          <p:cNvPr id="13" name="Text Box 18"/>
          <p:cNvSpPr txBox="1">
            <a:spLocks noChangeArrowheads="1"/>
          </p:cNvSpPr>
          <p:nvPr/>
        </p:nvSpPr>
        <p:spPr bwMode="auto">
          <a:xfrm>
            <a:off x="5947469" y="3957584"/>
            <a:ext cx="553357"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No</a:t>
            </a:r>
          </a:p>
        </p:txBody>
      </p:sp>
      <p:cxnSp>
        <p:nvCxnSpPr>
          <p:cNvPr id="14" name="AutoShape 13"/>
          <p:cNvCxnSpPr>
            <a:cxnSpLocks noChangeShapeType="1"/>
            <a:stCxn id="4" idx="2"/>
            <a:endCxn id="19" idx="0"/>
          </p:cNvCxnSpPr>
          <p:nvPr/>
        </p:nvCxnSpPr>
        <p:spPr bwMode="auto">
          <a:xfrm rot="5400000">
            <a:off x="3630100" y="2924234"/>
            <a:ext cx="931798" cy="1134902"/>
          </a:xfrm>
          <a:prstGeom prst="straightConnector1">
            <a:avLst/>
          </a:prstGeom>
          <a:noFill/>
          <a:ln w="9525">
            <a:solidFill>
              <a:schemeClr val="tx1"/>
            </a:solidFill>
            <a:round/>
            <a:headEnd/>
            <a:tailEnd/>
          </a:ln>
          <a:effectLst/>
        </p:spPr>
      </p:cxnSp>
      <p:sp>
        <p:nvSpPr>
          <p:cNvPr id="17" name="Text Box 11"/>
          <p:cNvSpPr txBox="1">
            <a:spLocks noChangeArrowheads="1"/>
          </p:cNvSpPr>
          <p:nvPr/>
        </p:nvSpPr>
        <p:spPr bwMode="auto">
          <a:xfrm>
            <a:off x="3711957" y="3557474"/>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2</a:t>
            </a:r>
            <a:endParaRPr lang="en-US" sz="2000" b="1" dirty="0">
              <a:solidFill>
                <a:srgbClr val="0000FF"/>
              </a:solidFill>
            </a:endParaRPr>
          </a:p>
        </p:txBody>
      </p:sp>
      <p:sp>
        <p:nvSpPr>
          <p:cNvPr id="19" name="Text Box 17"/>
          <p:cNvSpPr txBox="1">
            <a:spLocks noChangeArrowheads="1"/>
          </p:cNvSpPr>
          <p:nvPr/>
        </p:nvSpPr>
        <p:spPr bwMode="auto">
          <a:xfrm>
            <a:off x="3251869" y="3957584"/>
            <a:ext cx="553357"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No</a:t>
            </a:r>
          </a:p>
        </p:txBody>
      </p:sp>
      <p:sp>
        <p:nvSpPr>
          <p:cNvPr id="21" name="Text Box 17"/>
          <p:cNvSpPr txBox="1">
            <a:spLocks noChangeArrowheads="1"/>
          </p:cNvSpPr>
          <p:nvPr/>
        </p:nvSpPr>
        <p:spPr bwMode="auto">
          <a:xfrm>
            <a:off x="3812345" y="3957584"/>
            <a:ext cx="582532"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Yes</a:t>
            </a:r>
          </a:p>
        </p:txBody>
      </p:sp>
      <p:cxnSp>
        <p:nvCxnSpPr>
          <p:cNvPr id="23" name="AutoShape 13"/>
          <p:cNvCxnSpPr>
            <a:cxnSpLocks noChangeShapeType="1"/>
            <a:stCxn id="4" idx="2"/>
            <a:endCxn id="21" idx="0"/>
          </p:cNvCxnSpPr>
          <p:nvPr/>
        </p:nvCxnSpPr>
        <p:spPr bwMode="auto">
          <a:xfrm rot="5400000">
            <a:off x="3917632" y="3211766"/>
            <a:ext cx="931798" cy="559839"/>
          </a:xfrm>
          <a:prstGeom prst="straightConnector1">
            <a:avLst/>
          </a:prstGeom>
          <a:noFill/>
          <a:ln w="9525">
            <a:solidFill>
              <a:schemeClr val="tx1"/>
            </a:solidFill>
            <a:round/>
            <a:headEnd/>
            <a:tailEnd/>
          </a:ln>
          <a:effectLst/>
        </p:spPr>
      </p:cxnSp>
      <p:sp>
        <p:nvSpPr>
          <p:cNvPr id="26" name="Text Box 11"/>
          <p:cNvSpPr txBox="1">
            <a:spLocks noChangeArrowheads="1"/>
          </p:cNvSpPr>
          <p:nvPr/>
        </p:nvSpPr>
        <p:spPr bwMode="auto">
          <a:xfrm>
            <a:off x="4180563" y="3557474"/>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3</a:t>
            </a:r>
            <a:endParaRPr lang="en-US" sz="2000" b="1" dirty="0">
              <a:solidFill>
                <a:srgbClr val="0000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Values</a:t>
            </a:r>
          </a:p>
        </p:txBody>
      </p:sp>
      <p:sp>
        <p:nvSpPr>
          <p:cNvPr id="3" name="Content Placeholder 2"/>
          <p:cNvSpPr>
            <a:spLocks noGrp="1"/>
          </p:cNvSpPr>
          <p:nvPr>
            <p:ph sz="quarter" idx="1"/>
          </p:nvPr>
        </p:nvSpPr>
        <p:spPr>
          <a:xfrm>
            <a:off x="457200" y="3214686"/>
            <a:ext cx="8229600" cy="2942274"/>
          </a:xfrm>
        </p:spPr>
        <p:txBody>
          <a:bodyPr>
            <a:normAutofit lnSpcReduction="10000"/>
          </a:bodyPr>
          <a:lstStyle/>
          <a:p>
            <a:r>
              <a:rPr lang="en-US" dirty="0" err="1"/>
              <a:t>SplitInformation</a:t>
            </a:r>
            <a:r>
              <a:rPr lang="en-US" dirty="0"/>
              <a:t>(S,A) 	= 14*(-1/14*log(1/14))</a:t>
            </a:r>
            <a:br>
              <a:rPr lang="en-US" dirty="0"/>
            </a:br>
            <a:r>
              <a:rPr lang="en-US" dirty="0"/>
              <a:t>				= log14 </a:t>
            </a:r>
            <a:br>
              <a:rPr lang="en-US" dirty="0"/>
            </a:br>
            <a:r>
              <a:rPr lang="en-US" dirty="0"/>
              <a:t>				= 3.81</a:t>
            </a:r>
          </a:p>
          <a:p>
            <a:r>
              <a:rPr lang="en-US" dirty="0" err="1"/>
              <a:t>SplitInformation</a:t>
            </a:r>
            <a:r>
              <a:rPr lang="en-US" dirty="0"/>
              <a:t>(S,B)	= 2*(-1/2*log(1/2))</a:t>
            </a:r>
            <a:br>
              <a:rPr lang="en-US" dirty="0"/>
            </a:br>
            <a:r>
              <a:rPr lang="en-US" dirty="0"/>
              <a:t>				= 1</a:t>
            </a:r>
          </a:p>
          <a:p>
            <a:r>
              <a:rPr lang="en-US" dirty="0"/>
              <a:t>If A and B produce the same information gain, then B will be chosen according to </a:t>
            </a:r>
            <a:r>
              <a:rPr lang="en-US" dirty="0" err="1"/>
              <a:t>GainRadio</a:t>
            </a:r>
            <a:endParaRPr lang="en-US" dirty="0"/>
          </a:p>
        </p:txBody>
      </p:sp>
      <p:sp>
        <p:nvSpPr>
          <p:cNvPr id="4" name="Text Box 3"/>
          <p:cNvSpPr txBox="1">
            <a:spLocks noChangeArrowheads="1"/>
          </p:cNvSpPr>
          <p:nvPr/>
        </p:nvSpPr>
        <p:spPr bwMode="auto">
          <a:xfrm>
            <a:off x="2313675" y="1214422"/>
            <a:ext cx="455574"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A </a:t>
            </a:r>
          </a:p>
        </p:txBody>
      </p:sp>
      <p:sp>
        <p:nvSpPr>
          <p:cNvPr id="5" name="Text Box 4"/>
          <p:cNvSpPr txBox="1">
            <a:spLocks noChangeArrowheads="1"/>
          </p:cNvSpPr>
          <p:nvPr/>
        </p:nvSpPr>
        <p:spPr bwMode="auto">
          <a:xfrm>
            <a:off x="3037555" y="2546330"/>
            <a:ext cx="441146"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a:t>
            </a:r>
            <a:endParaRPr lang="en-US" sz="2000" b="1" dirty="0">
              <a:solidFill>
                <a:srgbClr val="0000FF"/>
              </a:solidFill>
            </a:endParaRPr>
          </a:p>
        </p:txBody>
      </p:sp>
      <p:sp>
        <p:nvSpPr>
          <p:cNvPr id="6" name="Text Box 5"/>
          <p:cNvSpPr txBox="1">
            <a:spLocks noChangeArrowheads="1"/>
          </p:cNvSpPr>
          <p:nvPr/>
        </p:nvSpPr>
        <p:spPr bwMode="auto">
          <a:xfrm>
            <a:off x="3751935" y="2146220"/>
            <a:ext cx="466794"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14</a:t>
            </a:r>
            <a:endParaRPr lang="en-US" sz="2000" b="1" dirty="0">
              <a:solidFill>
                <a:srgbClr val="0000FF"/>
              </a:solidFill>
            </a:endParaRPr>
          </a:p>
        </p:txBody>
      </p:sp>
      <p:cxnSp>
        <p:nvCxnSpPr>
          <p:cNvPr id="7" name="AutoShape 6"/>
          <p:cNvCxnSpPr>
            <a:cxnSpLocks noChangeShapeType="1"/>
            <a:stCxn id="4" idx="2"/>
            <a:endCxn id="13" idx="0"/>
          </p:cNvCxnSpPr>
          <p:nvPr/>
        </p:nvCxnSpPr>
        <p:spPr bwMode="auto">
          <a:xfrm rot="16200000" flipH="1">
            <a:off x="2952493" y="1203501"/>
            <a:ext cx="931798" cy="1753860"/>
          </a:xfrm>
          <a:prstGeom prst="straightConnector1">
            <a:avLst/>
          </a:prstGeom>
          <a:noFill/>
          <a:ln w="9525">
            <a:solidFill>
              <a:schemeClr val="tx1"/>
            </a:solidFill>
            <a:round/>
            <a:headEnd/>
            <a:tailEnd/>
          </a:ln>
          <a:effectLst/>
        </p:spPr>
      </p:cxnSp>
      <p:cxnSp>
        <p:nvCxnSpPr>
          <p:cNvPr id="8" name="AutoShape 7"/>
          <p:cNvCxnSpPr>
            <a:cxnSpLocks noChangeShapeType="1"/>
            <a:stCxn id="4" idx="2"/>
            <a:endCxn id="5" idx="0"/>
          </p:cNvCxnSpPr>
          <p:nvPr/>
        </p:nvCxnSpPr>
        <p:spPr bwMode="auto">
          <a:xfrm rot="16200000" flipH="1">
            <a:off x="2433896" y="1722098"/>
            <a:ext cx="931798" cy="716666"/>
          </a:xfrm>
          <a:prstGeom prst="straightConnector1">
            <a:avLst/>
          </a:prstGeom>
          <a:noFill/>
          <a:ln w="9525">
            <a:solidFill>
              <a:schemeClr val="tx1"/>
            </a:solidFill>
            <a:round/>
            <a:headEnd/>
            <a:tailEnd/>
          </a:ln>
          <a:effectLst/>
        </p:spPr>
      </p:cxnSp>
      <p:sp>
        <p:nvSpPr>
          <p:cNvPr id="9" name="Text Box 11"/>
          <p:cNvSpPr txBox="1">
            <a:spLocks noChangeArrowheads="1"/>
          </p:cNvSpPr>
          <p:nvPr/>
        </p:nvSpPr>
        <p:spPr bwMode="auto">
          <a:xfrm>
            <a:off x="1323043" y="2146220"/>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1</a:t>
            </a:r>
            <a:endParaRPr lang="en-US" sz="2000" b="1" dirty="0">
              <a:solidFill>
                <a:srgbClr val="0000FF"/>
              </a:solidFill>
            </a:endParaRPr>
          </a:p>
        </p:txBody>
      </p:sp>
      <p:cxnSp>
        <p:nvCxnSpPr>
          <p:cNvPr id="10" name="AutoShape 13"/>
          <p:cNvCxnSpPr>
            <a:cxnSpLocks noChangeShapeType="1"/>
            <a:stCxn id="4" idx="2"/>
            <a:endCxn id="12" idx="0"/>
          </p:cNvCxnSpPr>
          <p:nvPr/>
        </p:nvCxnSpPr>
        <p:spPr bwMode="auto">
          <a:xfrm rot="5400000">
            <a:off x="1363734" y="1368602"/>
            <a:ext cx="931798" cy="1423659"/>
          </a:xfrm>
          <a:prstGeom prst="straightConnector1">
            <a:avLst/>
          </a:prstGeom>
          <a:noFill/>
          <a:ln w="9525">
            <a:solidFill>
              <a:schemeClr val="tx1"/>
            </a:solidFill>
            <a:round/>
            <a:headEnd/>
            <a:tailEnd/>
          </a:ln>
          <a:effectLst/>
        </p:spPr>
      </p:cxnSp>
      <p:sp>
        <p:nvSpPr>
          <p:cNvPr id="12" name="Text Box 17"/>
          <p:cNvSpPr txBox="1">
            <a:spLocks noChangeArrowheads="1"/>
          </p:cNvSpPr>
          <p:nvPr/>
        </p:nvSpPr>
        <p:spPr bwMode="auto">
          <a:xfrm>
            <a:off x="841124" y="2546330"/>
            <a:ext cx="553357"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No</a:t>
            </a:r>
          </a:p>
        </p:txBody>
      </p:sp>
      <p:sp>
        <p:nvSpPr>
          <p:cNvPr id="13" name="Text Box 18"/>
          <p:cNvSpPr txBox="1">
            <a:spLocks noChangeArrowheads="1"/>
          </p:cNvSpPr>
          <p:nvPr/>
        </p:nvSpPr>
        <p:spPr bwMode="auto">
          <a:xfrm>
            <a:off x="4018643" y="2546330"/>
            <a:ext cx="553357"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No</a:t>
            </a:r>
          </a:p>
        </p:txBody>
      </p:sp>
      <p:cxnSp>
        <p:nvCxnSpPr>
          <p:cNvPr id="14" name="AutoShape 13"/>
          <p:cNvCxnSpPr>
            <a:cxnSpLocks noChangeShapeType="1"/>
            <a:stCxn id="4" idx="2"/>
            <a:endCxn id="19" idx="0"/>
          </p:cNvCxnSpPr>
          <p:nvPr/>
        </p:nvCxnSpPr>
        <p:spPr bwMode="auto">
          <a:xfrm rot="5400000">
            <a:off x="1604693" y="1609561"/>
            <a:ext cx="931798" cy="941740"/>
          </a:xfrm>
          <a:prstGeom prst="straightConnector1">
            <a:avLst/>
          </a:prstGeom>
          <a:noFill/>
          <a:ln w="9525">
            <a:solidFill>
              <a:schemeClr val="tx1"/>
            </a:solidFill>
            <a:round/>
            <a:headEnd/>
            <a:tailEnd/>
          </a:ln>
          <a:effectLst/>
        </p:spPr>
      </p:cxnSp>
      <p:sp>
        <p:nvSpPr>
          <p:cNvPr id="17" name="Text Box 11"/>
          <p:cNvSpPr txBox="1">
            <a:spLocks noChangeArrowheads="1"/>
          </p:cNvSpPr>
          <p:nvPr/>
        </p:nvSpPr>
        <p:spPr bwMode="auto">
          <a:xfrm>
            <a:off x="1783131" y="2146220"/>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2</a:t>
            </a:r>
            <a:endParaRPr lang="en-US" sz="2000" b="1" dirty="0">
              <a:solidFill>
                <a:srgbClr val="0000FF"/>
              </a:solidFill>
            </a:endParaRPr>
          </a:p>
        </p:txBody>
      </p:sp>
      <p:sp>
        <p:nvSpPr>
          <p:cNvPr id="19" name="Text Box 17"/>
          <p:cNvSpPr txBox="1">
            <a:spLocks noChangeArrowheads="1"/>
          </p:cNvSpPr>
          <p:nvPr/>
        </p:nvSpPr>
        <p:spPr bwMode="auto">
          <a:xfrm>
            <a:off x="1323043" y="2546330"/>
            <a:ext cx="553357"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No</a:t>
            </a:r>
          </a:p>
        </p:txBody>
      </p:sp>
      <p:sp>
        <p:nvSpPr>
          <p:cNvPr id="21" name="Text Box 17"/>
          <p:cNvSpPr txBox="1">
            <a:spLocks noChangeArrowheads="1"/>
          </p:cNvSpPr>
          <p:nvPr/>
        </p:nvSpPr>
        <p:spPr bwMode="auto">
          <a:xfrm>
            <a:off x="1883519" y="2546330"/>
            <a:ext cx="582532"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Yes</a:t>
            </a:r>
          </a:p>
        </p:txBody>
      </p:sp>
      <p:cxnSp>
        <p:nvCxnSpPr>
          <p:cNvPr id="23" name="AutoShape 13"/>
          <p:cNvCxnSpPr>
            <a:cxnSpLocks noChangeShapeType="1"/>
            <a:stCxn id="4" idx="2"/>
            <a:endCxn id="21" idx="0"/>
          </p:cNvCxnSpPr>
          <p:nvPr/>
        </p:nvCxnSpPr>
        <p:spPr bwMode="auto">
          <a:xfrm rot="5400000">
            <a:off x="1892225" y="1897093"/>
            <a:ext cx="931798" cy="366677"/>
          </a:xfrm>
          <a:prstGeom prst="straightConnector1">
            <a:avLst/>
          </a:prstGeom>
          <a:noFill/>
          <a:ln w="9525">
            <a:solidFill>
              <a:schemeClr val="tx1"/>
            </a:solidFill>
            <a:round/>
            <a:headEnd/>
            <a:tailEnd/>
          </a:ln>
          <a:effectLst/>
        </p:spPr>
      </p:cxnSp>
      <p:sp>
        <p:nvSpPr>
          <p:cNvPr id="26" name="Text Box 11"/>
          <p:cNvSpPr txBox="1">
            <a:spLocks noChangeArrowheads="1"/>
          </p:cNvSpPr>
          <p:nvPr/>
        </p:nvSpPr>
        <p:spPr bwMode="auto">
          <a:xfrm>
            <a:off x="2251737" y="2146220"/>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3</a:t>
            </a:r>
            <a:endParaRPr lang="en-US" sz="2000" b="1" dirty="0">
              <a:solidFill>
                <a:srgbClr val="0000FF"/>
              </a:solidFill>
            </a:endParaRPr>
          </a:p>
        </p:txBody>
      </p:sp>
      <p:sp>
        <p:nvSpPr>
          <p:cNvPr id="36" name="Text Box 3"/>
          <p:cNvSpPr txBox="1">
            <a:spLocks noChangeArrowheads="1"/>
          </p:cNvSpPr>
          <p:nvPr/>
        </p:nvSpPr>
        <p:spPr bwMode="auto">
          <a:xfrm>
            <a:off x="6385641" y="1214422"/>
            <a:ext cx="434734"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B </a:t>
            </a:r>
          </a:p>
        </p:txBody>
      </p:sp>
      <p:cxnSp>
        <p:nvCxnSpPr>
          <p:cNvPr id="39" name="AutoShape 6"/>
          <p:cNvCxnSpPr>
            <a:cxnSpLocks noChangeShapeType="1"/>
            <a:stCxn id="36" idx="2"/>
            <a:endCxn id="48" idx="0"/>
          </p:cNvCxnSpPr>
          <p:nvPr/>
        </p:nvCxnSpPr>
        <p:spPr bwMode="auto">
          <a:xfrm rot="16200000" flipH="1">
            <a:off x="6933324" y="1284216"/>
            <a:ext cx="957212" cy="1617844"/>
          </a:xfrm>
          <a:prstGeom prst="straightConnector1">
            <a:avLst/>
          </a:prstGeom>
          <a:noFill/>
          <a:ln w="9525">
            <a:solidFill>
              <a:schemeClr val="tx1"/>
            </a:solidFill>
            <a:round/>
            <a:headEnd/>
            <a:tailEnd/>
          </a:ln>
          <a:effectLst/>
        </p:spPr>
      </p:cxnSp>
      <p:sp>
        <p:nvSpPr>
          <p:cNvPr id="41" name="Text Box 11"/>
          <p:cNvSpPr txBox="1">
            <a:spLocks noChangeArrowheads="1"/>
          </p:cNvSpPr>
          <p:nvPr/>
        </p:nvSpPr>
        <p:spPr bwMode="auto">
          <a:xfrm>
            <a:off x="5395009" y="2146220"/>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1</a:t>
            </a:r>
            <a:endParaRPr lang="en-US" sz="2000" b="1" dirty="0">
              <a:solidFill>
                <a:srgbClr val="0000FF"/>
              </a:solidFill>
            </a:endParaRPr>
          </a:p>
        </p:txBody>
      </p:sp>
      <p:cxnSp>
        <p:nvCxnSpPr>
          <p:cNvPr id="42" name="AutoShape 13"/>
          <p:cNvCxnSpPr>
            <a:cxnSpLocks noChangeShapeType="1"/>
            <a:stCxn id="36" idx="2"/>
            <a:endCxn id="43" idx="0"/>
          </p:cNvCxnSpPr>
          <p:nvPr/>
        </p:nvCxnSpPr>
        <p:spPr bwMode="auto">
          <a:xfrm rot="5400000">
            <a:off x="5430490" y="1373812"/>
            <a:ext cx="931798" cy="1413239"/>
          </a:xfrm>
          <a:prstGeom prst="straightConnector1">
            <a:avLst/>
          </a:prstGeom>
          <a:noFill/>
          <a:ln w="9525">
            <a:solidFill>
              <a:schemeClr val="tx1"/>
            </a:solidFill>
            <a:round/>
            <a:headEnd/>
            <a:tailEnd/>
          </a:ln>
          <a:effectLst/>
        </p:spPr>
      </p:cxnSp>
      <p:sp>
        <p:nvSpPr>
          <p:cNvPr id="43" name="Text Box 17"/>
          <p:cNvSpPr txBox="1">
            <a:spLocks noChangeArrowheads="1"/>
          </p:cNvSpPr>
          <p:nvPr/>
        </p:nvSpPr>
        <p:spPr bwMode="auto">
          <a:xfrm>
            <a:off x="4913090" y="2546330"/>
            <a:ext cx="553357"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No</a:t>
            </a:r>
          </a:p>
        </p:txBody>
      </p:sp>
      <p:sp>
        <p:nvSpPr>
          <p:cNvPr id="48" name="Text Box 17"/>
          <p:cNvSpPr txBox="1">
            <a:spLocks noChangeArrowheads="1"/>
          </p:cNvSpPr>
          <p:nvPr/>
        </p:nvSpPr>
        <p:spPr bwMode="auto">
          <a:xfrm>
            <a:off x="7929586" y="2571744"/>
            <a:ext cx="582532"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FF"/>
                </a:solidFill>
              </a:rPr>
              <a:t>Yes</a:t>
            </a:r>
          </a:p>
        </p:txBody>
      </p:sp>
      <p:sp>
        <p:nvSpPr>
          <p:cNvPr id="51" name="Text Box 11"/>
          <p:cNvSpPr txBox="1">
            <a:spLocks noChangeArrowheads="1"/>
          </p:cNvSpPr>
          <p:nvPr/>
        </p:nvSpPr>
        <p:spPr bwMode="auto">
          <a:xfrm>
            <a:off x="7715272" y="2143116"/>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000066"/>
                </a:solidFill>
              </a:rPr>
              <a:t>2</a:t>
            </a:r>
            <a:endParaRPr lang="en-US" sz="2000" b="1" dirty="0">
              <a:solidFill>
                <a:srgbClr val="0000FF"/>
              </a:solidFill>
            </a:endParaRPr>
          </a:p>
        </p:txBody>
      </p:sp>
      <p:sp>
        <p:nvSpPr>
          <p:cNvPr id="53" name="Text Box 17"/>
          <p:cNvSpPr txBox="1">
            <a:spLocks noChangeArrowheads="1"/>
          </p:cNvSpPr>
          <p:nvPr/>
        </p:nvSpPr>
        <p:spPr bwMode="auto">
          <a:xfrm>
            <a:off x="5000628" y="2814576"/>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C00000"/>
                </a:solidFill>
              </a:rPr>
              <a:t>7</a:t>
            </a:r>
          </a:p>
        </p:txBody>
      </p:sp>
      <p:sp>
        <p:nvSpPr>
          <p:cNvPr id="54" name="Text Box 17"/>
          <p:cNvSpPr txBox="1">
            <a:spLocks noChangeArrowheads="1"/>
          </p:cNvSpPr>
          <p:nvPr/>
        </p:nvSpPr>
        <p:spPr bwMode="auto">
          <a:xfrm>
            <a:off x="8072462" y="2814576"/>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C00000"/>
                </a:solidFill>
              </a:rPr>
              <a:t>7</a:t>
            </a:r>
          </a:p>
        </p:txBody>
      </p:sp>
      <p:sp>
        <p:nvSpPr>
          <p:cNvPr id="55" name="Text Box 17"/>
          <p:cNvSpPr txBox="1">
            <a:spLocks noChangeArrowheads="1"/>
          </p:cNvSpPr>
          <p:nvPr/>
        </p:nvSpPr>
        <p:spPr bwMode="auto">
          <a:xfrm>
            <a:off x="888684" y="2814576"/>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C00000"/>
                </a:solidFill>
              </a:rPr>
              <a:t>1</a:t>
            </a:r>
          </a:p>
        </p:txBody>
      </p:sp>
      <p:sp>
        <p:nvSpPr>
          <p:cNvPr id="56" name="Text Box 17"/>
          <p:cNvSpPr txBox="1">
            <a:spLocks noChangeArrowheads="1"/>
          </p:cNvSpPr>
          <p:nvPr/>
        </p:nvSpPr>
        <p:spPr bwMode="auto">
          <a:xfrm>
            <a:off x="1388750" y="2814576"/>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C00000"/>
                </a:solidFill>
              </a:rPr>
              <a:t>1</a:t>
            </a:r>
          </a:p>
        </p:txBody>
      </p:sp>
      <p:sp>
        <p:nvSpPr>
          <p:cNvPr id="57" name="Text Box 17"/>
          <p:cNvSpPr txBox="1">
            <a:spLocks noChangeArrowheads="1"/>
          </p:cNvSpPr>
          <p:nvPr/>
        </p:nvSpPr>
        <p:spPr bwMode="auto">
          <a:xfrm>
            <a:off x="1960254" y="2814576"/>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C00000"/>
                </a:solidFill>
              </a:rPr>
              <a:t>1</a:t>
            </a:r>
          </a:p>
        </p:txBody>
      </p:sp>
      <p:sp>
        <p:nvSpPr>
          <p:cNvPr id="58" name="Text Box 17"/>
          <p:cNvSpPr txBox="1">
            <a:spLocks noChangeArrowheads="1"/>
          </p:cNvSpPr>
          <p:nvPr/>
        </p:nvSpPr>
        <p:spPr bwMode="auto">
          <a:xfrm>
            <a:off x="3103262" y="2814576"/>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C00000"/>
                </a:solidFill>
              </a:rPr>
              <a:t>1</a:t>
            </a:r>
          </a:p>
        </p:txBody>
      </p:sp>
      <p:sp>
        <p:nvSpPr>
          <p:cNvPr id="59" name="Text Box 17"/>
          <p:cNvSpPr txBox="1">
            <a:spLocks noChangeArrowheads="1"/>
          </p:cNvSpPr>
          <p:nvPr/>
        </p:nvSpPr>
        <p:spPr bwMode="auto">
          <a:xfrm>
            <a:off x="4143372" y="2814576"/>
            <a:ext cx="325730" cy="400110"/>
          </a:xfrm>
          <a:prstGeom prst="rect">
            <a:avLst/>
          </a:prstGeom>
          <a:noFill/>
          <a:ln w="9525">
            <a:noFill/>
            <a:miter lim="800000"/>
            <a:headEnd/>
            <a:tailEnd/>
          </a:ln>
          <a:effectLst/>
        </p:spPr>
        <p:txBody>
          <a:bodyPr wrap="none">
            <a:spAutoFit/>
          </a:bodyPr>
          <a:lstStyle/>
          <a:p>
            <a:pPr>
              <a:buSzTx/>
              <a:buFontTx/>
              <a:buNone/>
            </a:pPr>
            <a:r>
              <a:rPr lang="en-US" sz="2000" b="1" dirty="0">
                <a:solidFill>
                  <a:srgbClr val="C00000"/>
                </a:solidFill>
              </a:rPr>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Real-value Decision Trees</a:t>
            </a:r>
          </a:p>
        </p:txBody>
      </p:sp>
      <p:sp>
        <p:nvSpPr>
          <p:cNvPr id="3" name="Content Placeholder 2"/>
          <p:cNvSpPr>
            <a:spLocks noGrp="1"/>
          </p:cNvSpPr>
          <p:nvPr>
            <p:ph sz="quarter" idx="1"/>
          </p:nvPr>
        </p:nvSpPr>
        <p:spPr/>
        <p:txBody>
          <a:bodyPr/>
          <a:lstStyle/>
          <a:p>
            <a:r>
              <a:rPr lang="en-US" dirty="0"/>
              <a:t>Real values can  be used either by discretizing or by using thresholds for splitting nodes.</a:t>
            </a:r>
          </a:p>
          <a:p>
            <a:r>
              <a:rPr lang="en-US" dirty="0"/>
              <a:t>In this case, the tree divides the feature space into axis-parallel rectangles, each labeled with one of the labels.</a:t>
            </a:r>
          </a:p>
        </p:txBody>
      </p:sp>
      <p:grpSp>
        <p:nvGrpSpPr>
          <p:cNvPr id="4" name="Group 41"/>
          <p:cNvGrpSpPr>
            <a:grpSpLocks/>
          </p:cNvGrpSpPr>
          <p:nvPr/>
        </p:nvGrpSpPr>
        <p:grpSpPr bwMode="auto">
          <a:xfrm>
            <a:off x="4216400" y="3509962"/>
            <a:ext cx="4470400" cy="2765425"/>
            <a:chOff x="906" y="2153"/>
            <a:chExt cx="4143" cy="1846"/>
          </a:xfrm>
        </p:grpSpPr>
        <p:sp>
          <p:nvSpPr>
            <p:cNvPr id="5" name="Text Box 4"/>
            <p:cNvSpPr txBox="1">
              <a:spLocks noChangeArrowheads="1"/>
            </p:cNvSpPr>
            <p:nvPr/>
          </p:nvSpPr>
          <p:spPr bwMode="auto">
            <a:xfrm>
              <a:off x="2529" y="2153"/>
              <a:ext cx="574" cy="265"/>
            </a:xfrm>
            <a:prstGeom prst="rect">
              <a:avLst/>
            </a:prstGeom>
            <a:noFill/>
            <a:ln w="9525">
              <a:noFill/>
              <a:miter lim="800000"/>
              <a:headEnd/>
              <a:tailEnd/>
            </a:ln>
            <a:effectLst/>
          </p:spPr>
          <p:txBody>
            <a:bodyPr wrap="none">
              <a:spAutoFit/>
            </a:bodyPr>
            <a:lstStyle/>
            <a:p>
              <a:pPr>
                <a:buSzTx/>
                <a:buFontTx/>
                <a:buNone/>
              </a:pPr>
              <a:r>
                <a:rPr lang="en-US" sz="2000" b="1"/>
                <a:t>X&lt;3 </a:t>
              </a:r>
            </a:p>
          </p:txBody>
        </p:sp>
        <p:cxnSp>
          <p:nvCxnSpPr>
            <p:cNvPr id="6" name="AutoShape 5"/>
            <p:cNvCxnSpPr>
              <a:cxnSpLocks noChangeShapeType="1"/>
              <a:stCxn id="5" idx="2"/>
            </p:cNvCxnSpPr>
            <p:nvPr/>
          </p:nvCxnSpPr>
          <p:spPr bwMode="auto">
            <a:xfrm>
              <a:off x="2724" y="2403"/>
              <a:ext cx="1040" cy="508"/>
            </a:xfrm>
            <a:prstGeom prst="straightConnector1">
              <a:avLst/>
            </a:prstGeom>
            <a:noFill/>
            <a:ln w="9525">
              <a:solidFill>
                <a:schemeClr val="tx1"/>
              </a:solidFill>
              <a:round/>
              <a:headEnd/>
              <a:tailEnd/>
            </a:ln>
            <a:effectLst/>
          </p:spPr>
        </p:cxnSp>
        <p:cxnSp>
          <p:nvCxnSpPr>
            <p:cNvPr id="7" name="AutoShape 7"/>
            <p:cNvCxnSpPr>
              <a:cxnSpLocks noChangeShapeType="1"/>
              <a:stCxn id="5" idx="2"/>
            </p:cNvCxnSpPr>
            <p:nvPr/>
          </p:nvCxnSpPr>
          <p:spPr bwMode="auto">
            <a:xfrm flipH="1">
              <a:off x="1911" y="2403"/>
              <a:ext cx="813" cy="539"/>
            </a:xfrm>
            <a:prstGeom prst="straightConnector1">
              <a:avLst/>
            </a:prstGeom>
            <a:noFill/>
            <a:ln w="9525">
              <a:solidFill>
                <a:schemeClr val="tx1"/>
              </a:solidFill>
              <a:round/>
              <a:headEnd/>
              <a:tailEnd/>
            </a:ln>
            <a:effectLst/>
          </p:spPr>
        </p:cxnSp>
        <p:cxnSp>
          <p:nvCxnSpPr>
            <p:cNvPr id="8" name="AutoShape 8"/>
            <p:cNvCxnSpPr>
              <a:cxnSpLocks noChangeShapeType="1"/>
            </p:cNvCxnSpPr>
            <p:nvPr/>
          </p:nvCxnSpPr>
          <p:spPr bwMode="auto">
            <a:xfrm flipH="1" flipV="1">
              <a:off x="1974" y="2928"/>
              <a:ext cx="810" cy="672"/>
            </a:xfrm>
            <a:prstGeom prst="straightConnector1">
              <a:avLst/>
            </a:prstGeom>
            <a:noFill/>
            <a:ln w="9525">
              <a:solidFill>
                <a:schemeClr val="tx1"/>
              </a:solidFill>
              <a:round/>
              <a:headEnd/>
              <a:tailEnd/>
            </a:ln>
            <a:effectLst/>
          </p:spPr>
        </p:cxnSp>
        <p:cxnSp>
          <p:nvCxnSpPr>
            <p:cNvPr id="9" name="AutoShape 9"/>
            <p:cNvCxnSpPr>
              <a:cxnSpLocks noChangeShapeType="1"/>
            </p:cNvCxnSpPr>
            <p:nvPr/>
          </p:nvCxnSpPr>
          <p:spPr bwMode="auto">
            <a:xfrm flipV="1">
              <a:off x="1056" y="2928"/>
              <a:ext cx="918" cy="624"/>
            </a:xfrm>
            <a:prstGeom prst="straightConnector1">
              <a:avLst/>
            </a:prstGeom>
            <a:noFill/>
            <a:ln w="9525">
              <a:solidFill>
                <a:schemeClr val="tx1"/>
              </a:solidFill>
              <a:round/>
              <a:headEnd/>
              <a:tailEnd/>
            </a:ln>
            <a:effectLst/>
          </p:spPr>
        </p:cxnSp>
        <p:cxnSp>
          <p:nvCxnSpPr>
            <p:cNvPr id="10" name="AutoShape 10"/>
            <p:cNvCxnSpPr>
              <a:cxnSpLocks noChangeShapeType="1"/>
            </p:cNvCxnSpPr>
            <p:nvPr/>
          </p:nvCxnSpPr>
          <p:spPr bwMode="auto">
            <a:xfrm>
              <a:off x="3803" y="2914"/>
              <a:ext cx="661" cy="638"/>
            </a:xfrm>
            <a:prstGeom prst="straightConnector1">
              <a:avLst/>
            </a:prstGeom>
            <a:noFill/>
            <a:ln w="9525">
              <a:solidFill>
                <a:schemeClr val="tx1"/>
              </a:solidFill>
              <a:round/>
              <a:headEnd/>
              <a:tailEnd/>
            </a:ln>
            <a:effectLst/>
          </p:spPr>
        </p:cxnSp>
        <p:cxnSp>
          <p:nvCxnSpPr>
            <p:cNvPr id="11" name="AutoShape 11"/>
            <p:cNvCxnSpPr>
              <a:cxnSpLocks noChangeShapeType="1"/>
            </p:cNvCxnSpPr>
            <p:nvPr/>
          </p:nvCxnSpPr>
          <p:spPr bwMode="auto">
            <a:xfrm flipV="1">
              <a:off x="3168" y="2898"/>
              <a:ext cx="635" cy="654"/>
            </a:xfrm>
            <a:prstGeom prst="straightConnector1">
              <a:avLst/>
            </a:prstGeom>
            <a:noFill/>
            <a:ln w="9525">
              <a:solidFill>
                <a:schemeClr val="tx1"/>
              </a:solidFill>
              <a:round/>
              <a:headEnd/>
              <a:tailEnd/>
            </a:ln>
            <a:effectLst/>
          </p:spPr>
        </p:cxnSp>
        <p:sp>
          <p:nvSpPr>
            <p:cNvPr id="12" name="Text Box 12"/>
            <p:cNvSpPr txBox="1">
              <a:spLocks noChangeArrowheads="1"/>
            </p:cNvSpPr>
            <p:nvPr/>
          </p:nvSpPr>
          <p:spPr bwMode="auto">
            <a:xfrm>
              <a:off x="3840" y="2785"/>
              <a:ext cx="520" cy="26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Y&lt;5</a:t>
              </a:r>
              <a:endParaRPr lang="en-US" sz="2000" b="1">
                <a:solidFill>
                  <a:srgbClr val="0000FF"/>
                </a:solidFill>
              </a:endParaRPr>
            </a:p>
          </p:txBody>
        </p:sp>
        <p:sp>
          <p:nvSpPr>
            <p:cNvPr id="13" name="Text Box 14"/>
            <p:cNvSpPr txBox="1">
              <a:spLocks noChangeArrowheads="1"/>
            </p:cNvSpPr>
            <p:nvPr/>
          </p:nvSpPr>
          <p:spPr bwMode="auto">
            <a:xfrm>
              <a:off x="1873" y="2534"/>
              <a:ext cx="406" cy="265"/>
            </a:xfrm>
            <a:prstGeom prst="rect">
              <a:avLst/>
            </a:prstGeom>
            <a:noFill/>
            <a:ln w="9525">
              <a:noFill/>
              <a:miter lim="800000"/>
              <a:headEnd/>
              <a:tailEnd/>
            </a:ln>
            <a:effectLst/>
          </p:spPr>
          <p:txBody>
            <a:bodyPr wrap="none">
              <a:spAutoFit/>
            </a:bodyPr>
            <a:lstStyle/>
            <a:p>
              <a:pPr>
                <a:buSzTx/>
                <a:buFontTx/>
                <a:buNone/>
              </a:pPr>
              <a:r>
                <a:rPr lang="en-US" sz="2000" b="1"/>
                <a:t>no</a:t>
              </a:r>
              <a:endParaRPr lang="en-US" sz="2000" b="1">
                <a:solidFill>
                  <a:srgbClr val="0000FF"/>
                </a:solidFill>
              </a:endParaRPr>
            </a:p>
          </p:txBody>
        </p:sp>
        <p:sp>
          <p:nvSpPr>
            <p:cNvPr id="14" name="Text Box 16"/>
            <p:cNvSpPr txBox="1">
              <a:spLocks noChangeArrowheads="1"/>
            </p:cNvSpPr>
            <p:nvPr/>
          </p:nvSpPr>
          <p:spPr bwMode="auto">
            <a:xfrm>
              <a:off x="3456" y="2534"/>
              <a:ext cx="493" cy="265"/>
            </a:xfrm>
            <a:prstGeom prst="rect">
              <a:avLst/>
            </a:prstGeom>
            <a:noFill/>
            <a:ln w="9525">
              <a:noFill/>
              <a:miter lim="800000"/>
              <a:headEnd/>
              <a:tailEnd/>
            </a:ln>
            <a:effectLst/>
          </p:spPr>
          <p:txBody>
            <a:bodyPr wrap="none">
              <a:spAutoFit/>
            </a:bodyPr>
            <a:lstStyle/>
            <a:p>
              <a:pPr>
                <a:buSzTx/>
                <a:buFontTx/>
                <a:buNone/>
              </a:pPr>
              <a:r>
                <a:rPr lang="en-US" sz="2000" b="1"/>
                <a:t>yes</a:t>
              </a:r>
              <a:endParaRPr lang="en-US" sz="2000" b="1">
                <a:solidFill>
                  <a:srgbClr val="33CC33"/>
                </a:solidFill>
              </a:endParaRPr>
            </a:p>
          </p:txBody>
        </p:sp>
        <p:sp>
          <p:nvSpPr>
            <p:cNvPr id="15" name="Text Box 17"/>
            <p:cNvSpPr txBox="1">
              <a:spLocks noChangeArrowheads="1"/>
            </p:cNvSpPr>
            <p:nvPr/>
          </p:nvSpPr>
          <p:spPr bwMode="auto">
            <a:xfrm>
              <a:off x="1489" y="2736"/>
              <a:ext cx="520" cy="26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Y&gt;7</a:t>
              </a:r>
              <a:endParaRPr lang="en-US" sz="2000" b="1">
                <a:solidFill>
                  <a:srgbClr val="0000FF"/>
                </a:solidFill>
              </a:endParaRPr>
            </a:p>
          </p:txBody>
        </p:sp>
        <p:sp>
          <p:nvSpPr>
            <p:cNvPr id="16" name="Text Box 21"/>
            <p:cNvSpPr txBox="1">
              <a:spLocks noChangeArrowheads="1"/>
            </p:cNvSpPr>
            <p:nvPr/>
          </p:nvSpPr>
          <p:spPr bwMode="auto">
            <a:xfrm>
              <a:off x="4321" y="3024"/>
              <a:ext cx="493" cy="265"/>
            </a:xfrm>
            <a:prstGeom prst="rect">
              <a:avLst/>
            </a:prstGeom>
            <a:noFill/>
            <a:ln w="9525">
              <a:noFill/>
              <a:miter lim="800000"/>
              <a:headEnd/>
              <a:tailEnd/>
            </a:ln>
            <a:effectLst/>
          </p:spPr>
          <p:txBody>
            <a:bodyPr wrap="none">
              <a:spAutoFit/>
            </a:bodyPr>
            <a:lstStyle/>
            <a:p>
              <a:pPr>
                <a:buSzTx/>
                <a:buFontTx/>
                <a:buNone/>
              </a:pPr>
              <a:r>
                <a:rPr lang="en-US" sz="2000" b="1"/>
                <a:t>yes</a:t>
              </a:r>
              <a:endParaRPr lang="en-US" sz="2000" b="1">
                <a:solidFill>
                  <a:srgbClr val="33CC33"/>
                </a:solidFill>
              </a:endParaRPr>
            </a:p>
          </p:txBody>
        </p:sp>
        <p:sp>
          <p:nvSpPr>
            <p:cNvPr id="17" name="Text Box 22"/>
            <p:cNvSpPr txBox="1">
              <a:spLocks noChangeArrowheads="1"/>
            </p:cNvSpPr>
            <p:nvPr/>
          </p:nvSpPr>
          <p:spPr bwMode="auto">
            <a:xfrm>
              <a:off x="3025" y="3072"/>
              <a:ext cx="406" cy="265"/>
            </a:xfrm>
            <a:prstGeom prst="rect">
              <a:avLst/>
            </a:prstGeom>
            <a:noFill/>
            <a:ln w="9525">
              <a:noFill/>
              <a:miter lim="800000"/>
              <a:headEnd/>
              <a:tailEnd/>
            </a:ln>
            <a:effectLst/>
          </p:spPr>
          <p:txBody>
            <a:bodyPr wrap="none">
              <a:spAutoFit/>
            </a:bodyPr>
            <a:lstStyle/>
            <a:p>
              <a:pPr>
                <a:buSzTx/>
                <a:buFontTx/>
                <a:buNone/>
              </a:pPr>
              <a:r>
                <a:rPr lang="en-US" sz="2000" b="1"/>
                <a:t>no</a:t>
              </a:r>
              <a:endParaRPr lang="en-US" sz="2000" b="1">
                <a:solidFill>
                  <a:srgbClr val="33CC33"/>
                </a:solidFill>
              </a:endParaRPr>
            </a:p>
          </p:txBody>
        </p:sp>
        <p:sp>
          <p:nvSpPr>
            <p:cNvPr id="18" name="Text Box 24"/>
            <p:cNvSpPr txBox="1">
              <a:spLocks noChangeArrowheads="1"/>
            </p:cNvSpPr>
            <p:nvPr/>
          </p:nvSpPr>
          <p:spPr bwMode="auto">
            <a:xfrm>
              <a:off x="4266" y="3542"/>
              <a:ext cx="236" cy="265"/>
            </a:xfrm>
            <a:prstGeom prst="rect">
              <a:avLst/>
            </a:prstGeom>
            <a:noFill/>
            <a:ln w="9525">
              <a:noFill/>
              <a:miter lim="800000"/>
              <a:headEnd/>
              <a:tailEnd/>
            </a:ln>
            <a:effectLst/>
          </p:spPr>
          <p:txBody>
            <a:bodyPr wrap="none">
              <a:spAutoFit/>
            </a:bodyPr>
            <a:lstStyle/>
            <a:p>
              <a:pPr>
                <a:buSzTx/>
                <a:buFontTx/>
                <a:buNone/>
              </a:pPr>
              <a:r>
                <a:rPr lang="en-US" sz="2000" b="1"/>
                <a:t>-</a:t>
              </a:r>
              <a:endParaRPr lang="en-US" sz="2000" b="1">
                <a:solidFill>
                  <a:srgbClr val="33CC33"/>
                </a:solidFill>
              </a:endParaRPr>
            </a:p>
          </p:txBody>
        </p:sp>
        <p:sp>
          <p:nvSpPr>
            <p:cNvPr id="19" name="Text Box 25"/>
            <p:cNvSpPr txBox="1">
              <a:spLocks noChangeArrowheads="1"/>
            </p:cNvSpPr>
            <p:nvPr/>
          </p:nvSpPr>
          <p:spPr bwMode="auto">
            <a:xfrm>
              <a:off x="3072" y="3504"/>
              <a:ext cx="284" cy="265"/>
            </a:xfrm>
            <a:prstGeom prst="rect">
              <a:avLst/>
            </a:prstGeom>
            <a:noFill/>
            <a:ln w="9525">
              <a:noFill/>
              <a:miter lim="800000"/>
              <a:headEnd/>
              <a:tailEnd/>
            </a:ln>
            <a:effectLst/>
          </p:spPr>
          <p:txBody>
            <a:bodyPr wrap="none">
              <a:spAutoFit/>
            </a:bodyPr>
            <a:lstStyle/>
            <a:p>
              <a:pPr>
                <a:buSzTx/>
                <a:buFontTx/>
                <a:buNone/>
              </a:pPr>
              <a:r>
                <a:rPr lang="en-US" sz="2000" b="1"/>
                <a:t>+</a:t>
              </a:r>
              <a:endParaRPr lang="en-US" sz="2000" b="1">
                <a:solidFill>
                  <a:srgbClr val="33CC33"/>
                </a:solidFill>
              </a:endParaRPr>
            </a:p>
          </p:txBody>
        </p:sp>
        <p:sp>
          <p:nvSpPr>
            <p:cNvPr id="20" name="Text Box 26"/>
            <p:cNvSpPr txBox="1">
              <a:spLocks noChangeArrowheads="1"/>
            </p:cNvSpPr>
            <p:nvPr/>
          </p:nvSpPr>
          <p:spPr bwMode="auto">
            <a:xfrm>
              <a:off x="2641" y="3601"/>
              <a:ext cx="284" cy="264"/>
            </a:xfrm>
            <a:prstGeom prst="rect">
              <a:avLst/>
            </a:prstGeom>
            <a:noFill/>
            <a:ln w="9525">
              <a:noFill/>
              <a:miter lim="800000"/>
              <a:headEnd/>
              <a:tailEnd/>
            </a:ln>
            <a:effectLst/>
          </p:spPr>
          <p:txBody>
            <a:bodyPr wrap="none">
              <a:spAutoFit/>
            </a:bodyPr>
            <a:lstStyle/>
            <a:p>
              <a:pPr>
                <a:buSzTx/>
                <a:buFontTx/>
                <a:buNone/>
              </a:pPr>
              <a:r>
                <a:rPr lang="en-US" sz="2000" b="1"/>
                <a:t>+</a:t>
              </a:r>
              <a:endParaRPr lang="en-US" sz="2000" b="1">
                <a:solidFill>
                  <a:srgbClr val="33CC33"/>
                </a:solidFill>
              </a:endParaRPr>
            </a:p>
          </p:txBody>
        </p:sp>
        <p:sp>
          <p:nvSpPr>
            <p:cNvPr id="21" name="Text Box 28"/>
            <p:cNvSpPr txBox="1">
              <a:spLocks noChangeArrowheads="1"/>
            </p:cNvSpPr>
            <p:nvPr/>
          </p:nvSpPr>
          <p:spPr bwMode="auto">
            <a:xfrm>
              <a:off x="906" y="3552"/>
              <a:ext cx="236" cy="265"/>
            </a:xfrm>
            <a:prstGeom prst="rect">
              <a:avLst/>
            </a:prstGeom>
            <a:noFill/>
            <a:ln w="9525">
              <a:noFill/>
              <a:miter lim="800000"/>
              <a:headEnd/>
              <a:tailEnd/>
            </a:ln>
            <a:effectLst/>
          </p:spPr>
          <p:txBody>
            <a:bodyPr wrap="none">
              <a:spAutoFit/>
            </a:bodyPr>
            <a:lstStyle/>
            <a:p>
              <a:pPr>
                <a:buSzTx/>
                <a:buFontTx/>
                <a:buNone/>
              </a:pPr>
              <a:r>
                <a:rPr lang="en-US" sz="2000" b="1"/>
                <a:t>-</a:t>
              </a:r>
              <a:endParaRPr lang="en-US" sz="2000" b="1">
                <a:solidFill>
                  <a:srgbClr val="33CC33"/>
                </a:solidFill>
              </a:endParaRPr>
            </a:p>
          </p:txBody>
        </p:sp>
        <p:cxnSp>
          <p:nvCxnSpPr>
            <p:cNvPr id="22" name="AutoShape 30"/>
            <p:cNvCxnSpPr>
              <a:cxnSpLocks noChangeShapeType="1"/>
            </p:cNvCxnSpPr>
            <p:nvPr/>
          </p:nvCxnSpPr>
          <p:spPr bwMode="auto">
            <a:xfrm flipV="1">
              <a:off x="3984" y="3504"/>
              <a:ext cx="437" cy="288"/>
            </a:xfrm>
            <a:prstGeom prst="straightConnector1">
              <a:avLst/>
            </a:prstGeom>
            <a:noFill/>
            <a:ln w="9525">
              <a:solidFill>
                <a:schemeClr val="tx1"/>
              </a:solidFill>
              <a:round/>
              <a:headEnd/>
              <a:tailEnd/>
            </a:ln>
            <a:effectLst/>
          </p:spPr>
        </p:cxnSp>
        <p:sp>
          <p:nvSpPr>
            <p:cNvPr id="23" name="Text Box 31"/>
            <p:cNvSpPr txBox="1">
              <a:spLocks noChangeArrowheads="1"/>
            </p:cNvSpPr>
            <p:nvPr/>
          </p:nvSpPr>
          <p:spPr bwMode="auto">
            <a:xfrm>
              <a:off x="4422" y="3350"/>
              <a:ext cx="627" cy="265"/>
            </a:xfrm>
            <a:prstGeom prst="rect">
              <a:avLst/>
            </a:prstGeom>
            <a:noFill/>
            <a:ln w="9525">
              <a:noFill/>
              <a:miter lim="800000"/>
              <a:headEnd/>
              <a:tailEnd/>
            </a:ln>
            <a:effectLst/>
          </p:spPr>
          <p:txBody>
            <a:bodyPr wrap="none">
              <a:spAutoFit/>
            </a:bodyPr>
            <a:lstStyle/>
            <a:p>
              <a:pPr>
                <a:buSzTx/>
                <a:buFontTx/>
                <a:buNone/>
              </a:pPr>
              <a:r>
                <a:rPr lang="en-US" sz="2000" b="1">
                  <a:solidFill>
                    <a:srgbClr val="000066"/>
                  </a:solidFill>
                </a:rPr>
                <a:t>X &lt; 1</a:t>
              </a:r>
              <a:endParaRPr lang="en-US" sz="2000" b="1">
                <a:solidFill>
                  <a:srgbClr val="0000FF"/>
                </a:solidFill>
              </a:endParaRPr>
            </a:p>
          </p:txBody>
        </p:sp>
        <p:cxnSp>
          <p:nvCxnSpPr>
            <p:cNvPr id="24" name="AutoShape 34"/>
            <p:cNvCxnSpPr>
              <a:cxnSpLocks noChangeShapeType="1"/>
            </p:cNvCxnSpPr>
            <p:nvPr/>
          </p:nvCxnSpPr>
          <p:spPr bwMode="auto">
            <a:xfrm>
              <a:off x="4429" y="3493"/>
              <a:ext cx="419" cy="347"/>
            </a:xfrm>
            <a:prstGeom prst="straightConnector1">
              <a:avLst/>
            </a:prstGeom>
            <a:noFill/>
            <a:ln w="9525">
              <a:solidFill>
                <a:schemeClr val="tx1"/>
              </a:solidFill>
              <a:round/>
              <a:headEnd/>
              <a:tailEnd/>
            </a:ln>
            <a:effectLst/>
          </p:spPr>
        </p:cxnSp>
        <p:sp>
          <p:nvSpPr>
            <p:cNvPr id="25" name="Text Box 37"/>
            <p:cNvSpPr txBox="1">
              <a:spLocks noChangeArrowheads="1"/>
            </p:cNvSpPr>
            <p:nvPr/>
          </p:nvSpPr>
          <p:spPr bwMode="auto">
            <a:xfrm>
              <a:off x="1296" y="2966"/>
              <a:ext cx="406" cy="265"/>
            </a:xfrm>
            <a:prstGeom prst="rect">
              <a:avLst/>
            </a:prstGeom>
            <a:noFill/>
            <a:ln w="9525">
              <a:noFill/>
              <a:miter lim="800000"/>
              <a:headEnd/>
              <a:tailEnd/>
            </a:ln>
            <a:effectLst/>
          </p:spPr>
          <p:txBody>
            <a:bodyPr wrap="none">
              <a:spAutoFit/>
            </a:bodyPr>
            <a:lstStyle/>
            <a:p>
              <a:pPr>
                <a:buSzTx/>
                <a:buFontTx/>
                <a:buNone/>
              </a:pPr>
              <a:r>
                <a:rPr lang="en-US" sz="2000" b="1"/>
                <a:t>no</a:t>
              </a:r>
              <a:endParaRPr lang="en-US" sz="2000" b="1">
                <a:solidFill>
                  <a:srgbClr val="0000FF"/>
                </a:solidFill>
              </a:endParaRPr>
            </a:p>
          </p:txBody>
        </p:sp>
        <p:sp>
          <p:nvSpPr>
            <p:cNvPr id="26" name="Text Box 38"/>
            <p:cNvSpPr txBox="1">
              <a:spLocks noChangeArrowheads="1"/>
            </p:cNvSpPr>
            <p:nvPr/>
          </p:nvSpPr>
          <p:spPr bwMode="auto">
            <a:xfrm>
              <a:off x="2399" y="2966"/>
              <a:ext cx="493" cy="265"/>
            </a:xfrm>
            <a:prstGeom prst="rect">
              <a:avLst/>
            </a:prstGeom>
            <a:noFill/>
            <a:ln w="9525">
              <a:noFill/>
              <a:miter lim="800000"/>
              <a:headEnd/>
              <a:tailEnd/>
            </a:ln>
            <a:effectLst/>
          </p:spPr>
          <p:txBody>
            <a:bodyPr wrap="none">
              <a:spAutoFit/>
            </a:bodyPr>
            <a:lstStyle/>
            <a:p>
              <a:pPr>
                <a:buSzTx/>
                <a:buFontTx/>
                <a:buNone/>
              </a:pPr>
              <a:r>
                <a:rPr lang="en-US" sz="2000" b="1"/>
                <a:t>yes</a:t>
              </a:r>
              <a:endParaRPr lang="en-US" sz="2000" b="1">
                <a:solidFill>
                  <a:srgbClr val="33CC33"/>
                </a:solidFill>
              </a:endParaRPr>
            </a:p>
          </p:txBody>
        </p:sp>
        <p:sp>
          <p:nvSpPr>
            <p:cNvPr id="27" name="Text Box 39"/>
            <p:cNvSpPr txBox="1">
              <a:spLocks noChangeArrowheads="1"/>
            </p:cNvSpPr>
            <p:nvPr/>
          </p:nvSpPr>
          <p:spPr bwMode="auto">
            <a:xfrm>
              <a:off x="3888" y="3696"/>
              <a:ext cx="284" cy="265"/>
            </a:xfrm>
            <a:prstGeom prst="rect">
              <a:avLst/>
            </a:prstGeom>
            <a:noFill/>
            <a:ln w="9525">
              <a:noFill/>
              <a:miter lim="800000"/>
              <a:headEnd/>
              <a:tailEnd/>
            </a:ln>
            <a:effectLst/>
          </p:spPr>
          <p:txBody>
            <a:bodyPr wrap="none">
              <a:spAutoFit/>
            </a:bodyPr>
            <a:lstStyle/>
            <a:p>
              <a:pPr>
                <a:buSzTx/>
                <a:buFontTx/>
                <a:buNone/>
              </a:pPr>
              <a:r>
                <a:rPr lang="en-US" sz="2000" b="1"/>
                <a:t>+</a:t>
              </a:r>
              <a:endParaRPr lang="en-US" sz="2000" b="1">
                <a:solidFill>
                  <a:srgbClr val="33CC33"/>
                </a:solidFill>
              </a:endParaRPr>
            </a:p>
          </p:txBody>
        </p:sp>
        <p:sp>
          <p:nvSpPr>
            <p:cNvPr id="28" name="Text Box 40"/>
            <p:cNvSpPr txBox="1">
              <a:spLocks noChangeArrowheads="1"/>
            </p:cNvSpPr>
            <p:nvPr/>
          </p:nvSpPr>
          <p:spPr bwMode="auto">
            <a:xfrm>
              <a:off x="4793" y="3734"/>
              <a:ext cx="235" cy="265"/>
            </a:xfrm>
            <a:prstGeom prst="rect">
              <a:avLst/>
            </a:prstGeom>
            <a:noFill/>
            <a:ln w="9525">
              <a:noFill/>
              <a:miter lim="800000"/>
              <a:headEnd/>
              <a:tailEnd/>
            </a:ln>
            <a:effectLst/>
          </p:spPr>
          <p:txBody>
            <a:bodyPr wrap="none">
              <a:spAutoFit/>
            </a:bodyPr>
            <a:lstStyle/>
            <a:p>
              <a:pPr>
                <a:buSzTx/>
                <a:buFontTx/>
                <a:buNone/>
              </a:pPr>
              <a:r>
                <a:rPr lang="en-US" sz="2000" b="1"/>
                <a:t>-</a:t>
              </a:r>
              <a:endParaRPr lang="en-US" sz="2000" b="1">
                <a:solidFill>
                  <a:srgbClr val="33CC33"/>
                </a:solidFill>
              </a:endParaRPr>
            </a:p>
          </p:txBody>
        </p:sp>
      </p:grpSp>
      <p:sp>
        <p:nvSpPr>
          <p:cNvPr id="29" name="Line 42"/>
          <p:cNvSpPr>
            <a:spLocks noChangeShapeType="1"/>
          </p:cNvSpPr>
          <p:nvPr/>
        </p:nvSpPr>
        <p:spPr bwMode="auto">
          <a:xfrm>
            <a:off x="533400" y="3357562"/>
            <a:ext cx="0" cy="2590800"/>
          </a:xfrm>
          <a:prstGeom prst="line">
            <a:avLst/>
          </a:prstGeom>
          <a:noFill/>
          <a:ln w="9525">
            <a:solidFill>
              <a:schemeClr val="tx1"/>
            </a:solidFill>
            <a:round/>
            <a:headEnd/>
            <a:tailEnd/>
          </a:ln>
          <a:effectLst/>
        </p:spPr>
        <p:txBody>
          <a:bodyPr wrap="none" anchor="ctr"/>
          <a:lstStyle/>
          <a:p>
            <a:endParaRPr lang="th-TH"/>
          </a:p>
        </p:txBody>
      </p:sp>
      <p:sp>
        <p:nvSpPr>
          <p:cNvPr id="30" name="Line 43"/>
          <p:cNvSpPr>
            <a:spLocks noChangeShapeType="1"/>
          </p:cNvSpPr>
          <p:nvPr/>
        </p:nvSpPr>
        <p:spPr bwMode="auto">
          <a:xfrm>
            <a:off x="533400" y="5948362"/>
            <a:ext cx="3200400" cy="0"/>
          </a:xfrm>
          <a:prstGeom prst="line">
            <a:avLst/>
          </a:prstGeom>
          <a:noFill/>
          <a:ln w="9525">
            <a:solidFill>
              <a:schemeClr val="tx1"/>
            </a:solidFill>
            <a:round/>
            <a:headEnd/>
            <a:tailEnd/>
          </a:ln>
          <a:effectLst/>
        </p:spPr>
        <p:txBody>
          <a:bodyPr wrap="none" anchor="ctr"/>
          <a:lstStyle/>
          <a:p>
            <a:endParaRPr lang="th-TH"/>
          </a:p>
        </p:txBody>
      </p:sp>
      <p:sp>
        <p:nvSpPr>
          <p:cNvPr id="31" name="Line 44"/>
          <p:cNvSpPr>
            <a:spLocks noChangeShapeType="1"/>
          </p:cNvSpPr>
          <p:nvPr/>
        </p:nvSpPr>
        <p:spPr bwMode="auto">
          <a:xfrm>
            <a:off x="1219200" y="3357562"/>
            <a:ext cx="0" cy="2590800"/>
          </a:xfrm>
          <a:prstGeom prst="line">
            <a:avLst/>
          </a:prstGeom>
          <a:noFill/>
          <a:ln w="9525">
            <a:solidFill>
              <a:schemeClr val="tx1"/>
            </a:solidFill>
            <a:round/>
            <a:headEnd/>
            <a:tailEnd/>
          </a:ln>
          <a:effectLst/>
        </p:spPr>
        <p:txBody>
          <a:bodyPr wrap="none" anchor="ctr"/>
          <a:lstStyle/>
          <a:p>
            <a:endParaRPr lang="th-TH"/>
          </a:p>
        </p:txBody>
      </p:sp>
      <p:sp>
        <p:nvSpPr>
          <p:cNvPr id="32" name="Line 45"/>
          <p:cNvSpPr>
            <a:spLocks noChangeShapeType="1"/>
          </p:cNvSpPr>
          <p:nvPr/>
        </p:nvSpPr>
        <p:spPr bwMode="auto">
          <a:xfrm>
            <a:off x="2438400" y="3357562"/>
            <a:ext cx="0" cy="2590800"/>
          </a:xfrm>
          <a:prstGeom prst="line">
            <a:avLst/>
          </a:prstGeom>
          <a:noFill/>
          <a:ln w="9525">
            <a:solidFill>
              <a:schemeClr val="tx1"/>
            </a:solidFill>
            <a:round/>
            <a:headEnd/>
            <a:tailEnd/>
          </a:ln>
          <a:effectLst/>
        </p:spPr>
        <p:txBody>
          <a:bodyPr wrap="none" anchor="ctr"/>
          <a:lstStyle/>
          <a:p>
            <a:endParaRPr lang="th-TH"/>
          </a:p>
        </p:txBody>
      </p:sp>
      <p:sp>
        <p:nvSpPr>
          <p:cNvPr id="33" name="Text Box 46"/>
          <p:cNvSpPr txBox="1">
            <a:spLocks noChangeArrowheads="1"/>
          </p:cNvSpPr>
          <p:nvPr/>
        </p:nvSpPr>
        <p:spPr bwMode="auto">
          <a:xfrm>
            <a:off x="1066800" y="5916612"/>
            <a:ext cx="2887329" cy="338554"/>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1                        3                X</a:t>
            </a:r>
            <a:endParaRPr lang="en-US" sz="1400" u="sng" dirty="0">
              <a:effectLst>
                <a:outerShdw blurRad="38100" dist="38100" dir="2700000" algn="tl">
                  <a:srgbClr val="FFFFFF"/>
                </a:outerShdw>
              </a:effectLst>
            </a:endParaRPr>
          </a:p>
        </p:txBody>
      </p:sp>
      <p:sp>
        <p:nvSpPr>
          <p:cNvPr id="34" name="Line 47"/>
          <p:cNvSpPr>
            <a:spLocks noChangeShapeType="1"/>
          </p:cNvSpPr>
          <p:nvPr/>
        </p:nvSpPr>
        <p:spPr bwMode="auto">
          <a:xfrm>
            <a:off x="533400" y="4729162"/>
            <a:ext cx="3200400" cy="0"/>
          </a:xfrm>
          <a:prstGeom prst="line">
            <a:avLst/>
          </a:prstGeom>
          <a:noFill/>
          <a:ln w="9525">
            <a:solidFill>
              <a:schemeClr val="tx1"/>
            </a:solidFill>
            <a:round/>
            <a:headEnd/>
            <a:tailEnd/>
          </a:ln>
          <a:effectLst/>
        </p:spPr>
        <p:txBody>
          <a:bodyPr wrap="none" anchor="ctr"/>
          <a:lstStyle/>
          <a:p>
            <a:endParaRPr lang="th-TH"/>
          </a:p>
        </p:txBody>
      </p:sp>
      <p:sp>
        <p:nvSpPr>
          <p:cNvPr id="35" name="Line 48"/>
          <p:cNvSpPr>
            <a:spLocks noChangeShapeType="1"/>
          </p:cNvSpPr>
          <p:nvPr/>
        </p:nvSpPr>
        <p:spPr bwMode="auto">
          <a:xfrm>
            <a:off x="533400" y="3967162"/>
            <a:ext cx="3200400" cy="0"/>
          </a:xfrm>
          <a:prstGeom prst="line">
            <a:avLst/>
          </a:prstGeom>
          <a:noFill/>
          <a:ln w="9525">
            <a:solidFill>
              <a:schemeClr val="tx1"/>
            </a:solidFill>
            <a:round/>
            <a:headEnd/>
            <a:tailEnd/>
          </a:ln>
          <a:effectLst/>
        </p:spPr>
        <p:txBody>
          <a:bodyPr wrap="none" anchor="ctr"/>
          <a:lstStyle/>
          <a:p>
            <a:endParaRPr lang="th-TH"/>
          </a:p>
        </p:txBody>
      </p:sp>
      <p:sp>
        <p:nvSpPr>
          <p:cNvPr id="36" name="Text Box 49"/>
          <p:cNvSpPr txBox="1">
            <a:spLocks noChangeArrowheads="1"/>
          </p:cNvSpPr>
          <p:nvPr/>
        </p:nvSpPr>
        <p:spPr bwMode="auto">
          <a:xfrm>
            <a:off x="304800" y="3814762"/>
            <a:ext cx="276225" cy="336550"/>
          </a:xfrm>
          <a:prstGeom prst="rect">
            <a:avLst/>
          </a:prstGeom>
          <a:noFill/>
          <a:ln w="9525">
            <a:noFill/>
            <a:miter lim="800000"/>
            <a:headEnd/>
            <a:tailEnd/>
          </a:ln>
          <a:effectLst/>
        </p:spPr>
        <p:txBody>
          <a:bodyPr wrap="none">
            <a:spAutoFit/>
          </a:bodyPr>
          <a:lstStyle/>
          <a:p>
            <a:pPr>
              <a:buSzTx/>
              <a:buFontTx/>
              <a:buNone/>
            </a:pPr>
            <a:r>
              <a:rPr lang="en-US" sz="1600" b="1">
                <a:solidFill>
                  <a:srgbClr val="0000FF"/>
                </a:solidFill>
              </a:rPr>
              <a:t>7</a:t>
            </a:r>
            <a:endParaRPr lang="en-US" sz="1400" u="sng">
              <a:effectLst>
                <a:outerShdw blurRad="38100" dist="38100" dir="2700000" algn="tl">
                  <a:srgbClr val="FFFFFF"/>
                </a:outerShdw>
              </a:effectLst>
            </a:endParaRPr>
          </a:p>
        </p:txBody>
      </p:sp>
      <p:sp>
        <p:nvSpPr>
          <p:cNvPr id="37" name="Text Box 50"/>
          <p:cNvSpPr txBox="1">
            <a:spLocks noChangeArrowheads="1"/>
          </p:cNvSpPr>
          <p:nvPr/>
        </p:nvSpPr>
        <p:spPr bwMode="auto">
          <a:xfrm>
            <a:off x="304800" y="4576762"/>
            <a:ext cx="276225" cy="336550"/>
          </a:xfrm>
          <a:prstGeom prst="rect">
            <a:avLst/>
          </a:prstGeom>
          <a:noFill/>
          <a:ln w="9525">
            <a:noFill/>
            <a:miter lim="800000"/>
            <a:headEnd/>
            <a:tailEnd/>
          </a:ln>
          <a:effectLst/>
        </p:spPr>
        <p:txBody>
          <a:bodyPr wrap="none">
            <a:spAutoFit/>
          </a:bodyPr>
          <a:lstStyle/>
          <a:p>
            <a:pPr>
              <a:buSzTx/>
              <a:buFontTx/>
              <a:buNone/>
            </a:pPr>
            <a:r>
              <a:rPr lang="en-US" sz="1600" b="1">
                <a:solidFill>
                  <a:srgbClr val="0000FF"/>
                </a:solidFill>
              </a:rPr>
              <a:t>5</a:t>
            </a:r>
            <a:endParaRPr lang="en-US" sz="1400" u="sng">
              <a:effectLst>
                <a:outerShdw blurRad="38100" dist="38100" dir="2700000" algn="tl">
                  <a:srgbClr val="FFFFFF"/>
                </a:outerShdw>
              </a:effectLst>
            </a:endParaRPr>
          </a:p>
        </p:txBody>
      </p:sp>
      <p:sp>
        <p:nvSpPr>
          <p:cNvPr id="38" name="Text Box 51"/>
          <p:cNvSpPr txBox="1">
            <a:spLocks noChangeArrowheads="1"/>
          </p:cNvSpPr>
          <p:nvPr/>
        </p:nvSpPr>
        <p:spPr bwMode="auto">
          <a:xfrm>
            <a:off x="214282" y="3214686"/>
            <a:ext cx="295275" cy="336550"/>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Y</a:t>
            </a:r>
            <a:endParaRPr lang="en-US" sz="1400" u="sng" dirty="0">
              <a:effectLst>
                <a:outerShdw blurRad="38100" dist="38100" dir="2700000" algn="tl">
                  <a:srgbClr val="FFFFFF"/>
                </a:outerShdw>
              </a:effectLst>
            </a:endParaRPr>
          </a:p>
        </p:txBody>
      </p:sp>
      <p:sp>
        <p:nvSpPr>
          <p:cNvPr id="39" name="Text Box 52"/>
          <p:cNvSpPr txBox="1">
            <a:spLocks noChangeArrowheads="1"/>
          </p:cNvSpPr>
          <p:nvPr/>
        </p:nvSpPr>
        <p:spPr bwMode="auto">
          <a:xfrm>
            <a:off x="714375" y="5143512"/>
            <a:ext cx="239713" cy="336550"/>
          </a:xfrm>
          <a:prstGeom prst="rect">
            <a:avLst/>
          </a:prstGeom>
          <a:noFill/>
          <a:ln w="9525">
            <a:noFill/>
            <a:miter lim="800000"/>
            <a:headEnd/>
            <a:tailEnd/>
          </a:ln>
          <a:effectLst/>
        </p:spPr>
        <p:txBody>
          <a:bodyPr wrap="none">
            <a:spAutoFit/>
          </a:bodyPr>
          <a:lstStyle/>
          <a:p>
            <a:pPr>
              <a:buSzTx/>
              <a:buFontTx/>
              <a:buNone/>
            </a:pPr>
            <a:r>
              <a:rPr lang="en-US" sz="1600" b="1">
                <a:solidFill>
                  <a:srgbClr val="0000FF"/>
                </a:solidFill>
              </a:rPr>
              <a:t>-</a:t>
            </a:r>
            <a:endParaRPr lang="en-US" sz="1400" u="sng">
              <a:effectLst>
                <a:outerShdw blurRad="38100" dist="38100" dir="2700000" algn="tl">
                  <a:srgbClr val="FFFFFF"/>
                </a:outerShdw>
              </a:effectLst>
            </a:endParaRPr>
          </a:p>
        </p:txBody>
      </p:sp>
      <p:sp>
        <p:nvSpPr>
          <p:cNvPr id="40" name="Text Box 53"/>
          <p:cNvSpPr txBox="1">
            <a:spLocks noChangeArrowheads="1"/>
          </p:cNvSpPr>
          <p:nvPr/>
        </p:nvSpPr>
        <p:spPr bwMode="auto">
          <a:xfrm>
            <a:off x="1647806" y="5143512"/>
            <a:ext cx="280988" cy="336550"/>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a:t>
            </a:r>
            <a:endParaRPr lang="en-US" sz="1400" u="sng" dirty="0">
              <a:effectLst>
                <a:outerShdw blurRad="38100" dist="38100" dir="2700000" algn="tl">
                  <a:srgbClr val="FFFFFF"/>
                </a:outerShdw>
              </a:effectLst>
            </a:endParaRPr>
          </a:p>
        </p:txBody>
      </p:sp>
      <p:sp>
        <p:nvSpPr>
          <p:cNvPr id="41" name="Text Box 54"/>
          <p:cNvSpPr txBox="1">
            <a:spLocks noChangeArrowheads="1"/>
          </p:cNvSpPr>
          <p:nvPr/>
        </p:nvSpPr>
        <p:spPr bwMode="auto">
          <a:xfrm>
            <a:off x="714375" y="4195762"/>
            <a:ext cx="327025" cy="336550"/>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 </a:t>
            </a:r>
            <a:endParaRPr lang="en-US" sz="1400" u="sng" dirty="0">
              <a:effectLst>
                <a:outerShdw blurRad="38100" dist="38100" dir="2700000" algn="tl">
                  <a:srgbClr val="FFFFFF"/>
                </a:outerShdw>
              </a:effectLst>
            </a:endParaRPr>
          </a:p>
        </p:txBody>
      </p:sp>
      <p:sp>
        <p:nvSpPr>
          <p:cNvPr id="42" name="Text Box 55"/>
          <p:cNvSpPr txBox="1">
            <a:spLocks noChangeArrowheads="1"/>
          </p:cNvSpPr>
          <p:nvPr/>
        </p:nvSpPr>
        <p:spPr bwMode="auto">
          <a:xfrm>
            <a:off x="1647806" y="4195762"/>
            <a:ext cx="280988" cy="336550"/>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a:t>
            </a:r>
            <a:endParaRPr lang="en-US" sz="1400" u="sng" dirty="0">
              <a:effectLst>
                <a:outerShdw blurRad="38100" dist="38100" dir="2700000" algn="tl">
                  <a:srgbClr val="FFFFFF"/>
                </a:outerShdw>
              </a:effectLst>
            </a:endParaRPr>
          </a:p>
        </p:txBody>
      </p:sp>
      <p:sp>
        <p:nvSpPr>
          <p:cNvPr id="43" name="Text Box 57"/>
          <p:cNvSpPr txBox="1">
            <a:spLocks noChangeArrowheads="1"/>
          </p:cNvSpPr>
          <p:nvPr/>
        </p:nvSpPr>
        <p:spPr bwMode="auto">
          <a:xfrm>
            <a:off x="1647806" y="3433762"/>
            <a:ext cx="280988" cy="336550"/>
          </a:xfrm>
          <a:prstGeom prst="rect">
            <a:avLst/>
          </a:prstGeom>
          <a:noFill/>
          <a:ln w="9525">
            <a:noFill/>
            <a:miter lim="800000"/>
            <a:headEnd/>
            <a:tailEnd/>
          </a:ln>
          <a:effectLst/>
        </p:spPr>
        <p:txBody>
          <a:bodyPr wrap="none">
            <a:spAutoFit/>
          </a:bodyPr>
          <a:lstStyle/>
          <a:p>
            <a:pPr>
              <a:buSzTx/>
              <a:buFontTx/>
              <a:buNone/>
            </a:pPr>
            <a:r>
              <a:rPr lang="en-US" sz="1600" b="1">
                <a:solidFill>
                  <a:srgbClr val="0000FF"/>
                </a:solidFill>
              </a:rPr>
              <a:t>+</a:t>
            </a:r>
            <a:endParaRPr lang="en-US" sz="1400" u="sng">
              <a:effectLst>
                <a:outerShdw blurRad="38100" dist="38100" dir="2700000" algn="tl">
                  <a:srgbClr val="FFFFFF"/>
                </a:outerShdw>
              </a:effectLst>
            </a:endParaRPr>
          </a:p>
        </p:txBody>
      </p:sp>
      <p:sp>
        <p:nvSpPr>
          <p:cNvPr id="44" name="Text Box 58"/>
          <p:cNvSpPr txBox="1">
            <a:spLocks noChangeArrowheads="1"/>
          </p:cNvSpPr>
          <p:nvPr/>
        </p:nvSpPr>
        <p:spPr bwMode="auto">
          <a:xfrm>
            <a:off x="2928926" y="3433762"/>
            <a:ext cx="280987" cy="336550"/>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a:t>
            </a:r>
            <a:endParaRPr lang="en-US" sz="1400" u="sng" dirty="0">
              <a:effectLst>
                <a:outerShdw blurRad="38100" dist="38100" dir="2700000" algn="tl">
                  <a:srgbClr val="FFFFFF"/>
                </a:outerShdw>
              </a:effectLst>
            </a:endParaRPr>
          </a:p>
        </p:txBody>
      </p:sp>
      <p:sp>
        <p:nvSpPr>
          <p:cNvPr id="45" name="Text Box 59"/>
          <p:cNvSpPr txBox="1">
            <a:spLocks noChangeArrowheads="1"/>
          </p:cNvSpPr>
          <p:nvPr/>
        </p:nvSpPr>
        <p:spPr bwMode="auto">
          <a:xfrm>
            <a:off x="2974966" y="4195762"/>
            <a:ext cx="239712" cy="336550"/>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a:t>
            </a:r>
            <a:endParaRPr lang="en-US" sz="1400" u="sng" dirty="0">
              <a:effectLst>
                <a:outerShdw blurRad="38100" dist="38100" dir="2700000" algn="tl">
                  <a:srgbClr val="FFFFFF"/>
                </a:outerShdw>
              </a:effectLst>
            </a:endParaRPr>
          </a:p>
        </p:txBody>
      </p:sp>
      <p:sp>
        <p:nvSpPr>
          <p:cNvPr id="46" name="Text Box 60"/>
          <p:cNvSpPr txBox="1">
            <a:spLocks noChangeArrowheads="1"/>
          </p:cNvSpPr>
          <p:nvPr/>
        </p:nvSpPr>
        <p:spPr bwMode="auto">
          <a:xfrm>
            <a:off x="2974966" y="5110162"/>
            <a:ext cx="239712" cy="336550"/>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a:t>
            </a:r>
            <a:endParaRPr lang="en-US" sz="1400" u="sng" dirty="0">
              <a:effectLst>
                <a:outerShdw blurRad="38100" dist="38100" dir="2700000" algn="tl">
                  <a:srgbClr val="FFFFFF"/>
                </a:outerShdw>
              </a:effectLst>
            </a:endParaRPr>
          </a:p>
        </p:txBody>
      </p:sp>
      <p:sp>
        <p:nvSpPr>
          <p:cNvPr id="47" name="Text Box 61"/>
          <p:cNvSpPr txBox="1">
            <a:spLocks noChangeArrowheads="1"/>
          </p:cNvSpPr>
          <p:nvPr/>
        </p:nvSpPr>
        <p:spPr bwMode="auto">
          <a:xfrm>
            <a:off x="714348" y="3433762"/>
            <a:ext cx="280988" cy="336550"/>
          </a:xfrm>
          <a:prstGeom prst="rect">
            <a:avLst/>
          </a:prstGeom>
          <a:noFill/>
          <a:ln w="9525">
            <a:noFill/>
            <a:miter lim="800000"/>
            <a:headEnd/>
            <a:tailEnd/>
          </a:ln>
          <a:effectLst/>
        </p:spPr>
        <p:txBody>
          <a:bodyPr wrap="none">
            <a:spAutoFit/>
          </a:bodyPr>
          <a:lstStyle/>
          <a:p>
            <a:pPr>
              <a:buSzTx/>
              <a:buFontTx/>
              <a:buNone/>
            </a:pPr>
            <a:r>
              <a:rPr lang="en-US" sz="1600" b="1" dirty="0">
                <a:solidFill>
                  <a:srgbClr val="0000FF"/>
                </a:solidFill>
              </a:rPr>
              <a:t>+</a:t>
            </a:r>
            <a:endParaRPr lang="en-US" sz="1400" u="sng" dirty="0">
              <a:effectLst>
                <a:outerShdw blurRad="38100" dist="38100" dir="2700000" algn="tl">
                  <a:srgbClr val="FFFFFF"/>
                </a:outerShdw>
              </a:effectLs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Attributes with Cost</a:t>
            </a:r>
          </a:p>
        </p:txBody>
      </p:sp>
      <p:sp>
        <p:nvSpPr>
          <p:cNvPr id="3" name="Content Placeholder 2"/>
          <p:cNvSpPr>
            <a:spLocks noGrp="1"/>
          </p:cNvSpPr>
          <p:nvPr>
            <p:ph sz="quarter" idx="1"/>
          </p:nvPr>
        </p:nvSpPr>
        <p:spPr/>
        <p:txBody>
          <a:bodyPr/>
          <a:lstStyle/>
          <a:p>
            <a:r>
              <a:rPr lang="en-US" dirty="0"/>
              <a:t>Consider:</a:t>
            </a:r>
          </a:p>
          <a:p>
            <a:pPr lvl="1"/>
            <a:r>
              <a:rPr lang="en-US" dirty="0"/>
              <a:t>Medical diagnosis : blood test costs 1000 SEK</a:t>
            </a:r>
          </a:p>
          <a:p>
            <a:pPr lvl="1"/>
            <a:r>
              <a:rPr lang="en-US" dirty="0"/>
              <a:t>Robotics: </a:t>
            </a:r>
            <a:r>
              <a:rPr lang="en-US" dirty="0" err="1"/>
              <a:t>width_from_one_feet</a:t>
            </a:r>
            <a:r>
              <a:rPr lang="en-US" dirty="0"/>
              <a:t> has cost 23 </a:t>
            </a:r>
            <a:r>
              <a:rPr lang="en-US" dirty="0" err="1"/>
              <a:t>secs</a:t>
            </a:r>
            <a:r>
              <a:rPr lang="en-US" dirty="0"/>
              <a:t>.</a:t>
            </a:r>
          </a:p>
          <a:p>
            <a:pPr lvl="1"/>
            <a:endParaRPr lang="en-US" dirty="0"/>
          </a:p>
          <a:p>
            <a:r>
              <a:rPr lang="en-US" dirty="0"/>
              <a:t>How to learn a consistent tree with low expected cost?</a:t>
            </a:r>
          </a:p>
          <a:p>
            <a:pPr lvl="1"/>
            <a:r>
              <a:rPr lang="en-US" dirty="0"/>
              <a:t>Change information gain so that low cost attribute are preferred</a:t>
            </a:r>
          </a:p>
          <a:p>
            <a:pPr lvl="1"/>
            <a:endParaRPr lang="en-US" dirty="0"/>
          </a:p>
          <a:p>
            <a:r>
              <a:rPr lang="en-US" dirty="0"/>
              <a:t>Replace Gain by :</a:t>
            </a:r>
          </a:p>
          <a:p>
            <a:pPr lvl="1"/>
            <a:r>
              <a:rPr lang="en-US" dirty="0"/>
              <a:t>Gain2(S,A)/Cost(A) [Tan, </a:t>
            </a:r>
            <a:r>
              <a:rPr lang="en-US" dirty="0" err="1"/>
              <a:t>Schimmer</a:t>
            </a:r>
            <a:r>
              <a:rPr lang="en-US" dirty="0"/>
              <a:t> 1990]</a:t>
            </a:r>
          </a:p>
          <a:p>
            <a:pPr lvl="1"/>
            <a:r>
              <a:rPr lang="en-US" dirty="0"/>
              <a:t>2Gain(S,A)-1/(Cost(A)+1)w, w ∈[0,1] [Nunez 1988]</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Issues</a:t>
            </a:r>
          </a:p>
        </p:txBody>
      </p:sp>
      <p:sp>
        <p:nvSpPr>
          <p:cNvPr id="3" name="Content Placeholder 2"/>
          <p:cNvSpPr>
            <a:spLocks noGrp="1"/>
          </p:cNvSpPr>
          <p:nvPr>
            <p:ph sz="quarter" idx="1"/>
          </p:nvPr>
        </p:nvSpPr>
        <p:spPr/>
        <p:txBody>
          <a:bodyPr>
            <a:noAutofit/>
          </a:bodyPr>
          <a:lstStyle/>
          <a:p>
            <a:r>
              <a:rPr lang="en-US" sz="2400" dirty="0"/>
              <a:t>Incremental Decision Trees induction</a:t>
            </a:r>
          </a:p>
          <a:p>
            <a:pPr lvl="1"/>
            <a:r>
              <a:rPr lang="en-US" sz="2000" dirty="0"/>
              <a:t>Update an existing decision tree to account  for new examples incrementally  (Maintain consistency ?) </a:t>
            </a:r>
          </a:p>
          <a:p>
            <a:pPr lvl="1"/>
            <a:endParaRPr lang="en-US" sz="2000" dirty="0"/>
          </a:p>
          <a:p>
            <a:pPr marL="274320" lvl="1">
              <a:spcBef>
                <a:spcPts val="600"/>
              </a:spcBef>
              <a:buClr>
                <a:schemeClr val="accent1"/>
              </a:buClr>
            </a:pPr>
            <a:r>
              <a:rPr lang="en-US" sz="2400" dirty="0">
                <a:solidFill>
                  <a:schemeClr val="tx1"/>
                </a:solidFill>
              </a:rPr>
              <a:t>Decision Trees as Features</a:t>
            </a:r>
          </a:p>
          <a:p>
            <a:pPr lvl="1">
              <a:lnSpc>
                <a:spcPct val="90000"/>
              </a:lnSpc>
            </a:pPr>
            <a:r>
              <a:rPr lang="en-US" sz="2000" dirty="0"/>
              <a:t>Rather than using decision trees to represent the target function it is becoming common to use small decision trees are </a:t>
            </a:r>
            <a:r>
              <a:rPr lang="en-US" sz="2000" dirty="0">
                <a:solidFill>
                  <a:srgbClr val="FF0000"/>
                </a:solidFill>
              </a:rPr>
              <a:t>features</a:t>
            </a:r>
            <a:endParaRPr lang="en-US" sz="2000" dirty="0"/>
          </a:p>
          <a:p>
            <a:pPr lvl="1">
              <a:lnSpc>
                <a:spcPct val="90000"/>
              </a:lnSpc>
            </a:pPr>
            <a:r>
              <a:rPr lang="en-US" sz="2000" dirty="0"/>
              <a:t>When learning over </a:t>
            </a:r>
            <a:r>
              <a:rPr lang="en-US" sz="2000" dirty="0">
                <a:solidFill>
                  <a:srgbClr val="00B0F0"/>
                </a:solidFill>
              </a:rPr>
              <a:t>a large number of features</a:t>
            </a:r>
            <a:r>
              <a:rPr lang="en-US" sz="2000" dirty="0"/>
              <a:t>, learning decision trees is difficult and the resulting tree may be very large  </a:t>
            </a:r>
            <a:r>
              <a:rPr lang="en-US" sz="2000" dirty="0">
                <a:sym typeface="Wingdings" pitchFamily="2" charset="2"/>
              </a:rPr>
              <a:t> </a:t>
            </a:r>
            <a:r>
              <a:rPr lang="en-US" sz="2000" dirty="0">
                <a:solidFill>
                  <a:srgbClr val="FF0000"/>
                </a:solidFill>
              </a:rPr>
              <a:t>over fitting</a:t>
            </a:r>
          </a:p>
          <a:p>
            <a:pPr lvl="1">
              <a:lnSpc>
                <a:spcPct val="90000"/>
              </a:lnSpc>
            </a:pPr>
            <a:r>
              <a:rPr lang="en-US" sz="2000" dirty="0"/>
              <a:t>Instead, learn small decision trees, with limited depth.</a:t>
            </a:r>
          </a:p>
          <a:p>
            <a:pPr lvl="1">
              <a:lnSpc>
                <a:spcPct val="90000"/>
              </a:lnSpc>
            </a:pPr>
            <a:r>
              <a:rPr lang="en-US" sz="2000" dirty="0"/>
              <a:t>Treat them as experts; </a:t>
            </a:r>
            <a:r>
              <a:rPr lang="en-US" sz="2000" dirty="0">
                <a:solidFill>
                  <a:srgbClr val="00B050"/>
                </a:solidFill>
              </a:rPr>
              <a:t>they are correct, but only on a small region in the domain</a:t>
            </a:r>
            <a:r>
              <a:rPr lang="en-US" sz="2000" dirty="0"/>
              <a:t>. </a:t>
            </a:r>
          </a:p>
          <a:p>
            <a:pPr lvl="1">
              <a:lnSpc>
                <a:spcPct val="90000"/>
              </a:lnSpc>
            </a:pPr>
            <a:r>
              <a:rPr lang="en-US" sz="2000" dirty="0"/>
              <a:t>Then, learn </a:t>
            </a:r>
            <a:r>
              <a:rPr lang="en-US" sz="2000" dirty="0">
                <a:solidFill>
                  <a:srgbClr val="00B050"/>
                </a:solidFill>
              </a:rPr>
              <a:t>another function</a:t>
            </a:r>
            <a:r>
              <a:rPr lang="en-US" sz="2000" dirty="0"/>
              <a:t>, typically a </a:t>
            </a:r>
            <a:r>
              <a:rPr lang="en-US" sz="2000" dirty="0">
                <a:solidFill>
                  <a:srgbClr val="0070C0"/>
                </a:solidFill>
              </a:rPr>
              <a:t>linear function</a:t>
            </a:r>
            <a:r>
              <a:rPr lang="en-US" sz="2000" dirty="0"/>
              <a:t>, over these as features.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CW#1</a:t>
            </a:r>
            <a:endParaRPr lang="th-TH"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8648360"/>
              </p:ext>
            </p:extLst>
          </p:nvPr>
        </p:nvGraphicFramePr>
        <p:xfrm>
          <a:off x="2339752" y="1988840"/>
          <a:ext cx="5002231" cy="3363697"/>
        </p:xfrm>
        <a:graphic>
          <a:graphicData uri="http://schemas.openxmlformats.org/drawingml/2006/table">
            <a:tbl>
              <a:tblPr firstRow="1" bandRow="1">
                <a:tableStyleId>{5C22544A-7EE6-4342-B048-85BDC9FD1C3A}</a:tableStyleId>
              </a:tblPr>
              <a:tblGrid>
                <a:gridCol w="1000273">
                  <a:extLst>
                    <a:ext uri="{9D8B030D-6E8A-4147-A177-3AD203B41FA5}">
                      <a16:colId xmlns:a16="http://schemas.microsoft.com/office/drawing/2014/main" val="2477318686"/>
                    </a:ext>
                  </a:extLst>
                </a:gridCol>
                <a:gridCol w="1000273">
                  <a:extLst>
                    <a:ext uri="{9D8B030D-6E8A-4147-A177-3AD203B41FA5}">
                      <a16:colId xmlns:a16="http://schemas.microsoft.com/office/drawing/2014/main" val="3630137061"/>
                    </a:ext>
                  </a:extLst>
                </a:gridCol>
                <a:gridCol w="1000273">
                  <a:extLst>
                    <a:ext uri="{9D8B030D-6E8A-4147-A177-3AD203B41FA5}">
                      <a16:colId xmlns:a16="http://schemas.microsoft.com/office/drawing/2014/main" val="1620007017"/>
                    </a:ext>
                  </a:extLst>
                </a:gridCol>
                <a:gridCol w="1000273">
                  <a:extLst>
                    <a:ext uri="{9D8B030D-6E8A-4147-A177-3AD203B41FA5}">
                      <a16:colId xmlns:a16="http://schemas.microsoft.com/office/drawing/2014/main" val="2275415489"/>
                    </a:ext>
                  </a:extLst>
                </a:gridCol>
                <a:gridCol w="1001139">
                  <a:extLst>
                    <a:ext uri="{9D8B030D-6E8A-4147-A177-3AD203B41FA5}">
                      <a16:colId xmlns:a16="http://schemas.microsoft.com/office/drawing/2014/main" val="902666470"/>
                    </a:ext>
                  </a:extLst>
                </a:gridCol>
              </a:tblGrid>
              <a:tr h="352705">
                <a:tc>
                  <a:txBody>
                    <a:bodyPr/>
                    <a:lstStyle/>
                    <a:p>
                      <a:pPr algn="ctr">
                        <a:lnSpc>
                          <a:spcPct val="115000"/>
                        </a:lnSpc>
                        <a:spcAft>
                          <a:spcPts val="0"/>
                        </a:spcAft>
                      </a:pPr>
                      <a:r>
                        <a:rPr lang="en-US" sz="1400">
                          <a:effectLst/>
                        </a:rPr>
                        <a:t>A</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B</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C</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D</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Target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259861099"/>
                  </a:ext>
                </a:extLst>
              </a:tr>
              <a:tr h="376374">
                <a:tc>
                  <a:txBody>
                    <a:bodyPr/>
                    <a:lstStyle/>
                    <a:p>
                      <a:pPr algn="ctr">
                        <a:lnSpc>
                          <a:spcPct val="115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th-TH" sz="1400">
                          <a:effectLst/>
                        </a:rPr>
                        <a: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175895446"/>
                  </a:ext>
                </a:extLst>
              </a:tr>
              <a:tr h="376374">
                <a:tc>
                  <a:txBody>
                    <a:bodyPr/>
                    <a:lstStyle/>
                    <a:p>
                      <a:pPr algn="ctr">
                        <a:lnSpc>
                          <a:spcPct val="115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th-TH" sz="1400">
                          <a:effectLst/>
                        </a:rPr>
                        <a: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998107817"/>
                  </a:ext>
                </a:extLst>
              </a:tr>
              <a:tr h="376374">
                <a:tc>
                  <a:txBody>
                    <a:bodyPr/>
                    <a:lstStyle/>
                    <a:p>
                      <a:pPr algn="ctr">
                        <a:lnSpc>
                          <a:spcPct val="115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th-TH" sz="1400">
                          <a:effectLst/>
                        </a:rPr>
                        <a: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116452094"/>
                  </a:ext>
                </a:extLst>
              </a:tr>
              <a:tr h="376374">
                <a:tc>
                  <a:txBody>
                    <a:bodyPr/>
                    <a:lstStyle/>
                    <a:p>
                      <a:pPr algn="ctr">
                        <a:lnSpc>
                          <a:spcPct val="115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th-TH" sz="1400">
                          <a:effectLst/>
                        </a:rPr>
                        <a: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100158304"/>
                  </a:ext>
                </a:extLst>
              </a:tr>
              <a:tr h="376374">
                <a:tc>
                  <a:txBody>
                    <a:bodyPr/>
                    <a:lstStyle/>
                    <a:p>
                      <a:pPr algn="ctr">
                        <a:lnSpc>
                          <a:spcPct val="115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4</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th-TH" sz="1400">
                          <a:effectLst/>
                        </a:rPr>
                        <a: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611925914"/>
                  </a:ext>
                </a:extLst>
              </a:tr>
              <a:tr h="376374">
                <a:tc>
                  <a:txBody>
                    <a:bodyPr/>
                    <a:lstStyle/>
                    <a:p>
                      <a:pPr algn="ctr">
                        <a:lnSpc>
                          <a:spcPct val="115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th-TH" sz="1400">
                          <a:effectLst/>
                        </a:rPr>
                        <a: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4272092565"/>
                  </a:ext>
                </a:extLst>
              </a:tr>
              <a:tr h="376374">
                <a:tc>
                  <a:txBody>
                    <a:bodyPr/>
                    <a:lstStyle/>
                    <a:p>
                      <a:pPr algn="ctr">
                        <a:lnSpc>
                          <a:spcPct val="115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3</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th-TH" sz="1400">
                          <a:effectLst/>
                        </a:rPr>
                        <a: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456838966"/>
                  </a:ext>
                </a:extLst>
              </a:tr>
              <a:tr h="376374">
                <a:tc>
                  <a:txBody>
                    <a:bodyPr/>
                    <a:lstStyle/>
                    <a:p>
                      <a:pPr algn="ctr">
                        <a:lnSpc>
                          <a:spcPct val="115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15000"/>
                        </a:lnSpc>
                        <a:spcAft>
                          <a:spcPts val="0"/>
                        </a:spcAft>
                      </a:pPr>
                      <a:r>
                        <a:rPr lang="th-TH" sz="1400" dirty="0">
                          <a:effectLst/>
                        </a:rPr>
                        <a:t>-</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699155872"/>
                  </a:ext>
                </a:extLst>
              </a:tr>
            </a:tbl>
          </a:graphicData>
        </a:graphic>
      </p:graphicFrame>
    </p:spTree>
    <p:extLst>
      <p:ext uri="{BB962C8B-B14F-4D97-AF65-F5344CB8AC3E}">
        <p14:creationId xmlns:p14="http://schemas.microsoft.com/office/powerpoint/2010/main" val="304571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a:bodyPr>
          <a:lstStyle/>
          <a:p>
            <a:r>
              <a:rPr lang="en-US" dirty="0"/>
              <a:t>When to Consider Decision Trees?</a:t>
            </a:r>
          </a:p>
        </p:txBody>
      </p:sp>
      <p:sp>
        <p:nvSpPr>
          <p:cNvPr id="148483" name="Rectangle 3"/>
          <p:cNvSpPr>
            <a:spLocks noGrp="1" noChangeArrowheads="1"/>
          </p:cNvSpPr>
          <p:nvPr>
            <p:ph type="body" idx="1"/>
          </p:nvPr>
        </p:nvSpPr>
        <p:spPr/>
        <p:txBody>
          <a:bodyPr>
            <a:normAutofit lnSpcReduction="10000"/>
          </a:bodyPr>
          <a:lstStyle/>
          <a:p>
            <a:r>
              <a:rPr lang="en-US" sz="2400" dirty="0"/>
              <a:t>Instances describable by attribute-value pairs</a:t>
            </a:r>
          </a:p>
          <a:p>
            <a:pPr lvl="1"/>
            <a:r>
              <a:rPr lang="en-US" sz="2000" dirty="0"/>
              <a:t>Discrete values</a:t>
            </a:r>
          </a:p>
          <a:p>
            <a:pPr lvl="1"/>
            <a:r>
              <a:rPr lang="en-US" sz="2000" dirty="0">
                <a:solidFill>
                  <a:srgbClr val="7030A0"/>
                </a:solidFill>
              </a:rPr>
              <a:t>Continuous </a:t>
            </a:r>
            <a:r>
              <a:rPr lang="en-US" sz="2000" dirty="0"/>
              <a:t>values</a:t>
            </a:r>
            <a:endParaRPr lang="en-US" sz="2000" dirty="0">
              <a:solidFill>
                <a:srgbClr val="7030A0"/>
              </a:solidFill>
            </a:endParaRPr>
          </a:p>
          <a:p>
            <a:pPr lvl="1"/>
            <a:r>
              <a:rPr lang="en-US" sz="2000" dirty="0">
                <a:solidFill>
                  <a:srgbClr val="7030A0"/>
                </a:solidFill>
              </a:rPr>
              <a:t>Missing </a:t>
            </a:r>
            <a:r>
              <a:rPr lang="en-US" sz="2000" dirty="0"/>
              <a:t>values</a:t>
            </a:r>
          </a:p>
          <a:p>
            <a:pPr lvl="1"/>
            <a:r>
              <a:rPr lang="en-US" sz="2100" dirty="0"/>
              <a:t>Value with </a:t>
            </a:r>
            <a:r>
              <a:rPr lang="en-US" sz="2100" dirty="0">
                <a:solidFill>
                  <a:srgbClr val="7030A0"/>
                </a:solidFill>
              </a:rPr>
              <a:t>costs</a:t>
            </a:r>
          </a:p>
          <a:p>
            <a:r>
              <a:rPr lang="en-US" sz="2400" dirty="0"/>
              <a:t>Target function is </a:t>
            </a:r>
            <a:r>
              <a:rPr lang="en-US" sz="2400" dirty="0">
                <a:solidFill>
                  <a:srgbClr val="7030A0"/>
                </a:solidFill>
              </a:rPr>
              <a:t>discrete</a:t>
            </a:r>
            <a:r>
              <a:rPr lang="en-US" sz="2400" dirty="0"/>
              <a:t> valued (Classification tree)</a:t>
            </a:r>
          </a:p>
          <a:p>
            <a:pPr lvl="1"/>
            <a:r>
              <a:rPr lang="en-US" sz="2100" dirty="0"/>
              <a:t>Binary and </a:t>
            </a:r>
            <a:r>
              <a:rPr lang="en-US" sz="2100" dirty="0">
                <a:solidFill>
                  <a:srgbClr val="7030A0"/>
                </a:solidFill>
              </a:rPr>
              <a:t>Multiclass</a:t>
            </a:r>
          </a:p>
          <a:p>
            <a:r>
              <a:rPr lang="en-US" sz="2400" dirty="0"/>
              <a:t>Target function is </a:t>
            </a:r>
            <a:r>
              <a:rPr lang="en-US" sz="2400" dirty="0">
                <a:solidFill>
                  <a:srgbClr val="7030A0"/>
                </a:solidFill>
              </a:rPr>
              <a:t>continuous</a:t>
            </a:r>
            <a:r>
              <a:rPr lang="en-US" sz="2400" dirty="0"/>
              <a:t> valued (Regression tree)</a:t>
            </a:r>
          </a:p>
          <a:p>
            <a:r>
              <a:rPr lang="en-US" sz="2400" dirty="0">
                <a:solidFill>
                  <a:srgbClr val="7030A0"/>
                </a:solidFill>
              </a:rPr>
              <a:t>Disjunctive</a:t>
            </a:r>
            <a:r>
              <a:rPr lang="en-US" sz="2400" dirty="0"/>
              <a:t> hypothesis may be required</a:t>
            </a:r>
          </a:p>
          <a:p>
            <a:r>
              <a:rPr lang="en-US" sz="2400" dirty="0"/>
              <a:t>Possibly </a:t>
            </a:r>
            <a:r>
              <a:rPr lang="en-US" sz="2400" dirty="0">
                <a:solidFill>
                  <a:srgbClr val="7030A0"/>
                </a:solidFill>
              </a:rPr>
              <a:t>noisy</a:t>
            </a:r>
            <a:r>
              <a:rPr lang="en-US" sz="2400" dirty="0"/>
              <a:t> training data</a:t>
            </a:r>
          </a:p>
          <a:p>
            <a:pPr>
              <a:lnSpc>
                <a:spcPct val="90000"/>
              </a:lnSpc>
            </a:pPr>
            <a:r>
              <a:rPr lang="en-US" sz="2400" dirty="0"/>
              <a:t>Compactly represent a lot of data</a:t>
            </a:r>
          </a:p>
          <a:p>
            <a:r>
              <a:rPr lang="en-US" sz="2400" dirty="0"/>
              <a:t>Represent as a set of </a:t>
            </a:r>
            <a:r>
              <a:rPr lang="en-US" sz="2400" dirty="0">
                <a:solidFill>
                  <a:srgbClr val="7030A0"/>
                </a:solidFill>
              </a:rPr>
              <a:t>IF-THEN rules </a:t>
            </a:r>
            <a:r>
              <a:rPr lang="en-US" sz="2400" dirty="0"/>
              <a:t>to improve human readability</a:t>
            </a:r>
          </a:p>
          <a:p>
            <a:pPr>
              <a:lnSpc>
                <a:spcPct val="90000"/>
              </a:lnSpc>
              <a:buNone/>
            </a:pPr>
            <a:endParaRPr lang="en-US" sz="24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a:bodyPr>
          <a:lstStyle/>
          <a:p>
            <a:r>
              <a:rPr lang="en-US" dirty="0"/>
              <a:t>What we want?</a:t>
            </a:r>
          </a:p>
        </p:txBody>
      </p:sp>
      <p:sp>
        <p:nvSpPr>
          <p:cNvPr id="148483" name="Rectangle 3"/>
          <p:cNvSpPr>
            <a:spLocks noGrp="1" noChangeArrowheads="1"/>
          </p:cNvSpPr>
          <p:nvPr>
            <p:ph type="body" idx="1"/>
          </p:nvPr>
        </p:nvSpPr>
        <p:spPr/>
        <p:txBody>
          <a:bodyPr>
            <a:normAutofit/>
          </a:bodyPr>
          <a:lstStyle/>
          <a:p>
            <a:pPr>
              <a:lnSpc>
                <a:spcPct val="90000"/>
              </a:lnSpc>
            </a:pPr>
            <a:r>
              <a:rPr lang="en-US" sz="2400" dirty="0"/>
              <a:t>The </a:t>
            </a:r>
            <a:r>
              <a:rPr lang="en-US" sz="2400" dirty="0">
                <a:solidFill>
                  <a:srgbClr val="FF0000"/>
                </a:solidFill>
              </a:rPr>
              <a:t>evaluation</a:t>
            </a:r>
            <a:r>
              <a:rPr lang="en-US" sz="2400" dirty="0"/>
              <a:t> of the Decision Tree Classifier is easy</a:t>
            </a:r>
          </a:p>
          <a:p>
            <a:pPr>
              <a:lnSpc>
                <a:spcPct val="90000"/>
              </a:lnSpc>
            </a:pPr>
            <a:endParaRPr lang="en-US" sz="2400" dirty="0"/>
          </a:p>
          <a:p>
            <a:pPr>
              <a:lnSpc>
                <a:spcPct val="90000"/>
              </a:lnSpc>
            </a:pPr>
            <a:r>
              <a:rPr lang="en-US" sz="2400" dirty="0"/>
              <a:t>Clearly, given data, there are many ways to Represent it as a decision tree.</a:t>
            </a:r>
          </a:p>
          <a:p>
            <a:pPr>
              <a:lnSpc>
                <a:spcPct val="90000"/>
              </a:lnSpc>
            </a:pPr>
            <a:r>
              <a:rPr lang="en-US" sz="2400" dirty="0"/>
              <a:t>Learning a </a:t>
            </a:r>
            <a:r>
              <a:rPr lang="en-US" sz="2400" dirty="0">
                <a:solidFill>
                  <a:srgbClr val="FF0000"/>
                </a:solidFill>
              </a:rPr>
              <a:t>good</a:t>
            </a:r>
            <a:r>
              <a:rPr lang="en-US" sz="2400" dirty="0"/>
              <a:t> representation from data is the challenge.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Decision Tree Induction Pseudocode</a:t>
            </a:r>
          </a:p>
        </p:txBody>
      </p:sp>
      <p:sp>
        <p:nvSpPr>
          <p:cNvPr id="265220" name="Text Box 4"/>
          <p:cNvSpPr txBox="1">
            <a:spLocks noChangeArrowheads="1"/>
          </p:cNvSpPr>
          <p:nvPr/>
        </p:nvSpPr>
        <p:spPr bwMode="auto">
          <a:xfrm>
            <a:off x="1128713" y="1989138"/>
            <a:ext cx="180975" cy="396875"/>
          </a:xfrm>
          <a:prstGeom prst="rect">
            <a:avLst/>
          </a:prstGeom>
          <a:noFill/>
          <a:ln w="12700">
            <a:noFill/>
            <a:miter lim="800000"/>
            <a:headEnd/>
            <a:tailEnd/>
          </a:ln>
          <a:effectLst/>
        </p:spPr>
        <p:txBody>
          <a:bodyPr wrap="none" lIns="90000" tIns="46800" rIns="90000" bIns="46800">
            <a:spAutoFit/>
          </a:bodyPr>
          <a:lstStyle/>
          <a:p>
            <a:endParaRPr lang="en-US"/>
          </a:p>
        </p:txBody>
      </p:sp>
      <p:sp>
        <p:nvSpPr>
          <p:cNvPr id="265221" name="Text Box 5"/>
          <p:cNvSpPr txBox="1">
            <a:spLocks noChangeArrowheads="1"/>
          </p:cNvSpPr>
          <p:nvPr/>
        </p:nvSpPr>
        <p:spPr bwMode="auto">
          <a:xfrm>
            <a:off x="571472" y="1571612"/>
            <a:ext cx="7840688" cy="3972499"/>
          </a:xfrm>
          <a:prstGeom prst="rect">
            <a:avLst/>
          </a:prstGeom>
          <a:noFill/>
          <a:ln w="12700">
            <a:noFill/>
            <a:miter lim="800000"/>
            <a:headEnd/>
            <a:tailEnd/>
          </a:ln>
          <a:effectLst/>
        </p:spPr>
        <p:txBody>
          <a:bodyPr wrap="square" lIns="90000" tIns="46800" rIns="90000" bIns="46800">
            <a:spAutoFit/>
          </a:bodyPr>
          <a:lstStyle/>
          <a:p>
            <a:r>
              <a:rPr lang="en-US" sz="1800" dirty="0" err="1">
                <a:solidFill>
                  <a:srgbClr val="00B050"/>
                </a:solidFill>
              </a:rPr>
              <a:t>DTree</a:t>
            </a:r>
            <a:r>
              <a:rPr lang="en-US" sz="1800" dirty="0"/>
              <a:t>(</a:t>
            </a:r>
            <a:r>
              <a:rPr lang="en-US" sz="1800" i="1" dirty="0"/>
              <a:t>examples</a:t>
            </a:r>
            <a:r>
              <a:rPr lang="en-US" sz="1800" dirty="0"/>
              <a:t>, </a:t>
            </a:r>
            <a:r>
              <a:rPr lang="en-US" sz="1800" i="1" dirty="0"/>
              <a:t>features</a:t>
            </a:r>
            <a:r>
              <a:rPr lang="en-US" sz="1800" dirty="0"/>
              <a:t>) returns a tree</a:t>
            </a:r>
          </a:p>
          <a:p>
            <a:r>
              <a:rPr lang="en-US" sz="1800" dirty="0"/>
              <a:t>  If all </a:t>
            </a:r>
            <a:r>
              <a:rPr lang="en-US" sz="1800" i="1" dirty="0"/>
              <a:t>examples</a:t>
            </a:r>
            <a:r>
              <a:rPr lang="en-US" sz="1800" dirty="0"/>
              <a:t> are in one category, return a leaf node with that category label.</a:t>
            </a:r>
          </a:p>
          <a:p>
            <a:r>
              <a:rPr lang="en-US" sz="1800" dirty="0"/>
              <a:t>  Else if the set of </a:t>
            </a:r>
            <a:r>
              <a:rPr lang="en-US" sz="1800" i="1" dirty="0"/>
              <a:t>features</a:t>
            </a:r>
            <a:r>
              <a:rPr lang="en-US" sz="1800" dirty="0"/>
              <a:t> is empty, return a leaf node with the category label that</a:t>
            </a:r>
          </a:p>
          <a:p>
            <a:r>
              <a:rPr lang="en-US" sz="1800" dirty="0"/>
              <a:t>         is the most common in examples.</a:t>
            </a:r>
          </a:p>
          <a:p>
            <a:r>
              <a:rPr lang="en-US" sz="1800" dirty="0"/>
              <a:t>  Else pick a feature </a:t>
            </a:r>
            <a:r>
              <a:rPr lang="en-US" sz="1800" i="1" dirty="0"/>
              <a:t>F</a:t>
            </a:r>
            <a:r>
              <a:rPr lang="en-US" sz="1800" dirty="0"/>
              <a:t> and create a node </a:t>
            </a:r>
            <a:r>
              <a:rPr lang="en-US" sz="1800" i="1" dirty="0"/>
              <a:t>R</a:t>
            </a:r>
            <a:r>
              <a:rPr lang="en-US" sz="1800" dirty="0"/>
              <a:t> for it</a:t>
            </a:r>
          </a:p>
          <a:p>
            <a:r>
              <a:rPr lang="en-US" sz="1800" dirty="0"/>
              <a:t>        For each possible value </a:t>
            </a:r>
            <a:r>
              <a:rPr lang="en-US" sz="1800" i="1" dirty="0"/>
              <a:t>v</a:t>
            </a:r>
            <a:r>
              <a:rPr lang="en-US" sz="1800" i="1" baseline="-25000" dirty="0"/>
              <a:t>i </a:t>
            </a:r>
            <a:r>
              <a:rPr lang="en-US" sz="1800" dirty="0"/>
              <a:t>of </a:t>
            </a:r>
            <a:r>
              <a:rPr lang="en-US" sz="1800" i="1" dirty="0"/>
              <a:t>F</a:t>
            </a:r>
            <a:r>
              <a:rPr lang="en-US" sz="1800" dirty="0"/>
              <a:t>:</a:t>
            </a:r>
          </a:p>
          <a:p>
            <a:r>
              <a:rPr lang="en-US" sz="1800" dirty="0"/>
              <a:t>               Let </a:t>
            </a:r>
            <a:r>
              <a:rPr lang="en-US" sz="1800" i="1" dirty="0" err="1"/>
              <a:t>examples</a:t>
            </a:r>
            <a:r>
              <a:rPr lang="en-US" sz="1800" i="1" baseline="-25000" dirty="0" err="1"/>
              <a:t>i</a:t>
            </a:r>
            <a:r>
              <a:rPr lang="en-US" sz="1800" i="1" baseline="-25000" dirty="0"/>
              <a:t> </a:t>
            </a:r>
            <a:r>
              <a:rPr lang="en-US" sz="1800" dirty="0"/>
              <a:t>be the subset of examples that have value </a:t>
            </a:r>
            <a:r>
              <a:rPr lang="en-US" sz="1800" i="1" dirty="0"/>
              <a:t>v</a:t>
            </a:r>
            <a:r>
              <a:rPr lang="en-US" sz="1800" i="1" baseline="-25000" dirty="0"/>
              <a:t>i </a:t>
            </a:r>
            <a:r>
              <a:rPr lang="en-US" sz="1800" dirty="0"/>
              <a:t>for </a:t>
            </a:r>
            <a:r>
              <a:rPr lang="en-US" sz="1800" i="1" dirty="0"/>
              <a:t>F</a:t>
            </a:r>
          </a:p>
          <a:p>
            <a:r>
              <a:rPr lang="en-US" sz="1800" dirty="0"/>
              <a:t>	Add an out-going edge </a:t>
            </a:r>
            <a:r>
              <a:rPr lang="en-US" sz="1800" i="1" dirty="0"/>
              <a:t>E</a:t>
            </a:r>
            <a:r>
              <a:rPr lang="en-US" sz="1800" dirty="0"/>
              <a:t> to node </a:t>
            </a:r>
            <a:r>
              <a:rPr lang="en-US" sz="1800" i="1" dirty="0"/>
              <a:t>R</a:t>
            </a:r>
            <a:r>
              <a:rPr lang="en-US" sz="1800" dirty="0"/>
              <a:t> labeled with the value </a:t>
            </a:r>
            <a:r>
              <a:rPr lang="en-US" sz="1800" i="1" dirty="0"/>
              <a:t>v</a:t>
            </a:r>
            <a:r>
              <a:rPr lang="en-US" sz="1800" i="1" baseline="-25000" dirty="0"/>
              <a:t>i.</a:t>
            </a:r>
          </a:p>
          <a:p>
            <a:r>
              <a:rPr lang="en-US" sz="1800" i="1" baseline="-25000" dirty="0"/>
              <a:t>                      </a:t>
            </a:r>
            <a:r>
              <a:rPr lang="en-US" sz="1800" dirty="0"/>
              <a:t> If </a:t>
            </a:r>
            <a:r>
              <a:rPr lang="en-US" sz="1800" i="1" dirty="0" err="1"/>
              <a:t>examples</a:t>
            </a:r>
            <a:r>
              <a:rPr lang="en-US" sz="1800" i="1" baseline="-25000" dirty="0" err="1"/>
              <a:t>i</a:t>
            </a:r>
            <a:r>
              <a:rPr lang="en-US" sz="1800" i="1" baseline="-25000" dirty="0"/>
              <a:t> </a:t>
            </a:r>
            <a:r>
              <a:rPr lang="en-US" sz="1800" dirty="0"/>
              <a:t>is empty</a:t>
            </a:r>
          </a:p>
          <a:p>
            <a:r>
              <a:rPr lang="en-US" sz="1800" dirty="0"/>
              <a:t>                      then attach a leaf node to edge </a:t>
            </a:r>
            <a:r>
              <a:rPr lang="en-US" sz="1800" i="1" dirty="0"/>
              <a:t>E</a:t>
            </a:r>
            <a:r>
              <a:rPr lang="en-US" sz="1800" dirty="0"/>
              <a:t> labeled with the category that</a:t>
            </a:r>
          </a:p>
          <a:p>
            <a:r>
              <a:rPr lang="en-US" sz="1800" dirty="0"/>
              <a:t>                               is the most common in </a:t>
            </a:r>
            <a:r>
              <a:rPr lang="en-US" sz="1800" i="1" dirty="0"/>
              <a:t>examples</a:t>
            </a:r>
            <a:r>
              <a:rPr lang="en-US" sz="1800" dirty="0"/>
              <a:t>.</a:t>
            </a:r>
          </a:p>
          <a:p>
            <a:r>
              <a:rPr lang="en-US" sz="1800" dirty="0"/>
              <a:t>                      else call </a:t>
            </a:r>
            <a:r>
              <a:rPr lang="en-US" sz="1800" dirty="0" err="1">
                <a:solidFill>
                  <a:srgbClr val="00B050"/>
                </a:solidFill>
              </a:rPr>
              <a:t>DTree</a:t>
            </a:r>
            <a:r>
              <a:rPr lang="en-US" sz="1800" dirty="0"/>
              <a:t>(</a:t>
            </a:r>
            <a:r>
              <a:rPr lang="en-US" sz="1800" i="1" dirty="0" err="1"/>
              <a:t>examples</a:t>
            </a:r>
            <a:r>
              <a:rPr lang="en-US" sz="1800" i="1" baseline="-25000" dirty="0" err="1"/>
              <a:t>i</a:t>
            </a:r>
            <a:r>
              <a:rPr lang="en-US" sz="1800" i="1" baseline="-25000" dirty="0"/>
              <a:t> </a:t>
            </a:r>
            <a:r>
              <a:rPr lang="en-US" sz="1800" dirty="0"/>
              <a:t>, </a:t>
            </a:r>
            <a:r>
              <a:rPr lang="en-US" sz="1800" i="1" dirty="0"/>
              <a:t>features</a:t>
            </a:r>
            <a:r>
              <a:rPr lang="en-US" sz="1800" dirty="0"/>
              <a:t> </a:t>
            </a:r>
            <a:r>
              <a:rPr lang="en-US" sz="1800" dirty="0">
                <a:cs typeface="Times New Roman" pitchFamily="18" charset="0"/>
              </a:rPr>
              <a:t>– {</a:t>
            </a:r>
            <a:r>
              <a:rPr lang="en-US" sz="1800" i="1" dirty="0">
                <a:cs typeface="Times New Roman" pitchFamily="18" charset="0"/>
              </a:rPr>
              <a:t>F</a:t>
            </a:r>
            <a:r>
              <a:rPr lang="en-US" sz="1800" dirty="0">
                <a:cs typeface="Times New Roman" pitchFamily="18" charset="0"/>
              </a:rPr>
              <a:t>}) and attach the resulting</a:t>
            </a:r>
          </a:p>
          <a:p>
            <a:r>
              <a:rPr lang="en-US" sz="1800" dirty="0">
                <a:cs typeface="Times New Roman" pitchFamily="18" charset="0"/>
              </a:rPr>
              <a:t>                              tree as the </a:t>
            </a:r>
            <a:r>
              <a:rPr lang="en-US" sz="1800" dirty="0" err="1">
                <a:cs typeface="Times New Roman" pitchFamily="18" charset="0"/>
              </a:rPr>
              <a:t>subtree</a:t>
            </a:r>
            <a:r>
              <a:rPr lang="en-US" sz="1800" dirty="0">
                <a:cs typeface="Times New Roman" pitchFamily="18" charset="0"/>
              </a:rPr>
              <a:t> under edge </a:t>
            </a:r>
            <a:r>
              <a:rPr lang="en-US" sz="1800" i="1" dirty="0">
                <a:cs typeface="Times New Roman" pitchFamily="18" charset="0"/>
              </a:rPr>
              <a:t>E.</a:t>
            </a:r>
            <a:endParaRPr lang="en-US" sz="1800" dirty="0">
              <a:cs typeface="Times New Roman" pitchFamily="18" charset="0"/>
            </a:endParaRPr>
          </a:p>
          <a:p>
            <a:r>
              <a:rPr lang="en-US" sz="1800" dirty="0">
                <a:cs typeface="Times New Roman" pitchFamily="18" charset="0"/>
              </a:rPr>
              <a:t>        Return the </a:t>
            </a:r>
            <a:r>
              <a:rPr lang="en-US" sz="1800" dirty="0" err="1">
                <a:cs typeface="Times New Roman" pitchFamily="18" charset="0"/>
              </a:rPr>
              <a:t>subtree</a:t>
            </a:r>
            <a:r>
              <a:rPr lang="en-US" sz="1800" dirty="0">
                <a:cs typeface="Times New Roman" pitchFamily="18" charset="0"/>
              </a:rPr>
              <a:t> rooted at </a:t>
            </a:r>
            <a:r>
              <a:rPr lang="en-US" sz="1800" i="1" dirty="0">
                <a:cs typeface="Times New Roman" pitchFamily="18" charset="0"/>
              </a:rPr>
              <a:t>R.</a:t>
            </a:r>
            <a:r>
              <a:rPr lang="en-US" sz="1800"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ecision Tree&amp;quot;&quot;/&gt;&lt;property id=&quot;20307&quot; value=&quot;256&quot;/&gt;&lt;/object&gt;&lt;object type=&quot;3&quot; unique_id=&quot;10005&quot;&gt;&lt;property id=&quot;20148&quot; value=&quot;5&quot;/&gt;&lt;property id=&quot;20300&quot; value=&quot;Slide 2 - &amp;quot;What is Decision Tree?&amp;quot;&quot;/&gt;&lt;property id=&quot;20307&quot; value=&quot;319&quot;/&gt;&lt;/object&gt;&lt;object type=&quot;3&quot; unique_id=&quot;10006&quot;&gt;&lt;property id=&quot;20148&quot; value=&quot;5&quot;/&gt;&lt;property id=&quot;20300&quot; value=&quot;Slide 3 - &amp;quot;Tree’s Components&amp;quot;&quot;/&gt;&lt;property id=&quot;20307&quot; value=&quot;318&quot;/&gt;&lt;/object&gt;&lt;object type=&quot;3&quot; unique_id=&quot;10007&quot;&gt;&lt;property id=&quot;20148&quot; value=&quot;5&quot;/&gt;&lt;property id=&quot;20300&quot; value=&quot;Slide 4 - &amp;quot;Boolean Decision Tree&amp;quot;&quot;/&gt;&lt;property id=&quot;20307&quot; value=&quot;321&quot;/&gt;&lt;/object&gt;&lt;object type=&quot;3&quot; unique_id=&quot;10008&quot;&gt;&lt;property id=&quot;20148&quot; value=&quot;5&quot;/&gt;&lt;property id=&quot;20300&quot; value=&quot;Slide 5 - &amp;quot;Multiclass Tree&amp;quot;&quot;/&gt;&lt;property id=&quot;20307&quot; value=&quot;317&quot;/&gt;&lt;/object&gt;&lt;object type=&quot;3&quot; unique_id=&quot;10009&quot;&gt;&lt;property id=&quot;20148&quot; value=&quot;5&quot;/&gt;&lt;property id=&quot;20300&quot; value=&quot;Slide 6 - &amp;quot;Real-value Decision Trees&amp;quot;&quot;/&gt;&lt;property id=&quot;20307&quot; value=&quot;323&quot;/&gt;&lt;/object&gt;&lt;object type=&quot;3&quot; unique_id=&quot;10010&quot;&gt;&lt;property id=&quot;20148&quot; value=&quot;5&quot;/&gt;&lt;property id=&quot;20300&quot; value=&quot;Slide 7 - &amp;quot;When to Consider Decision Trees?&amp;quot;&quot;/&gt;&lt;property id=&quot;20307&quot; value=&quot;263&quot;/&gt;&lt;/object&gt;&lt;object type=&quot;3&quot; unique_id=&quot;10011&quot;&gt;&lt;property id=&quot;20148&quot; value=&quot;5&quot;/&gt;&lt;property id=&quot;20300&quot; value=&quot;Slide 8 - &amp;quot;What we want?&amp;quot;&quot;/&gt;&lt;property id=&quot;20307&quot; value=&quot;322&quot;/&gt;&lt;/object&gt;&lt;object type=&quot;3&quot; unique_id=&quot;10014&quot;&gt;&lt;property id=&quot;20148&quot; value=&quot;5&quot;/&gt;&lt;property id=&quot;20300&quot; value=&quot;Slide 26 - &amp;quot;An Illustrative Example&amp;quot;&quot;/&gt;&lt;property id=&quot;20307&quot; value=&quot;266&quot;/&gt;&lt;/object&gt;&lt;object type=&quot;3&quot; unique_id=&quot;10030&quot;&gt;&lt;property id=&quot;20148&quot; value=&quot;5&quot;/&gt;&lt;property id=&quot;20300&quot; value=&quot;Slide 40 - &amp;quot;Generalization&amp;quot;&quot;/&gt;&lt;property id=&quot;20307&quot; value=&quot;282&quot;/&gt;&lt;/object&gt;&lt;object type=&quot;3&quot; unique_id=&quot;11474&quot;&gt;&lt;property id=&quot;20148&quot; value=&quot;5&quot;/&gt;&lt;property id=&quot;20300&quot; value=&quot;Slide 9 - &amp;quot;Decision Tree Induction Pseudocode&amp;quot;&quot;/&gt;&lt;property id=&quot;20307&quot; value=&quot;325&quot;/&gt;&lt;/object&gt;&lt;object type=&quot;3&quot; unique_id=&quot;11475&quot;&gt;&lt;property id=&quot;20148&quot; value=&quot;5&quot;/&gt;&lt;property id=&quot;20300&quot; value=&quot;Slide 10 - &amp;quot;Top-Down Decision Tree Induction&amp;quot;&quot;/&gt;&lt;property id=&quot;20307&quot; value=&quot;330&quot;/&gt;&lt;/object&gt;&lt;object type=&quot;3&quot; unique_id=&quot;11476&quot;&gt;&lt;property id=&quot;20148&quot; value=&quot;5&quot;/&gt;&lt;property id=&quot;20300&quot; value=&quot;Slide 11 - &amp;quot;Picking a Good Split Feature&amp;quot;&quot;/&gt;&lt;property id=&quot;20307&quot; value=&quot;328&quot;/&gt;&lt;/object&gt;&lt;object type=&quot;3&quot; unique_id=&quot;11477&quot;&gt;&lt;property id=&quot;20148&quot; value=&quot;5&quot;/&gt;&lt;property id=&quot;20300&quot; value=&quot;Slide 12 - &amp;quot;Picking a Good Split Feature&amp;quot;&quot;/&gt;&lt;property id=&quot;20307&quot; value=&quot;329&quot;/&gt;&lt;/object&gt;&lt;object type=&quot;3&quot; unique_id=&quot;11478&quot;&gt;&lt;property id=&quot;20148&quot; value=&quot;5&quot;/&gt;&lt;property id=&quot;20300&quot; value=&quot;Slide 13 - &amp;quot;Top-Down Decision Tree Induction&amp;quot;&quot;/&gt;&lt;property id=&quot;20307&quot; value=&quot;326&quot;/&gt;&lt;/object&gt;&lt;object type=&quot;3&quot; unique_id=&quot;11479&quot;&gt;&lt;property id=&quot;20148&quot; value=&quot;5&quot;/&gt;&lt;property id=&quot;20300&quot; value=&quot;Slide 14 - &amp;quot;Top-Down Decision Tree Induction&amp;quot;&quot;/&gt;&lt;property id=&quot;20307&quot; value=&quot;324&quot;/&gt;&lt;/object&gt;&lt;object type=&quot;3&quot; unique_id=&quot;11480&quot;&gt;&lt;property id=&quot;20148&quot; value=&quot;5&quot;/&gt;&lt;property id=&quot;20300&quot; value=&quot;Slide 15 - &amp;quot;Picking a Good Split Feature&amp;quot;&quot;/&gt;&lt;property id=&quot;20307&quot; value=&quot;331&quot;/&gt;&lt;/object&gt;&lt;object type=&quot;3&quot; unique_id=&quot;11481&quot;&gt;&lt;property id=&quot;20148&quot; value=&quot;5&quot;/&gt;&lt;property id=&quot;20300&quot; value=&quot;Slide 16 - &amp;quot;Picking a Good Split Feature&amp;quot;&quot;/&gt;&lt;property id=&quot;20307&quot; value=&quot;332&quot;/&gt;&lt;/object&gt;&lt;object type=&quot;3&quot; unique_id=&quot;11482&quot;&gt;&lt;property id=&quot;20148&quot; value=&quot;5&quot;/&gt;&lt;property id=&quot;20300&quot; value=&quot;Slide 17 - &amp;quot;Entropy&amp;quot;&quot;/&gt;&lt;property id=&quot;20307&quot; value=&quot;333&quot;/&gt;&lt;/object&gt;&lt;object type=&quot;3&quot; unique_id=&quot;11483&quot;&gt;&lt;property id=&quot;20148&quot; value=&quot;5&quot;/&gt;&lt;property id=&quot;20300&quot; value=&quot;Slide 18 - &amp;quot;Entropy Plot for Binary Classification&amp;quot;&quot;/&gt;&lt;property id=&quot;20307&quot; value=&quot;334&quot;/&gt;&lt;/object&gt;&lt;object type=&quot;3&quot; unique_id=&quot;11484&quot;&gt;&lt;property id=&quot;20148&quot; value=&quot;5&quot;/&gt;&lt;property id=&quot;20300&quot; value=&quot;Slide 19 - &amp;quot;Information Gain&amp;quot;&quot;/&gt;&lt;property id=&quot;20307&quot; value=&quot;335&quot;/&gt;&lt;/object&gt;&lt;object type=&quot;3&quot; unique_id=&quot;11485&quot;&gt;&lt;property id=&quot;20148&quot; value=&quot;5&quot;/&gt;&lt;property id=&quot;20300&quot; value=&quot;Slide 22 - &amp;quot;Which one is better?&amp;quot;&quot;/&gt;&lt;property id=&quot;20307&quot; value=&quot;336&quot;/&gt;&lt;/object&gt;&lt;object type=&quot;3&quot; unique_id=&quot;11486&quot;&gt;&lt;property id=&quot;20148&quot; value=&quot;5&quot;/&gt;&lt;property id=&quot;20300&quot; value=&quot;Slide 23 - &amp;quot;Which one is better?&amp;quot;&quot;/&gt;&lt;property id=&quot;20307&quot; value=&quot;337&quot;/&gt;&lt;/object&gt;&lt;object type=&quot;3&quot; unique_id=&quot;11889&quot;&gt;&lt;property id=&quot;20148&quot; value=&quot;5&quot;/&gt;&lt;property id=&quot;20300&quot; value=&quot;Slide 24 - &amp;quot;Decision Tree Induction Pseudocode&amp;quot;&quot;/&gt;&lt;property id=&quot;20307&quot; value=&quot;339&quot;/&gt;&lt;/object&gt;&lt;object type=&quot;3&quot; unique_id=&quot;11890&quot;&gt;&lt;property id=&quot;20148&quot; value=&quot;5&quot;/&gt;&lt;property id=&quot;20300&quot; value=&quot;Slide 25 - &amp;quot;Iterative Dichotomiser 3 (ID3)&amp;quot;&quot;/&gt;&lt;property id=&quot;20307&quot; value=&quot;340&quot;/&gt;&lt;/object&gt;&lt;object type=&quot;3&quot; unique_id=&quot;11891&quot;&gt;&lt;property id=&quot;20148&quot; value=&quot;5&quot;/&gt;&lt;property id=&quot;20300&quot; value=&quot;Slide 27 - &amp;quot;ID3 step 1&amp;quot;&quot;/&gt;&lt;property id=&quot;20307&quot; value=&quot;342&quot;/&gt;&lt;/object&gt;&lt;object type=&quot;3&quot; unique_id=&quot;11892&quot;&gt;&lt;property id=&quot;20148&quot; value=&quot;5&quot;/&gt;&lt;property id=&quot;20300&quot; value=&quot;Slide 28 - &amp;quot;ID3 step 2&amp;quot;&quot;/&gt;&lt;property id=&quot;20307&quot; value=&quot;343&quot;/&gt;&lt;/object&gt;&lt;object type=&quot;3&quot; unique_id=&quot;14165&quot;&gt;&lt;property id=&quot;20148&quot; value=&quot;5&quot;/&gt;&lt;property id=&quot;20300&quot; value=&quot;Slide 20&quot;/&gt;&lt;property id=&quot;20307&quot; value=&quot;347&quot;/&gt;&lt;/object&gt;&lt;object type=&quot;3&quot; unique_id=&quot;14166&quot;&gt;&lt;property id=&quot;20148&quot; value=&quot;5&quot;/&gt;&lt;property id=&quot;20300&quot; value=&quot;Slide 21 - &amp;quot;Information Gain&amp;quot;&quot;/&gt;&lt;property id=&quot;20307&quot; value=&quot;348&quot;/&gt;&lt;/object&gt;&lt;object type=&quot;3&quot; unique_id=&quot;14167&quot;&gt;&lt;property id=&quot;20148&quot; value=&quot;5&quot;/&gt;&lt;property id=&quot;20300&quot; value=&quot;Slide 29 - &amp;quot;ID3 step 3&amp;quot;&quot;/&gt;&lt;property id=&quot;20307&quot; value=&quot;344&quot;/&gt;&lt;/object&gt;&lt;object type=&quot;3&quot; unique_id=&quot;14168&quot;&gt;&lt;property id=&quot;20148&quot; value=&quot;5&quot;/&gt;&lt;property id=&quot;20300&quot; value=&quot;Slide 30 - &amp;quot;ID3 step 4&amp;quot;&quot;/&gt;&lt;property id=&quot;20307&quot; value=&quot;345&quot;/&gt;&lt;/object&gt;&lt;object type=&quot;3&quot; unique_id=&quot;14169&quot;&gt;&lt;property id=&quot;20148&quot; value=&quot;5&quot;/&gt;&lt;property id=&quot;20300&quot; value=&quot;Slide 31 - &amp;quot;ID3 step 5&amp;quot;&quot;/&gt;&lt;property id=&quot;20307&quot; value=&quot;346&quot;/&gt;&lt;/object&gt;&lt;object type=&quot;3&quot; unique_id=&quot;14170&quot;&gt;&lt;property id=&quot;20148&quot; value=&quot;5&quot;/&gt;&lt;property id=&quot;20300&quot; value=&quot;Slide 32 - &amp;quot;ID3 step 6&amp;quot;&quot;/&gt;&lt;property id=&quot;20307&quot; value=&quot;350&quot;/&gt;&lt;/object&gt;&lt;object type=&quot;3&quot; unique_id=&quot;14171&quot;&gt;&lt;property id=&quot;20148&quot; value=&quot;5&quot;/&gt;&lt;property id=&quot;20300&quot; value=&quot;Slide 33 - &amp;quot;ID3 step 7&amp;quot;&quot;/&gt;&lt;property id=&quot;20307&quot; value=&quot;351&quot;/&gt;&lt;/object&gt;&lt;object type=&quot;3&quot; unique_id=&quot;14172&quot;&gt;&lt;property id=&quot;20148&quot; value=&quot;5&quot;/&gt;&lt;property id=&quot;20300&quot; value=&quot;Slide 34 - &amp;quot;ID3 step 8&amp;quot;&quot;/&gt;&lt;property id=&quot;20307&quot; value=&quot;352&quot;/&gt;&lt;/object&gt;&lt;object type=&quot;3&quot; unique_id=&quot;14173&quot;&gt;&lt;property id=&quot;20148&quot; value=&quot;5&quot;/&gt;&lt;property id=&quot;20300&quot; value=&quot;Slide 35 - &amp;quot;ID3 step 9&amp;quot;&quot;/&gt;&lt;property id=&quot;20307&quot; value=&quot;353&quot;/&gt;&lt;/object&gt;&lt;object type=&quot;3&quot; unique_id=&quot;14174&quot;&gt;&lt;property id=&quot;20148&quot; value=&quot;5&quot;/&gt;&lt;property id=&quot;20300&quot; value=&quot;Slide 36 - &amp;quot;ID3 Final step&amp;quot;&quot;/&gt;&lt;property id=&quot;20307&quot; value=&quot;354&quot;/&gt;&lt;/object&gt;&lt;object type=&quot;3&quot; unique_id=&quot;14175&quot;&gt;&lt;property id=&quot;20148&quot; value=&quot;5&quot;/&gt;&lt;property id=&quot;20300&quot; value=&quot;Slide 37 - &amp;quot;Hypothesis Space in ID3&amp;quot;&quot;/&gt;&lt;property id=&quot;20307&quot; value=&quot;355&quot;/&gt;&lt;/object&gt;&lt;object type=&quot;3&quot; unique_id=&quot;14176&quot;&gt;&lt;property id=&quot;20148&quot; value=&quot;5&quot;/&gt;&lt;property id=&quot;20300&quot; value=&quot;Slide 38 - &amp;quot;History of Decision Tree Research&amp;quot;&quot;/&gt;&lt;property id=&quot;20307&quot; value=&quot;356&quot;/&gt;&lt;/object&gt;&lt;object type=&quot;3&quot; unique_id=&quot;14177&quot;&gt;&lt;property id=&quot;20148&quot; value=&quot;5&quot;/&gt;&lt;property id=&quot;20300&quot; value=&quot;Slide 39 - &amp;quot;Ross Quinlan&amp;quot;&quot;/&gt;&lt;property id=&quot;20307&quot; value=&quot;357&quot;/&gt;&lt;/object&gt;&lt;object type=&quot;3&quot; unique_id=&quot;14178&quot;&gt;&lt;property id=&quot;20148&quot; value=&quot;5&quot;/&gt;&lt;property id=&quot;20300&quot; value=&quot;Slide 41 - &amp;quot;Overfitting&amp;quot;&quot;/&gt;&lt;property id=&quot;20307&quot; value=&quot;359&quot;/&gt;&lt;/object&gt;&lt;object type=&quot;3&quot; unique_id=&quot;14179&quot;&gt;&lt;property id=&quot;20148&quot; value=&quot;5&quot;/&gt;&lt;property id=&quot;20300&quot; value=&quot;Slide 42 - &amp;quot;Overfitting: Example 1&amp;quot;&quot;/&gt;&lt;property id=&quot;20307&quot; value=&quot;360&quot;/&gt;&lt;/object&gt;&lt;object type=&quot;3&quot; unique_id=&quot;14180&quot;&gt;&lt;property id=&quot;20148&quot; value=&quot;5&quot;/&gt;&lt;property id=&quot;20300&quot; value=&quot;Slide 43 - &amp;quot;Overfitting: Example 1&amp;quot;&quot;/&gt;&lt;property id=&quot;20307&quot; value=&quot;361&quot;/&gt;&lt;/object&gt;&lt;object type=&quot;3&quot; unique_id=&quot;14181&quot;&gt;&lt;property id=&quot;20148&quot; value=&quot;5&quot;/&gt;&lt;property id=&quot;20300&quot; value=&quot;Slide 44 - &amp;quot;Overfitting: Example 2&amp;quot;&quot;/&gt;&lt;property id=&quot;20307&quot; value=&quot;362&quot;/&gt;&lt;/object&gt;&lt;object type=&quot;3&quot; unique_id=&quot;14182&quot;&gt;&lt;property id=&quot;20148&quot; value=&quot;5&quot;/&gt;&lt;property id=&quot;20300&quot; value=&quot;Slide 45 - &amp;quot;Overfitting: Example 2&amp;quot;&quot;/&gt;&lt;property id=&quot;20307&quot; value=&quot;365&quot;/&gt;&lt;/object&gt;&lt;object type=&quot;3&quot; unique_id=&quot;14183&quot;&gt;&lt;property id=&quot;20148&quot; value=&quot;5&quot;/&gt;&lt;property id=&quot;20300&quot; value=&quot;Slide 46 - &amp;quot;When overfitting happen?&amp;quot;&quot;/&gt;&lt;property id=&quot;20307&quot; value=&quot;366&quot;/&gt;&lt;/object&gt;&lt;object type=&quot;3&quot; unique_id=&quot;14184&quot;&gt;&lt;property id=&quot;20148&quot; value=&quot;5&quot;/&gt;&lt;property id=&quot;20300&quot; value=&quot;Slide 47 - &amp;quot;Avoiding Overfitting&amp;quot;&quot;/&gt;&lt;property id=&quot;20307&quot; value=&quot;367&quot;/&gt;&lt;/object&gt;&lt;object type=&quot;3&quot; unique_id=&quot;14185&quot;&gt;&lt;property id=&quot;20148&quot; value=&quot;5&quot;/&gt;&lt;property id=&quot;20300&quot; value=&quot;Slide 48 - &amp;quot;Cross-validation&amp;quot;&quot;/&gt;&lt;property id=&quot;20307&quot; value=&quot;368&quot;/&gt;&lt;/object&gt;&lt;object type=&quot;3&quot; unique_id=&quot;14919&quot;&gt;&lt;property id=&quot;20148&quot; value=&quot;5&quot;/&gt;&lt;property id=&quot;20300&quot; value=&quot;Slide 49 - &amp;quot;Reduced-Error Pruning&amp;quot;&quot;/&gt;&lt;property id=&quot;20307&quot; value=&quot;369&quot;/&gt;&lt;/object&gt;&lt;object type=&quot;3&quot; unique_id=&quot;14920&quot;&gt;&lt;property id=&quot;20148&quot; value=&quot;5&quot;/&gt;&lt;property id=&quot;20300&quot; value=&quot;Slide 50 - &amp;quot;Rule-Post Pruning&amp;quot;&quot;/&gt;&lt;property id=&quot;20307&quot; value=&quot;370&quot;/&gt;&lt;/object&gt;&lt;object type=&quot;3&quot; unique_id=&quot;14921&quot;&gt;&lt;property id=&quot;20148&quot; value=&quot;5&quot;/&gt;&lt;property id=&quot;20300&quot; value=&quot;Slide 51 - &amp;quot;Trees and Rules&amp;quot;&quot;/&gt;&lt;property id=&quot;20307&quot; value=&quot;371&quot;/&gt;&lt;/object&gt;&lt;object type=&quot;3&quot; unique_id=&quot;14922&quot;&gt;&lt;property id=&quot;20148&quot; value=&quot;5&quot;/&gt;&lt;property id=&quot;20300&quot; value=&quot;Slide 52 - &amp;quot;Continuous Values&amp;quot;&quot;/&gt;&lt;property id=&quot;20307&quot; value=&quot;372&quot;/&gt;&lt;/object&gt;&lt;object type=&quot;3&quot; unique_id=&quot;14923&quot;&gt;&lt;property id=&quot;20148&quot; value=&quot;5&quot;/&gt;&lt;property id=&quot;20300&quot; value=&quot;Slide 55 - &amp;quot;Missing Values&amp;quot;&quot;/&gt;&lt;property id=&quot;20307&quot; value=&quot;373&quot;/&gt;&lt;/object&gt;&lt;object type=&quot;3&quot; unique_id=&quot;14924&quot;&gt;&lt;property id=&quot;20148&quot; value=&quot;5&quot;/&gt;&lt;property id=&quot;20300&quot; value=&quot;Slide 60 - &amp;quot;&amp;#x0D;&amp;#x0A;Attributes with Cost&amp;quot;&quot;/&gt;&lt;property id=&quot;20307&quot; value=&quot;374&quot;/&gt;&lt;/object&gt;&lt;object type=&quot;3&quot; unique_id=&quot;15171&quot;&gt;&lt;property id=&quot;20148&quot; value=&quot;5&quot;/&gt;&lt;property id=&quot;20300&quot; value=&quot;Slide 53 - &amp;quot;Continuous Values&amp;quot;&quot;/&gt;&lt;property id=&quot;20307&quot; value=&quot;375&quot;/&gt;&lt;/object&gt;&lt;object type=&quot;3&quot; unique_id=&quot;15799&quot;&gt;&lt;property id=&quot;20148&quot; value=&quot;5&quot;/&gt;&lt;property id=&quot;20300&quot; value=&quot;Slide 54 - &amp;quot;Missing Values&amp;quot;&quot;/&gt;&lt;property id=&quot;20307&quot; value=&quot;377&quot;/&gt;&lt;/object&gt;&lt;object type=&quot;3&quot; unique_id=&quot;15800&quot;&gt;&lt;property id=&quot;20148&quot; value=&quot;5&quot;/&gt;&lt;property id=&quot;20300&quot; value=&quot;Slide 56 - &amp;quot;Missing Values&amp;quot;&quot;/&gt;&lt;property id=&quot;20307&quot; value=&quot;378&quot;/&gt;&lt;/object&gt;&lt;object type=&quot;3&quot; unique_id=&quot;15801&quot;&gt;&lt;property id=&quot;20148&quot; value=&quot;5&quot;/&gt;&lt;property id=&quot;20300&quot; value=&quot;Slide 57 - &amp;quot;Missing Values&amp;quot;&quot;/&gt;&lt;property id=&quot;20307&quot; value=&quot;381&quot;/&gt;&lt;/object&gt;&lt;object type=&quot;3&quot; unique_id=&quot;15802&quot;&gt;&lt;property id=&quot;20148&quot; value=&quot;5&quot;/&gt;&lt;property id=&quot;20300&quot; value=&quot;Slide 58 - &amp;quot;Many Values&amp;quot;&quot;/&gt;&lt;property id=&quot;20307&quot; value=&quot;380&quot;/&gt;&lt;/object&gt;&lt;object type=&quot;3&quot; unique_id=&quot;15803&quot;&gt;&lt;property id=&quot;20148&quot; value=&quot;5&quot;/&gt;&lt;property id=&quot;20300&quot; value=&quot;Slide 59 - &amp;quot;Many Values&amp;quot;&quot;/&gt;&lt;property id=&quot;20307&quot; value=&quot;379&quot;/&gt;&lt;/object&gt;&lt;object type=&quot;3&quot; unique_id=&quot;15804&quot;&gt;&lt;property id=&quot;20148&quot; value=&quot;5&quot;/&gt;&lt;property id=&quot;20300&quot; value=&quot;Slide 61 - &amp;quot;Other Issues&amp;quot;&quot;/&gt;&lt;property id=&quot;20307&quot; value=&quot;382&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เริ่มต้น">
  <a:themeElements>
    <a:clrScheme name="เริ่มต้น">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เริ่มต้น">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เริ่มต้น">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3DDAE35DC0E84586BD40B5EE7BB694" ma:contentTypeVersion="0" ma:contentTypeDescription="Create a new document." ma:contentTypeScope="" ma:versionID="d3e9006d7498d7f0281db05d1351e76d">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95FB5E-6E4D-4188-BB94-E9A3BA41B5B1}"/>
</file>

<file path=customXml/itemProps2.xml><?xml version="1.0" encoding="utf-8"?>
<ds:datastoreItem xmlns:ds="http://schemas.openxmlformats.org/officeDocument/2006/customXml" ds:itemID="{1FB219D6-0F01-4A3C-9BEE-89AF028935F4}"/>
</file>

<file path=customXml/itemProps3.xml><?xml version="1.0" encoding="utf-8"?>
<ds:datastoreItem xmlns:ds="http://schemas.openxmlformats.org/officeDocument/2006/customXml" ds:itemID="{BD09EADC-65F5-4F55-9022-67EB0F79E03C}"/>
</file>

<file path=docProps/app.xml><?xml version="1.0" encoding="utf-8"?>
<Properties xmlns="http://schemas.openxmlformats.org/officeDocument/2006/extended-properties" xmlns:vt="http://schemas.openxmlformats.org/officeDocument/2006/docPropsVTypes">
  <Template>Origin</Template>
  <TotalTime>1313</TotalTime>
  <Words>4675</Words>
  <Application>Microsoft Office PowerPoint</Application>
  <PresentationFormat>On-screen Show (4:3)</PresentationFormat>
  <Paragraphs>1156</Paragraphs>
  <Slides>62</Slides>
  <Notes>61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5" baseType="lpstr">
      <vt:lpstr>Arial</vt:lpstr>
      <vt:lpstr>Bookman Old Style</vt:lpstr>
      <vt:lpstr>Browallia New</vt:lpstr>
      <vt:lpstr>Calibri</vt:lpstr>
      <vt:lpstr>Cordia New</vt:lpstr>
      <vt:lpstr>Gill Sans MT</vt:lpstr>
      <vt:lpstr>Symbol</vt:lpstr>
      <vt:lpstr>Tempus Sans ITC</vt:lpstr>
      <vt:lpstr>Times New Roman</vt:lpstr>
      <vt:lpstr>Wingdings</vt:lpstr>
      <vt:lpstr>Wingdings 3</vt:lpstr>
      <vt:lpstr>เริ่มต้น</vt:lpstr>
      <vt:lpstr>Equation</vt:lpstr>
      <vt:lpstr>Decision Tree</vt:lpstr>
      <vt:lpstr>What is Decision Tree?</vt:lpstr>
      <vt:lpstr>Tree’s Components</vt:lpstr>
      <vt:lpstr>Boolean Decision Tree</vt:lpstr>
      <vt:lpstr>Multiclass Tree</vt:lpstr>
      <vt:lpstr>Real-value Decision Trees</vt:lpstr>
      <vt:lpstr>When to Consider Decision Trees?</vt:lpstr>
      <vt:lpstr>What we want?</vt:lpstr>
      <vt:lpstr>Decision Tree Induction Pseudocode</vt:lpstr>
      <vt:lpstr>Top-Down Decision Tree Induction</vt:lpstr>
      <vt:lpstr>Picking a Good Split Feature</vt:lpstr>
      <vt:lpstr>Picking a Good Split Feature</vt:lpstr>
      <vt:lpstr>Top-Down Decision Tree Induction</vt:lpstr>
      <vt:lpstr>Top-Down Decision Tree Induction</vt:lpstr>
      <vt:lpstr>Picking a Good Split Feature</vt:lpstr>
      <vt:lpstr>Picking a Good Split Feature</vt:lpstr>
      <vt:lpstr>Entropy</vt:lpstr>
      <vt:lpstr>Entropy Plot for Binary Classification</vt:lpstr>
      <vt:lpstr>Information Gain</vt:lpstr>
      <vt:lpstr>PowerPoint Presentation</vt:lpstr>
      <vt:lpstr>Information Gain</vt:lpstr>
      <vt:lpstr>Which one is better?</vt:lpstr>
      <vt:lpstr>Which one is better?</vt:lpstr>
      <vt:lpstr>Decision Tree Induction Pseudocode</vt:lpstr>
      <vt:lpstr>Iterative Dichotomiser 3 (ID3)</vt:lpstr>
      <vt:lpstr>An Illustrative Example</vt:lpstr>
      <vt:lpstr>ID3 step 1</vt:lpstr>
      <vt:lpstr>ID3 step 2</vt:lpstr>
      <vt:lpstr>ID3 step 3</vt:lpstr>
      <vt:lpstr>ID3 step 4</vt:lpstr>
      <vt:lpstr>ID3 step 5</vt:lpstr>
      <vt:lpstr>ID3 step 6</vt:lpstr>
      <vt:lpstr>ID3 step 7</vt:lpstr>
      <vt:lpstr>ID3 step 8</vt:lpstr>
      <vt:lpstr>ID3 step 9</vt:lpstr>
      <vt:lpstr>ID3 Final step</vt:lpstr>
      <vt:lpstr>Hypothesis Space in ID3</vt:lpstr>
      <vt:lpstr>History of Decision Tree Research</vt:lpstr>
      <vt:lpstr>Ross Quinlan</vt:lpstr>
      <vt:lpstr>Generalization</vt:lpstr>
      <vt:lpstr>Overfitting</vt:lpstr>
      <vt:lpstr>Overfitting: Example 1</vt:lpstr>
      <vt:lpstr>Overfitting: Example 1</vt:lpstr>
      <vt:lpstr>Overfitting: Example 2</vt:lpstr>
      <vt:lpstr>Overfitting: Example 2</vt:lpstr>
      <vt:lpstr>When overfitting happen?</vt:lpstr>
      <vt:lpstr>Avoiding Overfitting</vt:lpstr>
      <vt:lpstr>Cross-validation</vt:lpstr>
      <vt:lpstr>Reduced-Error Pruning</vt:lpstr>
      <vt:lpstr>Rule-Post Pruning</vt:lpstr>
      <vt:lpstr>Trees and Rules</vt:lpstr>
      <vt:lpstr>Continuous Values</vt:lpstr>
      <vt:lpstr>Continuous Values</vt:lpstr>
      <vt:lpstr>Missing Values</vt:lpstr>
      <vt:lpstr>Missing Values</vt:lpstr>
      <vt:lpstr>Missing Values</vt:lpstr>
      <vt:lpstr>Missing Values</vt:lpstr>
      <vt:lpstr>Many Values</vt:lpstr>
      <vt:lpstr>Many Values</vt:lpstr>
      <vt:lpstr> Attributes with Cost</vt:lpstr>
      <vt:lpstr>Other Issues</vt:lpstr>
      <vt:lpstr>CW#1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cp:lastModifiedBy>Parinya Sanguansat</cp:lastModifiedBy>
  <cp:revision>77</cp:revision>
  <dcterms:modified xsi:type="dcterms:W3CDTF">2020-02-03T04:57:22Z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0x0101000F3DDAE35DC0E84586BD40B5EE7BB694</vt:lpwstr>
  </property>
</Properties>
</file>