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6" r:id="rId2"/>
    <p:sldId id="266" r:id="rId3"/>
    <p:sldId id="267" r:id="rId4"/>
    <p:sldId id="285" r:id="rId5"/>
    <p:sldId id="286" r:id="rId6"/>
    <p:sldId id="289" r:id="rId7"/>
    <p:sldId id="287" r:id="rId8"/>
    <p:sldId id="288" r:id="rId9"/>
    <p:sldId id="268" r:id="rId10"/>
    <p:sldId id="269" r:id="rId11"/>
    <p:sldId id="271" r:id="rId12"/>
    <p:sldId id="272" r:id="rId13"/>
    <p:sldId id="273" r:id="rId14"/>
    <p:sldId id="274" r:id="rId15"/>
    <p:sldId id="275" r:id="rId16"/>
    <p:sldId id="276" r:id="rId17"/>
    <p:sldId id="270" r:id="rId18"/>
    <p:sldId id="290" r:id="rId19"/>
    <p:sldId id="263" r:id="rId20"/>
    <p:sldId id="264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7C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1FEA4-665E-44F0-94F7-FDD09E9145D5}" type="datetimeFigureOut">
              <a:rPr lang="th-TH" smtClean="0"/>
              <a:t>03/02/63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DFAC2-BE51-4855-899B-95B8CA0973B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67109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08FC7-BC4C-4B51-B7A8-25687493775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8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08FC7-BC4C-4B51-B7A8-25687493775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4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08FC7-BC4C-4B51-B7A8-25687493775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1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08FC7-BC4C-4B51-B7A8-25687493775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01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08FC7-BC4C-4B51-B7A8-25687493775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8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08FC7-BC4C-4B51-B7A8-25687493775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4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08FC7-BC4C-4B51-B7A8-25687493775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71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08FC7-BC4C-4B51-B7A8-25687493775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67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08FC7-BC4C-4B51-B7A8-25687493775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96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80EBCC95-F5F7-4880-BF79-50CA51BB51AA}" type="datetimeFigureOut">
              <a:rPr lang="th-TH" smtClean="0"/>
              <a:t>03/02/63</a:t>
            </a:fld>
            <a:endParaRPr lang="th-TH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h-TH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F039A37-8191-4F95-916C-A29B079A0E47}" type="slidenum">
              <a:rPr lang="th-TH" smtClean="0"/>
              <a:t>‹#›</a:t>
            </a:fld>
            <a:endParaRPr lang="th-TH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CC95-F5F7-4880-BF79-50CA51BB51AA}" type="datetimeFigureOut">
              <a:rPr lang="th-TH" smtClean="0"/>
              <a:t>03/02/63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9A37-8191-4F95-916C-A29B079A0E47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CC95-F5F7-4880-BF79-50CA51BB51AA}" type="datetimeFigureOut">
              <a:rPr lang="th-TH" smtClean="0"/>
              <a:t>03/02/63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9A37-8191-4F95-916C-A29B079A0E47}" type="slidenum">
              <a:rPr lang="th-TH" smtClean="0"/>
              <a:t>‹#›</a:t>
            </a:fld>
            <a:endParaRPr lang="th-TH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CC95-F5F7-4880-BF79-50CA51BB51AA}" type="datetimeFigureOut">
              <a:rPr lang="th-TH" smtClean="0"/>
              <a:t>03/02/63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9A37-8191-4F95-916C-A29B079A0E47}" type="slidenum">
              <a:rPr lang="th-TH" smtClean="0"/>
              <a:t>‹#›</a:t>
            </a:fld>
            <a:endParaRPr lang="th-TH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80EBCC95-F5F7-4880-BF79-50CA51BB51AA}" type="datetimeFigureOut">
              <a:rPr lang="th-TH" smtClean="0"/>
              <a:t>03/02/63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F039A37-8191-4F95-916C-A29B079A0E47}" type="slidenum">
              <a:rPr lang="th-TH" smtClean="0"/>
              <a:t>‹#›</a:t>
            </a:fld>
            <a:endParaRPr lang="th-TH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CC95-F5F7-4880-BF79-50CA51BB51AA}" type="datetimeFigureOut">
              <a:rPr lang="th-TH" smtClean="0"/>
              <a:t>03/02/63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9A37-8191-4F95-916C-A29B079A0E47}" type="slidenum">
              <a:rPr lang="th-TH" smtClean="0"/>
              <a:t>‹#›</a:t>
            </a:fld>
            <a:endParaRPr lang="th-T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CC95-F5F7-4880-BF79-50CA51BB51AA}" type="datetimeFigureOut">
              <a:rPr lang="th-TH" smtClean="0"/>
              <a:t>03/02/63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9A37-8191-4F95-916C-A29B079A0E47}" type="slidenum">
              <a:rPr lang="th-TH" smtClean="0"/>
              <a:t>‹#›</a:t>
            </a:fld>
            <a:endParaRPr lang="th-TH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CC95-F5F7-4880-BF79-50CA51BB51AA}" type="datetimeFigureOut">
              <a:rPr lang="th-TH" smtClean="0"/>
              <a:t>03/02/63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9A37-8191-4F95-916C-A29B079A0E47}" type="slidenum">
              <a:rPr lang="th-TH" smtClean="0"/>
              <a:t>‹#›</a:t>
            </a:fld>
            <a:endParaRPr lang="th-TH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CC95-F5F7-4880-BF79-50CA51BB51AA}" type="datetimeFigureOut">
              <a:rPr lang="th-TH" smtClean="0"/>
              <a:t>03/02/63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9A37-8191-4F95-916C-A29B079A0E47}" type="slidenum">
              <a:rPr lang="th-TH" smtClean="0"/>
              <a:t>‹#›</a:t>
            </a:fld>
            <a:endParaRPr lang="th-TH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CC95-F5F7-4880-BF79-50CA51BB51AA}" type="datetimeFigureOut">
              <a:rPr lang="th-TH" smtClean="0"/>
              <a:t>03/02/63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9A37-8191-4F95-916C-A29B079A0E47}" type="slidenum">
              <a:rPr lang="th-TH" smtClean="0"/>
              <a:t>‹#›</a:t>
            </a:fld>
            <a:endParaRPr lang="th-TH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CC95-F5F7-4880-BF79-50CA51BB51AA}" type="datetimeFigureOut">
              <a:rPr lang="th-TH" smtClean="0"/>
              <a:t>03/02/63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9A37-8191-4F95-916C-A29B079A0E47}" type="slidenum">
              <a:rPr lang="th-TH" smtClean="0"/>
              <a:t>‹#›</a:t>
            </a:fld>
            <a:endParaRPr lang="th-TH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0EBCC95-F5F7-4880-BF79-50CA51BB51AA}" type="datetimeFigureOut">
              <a:rPr lang="th-TH" smtClean="0"/>
              <a:t>03/02/63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F039A37-8191-4F95-916C-A29B079A0E47}" type="slidenum">
              <a:rPr lang="th-TH" smtClean="0"/>
              <a:t>‹#›</a:t>
            </a:fld>
            <a:endParaRPr lang="th-TH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5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20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6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tiff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8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7.tif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33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32.wmf"/><Relationship Id="rId5" Type="http://schemas.openxmlformats.org/officeDocument/2006/relationships/image" Target="../media/image29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3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Clustering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Parinya</a:t>
            </a:r>
            <a:r>
              <a:rPr lang="en-US" dirty="0"/>
              <a:t> </a:t>
            </a:r>
            <a:r>
              <a:rPr lang="en-US" dirty="0" err="1"/>
              <a:t>Sanguansat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687956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updating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53616"/>
          </a:xfrm>
        </p:spPr>
        <p:txBody>
          <a:bodyPr/>
          <a:lstStyle/>
          <a:p>
            <a:r>
              <a:rPr lang="en-US" dirty="0"/>
              <a:t>Vector operations</a:t>
            </a:r>
            <a:endParaRPr lang="th-TH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626377"/>
              </p:ext>
            </p:extLst>
          </p:nvPr>
        </p:nvGraphicFramePr>
        <p:xfrm>
          <a:off x="4139952" y="3582653"/>
          <a:ext cx="4503738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4" name="Equation" r:id="rId3" imgW="1765080" imgH="253800" progId="Equation.DSMT4">
                  <p:embed/>
                </p:oleObj>
              </mc:Choice>
              <mc:Fallback>
                <p:oleObj name="Equation" r:id="rId3" imgW="1765080" imgH="253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3582653"/>
                        <a:ext cx="4503738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605570"/>
              </p:ext>
            </p:extLst>
          </p:nvPr>
        </p:nvGraphicFramePr>
        <p:xfrm>
          <a:off x="1844778" y="3924734"/>
          <a:ext cx="8096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5" name="Equation" r:id="rId5" imgW="317160" imgH="203040" progId="Equation.DSMT4">
                  <p:embed/>
                </p:oleObj>
              </mc:Choice>
              <mc:Fallback>
                <p:oleObj name="Equation" r:id="rId5" imgW="31716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778" y="3924734"/>
                        <a:ext cx="8096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V="1">
            <a:off x="2339752" y="2852936"/>
            <a:ext cx="936104" cy="28083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339752" y="3212976"/>
            <a:ext cx="4320480" cy="24482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149189"/>
              </p:ext>
            </p:extLst>
          </p:nvPr>
        </p:nvGraphicFramePr>
        <p:xfrm>
          <a:off x="4338067" y="4581128"/>
          <a:ext cx="323850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6" name="Equation" r:id="rId7" imgW="126720" imgH="126720" progId="Equation.DSMT4">
                  <p:embed/>
                </p:oleObj>
              </mc:Choice>
              <mc:Fallback>
                <p:oleObj name="Equation" r:id="rId7" imgW="126720" imgH="1267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8067" y="4581128"/>
                        <a:ext cx="323850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3275856" y="2852936"/>
            <a:ext cx="3384376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154877"/>
              </p:ext>
            </p:extLst>
          </p:nvPr>
        </p:nvGraphicFramePr>
        <p:xfrm>
          <a:off x="4860032" y="2429939"/>
          <a:ext cx="13604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7" name="Equation" r:id="rId9" imgW="533160" imgH="203040" progId="Equation.DSMT4">
                  <p:embed/>
                </p:oleObj>
              </mc:Choice>
              <mc:Fallback>
                <p:oleObj name="Equation" r:id="rId9" imgW="53316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2429939"/>
                        <a:ext cx="13604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Straight Arrow Connector 18"/>
          <p:cNvCxnSpPr/>
          <p:nvPr/>
        </p:nvCxnSpPr>
        <p:spPr>
          <a:xfrm>
            <a:off x="3259356" y="2852936"/>
            <a:ext cx="1240636" cy="131983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8104619"/>
              </p:ext>
            </p:extLst>
          </p:nvPr>
        </p:nvGraphicFramePr>
        <p:xfrm>
          <a:off x="2588642" y="2202061"/>
          <a:ext cx="191135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8" name="Equation" r:id="rId11" imgW="749160" imgH="253800" progId="Equation.DSMT4">
                  <p:embed/>
                </p:oleObj>
              </mc:Choice>
              <mc:Fallback>
                <p:oleObj name="Equation" r:id="rId11" imgW="749160" imgH="2538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8642" y="2202061"/>
                        <a:ext cx="191135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V="1">
            <a:off x="2339752" y="2984919"/>
            <a:ext cx="2160240" cy="2676329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26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Example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268760"/>
            <a:ext cx="8229600" cy="493776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+mj-lt"/>
              </a:rPr>
              <a:t>Form a self-organizing map (SOM) to cluster a set of four vectors. 				</a:t>
            </a:r>
          </a:p>
          <a:p>
            <a:pPr>
              <a:buFont typeface="Wingdings" pitchFamily="2" charset="2"/>
              <a:buNone/>
            </a:pPr>
            <a:endParaRPr lang="en-US" dirty="0">
              <a:solidFill>
                <a:schemeClr val="tx2"/>
              </a:solidFill>
              <a:latin typeface="+mj-lt"/>
            </a:endParaRPr>
          </a:p>
          <a:p>
            <a:pPr algn="ctr">
              <a:buFont typeface="Wingdings" pitchFamily="2" charset="2"/>
              <a:buNone/>
            </a:pPr>
            <a:r>
              <a:rPr lang="en-US" sz="2000" dirty="0">
                <a:solidFill>
                  <a:srgbClr val="FF9900"/>
                </a:solidFill>
                <a:latin typeface="+mj-lt"/>
              </a:rPr>
              <a:t>We will look for 2 clusters for this set.</a:t>
            </a: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060" y="3429000"/>
            <a:ext cx="2325687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33"/>
          <p:cNvSpPr txBox="1">
            <a:spLocks noChangeArrowheads="1"/>
          </p:cNvSpPr>
          <p:nvPr/>
        </p:nvSpPr>
        <p:spPr bwMode="auto">
          <a:xfrm>
            <a:off x="2802197" y="3790950"/>
            <a:ext cx="928688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Input</a:t>
            </a:r>
          </a:p>
          <a:p>
            <a:pPr>
              <a:spcBef>
                <a:spcPct val="50000"/>
              </a:spcBef>
            </a:pPr>
            <a:r>
              <a:rPr lang="en-US" sz="1600" b="1"/>
              <a:t>vector</a:t>
            </a:r>
            <a:endParaRPr lang="th-TH" sz="1600" b="1"/>
          </a:p>
        </p:txBody>
      </p:sp>
    </p:spTree>
    <p:extLst>
      <p:ext uri="{BB962C8B-B14F-4D97-AF65-F5344CB8AC3E}">
        <p14:creationId xmlns:p14="http://schemas.microsoft.com/office/powerpoint/2010/main" val="835456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Trace 1</a:t>
            </a:r>
            <a:endParaRPr lang="th-TH" dirty="0">
              <a:solidFill>
                <a:schemeClr val="tx2"/>
              </a:solidFill>
            </a:endParaRPr>
          </a:p>
        </p:txBody>
      </p:sp>
      <p:pic>
        <p:nvPicPr>
          <p:cNvPr id="285708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638" y="1347688"/>
            <a:ext cx="2325687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5710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4243288"/>
            <a:ext cx="2600325" cy="17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5712" name="Text Box 16"/>
          <p:cNvSpPr txBox="1">
            <a:spLocks noChangeArrowheads="1"/>
          </p:cNvSpPr>
          <p:nvPr/>
        </p:nvSpPr>
        <p:spPr bwMode="auto">
          <a:xfrm>
            <a:off x="5167313" y="1928713"/>
            <a:ext cx="2308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d</a:t>
            </a:r>
            <a:r>
              <a:rPr lang="en-US" sz="2000" baseline="-25000"/>
              <a:t>1</a:t>
            </a:r>
            <a:r>
              <a:rPr lang="en-US" sz="2000"/>
              <a:t> = </a:t>
            </a:r>
            <a:r>
              <a:rPr lang="en-US" sz="2000">
                <a:cs typeface="Angsana New" pitchFamily="18" charset="-34"/>
              </a:rPr>
              <a:t>1.0245</a:t>
            </a:r>
            <a:endParaRPr lang="th-TH" sz="2000">
              <a:cs typeface="Angsana New" pitchFamily="18" charset="-34"/>
            </a:endParaRPr>
          </a:p>
        </p:txBody>
      </p:sp>
      <p:sp>
        <p:nvSpPr>
          <p:cNvPr id="285713" name="Text Box 17"/>
          <p:cNvSpPr txBox="1">
            <a:spLocks noChangeArrowheads="1"/>
          </p:cNvSpPr>
          <p:nvPr/>
        </p:nvSpPr>
        <p:spPr bwMode="auto">
          <a:xfrm>
            <a:off x="7045325" y="1819176"/>
            <a:ext cx="17287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cs typeface="Angsana New" pitchFamily="18" charset="-34"/>
              </a:rPr>
              <a:t>d</a:t>
            </a:r>
            <a:r>
              <a:rPr lang="en-US" sz="2000" baseline="-25000">
                <a:cs typeface="Angsana New" pitchFamily="18" charset="-34"/>
              </a:rPr>
              <a:t>2</a:t>
            </a:r>
            <a:r>
              <a:rPr lang="en-US" sz="2000">
                <a:cs typeface="Angsana New" pitchFamily="18" charset="-34"/>
              </a:rPr>
              <a:t> = 2.6537</a:t>
            </a:r>
            <a:r>
              <a:rPr lang="en-US">
                <a:cs typeface="Angsana New" pitchFamily="18" charset="-34"/>
              </a:rPr>
              <a:t> </a:t>
            </a:r>
            <a:endParaRPr lang="th-TH">
              <a:cs typeface="Angsana New" pitchFamily="18" charset="-34"/>
            </a:endParaRPr>
          </a:p>
        </p:txBody>
      </p:sp>
      <p:sp>
        <p:nvSpPr>
          <p:cNvPr id="285714" name="Line 18"/>
          <p:cNvSpPr>
            <a:spLocks noChangeShapeType="1"/>
          </p:cNvSpPr>
          <p:nvPr/>
        </p:nvSpPr>
        <p:spPr bwMode="auto">
          <a:xfrm>
            <a:off x="1973263" y="2959001"/>
            <a:ext cx="131762" cy="13779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285717" name="Text Box 21"/>
          <p:cNvSpPr txBox="1">
            <a:spLocks noChangeArrowheads="1"/>
          </p:cNvSpPr>
          <p:nvPr/>
        </p:nvSpPr>
        <p:spPr bwMode="auto">
          <a:xfrm>
            <a:off x="719138" y="4851301"/>
            <a:ext cx="928687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Weight</a:t>
            </a:r>
          </a:p>
          <a:p>
            <a:pPr>
              <a:spcBef>
                <a:spcPct val="50000"/>
              </a:spcBef>
            </a:pPr>
            <a:r>
              <a:rPr lang="en-US" sz="1600" b="1"/>
              <a:t>vector</a:t>
            </a:r>
            <a:endParaRPr lang="th-TH" sz="1600" b="1"/>
          </a:p>
        </p:txBody>
      </p:sp>
      <p:sp>
        <p:nvSpPr>
          <p:cNvPr id="285718" name="Line 22"/>
          <p:cNvSpPr>
            <a:spLocks noChangeShapeType="1"/>
          </p:cNvSpPr>
          <p:nvPr/>
        </p:nvSpPr>
        <p:spPr bwMode="auto">
          <a:xfrm>
            <a:off x="2066925" y="2938363"/>
            <a:ext cx="1408113" cy="14065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285721" name="Line 25"/>
          <p:cNvSpPr>
            <a:spLocks noChangeShapeType="1"/>
          </p:cNvSpPr>
          <p:nvPr/>
        </p:nvSpPr>
        <p:spPr bwMode="auto">
          <a:xfrm>
            <a:off x="4340225" y="5164112"/>
            <a:ext cx="1160463" cy="0"/>
          </a:xfrm>
          <a:prstGeom prst="line">
            <a:avLst/>
          </a:prstGeom>
          <a:noFill/>
          <a:ln w="1905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grpSp>
        <p:nvGrpSpPr>
          <p:cNvPr id="285726" name="Group 30"/>
          <p:cNvGrpSpPr>
            <a:grpSpLocks/>
          </p:cNvGrpSpPr>
          <p:nvPr/>
        </p:nvGrpSpPr>
        <p:grpSpPr bwMode="auto">
          <a:xfrm>
            <a:off x="5867400" y="4286150"/>
            <a:ext cx="2593975" cy="1670050"/>
            <a:chOff x="3732" y="2879"/>
            <a:chExt cx="1634" cy="1052"/>
          </a:xfrm>
        </p:grpSpPr>
        <p:sp>
          <p:nvSpPr>
            <p:cNvPr id="285722" name="AutoShape 26"/>
            <p:cNvSpPr>
              <a:spLocks noChangeArrowheads="1"/>
            </p:cNvSpPr>
            <p:nvPr/>
          </p:nvSpPr>
          <p:spPr bwMode="auto">
            <a:xfrm>
              <a:off x="3732" y="2887"/>
              <a:ext cx="706" cy="1033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85723" name="AutoShape 27"/>
            <p:cNvSpPr>
              <a:spLocks noChangeArrowheads="1"/>
            </p:cNvSpPr>
            <p:nvPr/>
          </p:nvSpPr>
          <p:spPr bwMode="auto">
            <a:xfrm>
              <a:off x="4660" y="2879"/>
              <a:ext cx="706" cy="1033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85724" name="Text Box 28"/>
            <p:cNvSpPr txBox="1">
              <a:spLocks noChangeArrowheads="1"/>
            </p:cNvSpPr>
            <p:nvPr/>
          </p:nvSpPr>
          <p:spPr bwMode="auto">
            <a:xfrm>
              <a:off x="4709" y="2898"/>
              <a:ext cx="603" cy="10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solidFill>
                    <a:schemeClr val="tx2"/>
                  </a:solidFill>
                </a:rPr>
                <a:t>0.0579</a:t>
              </a:r>
            </a:p>
            <a:p>
              <a:pPr>
                <a:spcBef>
                  <a:spcPct val="50000"/>
                </a:spcBef>
              </a:pPr>
              <a:r>
                <a:rPr lang="en-US" sz="1800">
                  <a:solidFill>
                    <a:schemeClr val="tx2"/>
                  </a:solidFill>
                </a:rPr>
                <a:t>0.3529</a:t>
              </a:r>
            </a:p>
            <a:p>
              <a:pPr>
                <a:spcBef>
                  <a:spcPct val="50000"/>
                </a:spcBef>
              </a:pPr>
              <a:r>
                <a:rPr lang="en-US" sz="1800">
                  <a:solidFill>
                    <a:schemeClr val="tx2"/>
                  </a:solidFill>
                </a:rPr>
                <a:t>0.8132</a:t>
              </a:r>
            </a:p>
            <a:p>
              <a:pPr>
                <a:spcBef>
                  <a:spcPct val="50000"/>
                </a:spcBef>
              </a:pPr>
              <a:r>
                <a:rPr lang="en-US" sz="1800">
                  <a:solidFill>
                    <a:schemeClr val="tx2"/>
                  </a:solidFill>
                </a:rPr>
                <a:t>0.0099</a:t>
              </a:r>
              <a:endParaRPr lang="th-TH" sz="1800">
                <a:solidFill>
                  <a:schemeClr val="tx2"/>
                </a:solidFill>
              </a:endParaRPr>
            </a:p>
          </p:txBody>
        </p:sp>
        <p:sp>
          <p:nvSpPr>
            <p:cNvPr id="285725" name="Text Box 29"/>
            <p:cNvSpPr txBox="1">
              <a:spLocks noChangeArrowheads="1"/>
            </p:cNvSpPr>
            <p:nvPr/>
          </p:nvSpPr>
          <p:spPr bwMode="auto">
            <a:xfrm>
              <a:off x="3799" y="2920"/>
              <a:ext cx="603" cy="10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rgbClr val="0000FF"/>
                  </a:solidFill>
                </a:rPr>
                <a:t>0.9742</a:t>
              </a:r>
            </a:p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rgbClr val="0000FF"/>
                  </a:solidFill>
                </a:rPr>
                <a:t>0.3668</a:t>
              </a:r>
            </a:p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rgbClr val="0000FF"/>
                  </a:solidFill>
                </a:rPr>
                <a:t>0.1641</a:t>
              </a:r>
            </a:p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rgbClr val="0000FF"/>
                  </a:solidFill>
                </a:rPr>
                <a:t>0.9575</a:t>
              </a:r>
              <a:endParaRPr lang="th-TH" sz="1800" b="1">
                <a:solidFill>
                  <a:srgbClr val="0000FF"/>
                </a:solidFill>
              </a:endParaRPr>
            </a:p>
          </p:txBody>
        </p:sp>
      </p:grpSp>
      <p:sp>
        <p:nvSpPr>
          <p:cNvPr id="285729" name="Text Box 33"/>
          <p:cNvSpPr txBox="1">
            <a:spLocks noChangeArrowheads="1"/>
          </p:cNvSpPr>
          <p:nvPr/>
        </p:nvSpPr>
        <p:spPr bwMode="auto">
          <a:xfrm>
            <a:off x="739775" y="1709638"/>
            <a:ext cx="928688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Input</a:t>
            </a:r>
          </a:p>
          <a:p>
            <a:pPr>
              <a:spcBef>
                <a:spcPct val="50000"/>
              </a:spcBef>
            </a:pPr>
            <a:r>
              <a:rPr lang="en-US" sz="1600" b="1"/>
              <a:t>vector</a:t>
            </a:r>
            <a:endParaRPr lang="th-TH" sz="1600" b="1"/>
          </a:p>
        </p:txBody>
      </p:sp>
    </p:spTree>
    <p:extLst>
      <p:ext uri="{BB962C8B-B14F-4D97-AF65-F5344CB8AC3E}">
        <p14:creationId xmlns:p14="http://schemas.microsoft.com/office/powerpoint/2010/main" val="229171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57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57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5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85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5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57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57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5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5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5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2857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5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5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5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5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57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57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5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5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5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2857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46" dur="2000" fill="hold"/>
                                        <p:tgtEl>
                                          <p:spTgt spid="285712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7" presetID="49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6.93642E-7 L 0.01493 0.0876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857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7" y="4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57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857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85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85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5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85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85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85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85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5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12" grpId="0"/>
      <p:bldP spid="285712" grpId="1"/>
      <p:bldP spid="285712" grpId="2"/>
      <p:bldP spid="285713" grpId="0"/>
      <p:bldP spid="285714" grpId="0" animBg="1"/>
      <p:bldP spid="285714" grpId="1" animBg="1"/>
      <p:bldP spid="285718" grpId="0" animBg="1"/>
      <p:bldP spid="285718" grpId="1" animBg="1"/>
      <p:bldP spid="2857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Trace 2</a:t>
            </a:r>
            <a:endParaRPr lang="th-TH" dirty="0">
              <a:solidFill>
                <a:schemeClr val="tx2"/>
              </a:solidFill>
            </a:endParaRPr>
          </a:p>
        </p:txBody>
      </p:sp>
      <p:pic>
        <p:nvPicPr>
          <p:cNvPr id="2867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638" y="1340768"/>
            <a:ext cx="2325687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6726" name="Text Box 6"/>
          <p:cNvSpPr txBox="1">
            <a:spLocks noChangeArrowheads="1"/>
          </p:cNvSpPr>
          <p:nvPr/>
        </p:nvSpPr>
        <p:spPr bwMode="auto">
          <a:xfrm>
            <a:off x="5167313" y="1921793"/>
            <a:ext cx="2308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d</a:t>
            </a:r>
            <a:r>
              <a:rPr lang="en-US" sz="2000" baseline="-25000"/>
              <a:t>1</a:t>
            </a:r>
            <a:r>
              <a:rPr lang="en-US" sz="2000"/>
              <a:t> = </a:t>
            </a:r>
            <a:r>
              <a:rPr lang="en-US" sz="2000">
                <a:cs typeface="Angsana New" pitchFamily="18" charset="-34"/>
              </a:rPr>
              <a:t>1.3788</a:t>
            </a:r>
            <a:endParaRPr lang="th-TH" sz="2000">
              <a:cs typeface="Angsana New" pitchFamily="18" charset="-34"/>
            </a:endParaRPr>
          </a:p>
        </p:txBody>
      </p:sp>
      <p:sp>
        <p:nvSpPr>
          <p:cNvPr id="286727" name="Text Box 7"/>
          <p:cNvSpPr txBox="1">
            <a:spLocks noChangeArrowheads="1"/>
          </p:cNvSpPr>
          <p:nvPr/>
        </p:nvSpPr>
        <p:spPr bwMode="auto">
          <a:xfrm>
            <a:off x="7045325" y="1812256"/>
            <a:ext cx="17287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cs typeface="Angsana New" pitchFamily="18" charset="-34"/>
              </a:rPr>
              <a:t>d</a:t>
            </a:r>
            <a:r>
              <a:rPr lang="en-US" sz="2000" baseline="-25000">
                <a:cs typeface="Angsana New" pitchFamily="18" charset="-34"/>
              </a:rPr>
              <a:t>2</a:t>
            </a:r>
            <a:r>
              <a:rPr lang="en-US" sz="2000">
                <a:cs typeface="Angsana New" pitchFamily="18" charset="-34"/>
              </a:rPr>
              <a:t> = 2.0637</a:t>
            </a:r>
            <a:r>
              <a:rPr lang="en-US">
                <a:cs typeface="Angsana New" pitchFamily="18" charset="-34"/>
              </a:rPr>
              <a:t> </a:t>
            </a:r>
            <a:endParaRPr lang="th-TH">
              <a:cs typeface="Angsana New" pitchFamily="18" charset="-34"/>
            </a:endParaRPr>
          </a:p>
        </p:txBody>
      </p:sp>
      <p:sp>
        <p:nvSpPr>
          <p:cNvPr id="286728" name="Line 8"/>
          <p:cNvSpPr>
            <a:spLocks noChangeShapeType="1"/>
          </p:cNvSpPr>
          <p:nvPr/>
        </p:nvSpPr>
        <p:spPr bwMode="auto">
          <a:xfrm flipH="1">
            <a:off x="2105025" y="2952081"/>
            <a:ext cx="376238" cy="13779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286729" name="Text Box 9"/>
          <p:cNvSpPr txBox="1">
            <a:spLocks noChangeArrowheads="1"/>
          </p:cNvSpPr>
          <p:nvPr/>
        </p:nvSpPr>
        <p:spPr bwMode="auto">
          <a:xfrm>
            <a:off x="739775" y="1702718"/>
            <a:ext cx="928688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Input</a:t>
            </a:r>
          </a:p>
          <a:p>
            <a:pPr>
              <a:spcBef>
                <a:spcPct val="50000"/>
              </a:spcBef>
            </a:pPr>
            <a:r>
              <a:rPr lang="en-US" sz="1600" b="1"/>
              <a:t>vector</a:t>
            </a:r>
            <a:endParaRPr lang="th-TH" sz="1600" b="1"/>
          </a:p>
        </p:txBody>
      </p:sp>
      <p:sp>
        <p:nvSpPr>
          <p:cNvPr id="286730" name="Text Box 10"/>
          <p:cNvSpPr txBox="1">
            <a:spLocks noChangeArrowheads="1"/>
          </p:cNvSpPr>
          <p:nvPr/>
        </p:nvSpPr>
        <p:spPr bwMode="auto">
          <a:xfrm>
            <a:off x="719138" y="4844381"/>
            <a:ext cx="928687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Weight</a:t>
            </a:r>
          </a:p>
          <a:p>
            <a:pPr>
              <a:spcBef>
                <a:spcPct val="50000"/>
              </a:spcBef>
            </a:pPr>
            <a:r>
              <a:rPr lang="en-US" sz="1600" b="1"/>
              <a:t>vector</a:t>
            </a:r>
            <a:endParaRPr lang="th-TH" sz="1600" b="1"/>
          </a:p>
        </p:txBody>
      </p:sp>
      <p:sp>
        <p:nvSpPr>
          <p:cNvPr id="286731" name="Line 11"/>
          <p:cNvSpPr>
            <a:spLocks noChangeShapeType="1"/>
          </p:cNvSpPr>
          <p:nvPr/>
        </p:nvSpPr>
        <p:spPr bwMode="auto">
          <a:xfrm>
            <a:off x="2574925" y="2931443"/>
            <a:ext cx="900113" cy="14065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286732" name="Line 12"/>
          <p:cNvSpPr>
            <a:spLocks noChangeShapeType="1"/>
          </p:cNvSpPr>
          <p:nvPr/>
        </p:nvSpPr>
        <p:spPr bwMode="auto">
          <a:xfrm>
            <a:off x="4340225" y="5099968"/>
            <a:ext cx="1160463" cy="0"/>
          </a:xfrm>
          <a:prstGeom prst="line">
            <a:avLst/>
          </a:prstGeom>
          <a:noFill/>
          <a:ln w="1905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grpSp>
        <p:nvGrpSpPr>
          <p:cNvPr id="286733" name="Group 13"/>
          <p:cNvGrpSpPr>
            <a:grpSpLocks/>
          </p:cNvGrpSpPr>
          <p:nvPr/>
        </p:nvGrpSpPr>
        <p:grpSpPr bwMode="auto">
          <a:xfrm>
            <a:off x="5867400" y="4293096"/>
            <a:ext cx="2593975" cy="1670050"/>
            <a:chOff x="3732" y="2879"/>
            <a:chExt cx="1634" cy="1052"/>
          </a:xfrm>
        </p:grpSpPr>
        <p:sp>
          <p:nvSpPr>
            <p:cNvPr id="286734" name="AutoShape 14"/>
            <p:cNvSpPr>
              <a:spLocks noChangeArrowheads="1"/>
            </p:cNvSpPr>
            <p:nvPr/>
          </p:nvSpPr>
          <p:spPr bwMode="auto">
            <a:xfrm>
              <a:off x="3732" y="2887"/>
              <a:ext cx="706" cy="1033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86735" name="AutoShape 15"/>
            <p:cNvSpPr>
              <a:spLocks noChangeArrowheads="1"/>
            </p:cNvSpPr>
            <p:nvPr/>
          </p:nvSpPr>
          <p:spPr bwMode="auto">
            <a:xfrm>
              <a:off x="4660" y="2879"/>
              <a:ext cx="706" cy="1033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86736" name="Text Box 16"/>
            <p:cNvSpPr txBox="1">
              <a:spLocks noChangeArrowheads="1"/>
            </p:cNvSpPr>
            <p:nvPr/>
          </p:nvSpPr>
          <p:spPr bwMode="auto">
            <a:xfrm>
              <a:off x="4709" y="2898"/>
              <a:ext cx="603" cy="10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solidFill>
                    <a:schemeClr val="tx2"/>
                  </a:solidFill>
                </a:rPr>
                <a:t>0.0579</a:t>
              </a:r>
            </a:p>
            <a:p>
              <a:pPr>
                <a:spcBef>
                  <a:spcPct val="50000"/>
                </a:spcBef>
              </a:pPr>
              <a:r>
                <a:rPr lang="en-US" sz="1800">
                  <a:solidFill>
                    <a:schemeClr val="tx2"/>
                  </a:solidFill>
                </a:rPr>
                <a:t>0.3529</a:t>
              </a:r>
            </a:p>
            <a:p>
              <a:pPr>
                <a:spcBef>
                  <a:spcPct val="50000"/>
                </a:spcBef>
              </a:pPr>
              <a:r>
                <a:rPr lang="en-US" sz="1800">
                  <a:solidFill>
                    <a:schemeClr val="tx2"/>
                  </a:solidFill>
                </a:rPr>
                <a:t>0.8132</a:t>
              </a:r>
            </a:p>
            <a:p>
              <a:pPr>
                <a:spcBef>
                  <a:spcPct val="50000"/>
                </a:spcBef>
              </a:pPr>
              <a:r>
                <a:rPr lang="en-US" sz="1800">
                  <a:solidFill>
                    <a:schemeClr val="tx2"/>
                  </a:solidFill>
                </a:rPr>
                <a:t>0.0099</a:t>
              </a:r>
              <a:endParaRPr lang="th-TH" sz="1800">
                <a:solidFill>
                  <a:schemeClr val="tx2"/>
                </a:solidFill>
              </a:endParaRPr>
            </a:p>
          </p:txBody>
        </p:sp>
        <p:sp>
          <p:nvSpPr>
            <p:cNvPr id="286737" name="Text Box 17"/>
            <p:cNvSpPr txBox="1">
              <a:spLocks noChangeArrowheads="1"/>
            </p:cNvSpPr>
            <p:nvPr/>
          </p:nvSpPr>
          <p:spPr bwMode="auto">
            <a:xfrm>
              <a:off x="3799" y="2920"/>
              <a:ext cx="603" cy="10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rgbClr val="0000FF"/>
                  </a:solidFill>
                </a:rPr>
                <a:t>0.3897</a:t>
              </a:r>
            </a:p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rgbClr val="0000FF"/>
                  </a:solidFill>
                </a:rPr>
                <a:t>0.7467</a:t>
              </a:r>
            </a:p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rgbClr val="0000FF"/>
                  </a:solidFill>
                </a:rPr>
                <a:t>0.0656</a:t>
              </a:r>
            </a:p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rgbClr val="0000FF"/>
                  </a:solidFill>
                </a:rPr>
                <a:t>0.9830</a:t>
              </a:r>
              <a:endParaRPr lang="th-TH" sz="1800" b="1">
                <a:solidFill>
                  <a:srgbClr val="0000FF"/>
                </a:solidFill>
              </a:endParaRPr>
            </a:p>
          </p:txBody>
        </p:sp>
      </p:grpSp>
      <p:pic>
        <p:nvPicPr>
          <p:cNvPr id="286738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38" y="4371306"/>
            <a:ext cx="2492375" cy="158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03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67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67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6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86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6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6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6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6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6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6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2867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67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67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6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6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6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67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67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6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6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6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2867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46" dur="2000" fill="hold"/>
                                        <p:tgtEl>
                                          <p:spTgt spid="286726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7" presetID="49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6.93642E-7 L 0.01493 0.0876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867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7" y="4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67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867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86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86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6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867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867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86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86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6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6" grpId="0"/>
      <p:bldP spid="286726" grpId="1"/>
      <p:bldP spid="286726" grpId="2"/>
      <p:bldP spid="286727" grpId="0"/>
      <p:bldP spid="286728" grpId="0" animBg="1"/>
      <p:bldP spid="286728" grpId="1" animBg="1"/>
      <p:bldP spid="286731" grpId="0" animBg="1"/>
      <p:bldP spid="286731" grpId="1" animBg="1"/>
      <p:bldP spid="2867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Trace 3</a:t>
            </a:r>
            <a:endParaRPr lang="th-TH" dirty="0">
              <a:solidFill>
                <a:schemeClr val="tx2"/>
              </a:solidFill>
            </a:endParaRPr>
          </a:p>
        </p:txBody>
      </p:sp>
      <p:pic>
        <p:nvPicPr>
          <p:cNvPr id="2877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638" y="1421283"/>
            <a:ext cx="2325687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7750" name="Text Box 6"/>
          <p:cNvSpPr txBox="1">
            <a:spLocks noChangeArrowheads="1"/>
          </p:cNvSpPr>
          <p:nvPr/>
        </p:nvSpPr>
        <p:spPr bwMode="auto">
          <a:xfrm>
            <a:off x="5167313" y="2002308"/>
            <a:ext cx="2308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d</a:t>
            </a:r>
            <a:r>
              <a:rPr lang="en-US" sz="2000" baseline="-25000"/>
              <a:t>1</a:t>
            </a:r>
            <a:r>
              <a:rPr lang="en-US" sz="2000"/>
              <a:t> = </a:t>
            </a:r>
            <a:r>
              <a:rPr lang="en-US" sz="2000">
                <a:cs typeface="Angsana New" pitchFamily="18" charset="-34"/>
              </a:rPr>
              <a:t>1.9006</a:t>
            </a:r>
            <a:endParaRPr lang="th-TH" sz="2000">
              <a:cs typeface="Angsana New" pitchFamily="18" charset="-34"/>
            </a:endParaRPr>
          </a:p>
        </p:txBody>
      </p:sp>
      <p:sp>
        <p:nvSpPr>
          <p:cNvPr id="287751" name="Text Box 7"/>
          <p:cNvSpPr txBox="1">
            <a:spLocks noChangeArrowheads="1"/>
          </p:cNvSpPr>
          <p:nvPr/>
        </p:nvSpPr>
        <p:spPr bwMode="auto">
          <a:xfrm>
            <a:off x="7045325" y="1892771"/>
            <a:ext cx="2295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cs typeface="Angsana New" pitchFamily="18" charset="-34"/>
              </a:rPr>
              <a:t>d</a:t>
            </a:r>
            <a:r>
              <a:rPr lang="en-US" sz="2000" baseline="-25000">
                <a:cs typeface="Angsana New" pitchFamily="18" charset="-34"/>
              </a:rPr>
              <a:t>2</a:t>
            </a:r>
            <a:r>
              <a:rPr lang="en-US" sz="2000">
                <a:cs typeface="Angsana New" pitchFamily="18" charset="-34"/>
              </a:rPr>
              <a:t> = 1.6734</a:t>
            </a:r>
            <a:r>
              <a:rPr lang="en-US">
                <a:cs typeface="Angsana New" pitchFamily="18" charset="-34"/>
              </a:rPr>
              <a:t> </a:t>
            </a:r>
            <a:endParaRPr lang="th-TH">
              <a:cs typeface="Angsana New" pitchFamily="18" charset="-34"/>
            </a:endParaRPr>
          </a:p>
        </p:txBody>
      </p:sp>
      <p:sp>
        <p:nvSpPr>
          <p:cNvPr id="287752" name="Line 8"/>
          <p:cNvSpPr>
            <a:spLocks noChangeShapeType="1"/>
          </p:cNvSpPr>
          <p:nvPr/>
        </p:nvSpPr>
        <p:spPr bwMode="auto">
          <a:xfrm flipH="1">
            <a:off x="2105025" y="3018308"/>
            <a:ext cx="927100" cy="13922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287753" name="Text Box 9"/>
          <p:cNvSpPr txBox="1">
            <a:spLocks noChangeArrowheads="1"/>
          </p:cNvSpPr>
          <p:nvPr/>
        </p:nvSpPr>
        <p:spPr bwMode="auto">
          <a:xfrm>
            <a:off x="739775" y="1783233"/>
            <a:ext cx="928688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Input</a:t>
            </a:r>
          </a:p>
          <a:p>
            <a:pPr>
              <a:spcBef>
                <a:spcPct val="50000"/>
              </a:spcBef>
            </a:pPr>
            <a:r>
              <a:rPr lang="en-US" sz="1600" b="1"/>
              <a:t>vector</a:t>
            </a:r>
            <a:endParaRPr lang="th-TH" sz="1600" b="1"/>
          </a:p>
        </p:txBody>
      </p:sp>
      <p:sp>
        <p:nvSpPr>
          <p:cNvPr id="287754" name="Text Box 10"/>
          <p:cNvSpPr txBox="1">
            <a:spLocks noChangeArrowheads="1"/>
          </p:cNvSpPr>
          <p:nvPr/>
        </p:nvSpPr>
        <p:spPr bwMode="auto">
          <a:xfrm>
            <a:off x="719138" y="4924896"/>
            <a:ext cx="928687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Weight</a:t>
            </a:r>
          </a:p>
          <a:p>
            <a:pPr>
              <a:spcBef>
                <a:spcPct val="50000"/>
              </a:spcBef>
            </a:pPr>
            <a:r>
              <a:rPr lang="en-US" sz="1600" b="1"/>
              <a:t>vector</a:t>
            </a:r>
            <a:endParaRPr lang="th-TH" sz="1600" b="1"/>
          </a:p>
        </p:txBody>
      </p:sp>
      <p:sp>
        <p:nvSpPr>
          <p:cNvPr id="287755" name="Line 11"/>
          <p:cNvSpPr>
            <a:spLocks noChangeShapeType="1"/>
          </p:cNvSpPr>
          <p:nvPr/>
        </p:nvSpPr>
        <p:spPr bwMode="auto">
          <a:xfrm>
            <a:off x="3111500" y="3011958"/>
            <a:ext cx="363538" cy="14065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287756" name="Line 12"/>
          <p:cNvSpPr>
            <a:spLocks noChangeShapeType="1"/>
          </p:cNvSpPr>
          <p:nvPr/>
        </p:nvSpPr>
        <p:spPr bwMode="auto">
          <a:xfrm>
            <a:off x="4340225" y="5180483"/>
            <a:ext cx="1160463" cy="0"/>
          </a:xfrm>
          <a:prstGeom prst="line">
            <a:avLst/>
          </a:prstGeom>
          <a:noFill/>
          <a:ln w="1905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grpSp>
        <p:nvGrpSpPr>
          <p:cNvPr id="287757" name="Group 13"/>
          <p:cNvGrpSpPr>
            <a:grpSpLocks/>
          </p:cNvGrpSpPr>
          <p:nvPr/>
        </p:nvGrpSpPr>
        <p:grpSpPr bwMode="auto">
          <a:xfrm>
            <a:off x="5867400" y="4351238"/>
            <a:ext cx="2593975" cy="1670050"/>
            <a:chOff x="3732" y="2879"/>
            <a:chExt cx="1634" cy="1052"/>
          </a:xfrm>
        </p:grpSpPr>
        <p:sp>
          <p:nvSpPr>
            <p:cNvPr id="287758" name="AutoShape 14"/>
            <p:cNvSpPr>
              <a:spLocks noChangeArrowheads="1"/>
            </p:cNvSpPr>
            <p:nvPr/>
          </p:nvSpPr>
          <p:spPr bwMode="auto">
            <a:xfrm>
              <a:off x="3732" y="2887"/>
              <a:ext cx="706" cy="1033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87759" name="AutoShape 15"/>
            <p:cNvSpPr>
              <a:spLocks noChangeArrowheads="1"/>
            </p:cNvSpPr>
            <p:nvPr/>
          </p:nvSpPr>
          <p:spPr bwMode="auto">
            <a:xfrm>
              <a:off x="4660" y="2879"/>
              <a:ext cx="706" cy="1033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87760" name="Text Box 16"/>
            <p:cNvSpPr txBox="1">
              <a:spLocks noChangeArrowheads="1"/>
            </p:cNvSpPr>
            <p:nvPr/>
          </p:nvSpPr>
          <p:spPr bwMode="auto">
            <a:xfrm>
              <a:off x="4709" y="2898"/>
              <a:ext cx="603" cy="10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 dirty="0">
                  <a:solidFill>
                    <a:srgbClr val="0000FF"/>
                  </a:solidFill>
                </a:rPr>
                <a:t>0.6232</a:t>
              </a:r>
            </a:p>
            <a:p>
              <a:pPr>
                <a:spcBef>
                  <a:spcPct val="50000"/>
                </a:spcBef>
              </a:pPr>
              <a:r>
                <a:rPr lang="en-US" sz="1800" b="1" dirty="0">
                  <a:solidFill>
                    <a:srgbClr val="0000FF"/>
                  </a:solidFill>
                </a:rPr>
                <a:t>0.1411</a:t>
              </a:r>
            </a:p>
            <a:p>
              <a:pPr>
                <a:spcBef>
                  <a:spcPct val="50000"/>
                </a:spcBef>
              </a:pPr>
              <a:r>
                <a:rPr lang="en-US" sz="1800" b="1" dirty="0">
                  <a:solidFill>
                    <a:srgbClr val="0000FF"/>
                  </a:solidFill>
                </a:rPr>
                <a:t>0.3253</a:t>
              </a:r>
            </a:p>
            <a:p>
              <a:pPr>
                <a:spcBef>
                  <a:spcPct val="50000"/>
                </a:spcBef>
              </a:pPr>
              <a:r>
                <a:rPr lang="en-US" sz="1800" b="1" dirty="0">
                  <a:solidFill>
                    <a:srgbClr val="0000FF"/>
                  </a:solidFill>
                </a:rPr>
                <a:t>0.0039</a:t>
              </a:r>
              <a:endParaRPr lang="th-TH" sz="1800" b="1" dirty="0">
                <a:solidFill>
                  <a:srgbClr val="0000FF"/>
                </a:solidFill>
              </a:endParaRPr>
            </a:p>
          </p:txBody>
        </p:sp>
        <p:sp>
          <p:nvSpPr>
            <p:cNvPr id="287761" name="Text Box 17"/>
            <p:cNvSpPr txBox="1">
              <a:spLocks noChangeArrowheads="1"/>
            </p:cNvSpPr>
            <p:nvPr/>
          </p:nvSpPr>
          <p:spPr bwMode="auto">
            <a:xfrm>
              <a:off x="3799" y="2920"/>
              <a:ext cx="603" cy="10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solidFill>
                    <a:schemeClr val="tx2"/>
                  </a:solidFill>
                </a:rPr>
                <a:t>0.3897</a:t>
              </a:r>
            </a:p>
            <a:p>
              <a:pPr>
                <a:spcBef>
                  <a:spcPct val="50000"/>
                </a:spcBef>
              </a:pPr>
              <a:r>
                <a:rPr lang="en-US" sz="1800">
                  <a:solidFill>
                    <a:schemeClr val="tx2"/>
                  </a:solidFill>
                </a:rPr>
                <a:t>0.7467</a:t>
              </a:r>
            </a:p>
            <a:p>
              <a:pPr>
                <a:spcBef>
                  <a:spcPct val="50000"/>
                </a:spcBef>
              </a:pPr>
              <a:r>
                <a:rPr lang="en-US" sz="1800">
                  <a:solidFill>
                    <a:schemeClr val="tx2"/>
                  </a:solidFill>
                </a:rPr>
                <a:t>0.0656</a:t>
              </a:r>
            </a:p>
            <a:p>
              <a:pPr>
                <a:spcBef>
                  <a:spcPct val="50000"/>
                </a:spcBef>
              </a:pPr>
              <a:r>
                <a:rPr lang="en-US" sz="1800">
                  <a:solidFill>
                    <a:schemeClr val="tx2"/>
                  </a:solidFill>
                </a:rPr>
                <a:t>0.9830</a:t>
              </a:r>
              <a:endParaRPr lang="th-TH" sz="1800">
                <a:solidFill>
                  <a:schemeClr val="tx2"/>
                </a:solidFill>
              </a:endParaRPr>
            </a:p>
          </p:txBody>
        </p:sp>
      </p:grpSp>
      <p:pic>
        <p:nvPicPr>
          <p:cNvPr id="287762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4396258"/>
            <a:ext cx="2630488" cy="1697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53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7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7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7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87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7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7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2877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7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7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7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7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7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77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77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7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7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7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2877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46" dur="2000" fill="hold"/>
                                        <p:tgtEl>
                                          <p:spTgt spid="287751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7" presetID="56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60116E-6 L -0.06754 0.08555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877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85" y="42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77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877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87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87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7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877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877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87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87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7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50" grpId="0"/>
      <p:bldP spid="287751" grpId="0"/>
      <p:bldP spid="287751" grpId="1"/>
      <p:bldP spid="287751" grpId="2"/>
      <p:bldP spid="287752" grpId="0" animBg="1"/>
      <p:bldP spid="287752" grpId="1" animBg="1"/>
      <p:bldP spid="287755" grpId="0" animBg="1"/>
      <p:bldP spid="287755" grpId="1" animBg="1"/>
      <p:bldP spid="28775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Trace 4</a:t>
            </a:r>
            <a:endParaRPr lang="th-TH" dirty="0">
              <a:solidFill>
                <a:schemeClr val="tx2"/>
              </a:solidFill>
            </a:endParaRPr>
          </a:p>
        </p:txBody>
      </p:sp>
      <p:pic>
        <p:nvPicPr>
          <p:cNvPr id="2887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638" y="1484784"/>
            <a:ext cx="2325687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8773" name="Text Box 5"/>
          <p:cNvSpPr txBox="1">
            <a:spLocks noChangeArrowheads="1"/>
          </p:cNvSpPr>
          <p:nvPr/>
        </p:nvSpPr>
        <p:spPr bwMode="auto">
          <a:xfrm>
            <a:off x="5167313" y="2065809"/>
            <a:ext cx="2308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d</a:t>
            </a:r>
            <a:r>
              <a:rPr lang="en-US" sz="2000" baseline="-25000"/>
              <a:t>1</a:t>
            </a:r>
            <a:r>
              <a:rPr lang="en-US" sz="2000"/>
              <a:t> = </a:t>
            </a:r>
            <a:r>
              <a:rPr lang="en-US" sz="2000">
                <a:cs typeface="Angsana New" pitchFamily="18" charset="-34"/>
              </a:rPr>
              <a:t>1.5827</a:t>
            </a:r>
            <a:endParaRPr lang="th-TH" sz="2000">
              <a:cs typeface="Angsana New" pitchFamily="18" charset="-34"/>
            </a:endParaRPr>
          </a:p>
        </p:txBody>
      </p:sp>
      <p:sp>
        <p:nvSpPr>
          <p:cNvPr id="288774" name="Text Box 6"/>
          <p:cNvSpPr txBox="1">
            <a:spLocks noChangeArrowheads="1"/>
          </p:cNvSpPr>
          <p:nvPr/>
        </p:nvSpPr>
        <p:spPr bwMode="auto">
          <a:xfrm>
            <a:off x="7045325" y="1956272"/>
            <a:ext cx="17287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cs typeface="Angsana New" pitchFamily="18" charset="-34"/>
              </a:rPr>
              <a:t>d</a:t>
            </a:r>
            <a:r>
              <a:rPr lang="en-US" sz="2000" baseline="-25000">
                <a:cs typeface="Angsana New" pitchFamily="18" charset="-34"/>
              </a:rPr>
              <a:t>2</a:t>
            </a:r>
            <a:r>
              <a:rPr lang="en-US" sz="2000">
                <a:cs typeface="Angsana New" pitchFamily="18" charset="-34"/>
              </a:rPr>
              <a:t> = 1.8556</a:t>
            </a:r>
            <a:r>
              <a:rPr lang="en-US">
                <a:cs typeface="Angsana New" pitchFamily="18" charset="-34"/>
              </a:rPr>
              <a:t> </a:t>
            </a:r>
            <a:endParaRPr lang="th-TH">
              <a:cs typeface="Angsana New" pitchFamily="18" charset="-34"/>
            </a:endParaRPr>
          </a:p>
        </p:txBody>
      </p:sp>
      <p:sp>
        <p:nvSpPr>
          <p:cNvPr id="288775" name="Line 7"/>
          <p:cNvSpPr>
            <a:spLocks noChangeShapeType="1"/>
          </p:cNvSpPr>
          <p:nvPr/>
        </p:nvSpPr>
        <p:spPr bwMode="auto">
          <a:xfrm flipH="1">
            <a:off x="2105025" y="3110384"/>
            <a:ext cx="1449388" cy="13636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288776" name="Text Box 8"/>
          <p:cNvSpPr txBox="1">
            <a:spLocks noChangeArrowheads="1"/>
          </p:cNvSpPr>
          <p:nvPr/>
        </p:nvSpPr>
        <p:spPr bwMode="auto">
          <a:xfrm>
            <a:off x="739775" y="1846734"/>
            <a:ext cx="928688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Input</a:t>
            </a:r>
          </a:p>
          <a:p>
            <a:pPr>
              <a:spcBef>
                <a:spcPct val="50000"/>
              </a:spcBef>
            </a:pPr>
            <a:r>
              <a:rPr lang="en-US" sz="1600" b="1"/>
              <a:t>vector</a:t>
            </a:r>
            <a:endParaRPr lang="th-TH" sz="1600" b="1"/>
          </a:p>
        </p:txBody>
      </p:sp>
      <p:sp>
        <p:nvSpPr>
          <p:cNvPr id="288777" name="Text Box 9"/>
          <p:cNvSpPr txBox="1">
            <a:spLocks noChangeArrowheads="1"/>
          </p:cNvSpPr>
          <p:nvPr/>
        </p:nvSpPr>
        <p:spPr bwMode="auto">
          <a:xfrm>
            <a:off x="719138" y="4988397"/>
            <a:ext cx="928687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Weight</a:t>
            </a:r>
          </a:p>
          <a:p>
            <a:pPr>
              <a:spcBef>
                <a:spcPct val="50000"/>
              </a:spcBef>
            </a:pPr>
            <a:r>
              <a:rPr lang="en-US" sz="1600" b="1"/>
              <a:t>vector</a:t>
            </a:r>
            <a:endParaRPr lang="th-TH" sz="1600" b="1"/>
          </a:p>
        </p:txBody>
      </p:sp>
      <p:sp>
        <p:nvSpPr>
          <p:cNvPr id="288778" name="Line 10"/>
          <p:cNvSpPr>
            <a:spLocks noChangeShapeType="1"/>
          </p:cNvSpPr>
          <p:nvPr/>
        </p:nvSpPr>
        <p:spPr bwMode="auto">
          <a:xfrm flipH="1">
            <a:off x="3475038" y="3089747"/>
            <a:ext cx="160337" cy="13922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288779" name="Line 11"/>
          <p:cNvSpPr>
            <a:spLocks noChangeShapeType="1"/>
          </p:cNvSpPr>
          <p:nvPr/>
        </p:nvSpPr>
        <p:spPr bwMode="auto">
          <a:xfrm>
            <a:off x="4340225" y="5243984"/>
            <a:ext cx="1160463" cy="0"/>
          </a:xfrm>
          <a:prstGeom prst="line">
            <a:avLst/>
          </a:prstGeom>
          <a:noFill/>
          <a:ln w="1905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grpSp>
        <p:nvGrpSpPr>
          <p:cNvPr id="288780" name="Group 12"/>
          <p:cNvGrpSpPr>
            <a:grpSpLocks/>
          </p:cNvGrpSpPr>
          <p:nvPr/>
        </p:nvGrpSpPr>
        <p:grpSpPr bwMode="auto">
          <a:xfrm>
            <a:off x="5867400" y="4437112"/>
            <a:ext cx="2593975" cy="1670050"/>
            <a:chOff x="3732" y="2879"/>
            <a:chExt cx="1634" cy="1052"/>
          </a:xfrm>
        </p:grpSpPr>
        <p:sp>
          <p:nvSpPr>
            <p:cNvPr id="288781" name="AutoShape 13"/>
            <p:cNvSpPr>
              <a:spLocks noChangeArrowheads="1"/>
            </p:cNvSpPr>
            <p:nvPr/>
          </p:nvSpPr>
          <p:spPr bwMode="auto">
            <a:xfrm>
              <a:off x="3732" y="2887"/>
              <a:ext cx="706" cy="1033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88782" name="AutoShape 14"/>
            <p:cNvSpPr>
              <a:spLocks noChangeArrowheads="1"/>
            </p:cNvSpPr>
            <p:nvPr/>
          </p:nvSpPr>
          <p:spPr bwMode="auto">
            <a:xfrm>
              <a:off x="4660" y="2879"/>
              <a:ext cx="706" cy="1033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88783" name="Text Box 15"/>
            <p:cNvSpPr txBox="1">
              <a:spLocks noChangeArrowheads="1"/>
            </p:cNvSpPr>
            <p:nvPr/>
          </p:nvSpPr>
          <p:spPr bwMode="auto">
            <a:xfrm>
              <a:off x="4709" y="2898"/>
              <a:ext cx="603" cy="10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solidFill>
                    <a:schemeClr val="tx2"/>
                  </a:solidFill>
                </a:rPr>
                <a:t>0.6232</a:t>
              </a:r>
            </a:p>
            <a:p>
              <a:pPr>
                <a:spcBef>
                  <a:spcPct val="50000"/>
                </a:spcBef>
              </a:pPr>
              <a:r>
                <a:rPr lang="en-US" sz="1800">
                  <a:solidFill>
                    <a:schemeClr val="tx2"/>
                  </a:solidFill>
                </a:rPr>
                <a:t>0.1411</a:t>
              </a:r>
            </a:p>
            <a:p>
              <a:pPr>
                <a:spcBef>
                  <a:spcPct val="50000"/>
                </a:spcBef>
              </a:pPr>
              <a:r>
                <a:rPr lang="en-US" sz="1800">
                  <a:solidFill>
                    <a:schemeClr val="tx2"/>
                  </a:solidFill>
                </a:rPr>
                <a:t>0.3253</a:t>
              </a:r>
            </a:p>
            <a:p>
              <a:pPr>
                <a:spcBef>
                  <a:spcPct val="50000"/>
                </a:spcBef>
              </a:pPr>
              <a:r>
                <a:rPr lang="en-US" sz="1800">
                  <a:solidFill>
                    <a:schemeClr val="tx2"/>
                  </a:solidFill>
                </a:rPr>
                <a:t>0.0039</a:t>
              </a:r>
              <a:endParaRPr lang="th-TH" sz="1800">
                <a:solidFill>
                  <a:schemeClr val="tx2"/>
                </a:solidFill>
              </a:endParaRPr>
            </a:p>
          </p:txBody>
        </p:sp>
        <p:sp>
          <p:nvSpPr>
            <p:cNvPr id="288784" name="Text Box 16"/>
            <p:cNvSpPr txBox="1">
              <a:spLocks noChangeArrowheads="1"/>
            </p:cNvSpPr>
            <p:nvPr/>
          </p:nvSpPr>
          <p:spPr bwMode="auto">
            <a:xfrm>
              <a:off x="3799" y="2920"/>
              <a:ext cx="603" cy="10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 dirty="0">
                  <a:solidFill>
                    <a:srgbClr val="0000FF"/>
                  </a:solidFill>
                </a:rPr>
                <a:t>0.1559</a:t>
              </a:r>
            </a:p>
            <a:p>
              <a:pPr>
                <a:spcBef>
                  <a:spcPct val="50000"/>
                </a:spcBef>
              </a:pPr>
              <a:r>
                <a:rPr lang="en-US" sz="1800" b="1" dirty="0">
                  <a:solidFill>
                    <a:srgbClr val="0000FF"/>
                  </a:solidFill>
                </a:rPr>
                <a:t>0.2987</a:t>
              </a:r>
            </a:p>
            <a:p>
              <a:pPr>
                <a:spcBef>
                  <a:spcPct val="50000"/>
                </a:spcBef>
              </a:pPr>
              <a:r>
                <a:rPr lang="en-US" sz="1800" b="1" dirty="0">
                  <a:solidFill>
                    <a:srgbClr val="0000FF"/>
                  </a:solidFill>
                </a:rPr>
                <a:t>0.6263</a:t>
              </a:r>
            </a:p>
            <a:p>
              <a:pPr>
                <a:spcBef>
                  <a:spcPct val="50000"/>
                </a:spcBef>
              </a:pPr>
              <a:r>
                <a:rPr lang="en-US" sz="1800" b="1" dirty="0">
                  <a:solidFill>
                    <a:srgbClr val="0000FF"/>
                  </a:solidFill>
                </a:rPr>
                <a:t>0.9932</a:t>
              </a:r>
              <a:endParaRPr lang="th-TH" sz="1800" b="1" dirty="0">
                <a:solidFill>
                  <a:srgbClr val="0000FF"/>
                </a:solidFill>
              </a:endParaRPr>
            </a:p>
          </p:txBody>
        </p:sp>
      </p:grpSp>
      <p:pic>
        <p:nvPicPr>
          <p:cNvPr id="288786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4529609"/>
            <a:ext cx="2435225" cy="160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11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87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87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8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88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8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8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8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8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8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8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2887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8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8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8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8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8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87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87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8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8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8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2887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46" dur="2000" fill="hold"/>
                                        <p:tgtEl>
                                          <p:spTgt spid="288773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7" presetID="49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6.93642E-7 L 0.01493 0.0876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887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7" y="4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8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88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88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88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8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887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887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88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88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8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3" grpId="0"/>
      <p:bldP spid="288773" grpId="1"/>
      <p:bldP spid="288773" grpId="2"/>
      <p:bldP spid="288774" grpId="0"/>
      <p:bldP spid="288775" grpId="0" animBg="1"/>
      <p:bldP spid="288775" grpId="1" animBg="1"/>
      <p:bldP spid="288778" grpId="0" animBg="1"/>
      <p:bldP spid="288778" grpId="1" animBg="1"/>
      <p:bldP spid="28877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Trace of Weights</a:t>
            </a:r>
          </a:p>
        </p:txBody>
      </p:sp>
      <p:sp>
        <p:nvSpPr>
          <p:cNvPr id="238597" name="Text Box 5"/>
          <p:cNvSpPr txBox="1">
            <a:spLocks noChangeArrowheads="1"/>
          </p:cNvSpPr>
          <p:nvPr/>
        </p:nvSpPr>
        <p:spPr bwMode="auto">
          <a:xfrm>
            <a:off x="2513261" y="1628800"/>
            <a:ext cx="213042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Epoch 1</a:t>
            </a:r>
          </a:p>
          <a:p>
            <a:pPr algn="ctr" eaLnBrk="1" hangingPunct="1"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000">
                <a:solidFill>
                  <a:schemeClr val="tx2"/>
                </a:solidFill>
              </a:rPr>
              <a:t>0.1559    0.6232</a:t>
            </a:r>
          </a:p>
          <a:p>
            <a:pPr algn="ctr" eaLnBrk="1" hangingPunct="1"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000">
                <a:solidFill>
                  <a:schemeClr val="tx2"/>
                </a:solidFill>
              </a:rPr>
              <a:t>0.2987    0.1411</a:t>
            </a:r>
          </a:p>
          <a:p>
            <a:pPr algn="ctr" eaLnBrk="1" hangingPunct="1"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000">
                <a:solidFill>
                  <a:schemeClr val="tx2"/>
                </a:solidFill>
              </a:rPr>
              <a:t>0.6263    0.3253</a:t>
            </a:r>
          </a:p>
          <a:p>
            <a:pPr algn="ctr" eaLnBrk="1" hangingPunct="1"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000">
                <a:solidFill>
                  <a:schemeClr val="tx2"/>
                </a:solidFill>
              </a:rPr>
              <a:t>0.9932    0.0039</a:t>
            </a:r>
          </a:p>
        </p:txBody>
      </p:sp>
      <p:sp>
        <p:nvSpPr>
          <p:cNvPr id="238598" name="Text Box 6"/>
          <p:cNvSpPr txBox="1">
            <a:spLocks noChangeArrowheads="1"/>
          </p:cNvSpPr>
          <p:nvPr/>
        </p:nvSpPr>
        <p:spPr bwMode="auto">
          <a:xfrm>
            <a:off x="4591299" y="1628800"/>
            <a:ext cx="213042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Epoch 2</a:t>
            </a:r>
          </a:p>
          <a:p>
            <a:pPr algn="ctr" eaLnBrk="1" hangingPunct="1"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000">
                <a:solidFill>
                  <a:schemeClr val="tx2"/>
                </a:solidFill>
              </a:rPr>
              <a:t>0.1083    0.8470</a:t>
            </a:r>
          </a:p>
          <a:p>
            <a:pPr algn="ctr" eaLnBrk="1" hangingPunct="1"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000">
                <a:solidFill>
                  <a:schemeClr val="tx2"/>
                </a:solidFill>
              </a:rPr>
              <a:t>0.2612    0.0573</a:t>
            </a:r>
          </a:p>
          <a:p>
            <a:pPr algn="ctr" eaLnBrk="1" hangingPunct="1"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000">
                <a:solidFill>
                  <a:schemeClr val="tx2"/>
                </a:solidFill>
              </a:rPr>
              <a:t>0.6359    0.1321</a:t>
            </a:r>
          </a:p>
          <a:p>
            <a:pPr algn="ctr" eaLnBrk="1" hangingPunct="1"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000">
                <a:solidFill>
                  <a:schemeClr val="tx2"/>
                </a:solidFill>
              </a:rPr>
              <a:t>0.9995    0.0016</a:t>
            </a:r>
          </a:p>
        </p:txBody>
      </p:sp>
      <p:sp>
        <p:nvSpPr>
          <p:cNvPr id="238600" name="Text Box 8"/>
          <p:cNvSpPr txBox="1">
            <a:spLocks noChangeArrowheads="1"/>
          </p:cNvSpPr>
          <p:nvPr/>
        </p:nvSpPr>
        <p:spPr bwMode="auto">
          <a:xfrm>
            <a:off x="6669336" y="1628800"/>
            <a:ext cx="213042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Epoch 5</a:t>
            </a:r>
          </a:p>
          <a:p>
            <a:pPr algn="ctr" eaLnBrk="1" hangingPunct="1"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000">
                <a:solidFill>
                  <a:schemeClr val="tx2"/>
                </a:solidFill>
              </a:rPr>
              <a:t>0.0006    0.9992</a:t>
            </a:r>
          </a:p>
          <a:p>
            <a:pPr algn="ctr" eaLnBrk="1" hangingPunct="1"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000">
                <a:solidFill>
                  <a:schemeClr val="tx2"/>
                </a:solidFill>
              </a:rPr>
              <a:t>0.2968    0.0003</a:t>
            </a:r>
          </a:p>
          <a:p>
            <a:pPr algn="ctr" eaLnBrk="1" hangingPunct="1"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000">
                <a:solidFill>
                  <a:schemeClr val="tx2"/>
                </a:solidFill>
              </a:rPr>
              <a:t>0.7026    0.0007</a:t>
            </a:r>
          </a:p>
          <a:p>
            <a:pPr algn="ctr" eaLnBrk="1" hangingPunct="1"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000">
                <a:solidFill>
                  <a:schemeClr val="tx2"/>
                </a:solidFill>
              </a:rPr>
              <a:t>1.0000    0.2954</a:t>
            </a:r>
          </a:p>
        </p:txBody>
      </p:sp>
      <p:sp>
        <p:nvSpPr>
          <p:cNvPr id="238605" name="Text Box 13"/>
          <p:cNvSpPr txBox="1">
            <a:spLocks noChangeArrowheads="1"/>
          </p:cNvSpPr>
          <p:nvPr/>
        </p:nvSpPr>
        <p:spPr bwMode="auto">
          <a:xfrm>
            <a:off x="433636" y="1628800"/>
            <a:ext cx="213042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Initial</a:t>
            </a:r>
          </a:p>
          <a:p>
            <a:pPr algn="ctr" eaLnBrk="1" hangingPunct="1"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000">
                <a:solidFill>
                  <a:schemeClr val="tx2"/>
                </a:solidFill>
              </a:rPr>
              <a:t>0.9355    0.0579</a:t>
            </a:r>
          </a:p>
          <a:p>
            <a:pPr algn="ctr" eaLnBrk="1" hangingPunct="1"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000">
                <a:solidFill>
                  <a:schemeClr val="tx2"/>
                </a:solidFill>
              </a:rPr>
              <a:t>0.9169    0.3529</a:t>
            </a:r>
          </a:p>
          <a:p>
            <a:pPr algn="ctr" eaLnBrk="1" hangingPunct="1"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000">
                <a:solidFill>
                  <a:schemeClr val="tx2"/>
                </a:solidFill>
              </a:rPr>
              <a:t>0.4103    0.8132</a:t>
            </a:r>
          </a:p>
          <a:p>
            <a:pPr algn="ctr" eaLnBrk="1" hangingPunct="1"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000">
                <a:solidFill>
                  <a:schemeClr val="tx2"/>
                </a:solidFill>
              </a:rPr>
              <a:t>0.8936    0.0099</a:t>
            </a:r>
          </a:p>
        </p:txBody>
      </p:sp>
      <p:sp>
        <p:nvSpPr>
          <p:cNvPr id="238606" name="Text Box 14"/>
          <p:cNvSpPr txBox="1">
            <a:spLocks noChangeArrowheads="1"/>
          </p:cNvSpPr>
          <p:nvPr/>
        </p:nvSpPr>
        <p:spPr bwMode="auto">
          <a:xfrm>
            <a:off x="395536" y="3902100"/>
            <a:ext cx="213042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Epoch 20</a:t>
            </a:r>
          </a:p>
          <a:p>
            <a:pPr algn="ctr" eaLnBrk="1" hangingPunct="1"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000">
                <a:solidFill>
                  <a:schemeClr val="tx2"/>
                </a:solidFill>
              </a:rPr>
              <a:t>0.0000    1.0000</a:t>
            </a:r>
          </a:p>
          <a:p>
            <a:pPr algn="ctr" eaLnBrk="1" hangingPunct="1"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000">
                <a:solidFill>
                  <a:schemeClr val="tx2"/>
                </a:solidFill>
              </a:rPr>
              <a:t>0.3345    0.0000</a:t>
            </a:r>
          </a:p>
          <a:p>
            <a:pPr algn="ctr" eaLnBrk="1" hangingPunct="1"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000">
                <a:solidFill>
                  <a:schemeClr val="tx2"/>
                </a:solidFill>
              </a:rPr>
              <a:t>0.6655    0.0000</a:t>
            </a:r>
          </a:p>
          <a:p>
            <a:pPr algn="ctr" eaLnBrk="1" hangingPunct="1"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000">
                <a:solidFill>
                  <a:schemeClr val="tx2"/>
                </a:solidFill>
              </a:rPr>
              <a:t>1.0000    0.3345</a:t>
            </a:r>
          </a:p>
        </p:txBody>
      </p:sp>
      <p:sp>
        <p:nvSpPr>
          <p:cNvPr id="238608" name="Text Box 16"/>
          <p:cNvSpPr txBox="1">
            <a:spLocks noChangeArrowheads="1"/>
          </p:cNvSpPr>
          <p:nvPr/>
        </p:nvSpPr>
        <p:spPr bwMode="auto">
          <a:xfrm>
            <a:off x="2487861" y="3902100"/>
            <a:ext cx="213042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Epoch 50</a:t>
            </a:r>
          </a:p>
          <a:p>
            <a:pPr algn="ctr" eaLnBrk="1" hangingPunct="1"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000">
                <a:solidFill>
                  <a:schemeClr val="tx2"/>
                </a:solidFill>
              </a:rPr>
              <a:t>0.0000    1.0000</a:t>
            </a:r>
          </a:p>
          <a:p>
            <a:pPr algn="ctr" eaLnBrk="1" hangingPunct="1"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000">
                <a:solidFill>
                  <a:schemeClr val="tx2"/>
                </a:solidFill>
              </a:rPr>
              <a:t>0.3868    0.0000</a:t>
            </a:r>
          </a:p>
          <a:p>
            <a:pPr algn="ctr" eaLnBrk="1" hangingPunct="1"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000">
                <a:solidFill>
                  <a:schemeClr val="tx2"/>
                </a:solidFill>
              </a:rPr>
              <a:t>0.6132    0.0000</a:t>
            </a:r>
          </a:p>
          <a:p>
            <a:pPr algn="ctr" eaLnBrk="1" hangingPunct="1"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000">
                <a:solidFill>
                  <a:schemeClr val="tx2"/>
                </a:solidFill>
              </a:rPr>
              <a:t>1.0000    0.3868</a:t>
            </a:r>
          </a:p>
        </p:txBody>
      </p:sp>
      <p:sp>
        <p:nvSpPr>
          <p:cNvPr id="238609" name="Text Box 17"/>
          <p:cNvSpPr txBox="1">
            <a:spLocks noChangeArrowheads="1"/>
          </p:cNvSpPr>
          <p:nvPr/>
        </p:nvSpPr>
        <p:spPr bwMode="auto">
          <a:xfrm>
            <a:off x="4578599" y="3902100"/>
            <a:ext cx="213042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Epoch 100</a:t>
            </a:r>
          </a:p>
          <a:p>
            <a:pPr algn="ctr" eaLnBrk="1" hangingPunct="1"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000">
                <a:solidFill>
                  <a:schemeClr val="tx2"/>
                </a:solidFill>
              </a:rPr>
              <a:t>0.0000    1.0000</a:t>
            </a:r>
          </a:p>
          <a:p>
            <a:pPr algn="ctr" eaLnBrk="1" hangingPunct="1"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000">
                <a:solidFill>
                  <a:schemeClr val="tx2"/>
                </a:solidFill>
              </a:rPr>
              <a:t>0.4365    0.0000</a:t>
            </a:r>
          </a:p>
          <a:p>
            <a:pPr algn="ctr" eaLnBrk="1" hangingPunct="1"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000">
                <a:solidFill>
                  <a:schemeClr val="tx2"/>
                </a:solidFill>
              </a:rPr>
              <a:t> 0.5635    0.0000</a:t>
            </a:r>
          </a:p>
          <a:p>
            <a:pPr algn="ctr" eaLnBrk="1" hangingPunct="1"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000">
                <a:solidFill>
                  <a:schemeClr val="tx2"/>
                </a:solidFill>
              </a:rPr>
              <a:t> 1.0000    0.4365</a:t>
            </a:r>
          </a:p>
        </p:txBody>
      </p:sp>
      <p:sp>
        <p:nvSpPr>
          <p:cNvPr id="238610" name="Text Box 18"/>
          <p:cNvSpPr txBox="1">
            <a:spLocks noChangeArrowheads="1"/>
          </p:cNvSpPr>
          <p:nvPr/>
        </p:nvSpPr>
        <p:spPr bwMode="auto">
          <a:xfrm>
            <a:off x="6669336" y="3902100"/>
            <a:ext cx="213042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Epoch 1000</a:t>
            </a:r>
          </a:p>
          <a:p>
            <a:pPr algn="ctr" eaLnBrk="1" hangingPunct="1"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000">
                <a:solidFill>
                  <a:schemeClr val="tx2"/>
                </a:solidFill>
              </a:rPr>
              <a:t>0.0000    1.0000</a:t>
            </a:r>
          </a:p>
          <a:p>
            <a:pPr algn="ctr" eaLnBrk="1" hangingPunct="1"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000">
                <a:solidFill>
                  <a:schemeClr val="tx2"/>
                </a:solidFill>
              </a:rPr>
              <a:t>0.4987    0.0000</a:t>
            </a:r>
          </a:p>
          <a:p>
            <a:pPr algn="ctr" eaLnBrk="1" hangingPunct="1"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000">
                <a:solidFill>
                  <a:schemeClr val="tx2"/>
                </a:solidFill>
              </a:rPr>
              <a:t>0.5013    0.0000</a:t>
            </a:r>
          </a:p>
          <a:p>
            <a:pPr algn="ctr" eaLnBrk="1" hangingPunct="1"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000">
                <a:solidFill>
                  <a:schemeClr val="tx2"/>
                </a:solidFill>
              </a:rPr>
              <a:t>1.0000    0.4987</a:t>
            </a:r>
          </a:p>
        </p:txBody>
      </p:sp>
      <p:sp>
        <p:nvSpPr>
          <p:cNvPr id="238611" name="Line 19"/>
          <p:cNvSpPr>
            <a:spLocks noChangeShapeType="1"/>
          </p:cNvSpPr>
          <p:nvPr/>
        </p:nvSpPr>
        <p:spPr bwMode="auto">
          <a:xfrm>
            <a:off x="2525961" y="1670075"/>
            <a:ext cx="0" cy="4406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238612" name="Line 20"/>
          <p:cNvSpPr>
            <a:spLocks noChangeShapeType="1"/>
          </p:cNvSpPr>
          <p:nvPr/>
        </p:nvSpPr>
        <p:spPr bwMode="auto">
          <a:xfrm>
            <a:off x="6704261" y="1670075"/>
            <a:ext cx="0" cy="4406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238613" name="Line 21"/>
          <p:cNvSpPr>
            <a:spLocks noChangeShapeType="1"/>
          </p:cNvSpPr>
          <p:nvPr/>
        </p:nvSpPr>
        <p:spPr bwMode="auto">
          <a:xfrm>
            <a:off x="4596061" y="1670075"/>
            <a:ext cx="0" cy="4406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238614" name="Line 22"/>
          <p:cNvSpPr>
            <a:spLocks noChangeShapeType="1"/>
          </p:cNvSpPr>
          <p:nvPr/>
        </p:nvSpPr>
        <p:spPr bwMode="auto">
          <a:xfrm>
            <a:off x="506661" y="3689375"/>
            <a:ext cx="82931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648519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86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86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8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8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8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8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8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8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8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8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8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8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8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8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8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8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8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8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8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8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38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8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86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86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8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8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8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86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86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38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8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7" grpId="0"/>
      <p:bldP spid="238598" grpId="0"/>
      <p:bldP spid="238600" grpId="0"/>
      <p:bldP spid="238605" grpId="0"/>
      <p:bldP spid="238606" grpId="0"/>
      <p:bldP spid="238608" grpId="0"/>
      <p:bldP spid="238609" grpId="0"/>
      <p:bldP spid="2386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clusters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Final cluster assignment of the inputs:</a:t>
            </a:r>
          </a:p>
          <a:p>
            <a:endParaRPr lang="th-TH" dirty="0"/>
          </a:p>
        </p:txBody>
      </p:sp>
      <p:sp>
        <p:nvSpPr>
          <p:cNvPr id="4" name="Text Box 354"/>
          <p:cNvSpPr txBox="1">
            <a:spLocks noChangeArrowheads="1"/>
          </p:cNvSpPr>
          <p:nvPr/>
        </p:nvSpPr>
        <p:spPr>
          <a:xfrm>
            <a:off x="1979712" y="2060848"/>
            <a:ext cx="1993900" cy="1560513"/>
          </a:xfrm>
          <a:prstGeom prst="rect">
            <a:avLst/>
          </a:prstGeom>
          <a:solidFill>
            <a:srgbClr val="FFFFCC"/>
          </a:solidFill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vert="horz">
            <a:normAutofit lnSpcReduction="10000"/>
          </a:bodyPr>
          <a:lstStyle>
            <a:lvl1pPr marL="457200" indent="-45720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indent="-4572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indent="-4572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indent="-45720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indent="-45720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5720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indent="-45720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>
                <a:solidFill>
                  <a:schemeClr val="tx2"/>
                </a:solidFill>
                <a:latin typeface="Comic Sans MS" pitchFamily="66" charset="0"/>
              </a:rPr>
              <a:t>Input Vectors</a:t>
            </a:r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sz="1800">
                <a:solidFill>
                  <a:schemeClr val="tx2"/>
                </a:solidFill>
              </a:rPr>
              <a:t>1     0     1     0</a:t>
            </a:r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sz="1800">
                <a:solidFill>
                  <a:schemeClr val="tx2"/>
                </a:solidFill>
              </a:rPr>
              <a:t>0     1     0     0</a:t>
            </a:r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sz="1800">
                <a:solidFill>
                  <a:schemeClr val="tx2"/>
                </a:solidFill>
              </a:rPr>
              <a:t>0     0     0     1</a:t>
            </a:r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sz="1800">
                <a:solidFill>
                  <a:schemeClr val="tx2"/>
                </a:solidFill>
              </a:rPr>
              <a:t>1     1     0     1</a:t>
            </a:r>
          </a:p>
        </p:txBody>
      </p:sp>
      <p:sp>
        <p:nvSpPr>
          <p:cNvPr id="6" name="Text Box 356"/>
          <p:cNvSpPr txBox="1">
            <a:spLocks noChangeArrowheads="1"/>
          </p:cNvSpPr>
          <p:nvPr/>
        </p:nvSpPr>
        <p:spPr bwMode="auto">
          <a:xfrm>
            <a:off x="4937225" y="2076723"/>
            <a:ext cx="2000250" cy="1541463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1800" b="1" dirty="0">
                <a:solidFill>
                  <a:schemeClr val="tx2"/>
                </a:solidFill>
                <a:latin typeface="Comic Sans MS" pitchFamily="66" charset="0"/>
              </a:rPr>
              <a:t>Final weight</a:t>
            </a:r>
          </a:p>
          <a:p>
            <a:pPr algn="ctr" eaLnBrk="1" hangingPunct="1"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1600" dirty="0">
                <a:solidFill>
                  <a:schemeClr val="tx2"/>
                </a:solidFill>
              </a:rPr>
              <a:t>0.0000    1.0000</a:t>
            </a:r>
          </a:p>
          <a:p>
            <a:pPr algn="ctr" eaLnBrk="1" hangingPunct="1"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1600" dirty="0">
                <a:solidFill>
                  <a:schemeClr val="tx2"/>
                </a:solidFill>
              </a:rPr>
              <a:t>0.4987    0.0000</a:t>
            </a:r>
          </a:p>
          <a:p>
            <a:pPr algn="ctr" eaLnBrk="1" hangingPunct="1"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1600" dirty="0">
                <a:solidFill>
                  <a:schemeClr val="tx2"/>
                </a:solidFill>
              </a:rPr>
              <a:t>0.5013    0.0000</a:t>
            </a:r>
          </a:p>
          <a:p>
            <a:pPr algn="ctr" eaLnBrk="1" hangingPunct="1"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1600" dirty="0">
                <a:solidFill>
                  <a:schemeClr val="tx2"/>
                </a:solidFill>
              </a:rPr>
              <a:t>1.0000    0.4987</a:t>
            </a:r>
          </a:p>
        </p:txBody>
      </p:sp>
      <p:sp>
        <p:nvSpPr>
          <p:cNvPr id="7" name="Rectangle 357"/>
          <p:cNvSpPr>
            <a:spLocks noChangeArrowheads="1"/>
          </p:cNvSpPr>
          <p:nvPr/>
        </p:nvSpPr>
        <p:spPr bwMode="auto">
          <a:xfrm>
            <a:off x="2274987" y="4211911"/>
            <a:ext cx="4738688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/>
            <a:r>
              <a:rPr lang="en-US" sz="1800" b="1">
                <a:solidFill>
                  <a:schemeClr val="tx2"/>
                </a:solidFill>
                <a:latin typeface="Comic Sans MS" pitchFamily="66" charset="0"/>
              </a:rPr>
              <a:t>Input      d</a:t>
            </a:r>
            <a:r>
              <a:rPr lang="en-US" sz="1800" b="1" baseline="-25000">
                <a:solidFill>
                  <a:schemeClr val="tx2"/>
                </a:solidFill>
                <a:latin typeface="Comic Sans MS" pitchFamily="66" charset="0"/>
              </a:rPr>
              <a:t>1</a:t>
            </a:r>
            <a:r>
              <a:rPr lang="en-US" sz="1800" b="1">
                <a:solidFill>
                  <a:schemeClr val="tx2"/>
                </a:solidFill>
                <a:latin typeface="Comic Sans MS" pitchFamily="66" charset="0"/>
              </a:rPr>
              <a:t>	d</a:t>
            </a:r>
            <a:r>
              <a:rPr lang="en-US" sz="1800" b="1" baseline="-25000">
                <a:solidFill>
                  <a:schemeClr val="tx2"/>
                </a:solidFill>
                <a:latin typeface="Comic Sans MS" pitchFamily="66" charset="0"/>
              </a:rPr>
              <a:t>2</a:t>
            </a:r>
            <a:r>
              <a:rPr lang="en-US" sz="1800" b="1">
                <a:solidFill>
                  <a:schemeClr val="tx2"/>
                </a:solidFill>
                <a:latin typeface="Comic Sans MS" pitchFamily="66" charset="0"/>
              </a:rPr>
              <a:t>      cluster</a:t>
            </a:r>
          </a:p>
          <a:p>
            <a:pPr lvl="1"/>
            <a:endParaRPr lang="en-US" sz="800" b="1">
              <a:solidFill>
                <a:schemeClr val="tx2"/>
              </a:solidFill>
              <a:latin typeface="Comic Sans MS" pitchFamily="66" charset="0"/>
            </a:endParaRPr>
          </a:p>
          <a:p>
            <a:pPr algn="ctr"/>
            <a:r>
              <a:rPr lang="en-US" sz="1800">
                <a:solidFill>
                  <a:schemeClr val="tx2"/>
                </a:solidFill>
              </a:rPr>
              <a:t>  1	1.5000      0.2513	       2</a:t>
            </a:r>
          </a:p>
          <a:p>
            <a:pPr algn="ctr"/>
            <a:r>
              <a:rPr lang="en-US" sz="1800">
                <a:solidFill>
                  <a:schemeClr val="tx2"/>
                </a:solidFill>
              </a:rPr>
              <a:t>  2	0.5025      2.2513	       1</a:t>
            </a:r>
          </a:p>
          <a:p>
            <a:pPr algn="ctr"/>
            <a:r>
              <a:rPr lang="en-US" sz="1800">
                <a:solidFill>
                  <a:schemeClr val="tx2"/>
                </a:solidFill>
              </a:rPr>
              <a:t>  3	2.5000      0.2487	       2</a:t>
            </a:r>
          </a:p>
          <a:p>
            <a:pPr algn="ctr"/>
            <a:r>
              <a:rPr lang="en-US" sz="1800">
                <a:solidFill>
                  <a:schemeClr val="tx2"/>
                </a:solidFill>
              </a:rPr>
              <a:t>  4	0.4975      2.2513	       1</a:t>
            </a:r>
          </a:p>
        </p:txBody>
      </p:sp>
    </p:spTree>
    <p:extLst>
      <p:ext uri="{BB962C8B-B14F-4D97-AF65-F5344CB8AC3E}">
        <p14:creationId xmlns:p14="http://schemas.microsoft.com/office/powerpoint/2010/main" val="396340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Decay &amp; Neighborhood functions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Exponential decay function</a:t>
            </a:r>
          </a:p>
          <a:p>
            <a:pPr lvl="1"/>
            <a:r>
              <a:rPr lang="en-US" dirty="0"/>
              <a:t>Shrink the width of the lattice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Neighborhood function</a:t>
            </a:r>
          </a:p>
          <a:p>
            <a:pPr lvl="1"/>
            <a:r>
              <a:rPr lang="en-US" dirty="0"/>
              <a:t>Update not only BMU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New update equation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0371915"/>
              </p:ext>
            </p:extLst>
          </p:nvPr>
        </p:nvGraphicFramePr>
        <p:xfrm>
          <a:off x="1644650" y="3933056"/>
          <a:ext cx="58547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Equation" r:id="rId3" imgW="2857320" imgH="393480" progId="Equation.DSMT4">
                  <p:embed/>
                </p:oleObj>
              </mc:Choice>
              <mc:Fallback>
                <p:oleObj name="Equation" r:id="rId3" imgW="2857320" imgH="39348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44650" y="3933056"/>
                        <a:ext cx="58547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605255"/>
              </p:ext>
            </p:extLst>
          </p:nvPr>
        </p:nvGraphicFramePr>
        <p:xfrm>
          <a:off x="2506293" y="2162485"/>
          <a:ext cx="3722687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Equation" r:id="rId5" imgW="1815840" imgH="342720" progId="Equation.DSMT4">
                  <p:embed/>
                </p:oleObj>
              </mc:Choice>
              <mc:Fallback>
                <p:oleObj name="Equation" r:id="rId5" imgW="1815840" imgH="34272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06293" y="2162485"/>
                        <a:ext cx="3722687" cy="701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0719717"/>
              </p:ext>
            </p:extLst>
          </p:nvPr>
        </p:nvGraphicFramePr>
        <p:xfrm>
          <a:off x="1564905" y="5373216"/>
          <a:ext cx="5605462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Equation" r:id="rId7" imgW="2197080" imgH="253800" progId="Equation.DSMT4">
                  <p:embed/>
                </p:oleObj>
              </mc:Choice>
              <mc:Fallback>
                <p:oleObj name="Equation" r:id="rId7" imgW="2197080" imgH="2538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64905" y="5373216"/>
                        <a:ext cx="5605462" cy="649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2958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491880" y="1340768"/>
            <a:ext cx="5194919" cy="4816192"/>
          </a:xfrm>
        </p:spPr>
        <p:txBody>
          <a:bodyPr/>
          <a:lstStyle/>
          <a:p>
            <a:r>
              <a:rPr lang="en-US" dirty="0"/>
              <a:t>Clustering the data</a:t>
            </a:r>
          </a:p>
          <a:p>
            <a:pPr lvl="1"/>
            <a:r>
              <a:rPr lang="en-US" dirty="0"/>
              <a:t>Need to define </a:t>
            </a:r>
            <a:r>
              <a:rPr lang="en-US" dirty="0">
                <a:solidFill>
                  <a:srgbClr val="00B050"/>
                </a:solidFill>
              </a:rPr>
              <a:t>the number of groups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474650-6F0D-4527-BEEE-DD8F69BFDC4D}"/>
              </a:ext>
            </a:extLst>
          </p:cNvPr>
          <p:cNvGrpSpPr/>
          <p:nvPr/>
        </p:nvGrpSpPr>
        <p:grpSpPr>
          <a:xfrm>
            <a:off x="1043608" y="1400648"/>
            <a:ext cx="5698392" cy="4734272"/>
            <a:chOff x="1691680" y="1452736"/>
            <a:chExt cx="5698392" cy="4734272"/>
          </a:xfrm>
        </p:grpSpPr>
        <p:sp>
          <p:nvSpPr>
            <p:cNvPr id="20" name="Flowchart: Terminator 19">
              <a:extLst>
                <a:ext uri="{FF2B5EF4-FFF2-40B4-BE49-F238E27FC236}">
                  <a16:creationId xmlns:a16="http://schemas.microsoft.com/office/drawing/2014/main" id="{4BB86C16-80C3-4800-B6F4-187EBA3D6C02}"/>
                </a:ext>
              </a:extLst>
            </p:cNvPr>
            <p:cNvSpPr/>
            <p:nvPr/>
          </p:nvSpPr>
          <p:spPr>
            <a:xfrm>
              <a:off x="2377480" y="1452736"/>
              <a:ext cx="838200" cy="304800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002">
              <a:schemeClr val="dk2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600" dirty="0">
                  <a:solidFill>
                    <a:schemeClr val="tx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เริ่ม</a:t>
              </a:r>
              <a:endParaRPr lang="en-US" sz="16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22" name="Flowchart: Data 21">
              <a:extLst>
                <a:ext uri="{FF2B5EF4-FFF2-40B4-BE49-F238E27FC236}">
                  <a16:creationId xmlns:a16="http://schemas.microsoft.com/office/drawing/2014/main" id="{8C3A7ACB-44AF-480E-9FD7-ECCDB44364C6}"/>
                </a:ext>
              </a:extLst>
            </p:cNvPr>
            <p:cNvSpPr/>
            <p:nvPr/>
          </p:nvSpPr>
          <p:spPr>
            <a:xfrm>
              <a:off x="1767880" y="2033830"/>
              <a:ext cx="2057400" cy="609600"/>
            </a:xfrm>
            <a:prstGeom prst="flowChartInputOutpu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600" dirty="0">
                  <a:solidFill>
                    <a:schemeClr val="tx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ระบุจำนวนกลุ่ม</a:t>
              </a:r>
              <a:endParaRPr lang="en-US" sz="16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23" name="Flowchart: Process 22">
              <a:extLst>
                <a:ext uri="{FF2B5EF4-FFF2-40B4-BE49-F238E27FC236}">
                  <a16:creationId xmlns:a16="http://schemas.microsoft.com/office/drawing/2014/main" id="{D7E0125A-5043-4957-96E2-8F8830D55B46}"/>
                </a:ext>
              </a:extLst>
            </p:cNvPr>
            <p:cNvSpPr/>
            <p:nvPr/>
          </p:nvSpPr>
          <p:spPr>
            <a:xfrm>
              <a:off x="1691680" y="2919724"/>
              <a:ext cx="2209800" cy="60960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600" dirty="0">
                  <a:solidFill>
                    <a:schemeClr val="tx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กำหนด </a:t>
              </a:r>
              <a:r>
                <a:rPr lang="en-US" sz="1600" dirty="0">
                  <a:solidFill>
                    <a:schemeClr val="tx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Centroid </a:t>
              </a:r>
              <a:r>
                <a:rPr lang="th-TH" sz="1600" dirty="0">
                  <a:solidFill>
                    <a:schemeClr val="tx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เริ่มต้น</a:t>
              </a:r>
              <a:endParaRPr lang="en-US" sz="16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25" name="Flowchart: Process 24">
              <a:extLst>
                <a:ext uri="{FF2B5EF4-FFF2-40B4-BE49-F238E27FC236}">
                  <a16:creationId xmlns:a16="http://schemas.microsoft.com/office/drawing/2014/main" id="{F67ADF3B-C8C5-4BCC-98D3-71146EAEEB03}"/>
                </a:ext>
              </a:extLst>
            </p:cNvPr>
            <p:cNvSpPr/>
            <p:nvPr/>
          </p:nvSpPr>
          <p:spPr>
            <a:xfrm>
              <a:off x="1691680" y="3805618"/>
              <a:ext cx="2209800" cy="60960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600" dirty="0">
                  <a:solidFill>
                    <a:schemeClr val="tx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คำนวณระยะห่างจากข้อมูลและ</a:t>
              </a:r>
              <a:r>
                <a:rPr lang="en-US" sz="1600" dirty="0">
                  <a:solidFill>
                    <a:schemeClr val="tx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 Centroid</a:t>
              </a:r>
            </a:p>
          </p:txBody>
        </p:sp>
        <p:sp>
          <p:nvSpPr>
            <p:cNvPr id="27" name="Flowchart: Process 26">
              <a:extLst>
                <a:ext uri="{FF2B5EF4-FFF2-40B4-BE49-F238E27FC236}">
                  <a16:creationId xmlns:a16="http://schemas.microsoft.com/office/drawing/2014/main" id="{9D3D05EC-79B6-4FBE-8D32-5F6D68301480}"/>
                </a:ext>
              </a:extLst>
            </p:cNvPr>
            <p:cNvSpPr/>
            <p:nvPr/>
          </p:nvSpPr>
          <p:spPr>
            <a:xfrm>
              <a:off x="1691680" y="4691512"/>
              <a:ext cx="2209800" cy="60960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600" dirty="0">
                  <a:solidFill>
                    <a:schemeClr val="tx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จัดกลุ่มโดยใช้ระยะทางที่สั้นที่สุด</a:t>
              </a:r>
              <a:endParaRPr lang="en-US" sz="16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29" name="Flowchart: Decision 28">
              <a:extLst>
                <a:ext uri="{FF2B5EF4-FFF2-40B4-BE49-F238E27FC236}">
                  <a16:creationId xmlns:a16="http://schemas.microsoft.com/office/drawing/2014/main" id="{6EF0D0E7-857D-435E-973E-876B13B4BDD6}"/>
                </a:ext>
              </a:extLst>
            </p:cNvPr>
            <p:cNvSpPr/>
            <p:nvPr/>
          </p:nvSpPr>
          <p:spPr>
            <a:xfrm>
              <a:off x="4078891" y="4501012"/>
              <a:ext cx="2209800" cy="990600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Centroid</a:t>
              </a:r>
              <a:br>
                <a:rPr lang="th-TH" sz="1600" dirty="0">
                  <a:solidFill>
                    <a:schemeClr val="tx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</a:br>
              <a:r>
                <a:rPr lang="th-TH" sz="1600" dirty="0">
                  <a:solidFill>
                    <a:schemeClr val="tx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มีค่าเปลี่ยนแปลงหรือไม่</a:t>
              </a:r>
              <a:r>
                <a:rPr lang="en-US" sz="1600" dirty="0">
                  <a:solidFill>
                    <a:schemeClr val="tx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?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7016386-2A62-4D9C-B959-CA08558A7820}"/>
                </a:ext>
              </a:extLst>
            </p:cNvPr>
            <p:cNvCxnSpPr>
              <a:cxnSpLocks/>
              <a:stCxn id="20" idx="2"/>
              <a:endCxn id="22" idx="1"/>
            </p:cNvCxnSpPr>
            <p:nvPr/>
          </p:nvCxnSpPr>
          <p:spPr>
            <a:xfrm>
              <a:off x="2796580" y="1757536"/>
              <a:ext cx="0" cy="27629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C063B35-B114-4779-A177-F99C369782C6}"/>
                </a:ext>
              </a:extLst>
            </p:cNvPr>
            <p:cNvCxnSpPr>
              <a:cxnSpLocks/>
              <a:stCxn id="22" idx="4"/>
              <a:endCxn id="23" idx="0"/>
            </p:cNvCxnSpPr>
            <p:nvPr/>
          </p:nvCxnSpPr>
          <p:spPr>
            <a:xfrm>
              <a:off x="2796580" y="2643430"/>
              <a:ext cx="0" cy="27629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155E400-4E6D-4386-8543-58D9779163A7}"/>
                </a:ext>
              </a:extLst>
            </p:cNvPr>
            <p:cNvCxnSpPr>
              <a:cxnSpLocks/>
              <a:stCxn id="23" idx="2"/>
              <a:endCxn id="25" idx="0"/>
            </p:cNvCxnSpPr>
            <p:nvPr/>
          </p:nvCxnSpPr>
          <p:spPr>
            <a:xfrm>
              <a:off x="2796580" y="3529324"/>
              <a:ext cx="0" cy="27629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720D17D-234B-4C5B-808B-25A937CAA1EF}"/>
                </a:ext>
              </a:extLst>
            </p:cNvPr>
            <p:cNvCxnSpPr>
              <a:cxnSpLocks/>
              <a:stCxn id="25" idx="2"/>
              <a:endCxn id="27" idx="0"/>
            </p:cNvCxnSpPr>
            <p:nvPr/>
          </p:nvCxnSpPr>
          <p:spPr>
            <a:xfrm>
              <a:off x="2796580" y="4415218"/>
              <a:ext cx="0" cy="27629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Shape 25">
              <a:extLst>
                <a:ext uri="{FF2B5EF4-FFF2-40B4-BE49-F238E27FC236}">
                  <a16:creationId xmlns:a16="http://schemas.microsoft.com/office/drawing/2014/main" id="{3FB08D7C-3D2E-4CAC-A203-88F0A4E6572E}"/>
                </a:ext>
              </a:extLst>
            </p:cNvPr>
            <p:cNvCxnSpPr>
              <a:cxnSpLocks/>
              <a:stCxn id="44" idx="3"/>
              <a:endCxn id="29" idx="2"/>
            </p:cNvCxnSpPr>
            <p:nvPr/>
          </p:nvCxnSpPr>
          <p:spPr>
            <a:xfrm flipV="1">
              <a:off x="3901480" y="5491612"/>
              <a:ext cx="1282311" cy="390596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Shape 27">
              <a:extLst>
                <a:ext uri="{FF2B5EF4-FFF2-40B4-BE49-F238E27FC236}">
                  <a16:creationId xmlns:a16="http://schemas.microsoft.com/office/drawing/2014/main" id="{E5054E28-3970-4540-A210-807D972FE767}"/>
                </a:ext>
              </a:extLst>
            </p:cNvPr>
            <p:cNvCxnSpPr>
              <a:cxnSpLocks/>
              <a:stCxn id="29" idx="0"/>
              <a:endCxn id="25" idx="3"/>
            </p:cNvCxnSpPr>
            <p:nvPr/>
          </p:nvCxnSpPr>
          <p:spPr>
            <a:xfrm rot="16200000" flipV="1">
              <a:off x="4347339" y="3664559"/>
              <a:ext cx="390594" cy="1282311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cxnSp>
        <p:sp>
          <p:nvSpPr>
            <p:cNvPr id="38" name="Flowchart: Terminator 37">
              <a:extLst>
                <a:ext uri="{FF2B5EF4-FFF2-40B4-BE49-F238E27FC236}">
                  <a16:creationId xmlns:a16="http://schemas.microsoft.com/office/drawing/2014/main" id="{232E6A94-72E5-48A4-9913-0A93A85C4E30}"/>
                </a:ext>
              </a:extLst>
            </p:cNvPr>
            <p:cNvSpPr/>
            <p:nvPr/>
          </p:nvSpPr>
          <p:spPr>
            <a:xfrm>
              <a:off x="6780472" y="4805812"/>
              <a:ext cx="609600" cy="381000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002">
              <a:schemeClr val="dk2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600" dirty="0">
                  <a:solidFill>
                    <a:schemeClr val="tx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จบ</a:t>
              </a:r>
              <a:endParaRPr lang="en-US" sz="16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9AA0F1D-16BF-4FA6-ABC0-4DA34733A166}"/>
                </a:ext>
              </a:extLst>
            </p:cNvPr>
            <p:cNvCxnSpPr>
              <a:stCxn id="29" idx="3"/>
              <a:endCxn id="38" idx="1"/>
            </p:cNvCxnSpPr>
            <p:nvPr/>
          </p:nvCxnSpPr>
          <p:spPr>
            <a:xfrm>
              <a:off x="6288691" y="4996312"/>
              <a:ext cx="49178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F253C01-1C31-4DCA-80B7-952F1AFECA1C}"/>
                </a:ext>
              </a:extLst>
            </p:cNvPr>
            <p:cNvSpPr txBox="1"/>
            <p:nvPr/>
          </p:nvSpPr>
          <p:spPr>
            <a:xfrm>
              <a:off x="4427984" y="3861048"/>
              <a:ext cx="26000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Y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57AB19E-4F6F-4885-A230-70334B7062A6}"/>
                </a:ext>
              </a:extLst>
            </p:cNvPr>
            <p:cNvSpPr txBox="1"/>
            <p:nvPr/>
          </p:nvSpPr>
          <p:spPr>
            <a:xfrm>
              <a:off x="6398758" y="4725144"/>
              <a:ext cx="27443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N</a:t>
              </a:r>
            </a:p>
          </p:txBody>
        </p:sp>
        <p:sp>
          <p:nvSpPr>
            <p:cNvPr id="44" name="Flowchart: Process 43">
              <a:extLst>
                <a:ext uri="{FF2B5EF4-FFF2-40B4-BE49-F238E27FC236}">
                  <a16:creationId xmlns:a16="http://schemas.microsoft.com/office/drawing/2014/main" id="{E4F40271-E20F-4B50-B3AC-CFD3287039E2}"/>
                </a:ext>
              </a:extLst>
            </p:cNvPr>
            <p:cNvSpPr/>
            <p:nvPr/>
          </p:nvSpPr>
          <p:spPr>
            <a:xfrm>
              <a:off x="1691680" y="5577408"/>
              <a:ext cx="2209800" cy="60960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600" dirty="0">
                  <a:solidFill>
                    <a:schemeClr val="tx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คำนวณ </a:t>
              </a:r>
              <a:r>
                <a:rPr lang="en-US" sz="1600" dirty="0">
                  <a:solidFill>
                    <a:schemeClr val="tx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Centroid </a:t>
              </a:r>
              <a:r>
                <a:rPr lang="th-TH" sz="1600" dirty="0">
                  <a:solidFill>
                    <a:schemeClr val="tx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ใหม่จากสมาชิกในแต่ละกลุ่ม</a:t>
              </a:r>
              <a:endParaRPr lang="en-US" sz="16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7783551-EF02-43F2-A48B-88EEAD77BB6A}"/>
                </a:ext>
              </a:extLst>
            </p:cNvPr>
            <p:cNvCxnSpPr>
              <a:cxnSpLocks/>
              <a:stCxn id="27" idx="2"/>
              <a:endCxn id="44" idx="0"/>
            </p:cNvCxnSpPr>
            <p:nvPr/>
          </p:nvCxnSpPr>
          <p:spPr>
            <a:xfrm>
              <a:off x="2796580" y="5301112"/>
              <a:ext cx="0" cy="27629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903431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  <a:p>
            <a:pPr lvl="1"/>
            <a:r>
              <a:rPr lang="en-US" dirty="0"/>
              <a:t>No class label information</a:t>
            </a:r>
          </a:p>
          <a:p>
            <a:pPr lvl="1"/>
            <a:endParaRPr lang="en-US" dirty="0"/>
          </a:p>
          <a:p>
            <a:endParaRPr lang="th-TH" dirty="0"/>
          </a:p>
        </p:txBody>
      </p:sp>
      <p:sp>
        <p:nvSpPr>
          <p:cNvPr id="4" name="Oval 3"/>
          <p:cNvSpPr/>
          <p:nvPr/>
        </p:nvSpPr>
        <p:spPr>
          <a:xfrm>
            <a:off x="2771800" y="3356992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Oval 4"/>
          <p:cNvSpPr/>
          <p:nvPr/>
        </p:nvSpPr>
        <p:spPr>
          <a:xfrm>
            <a:off x="3488507" y="3603875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Oval 5"/>
          <p:cNvSpPr/>
          <p:nvPr/>
        </p:nvSpPr>
        <p:spPr>
          <a:xfrm>
            <a:off x="2642598" y="4293096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Oval 6"/>
          <p:cNvSpPr/>
          <p:nvPr/>
        </p:nvSpPr>
        <p:spPr>
          <a:xfrm>
            <a:off x="2957859" y="3725416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Oval 7"/>
          <p:cNvSpPr/>
          <p:nvPr/>
        </p:nvSpPr>
        <p:spPr>
          <a:xfrm>
            <a:off x="3347864" y="3248980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Oval 8"/>
          <p:cNvSpPr/>
          <p:nvPr/>
        </p:nvSpPr>
        <p:spPr>
          <a:xfrm>
            <a:off x="4489435" y="4869160"/>
            <a:ext cx="216024" cy="21602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Oval 9"/>
          <p:cNvSpPr/>
          <p:nvPr/>
        </p:nvSpPr>
        <p:spPr>
          <a:xfrm>
            <a:off x="4860032" y="4653136"/>
            <a:ext cx="216024" cy="21602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Oval 10"/>
          <p:cNvSpPr/>
          <p:nvPr/>
        </p:nvSpPr>
        <p:spPr>
          <a:xfrm>
            <a:off x="3995936" y="4968874"/>
            <a:ext cx="216024" cy="21602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Oval 11"/>
          <p:cNvSpPr/>
          <p:nvPr/>
        </p:nvSpPr>
        <p:spPr>
          <a:xfrm>
            <a:off x="4968044" y="5085184"/>
            <a:ext cx="216024" cy="21602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Oval 12"/>
          <p:cNvSpPr/>
          <p:nvPr/>
        </p:nvSpPr>
        <p:spPr>
          <a:xfrm>
            <a:off x="5312536" y="3819899"/>
            <a:ext cx="216024" cy="21602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Oval 13"/>
          <p:cNvSpPr/>
          <p:nvPr/>
        </p:nvSpPr>
        <p:spPr>
          <a:xfrm>
            <a:off x="5076056" y="3495863"/>
            <a:ext cx="216024" cy="21602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Oval 14"/>
          <p:cNvSpPr/>
          <p:nvPr/>
        </p:nvSpPr>
        <p:spPr>
          <a:xfrm>
            <a:off x="5301979" y="3140968"/>
            <a:ext cx="216024" cy="21602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Oval 15"/>
          <p:cNvSpPr/>
          <p:nvPr/>
        </p:nvSpPr>
        <p:spPr>
          <a:xfrm>
            <a:off x="4764585" y="3270722"/>
            <a:ext cx="216024" cy="21602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Oval 16"/>
          <p:cNvSpPr/>
          <p:nvPr/>
        </p:nvSpPr>
        <p:spPr>
          <a:xfrm>
            <a:off x="4764585" y="3843498"/>
            <a:ext cx="216024" cy="21602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Oval 17"/>
          <p:cNvSpPr/>
          <p:nvPr/>
        </p:nvSpPr>
        <p:spPr>
          <a:xfrm>
            <a:off x="3347864" y="4077072"/>
            <a:ext cx="216024" cy="216024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0466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Fuzzy c-means algorithm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Similar to K-means but use the membership</a:t>
            </a:r>
          </a:p>
          <a:p>
            <a:r>
              <a:rPr lang="en-US" dirty="0">
                <a:solidFill>
                  <a:srgbClr val="00B050"/>
                </a:solidFill>
              </a:rPr>
              <a:t>Membership</a:t>
            </a:r>
            <a:r>
              <a:rPr lang="en-US" dirty="0"/>
              <a:t> is the inverse of distance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Constrain by             , thus normalize by</a:t>
            </a:r>
          </a:p>
          <a:p>
            <a:r>
              <a:rPr lang="en-US" dirty="0">
                <a:solidFill>
                  <a:srgbClr val="00B0F0"/>
                </a:solidFill>
              </a:rPr>
              <a:t>All data </a:t>
            </a:r>
            <a:r>
              <a:rPr lang="en-US" dirty="0"/>
              <a:t>are used to calculate all means, by weighting with their memberships</a:t>
            </a:r>
          </a:p>
        </p:txBody>
      </p:sp>
      <p:graphicFrame>
        <p:nvGraphicFramePr>
          <p:cNvPr id="69634" name="Object 2"/>
          <p:cNvGraphicFramePr>
            <a:graphicFrameLocks noChangeAspect="1"/>
          </p:cNvGraphicFramePr>
          <p:nvPr/>
        </p:nvGraphicFramePr>
        <p:xfrm>
          <a:off x="3014662" y="2301875"/>
          <a:ext cx="2624138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4" name="Equation" r:id="rId4" imgW="1714320" imgH="431640" progId="Equation.DSMT4">
                  <p:embed/>
                </p:oleObj>
              </mc:Choice>
              <mc:Fallback>
                <p:oleObj name="Equation" r:id="rId4" imgW="17143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4662" y="2301875"/>
                        <a:ext cx="2624138" cy="658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5" name="Object 3"/>
          <p:cNvGraphicFramePr>
            <a:graphicFrameLocks noChangeAspect="1"/>
          </p:cNvGraphicFramePr>
          <p:nvPr/>
        </p:nvGraphicFramePr>
        <p:xfrm>
          <a:off x="2763838" y="3063875"/>
          <a:ext cx="893762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" name="Equation" r:id="rId6" imgW="583920" imgH="431640" progId="Equation.DSMT4">
                  <p:embed/>
                </p:oleObj>
              </mc:Choice>
              <mc:Fallback>
                <p:oleObj name="Equation" r:id="rId6" imgW="5839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3838" y="3063875"/>
                        <a:ext cx="893762" cy="658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6" name="Object 4"/>
          <p:cNvGraphicFramePr>
            <a:graphicFrameLocks noChangeAspect="1"/>
          </p:cNvGraphicFramePr>
          <p:nvPr/>
        </p:nvGraphicFramePr>
        <p:xfrm>
          <a:off x="6408737" y="3014662"/>
          <a:ext cx="601663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6" name="Equation" r:id="rId8" imgW="393480" imgH="431640" progId="Equation.DSMT4">
                  <p:embed/>
                </p:oleObj>
              </mc:Choice>
              <mc:Fallback>
                <p:oleObj name="Equation" r:id="rId8" imgW="3934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8737" y="3014662"/>
                        <a:ext cx="601663" cy="658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7" name="Object 5"/>
          <p:cNvGraphicFramePr>
            <a:graphicFrameLocks noChangeAspect="1"/>
          </p:cNvGraphicFramePr>
          <p:nvPr/>
        </p:nvGraphicFramePr>
        <p:xfrm>
          <a:off x="3505200" y="4495800"/>
          <a:ext cx="1573213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7" name="Equation" r:id="rId10" imgW="1028520" imgH="838080" progId="Equation.DSMT4">
                  <p:embed/>
                </p:oleObj>
              </mc:Choice>
              <mc:Fallback>
                <p:oleObj name="Equation" r:id="rId10" imgW="102852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495800"/>
                        <a:ext cx="1573213" cy="1279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0061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 Maximization (EM)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When to use</a:t>
            </a:r>
          </a:p>
          <a:p>
            <a:pPr lvl="1"/>
            <a:r>
              <a:rPr lang="en-US" dirty="0"/>
              <a:t>data is only partially observable</a:t>
            </a:r>
          </a:p>
          <a:p>
            <a:pPr lvl="1"/>
            <a:r>
              <a:rPr lang="en-US" dirty="0"/>
              <a:t>unsupervised clustering: target value unobservable</a:t>
            </a:r>
          </a:p>
          <a:p>
            <a:pPr lvl="1"/>
            <a:r>
              <a:rPr lang="en-US" dirty="0"/>
              <a:t>supervised learning: some instance attributes unobservable</a:t>
            </a:r>
          </a:p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training Bayesian Belief Networks</a:t>
            </a:r>
          </a:p>
          <a:p>
            <a:pPr lvl="1"/>
            <a:r>
              <a:rPr lang="en-US" dirty="0"/>
              <a:t>unsupervised clustering</a:t>
            </a:r>
          </a:p>
          <a:p>
            <a:pPr lvl="1"/>
            <a:r>
              <a:rPr lang="en-US" dirty="0"/>
              <a:t>learning hidden Markov models</a:t>
            </a:r>
          </a:p>
        </p:txBody>
      </p:sp>
    </p:spTree>
    <p:extLst>
      <p:ext uri="{BB962C8B-B14F-4D97-AF65-F5344CB8AC3E}">
        <p14:creationId xmlns:p14="http://schemas.microsoft.com/office/powerpoint/2010/main" val="193534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E</a:t>
            </a:r>
            <a:r>
              <a:rPr lang="en-US" dirty="0"/>
              <a:t>xpectation-</a:t>
            </a:r>
            <a:r>
              <a:rPr lang="en-US" dirty="0">
                <a:solidFill>
                  <a:srgbClr val="00B050"/>
                </a:solidFill>
              </a:rPr>
              <a:t>M</a:t>
            </a:r>
            <a:r>
              <a:rPr lang="en-US" dirty="0"/>
              <a:t>aximization</a:t>
            </a:r>
          </a:p>
          <a:p>
            <a:pPr lvl="1"/>
            <a:r>
              <a:rPr lang="en-US" dirty="0"/>
              <a:t>Estimate some set of parameters that describe the </a:t>
            </a:r>
            <a:r>
              <a:rPr lang="en-US" dirty="0" err="1"/>
              <a:t>pdf</a:t>
            </a:r>
            <a:endParaRPr lang="en-US" dirty="0"/>
          </a:p>
          <a:p>
            <a:pPr lvl="1"/>
            <a:r>
              <a:rPr lang="en-US" dirty="0"/>
              <a:t>Given only the observed data, X</a:t>
            </a:r>
          </a:p>
          <a:p>
            <a:r>
              <a:rPr lang="en-US" dirty="0">
                <a:solidFill>
                  <a:srgbClr val="00B050"/>
                </a:solidFill>
              </a:rPr>
              <a:t>E</a:t>
            </a:r>
            <a:r>
              <a:rPr lang="en-US" dirty="0"/>
              <a:t>-step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Estimate</a:t>
            </a:r>
            <a:r>
              <a:rPr lang="en-US" dirty="0"/>
              <a:t> the distribution of the hidden variable given the data and the current value of the parameters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Y = X </a:t>
            </a:r>
            <a:r>
              <a:rPr lang="en-US" dirty="0">
                <a:sym typeface="Symbol"/>
              </a:rPr>
              <a:t> </a:t>
            </a:r>
            <a:r>
              <a:rPr lang="en-US" dirty="0"/>
              <a:t>Z, Z is the set of unobserved data</a:t>
            </a:r>
          </a:p>
          <a:p>
            <a:r>
              <a:rPr lang="en-US" dirty="0">
                <a:solidFill>
                  <a:srgbClr val="00B050"/>
                </a:solidFill>
              </a:rPr>
              <a:t>M</a:t>
            </a:r>
            <a:r>
              <a:rPr lang="en-US" dirty="0"/>
              <a:t>-step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Maximize</a:t>
            </a:r>
            <a:r>
              <a:rPr lang="en-US" dirty="0"/>
              <a:t> the joint distribution of the data and the hidden variable by modify the parameters </a:t>
            </a:r>
          </a:p>
        </p:txBody>
      </p:sp>
      <p:graphicFrame>
        <p:nvGraphicFramePr>
          <p:cNvPr id="54274" name="Object 2"/>
          <p:cNvGraphicFramePr>
            <a:graphicFrameLocks noChangeAspect="1"/>
          </p:cNvGraphicFramePr>
          <p:nvPr/>
        </p:nvGraphicFramePr>
        <p:xfrm>
          <a:off x="3581400" y="5859462"/>
          <a:ext cx="207962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Equation" r:id="rId4" imgW="1358640" imgH="304560" progId="Equation.DSMT4">
                  <p:embed/>
                </p:oleObj>
              </mc:Choice>
              <mc:Fallback>
                <p:oleObj name="Equation" r:id="rId4" imgW="135864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859462"/>
                        <a:ext cx="2079625" cy="465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5" name="Object 3"/>
          <p:cNvGraphicFramePr>
            <a:graphicFrameLocks noChangeAspect="1"/>
          </p:cNvGraphicFramePr>
          <p:nvPr/>
        </p:nvGraphicFramePr>
        <p:xfrm>
          <a:off x="2971800" y="3810000"/>
          <a:ext cx="2954338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Equation" r:id="rId6" imgW="1930320" imgH="203040" progId="Equation.DSMT4">
                  <p:embed/>
                </p:oleObj>
              </mc:Choice>
              <mc:Fallback>
                <p:oleObj name="Equation" r:id="rId6" imgW="1930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810000"/>
                        <a:ext cx="2954338" cy="309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9864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Mixture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data</a:t>
            </a:r>
          </a:p>
          <a:p>
            <a:pPr lvl="1"/>
            <a:r>
              <a:rPr lang="en-US" dirty="0"/>
              <a:t>Continuous</a:t>
            </a:r>
          </a:p>
          <a:p>
            <a:pPr lvl="1"/>
            <a:r>
              <a:rPr lang="en-US" dirty="0"/>
              <a:t>Cannot be observed all instances</a:t>
            </a:r>
          </a:p>
          <a:p>
            <a:pPr lvl="1"/>
            <a:r>
              <a:rPr lang="en-US" dirty="0"/>
              <a:t>Complex distribution</a:t>
            </a:r>
          </a:p>
          <a:p>
            <a:r>
              <a:rPr lang="en-US" dirty="0"/>
              <a:t>Then we need GMM to estimate its </a:t>
            </a:r>
            <a:r>
              <a:rPr lang="en-US" dirty="0" err="1"/>
              <a:t>pdf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998538" y="4495800"/>
          <a:ext cx="3421062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Equation" r:id="rId4" imgW="2234880" imgH="431640" progId="Equation.DSMT4">
                  <p:embed/>
                </p:oleObj>
              </mc:Choice>
              <mc:Fallback>
                <p:oleObj name="Equation" r:id="rId4" imgW="22348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538" y="4495800"/>
                        <a:ext cx="3421062" cy="658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03" name="Picture 3" descr="C:\Users\TON\Desktop\untitled.t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48200" y="3352800"/>
            <a:ext cx="3962400" cy="2971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31092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7" name="Picture 3" descr="C:\Users\TON\Desktop\untitled.t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09800" y="3124200"/>
            <a:ext cx="4267200" cy="32004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Multivariate 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 multi-dimensional data (Vector), the normal distribution is generalized to multivariate normal distribution: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It should be noted that, </a:t>
            </a:r>
            <a:r>
              <a:rPr lang="en-US" dirty="0" err="1">
                <a:solidFill>
                  <a:srgbClr val="FF0000"/>
                </a:solidFill>
              </a:rPr>
              <a:t>pdf</a:t>
            </a:r>
            <a:r>
              <a:rPr lang="en-US" dirty="0">
                <a:solidFill>
                  <a:srgbClr val="FF0000"/>
                </a:solidFill>
              </a:rPr>
              <a:t> can exceed 1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52226" name="Object 2"/>
          <p:cNvGraphicFramePr>
            <a:graphicFrameLocks noChangeAspect="1"/>
          </p:cNvGraphicFramePr>
          <p:nvPr/>
        </p:nvGraphicFramePr>
        <p:xfrm>
          <a:off x="1752600" y="2514600"/>
          <a:ext cx="4956175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Equation" r:id="rId5" imgW="3238200" imgH="571320" progId="Equation.DSMT4">
                  <p:embed/>
                </p:oleObj>
              </mc:Choice>
              <mc:Fallback>
                <p:oleObj name="Equation" r:id="rId5" imgW="3238200" imgH="571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514600"/>
                        <a:ext cx="4956175" cy="87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1875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a GMM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While ANNs are universal </a:t>
            </a:r>
            <a:r>
              <a:rPr lang="en-US" dirty="0" err="1"/>
              <a:t>approximators</a:t>
            </a:r>
            <a:r>
              <a:rPr lang="en-US" dirty="0"/>
              <a:t> of </a:t>
            </a:r>
            <a:r>
              <a:rPr lang="en-US" dirty="0">
                <a:solidFill>
                  <a:srgbClr val="FFC000"/>
                </a:solidFill>
              </a:rPr>
              <a:t>functions</a:t>
            </a:r>
            <a:r>
              <a:rPr lang="en-US" dirty="0"/>
              <a:t>,</a:t>
            </a:r>
          </a:p>
          <a:p>
            <a:r>
              <a:rPr lang="en-US" dirty="0"/>
              <a:t>GMMs are universal </a:t>
            </a:r>
            <a:r>
              <a:rPr lang="en-US" dirty="0" err="1"/>
              <a:t>approximators</a:t>
            </a:r>
            <a:r>
              <a:rPr lang="en-US" dirty="0"/>
              <a:t> of </a:t>
            </a:r>
            <a:r>
              <a:rPr lang="en-US" dirty="0">
                <a:solidFill>
                  <a:srgbClr val="FFC000"/>
                </a:solidFill>
              </a:rPr>
              <a:t>densities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as long as there are enough Gaussians of course</a:t>
            </a:r>
          </a:p>
          <a:p>
            <a:r>
              <a:rPr lang="en-US" dirty="0"/>
              <a:t>Even </a:t>
            </a:r>
            <a:r>
              <a:rPr lang="en-US" dirty="0">
                <a:solidFill>
                  <a:srgbClr val="00B0F0"/>
                </a:solidFill>
              </a:rPr>
              <a:t>diagonal GMMs </a:t>
            </a:r>
            <a:r>
              <a:rPr lang="en-US" dirty="0"/>
              <a:t>are universal </a:t>
            </a:r>
            <a:r>
              <a:rPr lang="en-US" dirty="0" err="1"/>
              <a:t>approximators</a:t>
            </a:r>
            <a:r>
              <a:rPr lang="en-US" dirty="0"/>
              <a:t>.</a:t>
            </a:r>
          </a:p>
          <a:p>
            <a:r>
              <a:rPr lang="en-US" dirty="0"/>
              <a:t>Full rank GMMs are not easy to handle: number of parameters is the square of the number of dimensions.</a:t>
            </a:r>
          </a:p>
          <a:p>
            <a:r>
              <a:rPr lang="en-US" dirty="0"/>
              <a:t>GMMs can be trained by maximum likelihood using an efficient algorithm: </a:t>
            </a:r>
            <a:r>
              <a:rPr lang="en-US" dirty="0">
                <a:solidFill>
                  <a:srgbClr val="00B050"/>
                </a:solidFill>
              </a:rPr>
              <a:t>Expectation-Maximization.</a:t>
            </a:r>
          </a:p>
        </p:txBody>
      </p:sp>
    </p:spTree>
    <p:extLst>
      <p:ext uri="{BB962C8B-B14F-4D97-AF65-F5344CB8AC3E}">
        <p14:creationId xmlns:p14="http://schemas.microsoft.com/office/powerpoint/2010/main" val="14592220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GMM by 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Input the data and the number of classes</a:t>
            </a:r>
          </a:p>
          <a:p>
            <a:pPr lvl="1"/>
            <a:r>
              <a:rPr lang="en-US" sz="1800" dirty="0"/>
              <a:t>We need to initial all means and covariance matrices</a:t>
            </a:r>
          </a:p>
          <a:p>
            <a:pPr lvl="2"/>
            <a:r>
              <a:rPr lang="en-US" sz="1600" dirty="0"/>
              <a:t>EM is an iterative procedure that is </a:t>
            </a:r>
            <a:r>
              <a:rPr lang="en-US" sz="1600" dirty="0">
                <a:solidFill>
                  <a:srgbClr val="FF0000"/>
                </a:solidFill>
              </a:rPr>
              <a:t>very sensitive to initial conditions!</a:t>
            </a:r>
          </a:p>
          <a:p>
            <a:pPr lvl="2"/>
            <a:r>
              <a:rPr lang="en-US" sz="1600" dirty="0"/>
              <a:t>Often used </a:t>
            </a:r>
            <a:r>
              <a:rPr lang="en-US" sz="1600" dirty="0">
                <a:solidFill>
                  <a:srgbClr val="00B050"/>
                </a:solidFill>
              </a:rPr>
              <a:t>K-Means</a:t>
            </a:r>
            <a:r>
              <a:rPr lang="en-US" sz="1600" dirty="0"/>
              <a:t> to initial these means</a:t>
            </a:r>
          </a:p>
          <a:p>
            <a:pPr lvl="3"/>
            <a:r>
              <a:rPr lang="en-US" sz="1400" dirty="0"/>
              <a:t>on the other hand EM can be used for K-means</a:t>
            </a:r>
          </a:p>
          <a:p>
            <a:pPr lvl="1"/>
            <a:r>
              <a:rPr lang="en-US" sz="1800" dirty="0"/>
              <a:t>We cannot observe which instances were generated by </a:t>
            </a:r>
            <a:r>
              <a:rPr lang="en-US" sz="1800" dirty="0">
                <a:solidFill>
                  <a:srgbClr val="FF0000"/>
                </a:solidFill>
              </a:rPr>
              <a:t>which distribution</a:t>
            </a:r>
          </a:p>
        </p:txBody>
      </p:sp>
      <p:pic>
        <p:nvPicPr>
          <p:cNvPr id="53251" name="Picture 3" descr="C:\Users\TON\Desktop\Em_old_faithful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3200400"/>
            <a:ext cx="3429000" cy="3429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011589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GMM by 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Parameters are </a:t>
            </a:r>
            <a:r>
              <a:rPr lang="en-US" dirty="0">
                <a:solidFill>
                  <a:srgbClr val="00B050"/>
                </a:solidFill>
              </a:rPr>
              <a:t>means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covariance</a:t>
            </a:r>
            <a:r>
              <a:rPr lang="en-US" dirty="0"/>
              <a:t> matrices, and mixture </a:t>
            </a:r>
            <a:r>
              <a:rPr lang="en-US" dirty="0">
                <a:solidFill>
                  <a:srgbClr val="7030A0"/>
                </a:solidFill>
              </a:rPr>
              <a:t>weights</a:t>
            </a:r>
          </a:p>
          <a:p>
            <a:r>
              <a:rPr lang="en-US" dirty="0">
                <a:solidFill>
                  <a:srgbClr val="92D050"/>
                </a:solidFill>
              </a:rPr>
              <a:t>Initial: </a:t>
            </a:r>
          </a:p>
          <a:p>
            <a:r>
              <a:rPr lang="en-US" dirty="0">
                <a:solidFill>
                  <a:srgbClr val="FFC000"/>
                </a:solidFill>
              </a:rPr>
              <a:t>E-step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M-step</a:t>
            </a:r>
          </a:p>
        </p:txBody>
      </p:sp>
      <p:graphicFrame>
        <p:nvGraphicFramePr>
          <p:cNvPr id="61442" name="Object 2"/>
          <p:cNvGraphicFramePr>
            <a:graphicFrameLocks noChangeAspect="1"/>
          </p:cNvGraphicFramePr>
          <p:nvPr/>
        </p:nvGraphicFramePr>
        <p:xfrm>
          <a:off x="3071812" y="4572000"/>
          <a:ext cx="1652588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6" name="Equation" r:id="rId4" imgW="1079280" imgH="838080" progId="Equation.DSMT4">
                  <p:embed/>
                </p:oleObj>
              </mc:Choice>
              <mc:Fallback>
                <p:oleObj name="Equation" r:id="rId4" imgW="107928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2" y="4572000"/>
                        <a:ext cx="1652588" cy="1279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3" name="Object 3"/>
          <p:cNvGraphicFramePr>
            <a:graphicFrameLocks noChangeAspect="1"/>
          </p:cNvGraphicFramePr>
          <p:nvPr/>
        </p:nvGraphicFramePr>
        <p:xfrm>
          <a:off x="1716088" y="2895600"/>
          <a:ext cx="5716587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7" name="Equation" r:id="rId6" imgW="3733560" imgH="774360" progId="Equation.DSMT4">
                  <p:embed/>
                </p:oleObj>
              </mc:Choice>
              <mc:Fallback>
                <p:oleObj name="Equation" r:id="rId6" imgW="3733560" imgH="774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6088" y="2895600"/>
                        <a:ext cx="5716587" cy="118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4" name="Object 4"/>
          <p:cNvGraphicFramePr>
            <a:graphicFrameLocks noChangeAspect="1"/>
          </p:cNvGraphicFramePr>
          <p:nvPr/>
        </p:nvGraphicFramePr>
        <p:xfrm>
          <a:off x="5105400" y="4572000"/>
          <a:ext cx="314960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8" name="Equation" r:id="rId8" imgW="2057400" imgH="838080" progId="Equation.DSMT4">
                  <p:embed/>
                </p:oleObj>
              </mc:Choice>
              <mc:Fallback>
                <p:oleObj name="Equation" r:id="rId8" imgW="205740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572000"/>
                        <a:ext cx="3149600" cy="1279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5" name="Object 5"/>
          <p:cNvGraphicFramePr>
            <a:graphicFrameLocks noChangeAspect="1"/>
          </p:cNvGraphicFramePr>
          <p:nvPr/>
        </p:nvGraphicFramePr>
        <p:xfrm>
          <a:off x="1071562" y="4903788"/>
          <a:ext cx="1671638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9" name="Equation" r:id="rId10" imgW="1091880" imgH="431640" progId="Equation.DSMT4">
                  <p:embed/>
                </p:oleObj>
              </mc:Choice>
              <mc:Fallback>
                <p:oleObj name="Equation" r:id="rId10" imgW="10918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2" y="4903788"/>
                        <a:ext cx="1671638" cy="658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6" name="Object 6"/>
          <p:cNvGraphicFramePr>
            <a:graphicFrameLocks noChangeAspect="1"/>
          </p:cNvGraphicFramePr>
          <p:nvPr/>
        </p:nvGraphicFramePr>
        <p:xfrm>
          <a:off x="1905000" y="2209800"/>
          <a:ext cx="93186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0" name="Equation" r:id="rId12" imgW="609480" imgH="241200" progId="Equation.DSMT4">
                  <p:embed/>
                </p:oleObj>
              </mc:Choice>
              <mc:Fallback>
                <p:oleObj name="Equation" r:id="rId12" imgW="609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209800"/>
                        <a:ext cx="93186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0467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Self-Organizing Maps (SOM)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SOM is the neuron network Development in 1980s by </a:t>
            </a:r>
            <a:r>
              <a:rPr lang="en-US" dirty="0" err="1"/>
              <a:t>Teuvo</a:t>
            </a:r>
            <a:r>
              <a:rPr lang="en-US" dirty="0"/>
              <a:t> </a:t>
            </a:r>
            <a:r>
              <a:rPr lang="en-US" dirty="0" err="1"/>
              <a:t>Kohonen</a:t>
            </a:r>
            <a:r>
              <a:rPr lang="en-US" dirty="0"/>
              <a:t> in Finland</a:t>
            </a:r>
          </a:p>
          <a:p>
            <a:r>
              <a:rPr lang="en-US" dirty="0"/>
              <a:t>Unsupervised Learning</a:t>
            </a:r>
          </a:p>
        </p:txBody>
      </p:sp>
      <p:grpSp>
        <p:nvGrpSpPr>
          <p:cNvPr id="32" name="Group 138"/>
          <p:cNvGrpSpPr>
            <a:grpSpLocks/>
          </p:cNvGrpSpPr>
          <p:nvPr/>
        </p:nvGrpSpPr>
        <p:grpSpPr bwMode="auto">
          <a:xfrm>
            <a:off x="2319338" y="4241378"/>
            <a:ext cx="4114800" cy="1600200"/>
            <a:chOff x="1440" y="2784"/>
            <a:chExt cx="2592" cy="1008"/>
          </a:xfrm>
        </p:grpSpPr>
        <p:grpSp>
          <p:nvGrpSpPr>
            <p:cNvPr id="33" name="Group 139"/>
            <p:cNvGrpSpPr>
              <a:grpSpLocks/>
            </p:cNvGrpSpPr>
            <p:nvPr/>
          </p:nvGrpSpPr>
          <p:grpSpPr bwMode="auto">
            <a:xfrm>
              <a:off x="1440" y="2784"/>
              <a:ext cx="2592" cy="1008"/>
              <a:chOff x="1440" y="2784"/>
              <a:chExt cx="2592" cy="1008"/>
            </a:xfrm>
          </p:grpSpPr>
          <p:sp>
            <p:nvSpPr>
              <p:cNvPr id="42" name="Line 140"/>
              <p:cNvSpPr>
                <a:spLocks noChangeShapeType="1"/>
              </p:cNvSpPr>
              <p:nvPr/>
            </p:nvSpPr>
            <p:spPr bwMode="auto">
              <a:xfrm>
                <a:off x="1440" y="2784"/>
                <a:ext cx="768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3" name="Line 141"/>
              <p:cNvSpPr>
                <a:spLocks noChangeShapeType="1"/>
              </p:cNvSpPr>
              <p:nvPr/>
            </p:nvSpPr>
            <p:spPr bwMode="auto">
              <a:xfrm>
                <a:off x="1872" y="2784"/>
                <a:ext cx="336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4" name="Line 142"/>
              <p:cNvSpPr>
                <a:spLocks noChangeShapeType="1"/>
              </p:cNvSpPr>
              <p:nvPr/>
            </p:nvSpPr>
            <p:spPr bwMode="auto">
              <a:xfrm flipH="1">
                <a:off x="2208" y="2784"/>
                <a:ext cx="96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5" name="Line 143"/>
              <p:cNvSpPr>
                <a:spLocks noChangeShapeType="1"/>
              </p:cNvSpPr>
              <p:nvPr/>
            </p:nvSpPr>
            <p:spPr bwMode="auto">
              <a:xfrm flipH="1">
                <a:off x="2208" y="2784"/>
                <a:ext cx="528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6" name="Line 144"/>
              <p:cNvSpPr>
                <a:spLocks noChangeShapeType="1"/>
              </p:cNvSpPr>
              <p:nvPr/>
            </p:nvSpPr>
            <p:spPr bwMode="auto">
              <a:xfrm flipH="1">
                <a:off x="2208" y="2784"/>
                <a:ext cx="960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7" name="Line 145"/>
              <p:cNvSpPr>
                <a:spLocks noChangeShapeType="1"/>
              </p:cNvSpPr>
              <p:nvPr/>
            </p:nvSpPr>
            <p:spPr bwMode="auto">
              <a:xfrm flipH="1">
                <a:off x="2208" y="2784"/>
                <a:ext cx="1392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8" name="Line 146"/>
              <p:cNvSpPr>
                <a:spLocks noChangeShapeType="1"/>
              </p:cNvSpPr>
              <p:nvPr/>
            </p:nvSpPr>
            <p:spPr bwMode="auto">
              <a:xfrm flipH="1">
                <a:off x="2208" y="2784"/>
                <a:ext cx="1824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h-TH"/>
              </a:p>
            </p:txBody>
          </p:sp>
        </p:grpSp>
        <p:grpSp>
          <p:nvGrpSpPr>
            <p:cNvPr id="34" name="Group 147"/>
            <p:cNvGrpSpPr>
              <a:grpSpLocks/>
            </p:cNvGrpSpPr>
            <p:nvPr/>
          </p:nvGrpSpPr>
          <p:grpSpPr bwMode="auto">
            <a:xfrm flipH="1">
              <a:off x="1440" y="2784"/>
              <a:ext cx="2592" cy="1008"/>
              <a:chOff x="1440" y="2784"/>
              <a:chExt cx="2592" cy="1008"/>
            </a:xfrm>
          </p:grpSpPr>
          <p:sp>
            <p:nvSpPr>
              <p:cNvPr id="35" name="Line 148"/>
              <p:cNvSpPr>
                <a:spLocks noChangeShapeType="1"/>
              </p:cNvSpPr>
              <p:nvPr/>
            </p:nvSpPr>
            <p:spPr bwMode="auto">
              <a:xfrm>
                <a:off x="1440" y="2784"/>
                <a:ext cx="768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36" name="Line 149"/>
              <p:cNvSpPr>
                <a:spLocks noChangeShapeType="1"/>
              </p:cNvSpPr>
              <p:nvPr/>
            </p:nvSpPr>
            <p:spPr bwMode="auto">
              <a:xfrm>
                <a:off x="1872" y="2784"/>
                <a:ext cx="336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37" name="Line 150"/>
              <p:cNvSpPr>
                <a:spLocks noChangeShapeType="1"/>
              </p:cNvSpPr>
              <p:nvPr/>
            </p:nvSpPr>
            <p:spPr bwMode="auto">
              <a:xfrm flipH="1">
                <a:off x="2208" y="2784"/>
                <a:ext cx="96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38" name="Line 151"/>
              <p:cNvSpPr>
                <a:spLocks noChangeShapeType="1"/>
              </p:cNvSpPr>
              <p:nvPr/>
            </p:nvSpPr>
            <p:spPr bwMode="auto">
              <a:xfrm flipH="1">
                <a:off x="2208" y="2784"/>
                <a:ext cx="528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39" name="Line 152"/>
              <p:cNvSpPr>
                <a:spLocks noChangeShapeType="1"/>
              </p:cNvSpPr>
              <p:nvPr/>
            </p:nvSpPr>
            <p:spPr bwMode="auto">
              <a:xfrm flipH="1">
                <a:off x="2208" y="2784"/>
                <a:ext cx="960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0" name="Line 153"/>
              <p:cNvSpPr>
                <a:spLocks noChangeShapeType="1"/>
              </p:cNvSpPr>
              <p:nvPr/>
            </p:nvSpPr>
            <p:spPr bwMode="auto">
              <a:xfrm flipH="1">
                <a:off x="2208" y="2784"/>
                <a:ext cx="1392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1" name="Line 154"/>
              <p:cNvSpPr>
                <a:spLocks noChangeShapeType="1"/>
              </p:cNvSpPr>
              <p:nvPr/>
            </p:nvSpPr>
            <p:spPr bwMode="auto">
              <a:xfrm flipH="1">
                <a:off x="2208" y="2784"/>
                <a:ext cx="1824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h-TH"/>
              </a:p>
            </p:txBody>
          </p:sp>
        </p:grpSp>
      </p:grpSp>
      <p:sp>
        <p:nvSpPr>
          <p:cNvPr id="49" name="Text Box 156"/>
          <p:cNvSpPr txBox="1">
            <a:spLocks noChangeArrowheads="1"/>
          </p:cNvSpPr>
          <p:nvPr/>
        </p:nvSpPr>
        <p:spPr bwMode="auto">
          <a:xfrm>
            <a:off x="3025775" y="5984453"/>
            <a:ext cx="2632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input (n-dimensional)</a:t>
            </a:r>
          </a:p>
        </p:txBody>
      </p:sp>
      <p:sp>
        <p:nvSpPr>
          <p:cNvPr id="50" name="Line 157"/>
          <p:cNvSpPr>
            <a:spLocks noChangeShapeType="1"/>
          </p:cNvSpPr>
          <p:nvPr/>
        </p:nvSpPr>
        <p:spPr bwMode="auto">
          <a:xfrm flipV="1">
            <a:off x="5264150" y="3022178"/>
            <a:ext cx="1828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51" name="Text Box 158"/>
          <p:cNvSpPr txBox="1">
            <a:spLocks noChangeArrowheads="1"/>
          </p:cNvSpPr>
          <p:nvPr/>
        </p:nvSpPr>
        <p:spPr bwMode="auto">
          <a:xfrm>
            <a:off x="7092950" y="2845965"/>
            <a:ext cx="1666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winning node</a:t>
            </a:r>
          </a:p>
        </p:txBody>
      </p:sp>
      <p:grpSp>
        <p:nvGrpSpPr>
          <p:cNvPr id="52" name="Group 165"/>
          <p:cNvGrpSpPr>
            <a:grpSpLocks/>
          </p:cNvGrpSpPr>
          <p:nvPr/>
        </p:nvGrpSpPr>
        <p:grpSpPr bwMode="auto">
          <a:xfrm>
            <a:off x="2014538" y="3644478"/>
            <a:ext cx="4724400" cy="615950"/>
            <a:chOff x="1269" y="1981"/>
            <a:chExt cx="2976" cy="388"/>
          </a:xfrm>
        </p:grpSpPr>
        <p:sp>
          <p:nvSpPr>
            <p:cNvPr id="53" name="Oval 131"/>
            <p:cNvSpPr>
              <a:spLocks noChangeArrowheads="1"/>
            </p:cNvSpPr>
            <p:nvPr/>
          </p:nvSpPr>
          <p:spPr bwMode="auto">
            <a:xfrm>
              <a:off x="1269" y="1985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4" name="Oval 132"/>
            <p:cNvSpPr>
              <a:spLocks noChangeArrowheads="1"/>
            </p:cNvSpPr>
            <p:nvPr/>
          </p:nvSpPr>
          <p:spPr bwMode="auto">
            <a:xfrm>
              <a:off x="1701" y="1985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5" name="Oval 133"/>
            <p:cNvSpPr>
              <a:spLocks noChangeArrowheads="1"/>
            </p:cNvSpPr>
            <p:nvPr/>
          </p:nvSpPr>
          <p:spPr bwMode="auto">
            <a:xfrm>
              <a:off x="2133" y="1985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6" name="Oval 134"/>
            <p:cNvSpPr>
              <a:spLocks noChangeArrowheads="1"/>
            </p:cNvSpPr>
            <p:nvPr/>
          </p:nvSpPr>
          <p:spPr bwMode="auto">
            <a:xfrm>
              <a:off x="2565" y="1985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7" name="Oval 136"/>
            <p:cNvSpPr>
              <a:spLocks noChangeArrowheads="1"/>
            </p:cNvSpPr>
            <p:nvPr/>
          </p:nvSpPr>
          <p:spPr bwMode="auto">
            <a:xfrm>
              <a:off x="3429" y="1985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8" name="Oval 137"/>
            <p:cNvSpPr>
              <a:spLocks noChangeArrowheads="1"/>
            </p:cNvSpPr>
            <p:nvPr/>
          </p:nvSpPr>
          <p:spPr bwMode="auto">
            <a:xfrm>
              <a:off x="3861" y="1985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9" name="Oval 164"/>
            <p:cNvSpPr>
              <a:spLocks noChangeArrowheads="1"/>
            </p:cNvSpPr>
            <p:nvPr/>
          </p:nvSpPr>
          <p:spPr bwMode="auto">
            <a:xfrm>
              <a:off x="3004" y="1981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</p:grpSp>
      <p:sp>
        <p:nvSpPr>
          <p:cNvPr id="60" name="Oval 163"/>
          <p:cNvSpPr>
            <a:spLocks noChangeArrowheads="1"/>
          </p:cNvSpPr>
          <p:nvPr/>
        </p:nvSpPr>
        <p:spPr bwMode="auto">
          <a:xfrm>
            <a:off x="4779963" y="3644478"/>
            <a:ext cx="609600" cy="609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61" name="Oval 166"/>
          <p:cNvSpPr>
            <a:spLocks noChangeArrowheads="1"/>
          </p:cNvSpPr>
          <p:nvPr/>
        </p:nvSpPr>
        <p:spPr bwMode="auto">
          <a:xfrm>
            <a:off x="4064000" y="3644478"/>
            <a:ext cx="609600" cy="609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62" name="Oval 167"/>
          <p:cNvSpPr>
            <a:spLocks noChangeArrowheads="1"/>
          </p:cNvSpPr>
          <p:nvPr/>
        </p:nvSpPr>
        <p:spPr bwMode="auto">
          <a:xfrm>
            <a:off x="5435600" y="3644478"/>
            <a:ext cx="609600" cy="609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63" name="Line 168"/>
          <p:cNvSpPr>
            <a:spLocks noChangeShapeType="1"/>
          </p:cNvSpPr>
          <p:nvPr/>
        </p:nvSpPr>
        <p:spPr bwMode="auto">
          <a:xfrm flipV="1">
            <a:off x="4473575" y="2826915"/>
            <a:ext cx="493713" cy="739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64" name="Line 169"/>
          <p:cNvSpPr>
            <a:spLocks noChangeShapeType="1"/>
          </p:cNvSpPr>
          <p:nvPr/>
        </p:nvSpPr>
        <p:spPr bwMode="auto">
          <a:xfrm flipH="1" flipV="1">
            <a:off x="4989513" y="2804690"/>
            <a:ext cx="581025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66" name="Text Box 171"/>
          <p:cNvSpPr txBox="1">
            <a:spLocks noChangeArrowheads="1"/>
          </p:cNvSpPr>
          <p:nvPr/>
        </p:nvSpPr>
        <p:spPr bwMode="auto">
          <a:xfrm>
            <a:off x="4352925" y="2379240"/>
            <a:ext cx="1914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latin typeface="Comic Sans MS" pitchFamily="66" charset="0"/>
              </a:rPr>
              <a:t>neighborhood</a:t>
            </a:r>
          </a:p>
        </p:txBody>
      </p:sp>
    </p:spTree>
    <p:extLst>
      <p:ext uri="{BB962C8B-B14F-4D97-AF65-F5344CB8AC3E}">
        <p14:creationId xmlns:p14="http://schemas.microsoft.com/office/powerpoint/2010/main" val="126402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 animBg="1"/>
      <p:bldP spid="51" grpId="0"/>
      <p:bldP spid="60" grpId="0" animBg="1"/>
      <p:bldP spid="61" grpId="0" animBg="1"/>
      <p:bldP spid="62" grpId="0" animBg="1"/>
      <p:bldP spid="63" grpId="0" animBg="1"/>
      <p:bldP spid="64" grpId="0" animBg="1"/>
      <p:bldP spid="6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 </a:t>
            </a:r>
            <a:r>
              <a:rPr lang="en-US" dirty="0" err="1"/>
              <a:t>Kohonen</a:t>
            </a:r>
            <a:r>
              <a:rPr lang="en-US" dirty="0"/>
              <a:t> Network</a:t>
            </a:r>
            <a:endParaRPr lang="th-TH" dirty="0"/>
          </a:p>
        </p:txBody>
      </p:sp>
      <p:sp>
        <p:nvSpPr>
          <p:cNvPr id="8" name="Oval 7"/>
          <p:cNvSpPr/>
          <p:nvPr/>
        </p:nvSpPr>
        <p:spPr>
          <a:xfrm>
            <a:off x="2438400" y="4084713"/>
            <a:ext cx="533400" cy="533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9" name="Oval 8"/>
          <p:cNvSpPr/>
          <p:nvPr/>
        </p:nvSpPr>
        <p:spPr>
          <a:xfrm>
            <a:off x="4267200" y="4084712"/>
            <a:ext cx="533400" cy="533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11" name="Oval 10"/>
          <p:cNvSpPr/>
          <p:nvPr/>
        </p:nvSpPr>
        <p:spPr>
          <a:xfrm>
            <a:off x="3810000" y="2636912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sz="2400" baseline="-25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724400" y="2636912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cxnSp>
        <p:nvCxnSpPr>
          <p:cNvPr id="22" name="Straight Arrow Connector 21"/>
          <p:cNvCxnSpPr>
            <a:stCxn id="8" idx="0"/>
            <a:endCxn id="11" idx="4"/>
          </p:cNvCxnSpPr>
          <p:nvPr/>
        </p:nvCxnSpPr>
        <p:spPr>
          <a:xfrm flipV="1">
            <a:off x="2705100" y="3170312"/>
            <a:ext cx="1371600" cy="914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0"/>
            <a:endCxn id="11" idx="4"/>
          </p:cNvCxnSpPr>
          <p:nvPr/>
        </p:nvCxnSpPr>
        <p:spPr>
          <a:xfrm rot="16200000" flipV="1">
            <a:off x="3848100" y="3398912"/>
            <a:ext cx="914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0"/>
            <a:endCxn id="12" idx="4"/>
          </p:cNvCxnSpPr>
          <p:nvPr/>
        </p:nvCxnSpPr>
        <p:spPr>
          <a:xfrm flipV="1">
            <a:off x="2705100" y="3170312"/>
            <a:ext cx="2286000" cy="914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0"/>
            <a:endCxn id="12" idx="4"/>
          </p:cNvCxnSpPr>
          <p:nvPr/>
        </p:nvCxnSpPr>
        <p:spPr>
          <a:xfrm rot="5400000" flipH="1" flipV="1">
            <a:off x="4305300" y="3398912"/>
            <a:ext cx="914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895600" y="2636912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29" name="Oval 28"/>
          <p:cNvSpPr/>
          <p:nvPr/>
        </p:nvSpPr>
        <p:spPr>
          <a:xfrm>
            <a:off x="5638800" y="2636912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32" name="Oval 31"/>
          <p:cNvSpPr/>
          <p:nvPr/>
        </p:nvSpPr>
        <p:spPr>
          <a:xfrm>
            <a:off x="1066800" y="2636912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33" name="Oval 32"/>
          <p:cNvSpPr/>
          <p:nvPr/>
        </p:nvSpPr>
        <p:spPr>
          <a:xfrm>
            <a:off x="1981200" y="2636912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cxnSp>
        <p:nvCxnSpPr>
          <p:cNvPr id="54" name="Straight Arrow Connector 53"/>
          <p:cNvCxnSpPr>
            <a:stCxn id="8" idx="0"/>
            <a:endCxn id="32" idx="4"/>
          </p:cNvCxnSpPr>
          <p:nvPr/>
        </p:nvCxnSpPr>
        <p:spPr>
          <a:xfrm flipH="1" flipV="1">
            <a:off x="1333500" y="3170312"/>
            <a:ext cx="1371600" cy="914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9" idx="0"/>
            <a:endCxn id="32" idx="4"/>
          </p:cNvCxnSpPr>
          <p:nvPr/>
        </p:nvCxnSpPr>
        <p:spPr>
          <a:xfrm flipH="1" flipV="1">
            <a:off x="1333500" y="3170312"/>
            <a:ext cx="3200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0"/>
            <a:endCxn id="33" idx="4"/>
          </p:cNvCxnSpPr>
          <p:nvPr/>
        </p:nvCxnSpPr>
        <p:spPr>
          <a:xfrm flipH="1" flipV="1">
            <a:off x="2247900" y="3170312"/>
            <a:ext cx="457200" cy="914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9" idx="0"/>
            <a:endCxn id="33" idx="4"/>
          </p:cNvCxnSpPr>
          <p:nvPr/>
        </p:nvCxnSpPr>
        <p:spPr>
          <a:xfrm flipH="1" flipV="1">
            <a:off x="2247900" y="3170312"/>
            <a:ext cx="22860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0"/>
            <a:endCxn id="28" idx="4"/>
          </p:cNvCxnSpPr>
          <p:nvPr/>
        </p:nvCxnSpPr>
        <p:spPr>
          <a:xfrm flipV="1">
            <a:off x="2705100" y="3170312"/>
            <a:ext cx="457200" cy="914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9" idx="0"/>
            <a:endCxn id="28" idx="4"/>
          </p:cNvCxnSpPr>
          <p:nvPr/>
        </p:nvCxnSpPr>
        <p:spPr>
          <a:xfrm flipH="1" flipV="1">
            <a:off x="3162300" y="3170312"/>
            <a:ext cx="13716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8" idx="0"/>
            <a:endCxn id="29" idx="4"/>
          </p:cNvCxnSpPr>
          <p:nvPr/>
        </p:nvCxnSpPr>
        <p:spPr>
          <a:xfrm flipV="1">
            <a:off x="2705100" y="3170312"/>
            <a:ext cx="3200400" cy="914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9" idx="0"/>
            <a:endCxn id="29" idx="4"/>
          </p:cNvCxnSpPr>
          <p:nvPr/>
        </p:nvCxnSpPr>
        <p:spPr>
          <a:xfrm flipV="1">
            <a:off x="4533900" y="3170312"/>
            <a:ext cx="13716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301019" y="2636912"/>
            <a:ext cx="1818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Kohonen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Layer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307323" y="4084712"/>
            <a:ext cx="1406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Input Layer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48574" y="1673629"/>
            <a:ext cx="1854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Neighbourhood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5" name="Straight Arrow Connector 4"/>
          <p:cNvCxnSpPr>
            <a:endCxn id="28" idx="0"/>
          </p:cNvCxnSpPr>
          <p:nvPr/>
        </p:nvCxnSpPr>
        <p:spPr>
          <a:xfrm flipH="1">
            <a:off x="3162300" y="2196849"/>
            <a:ext cx="329580" cy="440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670048" y="2203190"/>
            <a:ext cx="329580" cy="440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779912" y="2679303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BMU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52204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</a:t>
            </a:r>
            <a:r>
              <a:rPr lang="en-US" dirty="0" err="1"/>
              <a:t>Kohonen</a:t>
            </a:r>
            <a:r>
              <a:rPr lang="en-US" dirty="0"/>
              <a:t> Network</a:t>
            </a:r>
            <a:endParaRPr lang="th-TH" dirty="0"/>
          </a:p>
        </p:txBody>
      </p:sp>
      <p:sp>
        <p:nvSpPr>
          <p:cNvPr id="91" name="Oval 90"/>
          <p:cNvSpPr/>
          <p:nvPr/>
        </p:nvSpPr>
        <p:spPr>
          <a:xfrm>
            <a:off x="1774304" y="5631904"/>
            <a:ext cx="533400" cy="533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92" name="Oval 91"/>
          <p:cNvSpPr/>
          <p:nvPr/>
        </p:nvSpPr>
        <p:spPr>
          <a:xfrm>
            <a:off x="3603104" y="5631903"/>
            <a:ext cx="533400" cy="533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cxnSp>
        <p:nvCxnSpPr>
          <p:cNvPr id="95" name="Straight Arrow Connector 94"/>
          <p:cNvCxnSpPr>
            <a:stCxn id="91" idx="0"/>
            <a:endCxn id="93" idx="4"/>
          </p:cNvCxnSpPr>
          <p:nvPr/>
        </p:nvCxnSpPr>
        <p:spPr>
          <a:xfrm flipV="1">
            <a:off x="2041004" y="4717503"/>
            <a:ext cx="1371600" cy="914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92" idx="0"/>
            <a:endCxn id="93" idx="4"/>
          </p:cNvCxnSpPr>
          <p:nvPr/>
        </p:nvCxnSpPr>
        <p:spPr>
          <a:xfrm rot="16200000" flipV="1">
            <a:off x="3184004" y="4946103"/>
            <a:ext cx="914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91" idx="0"/>
            <a:endCxn id="94" idx="4"/>
          </p:cNvCxnSpPr>
          <p:nvPr/>
        </p:nvCxnSpPr>
        <p:spPr>
          <a:xfrm flipV="1">
            <a:off x="2041004" y="4717503"/>
            <a:ext cx="2286000" cy="914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92" idx="0"/>
            <a:endCxn id="94" idx="4"/>
          </p:cNvCxnSpPr>
          <p:nvPr/>
        </p:nvCxnSpPr>
        <p:spPr>
          <a:xfrm rot="5400000" flipH="1" flipV="1">
            <a:off x="3641204" y="4946103"/>
            <a:ext cx="914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91" idx="0"/>
            <a:endCxn id="101" idx="4"/>
          </p:cNvCxnSpPr>
          <p:nvPr/>
        </p:nvCxnSpPr>
        <p:spPr>
          <a:xfrm flipH="1" flipV="1">
            <a:off x="669404" y="4717503"/>
            <a:ext cx="1371600" cy="914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92" idx="0"/>
            <a:endCxn id="101" idx="4"/>
          </p:cNvCxnSpPr>
          <p:nvPr/>
        </p:nvCxnSpPr>
        <p:spPr>
          <a:xfrm flipH="1" flipV="1">
            <a:off x="669404" y="4717503"/>
            <a:ext cx="3200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91" idx="0"/>
            <a:endCxn id="102" idx="4"/>
          </p:cNvCxnSpPr>
          <p:nvPr/>
        </p:nvCxnSpPr>
        <p:spPr>
          <a:xfrm flipH="1" flipV="1">
            <a:off x="1583804" y="4717503"/>
            <a:ext cx="457200" cy="914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92" idx="0"/>
            <a:endCxn id="102" idx="4"/>
          </p:cNvCxnSpPr>
          <p:nvPr/>
        </p:nvCxnSpPr>
        <p:spPr>
          <a:xfrm flipH="1" flipV="1">
            <a:off x="1583804" y="4717503"/>
            <a:ext cx="22860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91" idx="0"/>
            <a:endCxn id="99" idx="4"/>
          </p:cNvCxnSpPr>
          <p:nvPr/>
        </p:nvCxnSpPr>
        <p:spPr>
          <a:xfrm flipV="1">
            <a:off x="2041004" y="4717503"/>
            <a:ext cx="457200" cy="914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92" idx="0"/>
            <a:endCxn id="99" idx="4"/>
          </p:cNvCxnSpPr>
          <p:nvPr/>
        </p:nvCxnSpPr>
        <p:spPr>
          <a:xfrm flipH="1" flipV="1">
            <a:off x="2498204" y="4717503"/>
            <a:ext cx="13716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91" idx="0"/>
            <a:endCxn id="100" idx="4"/>
          </p:cNvCxnSpPr>
          <p:nvPr/>
        </p:nvCxnSpPr>
        <p:spPr>
          <a:xfrm flipV="1">
            <a:off x="2041004" y="4717503"/>
            <a:ext cx="3200400" cy="914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2" idx="0"/>
            <a:endCxn id="100" idx="4"/>
          </p:cNvCxnSpPr>
          <p:nvPr/>
        </p:nvCxnSpPr>
        <p:spPr>
          <a:xfrm flipV="1">
            <a:off x="3869804" y="4717503"/>
            <a:ext cx="13716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1774533" y="5631903"/>
            <a:ext cx="533400" cy="533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113" name="Oval 112"/>
          <p:cNvSpPr/>
          <p:nvPr/>
        </p:nvSpPr>
        <p:spPr>
          <a:xfrm>
            <a:off x="3602875" y="5631903"/>
            <a:ext cx="533400" cy="533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cxnSp>
        <p:nvCxnSpPr>
          <p:cNvPr id="116" name="Straight Arrow Connector 115"/>
          <p:cNvCxnSpPr>
            <a:stCxn id="112" idx="0"/>
            <a:endCxn id="114" idx="4"/>
          </p:cNvCxnSpPr>
          <p:nvPr/>
        </p:nvCxnSpPr>
        <p:spPr>
          <a:xfrm flipV="1">
            <a:off x="2041233" y="4034408"/>
            <a:ext cx="1638071" cy="1597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13" idx="0"/>
            <a:endCxn id="114" idx="4"/>
          </p:cNvCxnSpPr>
          <p:nvPr/>
        </p:nvCxnSpPr>
        <p:spPr>
          <a:xfrm flipH="1" flipV="1">
            <a:off x="3679304" y="4034408"/>
            <a:ext cx="190271" cy="1597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12" idx="0"/>
            <a:endCxn id="115" idx="4"/>
          </p:cNvCxnSpPr>
          <p:nvPr/>
        </p:nvCxnSpPr>
        <p:spPr>
          <a:xfrm flipV="1">
            <a:off x="2041233" y="4034408"/>
            <a:ext cx="2552471" cy="1597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13" idx="0"/>
            <a:endCxn id="115" idx="4"/>
          </p:cNvCxnSpPr>
          <p:nvPr/>
        </p:nvCxnSpPr>
        <p:spPr>
          <a:xfrm flipV="1">
            <a:off x="3869575" y="4034408"/>
            <a:ext cx="724129" cy="1597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12" idx="0"/>
            <a:endCxn id="122" idx="4"/>
          </p:cNvCxnSpPr>
          <p:nvPr/>
        </p:nvCxnSpPr>
        <p:spPr>
          <a:xfrm flipH="1" flipV="1">
            <a:off x="936104" y="4034408"/>
            <a:ext cx="1105129" cy="1597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13" idx="0"/>
            <a:endCxn id="122" idx="4"/>
          </p:cNvCxnSpPr>
          <p:nvPr/>
        </p:nvCxnSpPr>
        <p:spPr>
          <a:xfrm flipH="1" flipV="1">
            <a:off x="936104" y="4034408"/>
            <a:ext cx="2933471" cy="1597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12" idx="0"/>
            <a:endCxn id="126" idx="4"/>
          </p:cNvCxnSpPr>
          <p:nvPr/>
        </p:nvCxnSpPr>
        <p:spPr>
          <a:xfrm flipH="1" flipV="1">
            <a:off x="1850504" y="4034408"/>
            <a:ext cx="190729" cy="1597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13" idx="0"/>
            <a:endCxn id="126" idx="4"/>
          </p:cNvCxnSpPr>
          <p:nvPr/>
        </p:nvCxnSpPr>
        <p:spPr>
          <a:xfrm flipH="1" flipV="1">
            <a:off x="1850504" y="4034408"/>
            <a:ext cx="2019071" cy="1597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12" idx="0"/>
            <a:endCxn id="120" idx="4"/>
          </p:cNvCxnSpPr>
          <p:nvPr/>
        </p:nvCxnSpPr>
        <p:spPr>
          <a:xfrm flipV="1">
            <a:off x="2041233" y="4034408"/>
            <a:ext cx="723671" cy="1597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13" idx="0"/>
            <a:endCxn id="120" idx="4"/>
          </p:cNvCxnSpPr>
          <p:nvPr/>
        </p:nvCxnSpPr>
        <p:spPr>
          <a:xfrm flipH="1" flipV="1">
            <a:off x="2764904" y="4034408"/>
            <a:ext cx="1104671" cy="1597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12" idx="0"/>
            <a:endCxn id="121" idx="4"/>
          </p:cNvCxnSpPr>
          <p:nvPr/>
        </p:nvCxnSpPr>
        <p:spPr>
          <a:xfrm flipV="1">
            <a:off x="2041233" y="4034408"/>
            <a:ext cx="3466871" cy="1597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13" idx="0"/>
            <a:endCxn id="121" idx="4"/>
          </p:cNvCxnSpPr>
          <p:nvPr/>
        </p:nvCxnSpPr>
        <p:spPr>
          <a:xfrm flipV="1">
            <a:off x="3869575" y="4034408"/>
            <a:ext cx="1638529" cy="1597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>
          <a:xfrm>
            <a:off x="1774072" y="5635525"/>
            <a:ext cx="533400" cy="533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136" name="Oval 135"/>
          <p:cNvSpPr/>
          <p:nvPr/>
        </p:nvSpPr>
        <p:spPr>
          <a:xfrm>
            <a:off x="3602875" y="5631902"/>
            <a:ext cx="533400" cy="533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cxnSp>
        <p:nvCxnSpPr>
          <p:cNvPr id="139" name="Straight Arrow Connector 138"/>
          <p:cNvCxnSpPr>
            <a:stCxn id="135" idx="0"/>
            <a:endCxn id="137" idx="4"/>
          </p:cNvCxnSpPr>
          <p:nvPr/>
        </p:nvCxnSpPr>
        <p:spPr>
          <a:xfrm flipV="1">
            <a:off x="2040772" y="3314328"/>
            <a:ext cx="1905232" cy="2321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36" idx="0"/>
            <a:endCxn id="137" idx="4"/>
          </p:cNvCxnSpPr>
          <p:nvPr/>
        </p:nvCxnSpPr>
        <p:spPr>
          <a:xfrm flipV="1">
            <a:off x="3869575" y="3314328"/>
            <a:ext cx="76429" cy="23175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35" idx="0"/>
            <a:endCxn id="138" idx="4"/>
          </p:cNvCxnSpPr>
          <p:nvPr/>
        </p:nvCxnSpPr>
        <p:spPr>
          <a:xfrm flipV="1">
            <a:off x="2040772" y="3314328"/>
            <a:ext cx="2819632" cy="2321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36" idx="0"/>
            <a:endCxn id="138" idx="4"/>
          </p:cNvCxnSpPr>
          <p:nvPr/>
        </p:nvCxnSpPr>
        <p:spPr>
          <a:xfrm flipV="1">
            <a:off x="3869575" y="3314328"/>
            <a:ext cx="990829" cy="23175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35" idx="0"/>
            <a:endCxn id="145" idx="4"/>
          </p:cNvCxnSpPr>
          <p:nvPr/>
        </p:nvCxnSpPr>
        <p:spPr>
          <a:xfrm flipH="1" flipV="1">
            <a:off x="1202804" y="3314328"/>
            <a:ext cx="837968" cy="2321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36" idx="0"/>
            <a:endCxn id="145" idx="4"/>
          </p:cNvCxnSpPr>
          <p:nvPr/>
        </p:nvCxnSpPr>
        <p:spPr>
          <a:xfrm flipH="1" flipV="1">
            <a:off x="1202804" y="3314328"/>
            <a:ext cx="2666771" cy="23175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35" idx="0"/>
            <a:endCxn id="146" idx="4"/>
          </p:cNvCxnSpPr>
          <p:nvPr/>
        </p:nvCxnSpPr>
        <p:spPr>
          <a:xfrm flipV="1">
            <a:off x="2040772" y="3314328"/>
            <a:ext cx="76432" cy="2321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36" idx="0"/>
            <a:endCxn id="146" idx="4"/>
          </p:cNvCxnSpPr>
          <p:nvPr/>
        </p:nvCxnSpPr>
        <p:spPr>
          <a:xfrm flipH="1" flipV="1">
            <a:off x="2117204" y="3314328"/>
            <a:ext cx="1752371" cy="23175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35" idx="0"/>
            <a:endCxn id="143" idx="4"/>
          </p:cNvCxnSpPr>
          <p:nvPr/>
        </p:nvCxnSpPr>
        <p:spPr>
          <a:xfrm flipV="1">
            <a:off x="2040772" y="3314328"/>
            <a:ext cx="990832" cy="2321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36" idx="0"/>
            <a:endCxn id="143" idx="4"/>
          </p:cNvCxnSpPr>
          <p:nvPr/>
        </p:nvCxnSpPr>
        <p:spPr>
          <a:xfrm flipH="1" flipV="1">
            <a:off x="3031604" y="3314328"/>
            <a:ext cx="837971" cy="23175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35" idx="0"/>
            <a:endCxn id="144" idx="4"/>
          </p:cNvCxnSpPr>
          <p:nvPr/>
        </p:nvCxnSpPr>
        <p:spPr>
          <a:xfrm flipV="1">
            <a:off x="2040772" y="3314328"/>
            <a:ext cx="3734032" cy="2321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36" idx="0"/>
            <a:endCxn id="144" idx="4"/>
          </p:cNvCxnSpPr>
          <p:nvPr/>
        </p:nvCxnSpPr>
        <p:spPr>
          <a:xfrm flipV="1">
            <a:off x="3869575" y="3314328"/>
            <a:ext cx="1905229" cy="23175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/>
          <p:cNvSpPr/>
          <p:nvPr/>
        </p:nvSpPr>
        <p:spPr>
          <a:xfrm>
            <a:off x="1773843" y="5631902"/>
            <a:ext cx="533400" cy="533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162" name="Oval 161"/>
          <p:cNvSpPr/>
          <p:nvPr/>
        </p:nvSpPr>
        <p:spPr>
          <a:xfrm>
            <a:off x="3602760" y="5630091"/>
            <a:ext cx="533400" cy="533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cxnSp>
        <p:nvCxnSpPr>
          <p:cNvPr id="165" name="Straight Arrow Connector 164"/>
          <p:cNvCxnSpPr>
            <a:stCxn id="161" idx="0"/>
            <a:endCxn id="163" idx="4"/>
          </p:cNvCxnSpPr>
          <p:nvPr/>
        </p:nvCxnSpPr>
        <p:spPr>
          <a:xfrm flipV="1">
            <a:off x="2040543" y="2594248"/>
            <a:ext cx="2172161" cy="3037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62" idx="0"/>
            <a:endCxn id="163" idx="4"/>
          </p:cNvCxnSpPr>
          <p:nvPr/>
        </p:nvCxnSpPr>
        <p:spPr>
          <a:xfrm flipV="1">
            <a:off x="3869460" y="2594248"/>
            <a:ext cx="343244" cy="30358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161" idx="0"/>
            <a:endCxn id="164" idx="4"/>
          </p:cNvCxnSpPr>
          <p:nvPr/>
        </p:nvCxnSpPr>
        <p:spPr>
          <a:xfrm flipV="1">
            <a:off x="2040543" y="2594248"/>
            <a:ext cx="3086561" cy="3037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162" idx="0"/>
            <a:endCxn id="164" idx="4"/>
          </p:cNvCxnSpPr>
          <p:nvPr/>
        </p:nvCxnSpPr>
        <p:spPr>
          <a:xfrm flipV="1">
            <a:off x="3869460" y="2594248"/>
            <a:ext cx="1257644" cy="30358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61" idx="0"/>
            <a:endCxn id="171" idx="4"/>
          </p:cNvCxnSpPr>
          <p:nvPr/>
        </p:nvCxnSpPr>
        <p:spPr>
          <a:xfrm flipH="1" flipV="1">
            <a:off x="1469504" y="2594248"/>
            <a:ext cx="571039" cy="3037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62" idx="0"/>
            <a:endCxn id="171" idx="4"/>
          </p:cNvCxnSpPr>
          <p:nvPr/>
        </p:nvCxnSpPr>
        <p:spPr>
          <a:xfrm flipH="1" flipV="1">
            <a:off x="1469504" y="2594248"/>
            <a:ext cx="2399956" cy="30358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161" idx="0"/>
            <a:endCxn id="172" idx="4"/>
          </p:cNvCxnSpPr>
          <p:nvPr/>
        </p:nvCxnSpPr>
        <p:spPr>
          <a:xfrm flipV="1">
            <a:off x="2040543" y="2594248"/>
            <a:ext cx="343361" cy="3037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162" idx="0"/>
            <a:endCxn id="172" idx="4"/>
          </p:cNvCxnSpPr>
          <p:nvPr/>
        </p:nvCxnSpPr>
        <p:spPr>
          <a:xfrm flipH="1" flipV="1">
            <a:off x="2383904" y="2594248"/>
            <a:ext cx="1485556" cy="30358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stCxn id="161" idx="0"/>
            <a:endCxn id="169" idx="4"/>
          </p:cNvCxnSpPr>
          <p:nvPr/>
        </p:nvCxnSpPr>
        <p:spPr>
          <a:xfrm flipV="1">
            <a:off x="2040543" y="2594248"/>
            <a:ext cx="1257761" cy="3037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162" idx="0"/>
            <a:endCxn id="169" idx="4"/>
          </p:cNvCxnSpPr>
          <p:nvPr/>
        </p:nvCxnSpPr>
        <p:spPr>
          <a:xfrm flipH="1" flipV="1">
            <a:off x="3298304" y="2594248"/>
            <a:ext cx="571156" cy="30358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>
            <a:stCxn id="161" idx="0"/>
            <a:endCxn id="170" idx="4"/>
          </p:cNvCxnSpPr>
          <p:nvPr/>
        </p:nvCxnSpPr>
        <p:spPr>
          <a:xfrm flipV="1">
            <a:off x="2040543" y="2594248"/>
            <a:ext cx="4000961" cy="3037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stCxn id="162" idx="0"/>
            <a:endCxn id="170" idx="4"/>
          </p:cNvCxnSpPr>
          <p:nvPr/>
        </p:nvCxnSpPr>
        <p:spPr>
          <a:xfrm flipV="1">
            <a:off x="3869460" y="2594248"/>
            <a:ext cx="2172044" cy="30358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Oval 192"/>
          <p:cNvSpPr/>
          <p:nvPr/>
        </p:nvSpPr>
        <p:spPr>
          <a:xfrm>
            <a:off x="1771591" y="5635523"/>
            <a:ext cx="533400" cy="533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194" name="Oval 193"/>
          <p:cNvSpPr/>
          <p:nvPr/>
        </p:nvSpPr>
        <p:spPr>
          <a:xfrm>
            <a:off x="3605012" y="5630090"/>
            <a:ext cx="533400" cy="533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cxnSp>
        <p:nvCxnSpPr>
          <p:cNvPr id="197" name="Straight Arrow Connector 196"/>
          <p:cNvCxnSpPr>
            <a:stCxn id="193" idx="0"/>
            <a:endCxn id="195" idx="4"/>
          </p:cNvCxnSpPr>
          <p:nvPr/>
        </p:nvCxnSpPr>
        <p:spPr>
          <a:xfrm flipV="1">
            <a:off x="2038291" y="1874168"/>
            <a:ext cx="2441113" cy="3761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stCxn id="194" idx="0"/>
            <a:endCxn id="195" idx="4"/>
          </p:cNvCxnSpPr>
          <p:nvPr/>
        </p:nvCxnSpPr>
        <p:spPr>
          <a:xfrm flipV="1">
            <a:off x="3871712" y="1874168"/>
            <a:ext cx="607692" cy="37559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93" idx="0"/>
            <a:endCxn id="196" idx="4"/>
          </p:cNvCxnSpPr>
          <p:nvPr/>
        </p:nvCxnSpPr>
        <p:spPr>
          <a:xfrm flipV="1">
            <a:off x="2038291" y="1874168"/>
            <a:ext cx="3355513" cy="3761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94" idx="0"/>
            <a:endCxn id="196" idx="4"/>
          </p:cNvCxnSpPr>
          <p:nvPr/>
        </p:nvCxnSpPr>
        <p:spPr>
          <a:xfrm flipV="1">
            <a:off x="3871712" y="1874168"/>
            <a:ext cx="1522092" cy="37559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193" idx="0"/>
            <a:endCxn id="203" idx="4"/>
          </p:cNvCxnSpPr>
          <p:nvPr/>
        </p:nvCxnSpPr>
        <p:spPr>
          <a:xfrm flipH="1" flipV="1">
            <a:off x="1736204" y="1874168"/>
            <a:ext cx="302087" cy="3761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94" idx="0"/>
            <a:endCxn id="203" idx="4"/>
          </p:cNvCxnSpPr>
          <p:nvPr/>
        </p:nvCxnSpPr>
        <p:spPr>
          <a:xfrm flipH="1" flipV="1">
            <a:off x="1736204" y="1874168"/>
            <a:ext cx="2135508" cy="37559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193" idx="0"/>
            <a:endCxn id="204" idx="4"/>
          </p:cNvCxnSpPr>
          <p:nvPr/>
        </p:nvCxnSpPr>
        <p:spPr>
          <a:xfrm flipV="1">
            <a:off x="2038291" y="1874168"/>
            <a:ext cx="612313" cy="3761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194" idx="0"/>
            <a:endCxn id="204" idx="4"/>
          </p:cNvCxnSpPr>
          <p:nvPr/>
        </p:nvCxnSpPr>
        <p:spPr>
          <a:xfrm flipH="1" flipV="1">
            <a:off x="2650604" y="1874168"/>
            <a:ext cx="1221108" cy="37559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stCxn id="193" idx="0"/>
            <a:endCxn id="201" idx="4"/>
          </p:cNvCxnSpPr>
          <p:nvPr/>
        </p:nvCxnSpPr>
        <p:spPr>
          <a:xfrm flipV="1">
            <a:off x="2038291" y="1874168"/>
            <a:ext cx="1526713" cy="3761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194" idx="0"/>
            <a:endCxn id="201" idx="4"/>
          </p:cNvCxnSpPr>
          <p:nvPr/>
        </p:nvCxnSpPr>
        <p:spPr>
          <a:xfrm flipH="1" flipV="1">
            <a:off x="3565004" y="1874168"/>
            <a:ext cx="306708" cy="37559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stCxn id="193" idx="0"/>
            <a:endCxn id="202" idx="4"/>
          </p:cNvCxnSpPr>
          <p:nvPr/>
        </p:nvCxnSpPr>
        <p:spPr>
          <a:xfrm flipV="1">
            <a:off x="2038291" y="1874168"/>
            <a:ext cx="4269913" cy="3761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>
            <a:stCxn id="194" idx="0"/>
            <a:endCxn id="202" idx="4"/>
          </p:cNvCxnSpPr>
          <p:nvPr/>
        </p:nvCxnSpPr>
        <p:spPr>
          <a:xfrm flipV="1">
            <a:off x="3871712" y="1874168"/>
            <a:ext cx="2436492" cy="37559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3145904" y="4184103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sz="2400" baseline="-25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4" name="Oval 93"/>
          <p:cNvSpPr/>
          <p:nvPr/>
        </p:nvSpPr>
        <p:spPr>
          <a:xfrm>
            <a:off x="4060304" y="4184103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99" name="Oval 98"/>
          <p:cNvSpPr/>
          <p:nvPr/>
        </p:nvSpPr>
        <p:spPr>
          <a:xfrm>
            <a:off x="2231504" y="4184103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100" name="Oval 99"/>
          <p:cNvSpPr/>
          <p:nvPr/>
        </p:nvSpPr>
        <p:spPr>
          <a:xfrm>
            <a:off x="4974704" y="4184103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101" name="Oval 100"/>
          <p:cNvSpPr/>
          <p:nvPr/>
        </p:nvSpPr>
        <p:spPr>
          <a:xfrm>
            <a:off x="402704" y="4184103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102" name="Oval 101"/>
          <p:cNvSpPr/>
          <p:nvPr/>
        </p:nvSpPr>
        <p:spPr>
          <a:xfrm>
            <a:off x="1317104" y="4184103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114" name="Oval 113"/>
          <p:cNvSpPr/>
          <p:nvPr/>
        </p:nvSpPr>
        <p:spPr>
          <a:xfrm>
            <a:off x="3412604" y="3501008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sz="2400" baseline="-25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4327004" y="3501008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120" name="Oval 119"/>
          <p:cNvSpPr/>
          <p:nvPr/>
        </p:nvSpPr>
        <p:spPr>
          <a:xfrm>
            <a:off x="2498204" y="3501008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121" name="Oval 120"/>
          <p:cNvSpPr/>
          <p:nvPr/>
        </p:nvSpPr>
        <p:spPr>
          <a:xfrm>
            <a:off x="5241404" y="3501008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122" name="Oval 121"/>
          <p:cNvSpPr/>
          <p:nvPr/>
        </p:nvSpPr>
        <p:spPr>
          <a:xfrm>
            <a:off x="669404" y="3501008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126" name="Oval 125"/>
          <p:cNvSpPr/>
          <p:nvPr/>
        </p:nvSpPr>
        <p:spPr>
          <a:xfrm>
            <a:off x="1583804" y="3501008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137" name="Oval 136"/>
          <p:cNvSpPr/>
          <p:nvPr/>
        </p:nvSpPr>
        <p:spPr>
          <a:xfrm>
            <a:off x="3679304" y="2780928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sz="2400" baseline="-25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4593704" y="2780928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143" name="Oval 142"/>
          <p:cNvSpPr/>
          <p:nvPr/>
        </p:nvSpPr>
        <p:spPr>
          <a:xfrm>
            <a:off x="2764904" y="2780928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144" name="Oval 143"/>
          <p:cNvSpPr/>
          <p:nvPr/>
        </p:nvSpPr>
        <p:spPr>
          <a:xfrm>
            <a:off x="5508104" y="2780928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145" name="Oval 144"/>
          <p:cNvSpPr/>
          <p:nvPr/>
        </p:nvSpPr>
        <p:spPr>
          <a:xfrm>
            <a:off x="936104" y="2780928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146" name="Oval 145"/>
          <p:cNvSpPr/>
          <p:nvPr/>
        </p:nvSpPr>
        <p:spPr>
          <a:xfrm>
            <a:off x="1850504" y="2780928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163" name="Oval 162"/>
          <p:cNvSpPr/>
          <p:nvPr/>
        </p:nvSpPr>
        <p:spPr>
          <a:xfrm>
            <a:off x="3946004" y="2060848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sz="2400" baseline="-25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4860404" y="2060848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169" name="Oval 168"/>
          <p:cNvSpPr/>
          <p:nvPr/>
        </p:nvSpPr>
        <p:spPr>
          <a:xfrm>
            <a:off x="3031604" y="2060848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170" name="Oval 169"/>
          <p:cNvSpPr/>
          <p:nvPr/>
        </p:nvSpPr>
        <p:spPr>
          <a:xfrm>
            <a:off x="5774804" y="2060848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171" name="Oval 170"/>
          <p:cNvSpPr/>
          <p:nvPr/>
        </p:nvSpPr>
        <p:spPr>
          <a:xfrm>
            <a:off x="1202804" y="2060848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172" name="Oval 171"/>
          <p:cNvSpPr/>
          <p:nvPr/>
        </p:nvSpPr>
        <p:spPr>
          <a:xfrm>
            <a:off x="2117204" y="2060848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195" name="Oval 194"/>
          <p:cNvSpPr/>
          <p:nvPr/>
        </p:nvSpPr>
        <p:spPr>
          <a:xfrm>
            <a:off x="4212704" y="1340768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sz="2400" baseline="-25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96" name="Oval 195"/>
          <p:cNvSpPr/>
          <p:nvPr/>
        </p:nvSpPr>
        <p:spPr>
          <a:xfrm>
            <a:off x="5127104" y="1340768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201" name="Oval 200"/>
          <p:cNvSpPr/>
          <p:nvPr/>
        </p:nvSpPr>
        <p:spPr>
          <a:xfrm>
            <a:off x="3298304" y="1340768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202" name="Oval 201"/>
          <p:cNvSpPr/>
          <p:nvPr/>
        </p:nvSpPr>
        <p:spPr>
          <a:xfrm>
            <a:off x="6041504" y="1340768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203" name="Oval 202"/>
          <p:cNvSpPr/>
          <p:nvPr/>
        </p:nvSpPr>
        <p:spPr>
          <a:xfrm>
            <a:off x="1469504" y="1340768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204" name="Oval 203"/>
          <p:cNvSpPr/>
          <p:nvPr/>
        </p:nvSpPr>
        <p:spPr>
          <a:xfrm>
            <a:off x="2383904" y="1340768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231" name="TextBox 230"/>
          <p:cNvSpPr txBox="1"/>
          <p:nvPr/>
        </p:nvSpPr>
        <p:spPr>
          <a:xfrm>
            <a:off x="2730660" y="2852936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BMU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2350599" y="2055415"/>
            <a:ext cx="1854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Neighbourhood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33" name="Parallelogram 232"/>
          <p:cNvSpPr/>
          <p:nvPr/>
        </p:nvSpPr>
        <p:spPr>
          <a:xfrm>
            <a:off x="1390591" y="1991091"/>
            <a:ext cx="3362822" cy="2099217"/>
          </a:xfrm>
          <a:prstGeom prst="parallelogram">
            <a:avLst>
              <a:gd name="adj" fmla="val 34900"/>
            </a:avLst>
          </a:prstGeom>
          <a:solidFill>
            <a:srgbClr val="727CA3">
              <a:alpha val="40000"/>
            </a:srgb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4" name="TextBox 233"/>
          <p:cNvSpPr txBox="1"/>
          <p:nvPr/>
        </p:nvSpPr>
        <p:spPr>
          <a:xfrm>
            <a:off x="6231483" y="2852936"/>
            <a:ext cx="1818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Kohonen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Layer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4385239" y="5708606"/>
            <a:ext cx="1406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Input Layer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79579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Vector</a:t>
            </a:r>
            <a:endParaRPr lang="th-TH" dirty="0"/>
          </a:p>
        </p:txBody>
      </p:sp>
      <p:sp>
        <p:nvSpPr>
          <p:cNvPr id="6" name="Oval 5"/>
          <p:cNvSpPr/>
          <p:nvPr/>
        </p:nvSpPr>
        <p:spPr>
          <a:xfrm>
            <a:off x="5032648" y="2276872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8" name="Oval 7"/>
          <p:cNvSpPr/>
          <p:nvPr/>
        </p:nvSpPr>
        <p:spPr>
          <a:xfrm>
            <a:off x="3203848" y="2276872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9" name="Oval 8"/>
          <p:cNvSpPr/>
          <p:nvPr/>
        </p:nvSpPr>
        <p:spPr>
          <a:xfrm>
            <a:off x="4118248" y="2276872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12" name="Oval 11"/>
          <p:cNvSpPr/>
          <p:nvPr/>
        </p:nvSpPr>
        <p:spPr>
          <a:xfrm>
            <a:off x="5032648" y="3158881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14" name="Oval 13"/>
          <p:cNvSpPr/>
          <p:nvPr/>
        </p:nvSpPr>
        <p:spPr>
          <a:xfrm>
            <a:off x="3203848" y="3158881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15" name="Oval 14"/>
          <p:cNvSpPr/>
          <p:nvPr/>
        </p:nvSpPr>
        <p:spPr>
          <a:xfrm>
            <a:off x="4118248" y="3158881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18" name="Oval 17"/>
          <p:cNvSpPr/>
          <p:nvPr/>
        </p:nvSpPr>
        <p:spPr>
          <a:xfrm>
            <a:off x="5032648" y="4040890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20" name="Oval 19"/>
          <p:cNvSpPr/>
          <p:nvPr/>
        </p:nvSpPr>
        <p:spPr>
          <a:xfrm>
            <a:off x="3203848" y="4040890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21" name="Oval 20"/>
          <p:cNvSpPr/>
          <p:nvPr/>
        </p:nvSpPr>
        <p:spPr>
          <a:xfrm>
            <a:off x="4118248" y="4040890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3219517" y="2330335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1,1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136839" y="2330335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1,2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048317" y="2330335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1,3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219517" y="3202164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2,1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136839" y="3202164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2,2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048317" y="3202164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2,3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21689" y="4076135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3,1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139011" y="4076135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3,2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050489" y="4076135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3,3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aphicFrame>
        <p:nvGraphicFramePr>
          <p:cNvPr id="5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166913"/>
              </p:ext>
            </p:extLst>
          </p:nvPr>
        </p:nvGraphicFramePr>
        <p:xfrm>
          <a:off x="3608227" y="3634286"/>
          <a:ext cx="654238" cy="46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Equation" r:id="rId3" imgW="266400" imgH="190440" progId="Equation.DSMT4">
                  <p:embed/>
                </p:oleObj>
              </mc:Choice>
              <mc:Fallback>
                <p:oleObj name="Equation" r:id="rId3" imgW="26640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08227" y="3634286"/>
                        <a:ext cx="654238" cy="467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0562809"/>
              </p:ext>
            </p:extLst>
          </p:nvPr>
        </p:nvGraphicFramePr>
        <p:xfrm>
          <a:off x="4714955" y="2754354"/>
          <a:ext cx="28098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Equation" r:id="rId5" imgW="114120" imgH="190440" progId="Equation.DSMT4">
                  <p:embed/>
                </p:oleObj>
              </mc:Choice>
              <mc:Fallback>
                <p:oleObj name="Equation" r:id="rId5" imgW="1141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14955" y="2754354"/>
                        <a:ext cx="280987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6" name="Straight Arrow Connector 55"/>
          <p:cNvCxnSpPr>
            <a:endCxn id="43" idx="3"/>
          </p:cNvCxnSpPr>
          <p:nvPr/>
        </p:nvCxnSpPr>
        <p:spPr>
          <a:xfrm flipH="1" flipV="1">
            <a:off x="4638900" y="2591945"/>
            <a:ext cx="165220" cy="282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3906515" y="3619354"/>
            <a:ext cx="332099" cy="2485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746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Shrinking Radius</a:t>
            </a:r>
            <a:endParaRPr lang="th-TH" dirty="0"/>
          </a:p>
        </p:txBody>
      </p:sp>
      <p:sp>
        <p:nvSpPr>
          <p:cNvPr id="36" name="Oval 35"/>
          <p:cNvSpPr/>
          <p:nvPr/>
        </p:nvSpPr>
        <p:spPr>
          <a:xfrm>
            <a:off x="4578896" y="1682895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sz="2400" baseline="-25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5493296" y="1682895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38" name="Oval 37"/>
          <p:cNvSpPr/>
          <p:nvPr/>
        </p:nvSpPr>
        <p:spPr>
          <a:xfrm>
            <a:off x="3664496" y="1682895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39" name="Oval 38"/>
          <p:cNvSpPr/>
          <p:nvPr/>
        </p:nvSpPr>
        <p:spPr>
          <a:xfrm>
            <a:off x="6407696" y="1682895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40" name="Oval 39"/>
          <p:cNvSpPr/>
          <p:nvPr/>
        </p:nvSpPr>
        <p:spPr>
          <a:xfrm>
            <a:off x="1835696" y="1682895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41" name="Oval 40"/>
          <p:cNvSpPr/>
          <p:nvPr/>
        </p:nvSpPr>
        <p:spPr>
          <a:xfrm>
            <a:off x="2750096" y="1682895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42" name="Oval 41"/>
          <p:cNvSpPr/>
          <p:nvPr/>
        </p:nvSpPr>
        <p:spPr>
          <a:xfrm>
            <a:off x="4578896" y="2564904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sz="2400" baseline="-25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493296" y="2564904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44" name="Oval 43"/>
          <p:cNvSpPr/>
          <p:nvPr/>
        </p:nvSpPr>
        <p:spPr>
          <a:xfrm>
            <a:off x="3664496" y="2564904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45" name="Oval 44"/>
          <p:cNvSpPr/>
          <p:nvPr/>
        </p:nvSpPr>
        <p:spPr>
          <a:xfrm>
            <a:off x="6407696" y="2564904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46" name="Oval 45"/>
          <p:cNvSpPr/>
          <p:nvPr/>
        </p:nvSpPr>
        <p:spPr>
          <a:xfrm>
            <a:off x="1835696" y="2564904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47" name="Oval 46"/>
          <p:cNvSpPr/>
          <p:nvPr/>
        </p:nvSpPr>
        <p:spPr>
          <a:xfrm>
            <a:off x="2750096" y="2564904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48" name="Oval 47"/>
          <p:cNvSpPr/>
          <p:nvPr/>
        </p:nvSpPr>
        <p:spPr>
          <a:xfrm>
            <a:off x="4578896" y="3446913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sz="2400" baseline="-25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5493296" y="3446913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50" name="Oval 49"/>
          <p:cNvSpPr/>
          <p:nvPr/>
        </p:nvSpPr>
        <p:spPr>
          <a:xfrm>
            <a:off x="3664496" y="3446913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51" name="Oval 50"/>
          <p:cNvSpPr/>
          <p:nvPr/>
        </p:nvSpPr>
        <p:spPr>
          <a:xfrm>
            <a:off x="6407696" y="3446913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52" name="Oval 51"/>
          <p:cNvSpPr/>
          <p:nvPr/>
        </p:nvSpPr>
        <p:spPr>
          <a:xfrm>
            <a:off x="1835696" y="3446913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53" name="Oval 52"/>
          <p:cNvSpPr/>
          <p:nvPr/>
        </p:nvSpPr>
        <p:spPr>
          <a:xfrm>
            <a:off x="2750096" y="3446913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54" name="Oval 53"/>
          <p:cNvSpPr/>
          <p:nvPr/>
        </p:nvSpPr>
        <p:spPr>
          <a:xfrm>
            <a:off x="4578896" y="4325757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sz="2400" baseline="-25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5493296" y="4325757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56" name="Oval 55"/>
          <p:cNvSpPr/>
          <p:nvPr/>
        </p:nvSpPr>
        <p:spPr>
          <a:xfrm>
            <a:off x="3664496" y="4325757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57" name="Oval 56"/>
          <p:cNvSpPr/>
          <p:nvPr/>
        </p:nvSpPr>
        <p:spPr>
          <a:xfrm>
            <a:off x="6407696" y="4325757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58" name="Oval 57"/>
          <p:cNvSpPr/>
          <p:nvPr/>
        </p:nvSpPr>
        <p:spPr>
          <a:xfrm>
            <a:off x="1835696" y="4325757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59" name="Oval 58"/>
          <p:cNvSpPr/>
          <p:nvPr/>
        </p:nvSpPr>
        <p:spPr>
          <a:xfrm>
            <a:off x="2750096" y="4325757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60" name="Oval 59"/>
          <p:cNvSpPr/>
          <p:nvPr/>
        </p:nvSpPr>
        <p:spPr>
          <a:xfrm>
            <a:off x="4578896" y="5204601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sz="2400" baseline="-25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5493296" y="5204601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62" name="Oval 61"/>
          <p:cNvSpPr/>
          <p:nvPr/>
        </p:nvSpPr>
        <p:spPr>
          <a:xfrm>
            <a:off x="3664496" y="5204601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63" name="Oval 62"/>
          <p:cNvSpPr/>
          <p:nvPr/>
        </p:nvSpPr>
        <p:spPr>
          <a:xfrm>
            <a:off x="6407696" y="5204601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64" name="Oval 63"/>
          <p:cNvSpPr/>
          <p:nvPr/>
        </p:nvSpPr>
        <p:spPr>
          <a:xfrm>
            <a:off x="1835696" y="5204601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65" name="Oval 64"/>
          <p:cNvSpPr/>
          <p:nvPr/>
        </p:nvSpPr>
        <p:spPr>
          <a:xfrm>
            <a:off x="2750096" y="5204601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66" name="Oval 65"/>
          <p:cNvSpPr/>
          <p:nvPr/>
        </p:nvSpPr>
        <p:spPr>
          <a:xfrm>
            <a:off x="2279803" y="2088531"/>
            <a:ext cx="3302786" cy="3302786"/>
          </a:xfrm>
          <a:prstGeom prst="ellipse">
            <a:avLst/>
          </a:prstGeom>
          <a:solidFill>
            <a:srgbClr val="727CA3">
              <a:alpha val="16863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7" name="TextBox 66"/>
          <p:cNvSpPr txBox="1"/>
          <p:nvPr/>
        </p:nvSpPr>
        <p:spPr>
          <a:xfrm>
            <a:off x="3624862" y="3509092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BMU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0007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Shrinking Radius</a:t>
            </a:r>
            <a:endParaRPr lang="th-TH" dirty="0"/>
          </a:p>
        </p:txBody>
      </p:sp>
      <p:sp>
        <p:nvSpPr>
          <p:cNvPr id="4" name="Oval 3"/>
          <p:cNvSpPr/>
          <p:nvPr/>
        </p:nvSpPr>
        <p:spPr>
          <a:xfrm>
            <a:off x="4578896" y="1682895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sz="2400" baseline="-25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Oval 4"/>
          <p:cNvSpPr/>
          <p:nvPr/>
        </p:nvSpPr>
        <p:spPr>
          <a:xfrm>
            <a:off x="5493296" y="1682895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6" name="Oval 5"/>
          <p:cNvSpPr/>
          <p:nvPr/>
        </p:nvSpPr>
        <p:spPr>
          <a:xfrm>
            <a:off x="3664496" y="1682895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7" name="Oval 6"/>
          <p:cNvSpPr/>
          <p:nvPr/>
        </p:nvSpPr>
        <p:spPr>
          <a:xfrm>
            <a:off x="6407696" y="1682895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8" name="Oval 7"/>
          <p:cNvSpPr/>
          <p:nvPr/>
        </p:nvSpPr>
        <p:spPr>
          <a:xfrm>
            <a:off x="1835696" y="1682895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9" name="Oval 8"/>
          <p:cNvSpPr/>
          <p:nvPr/>
        </p:nvSpPr>
        <p:spPr>
          <a:xfrm>
            <a:off x="2750096" y="1682895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10" name="Oval 9"/>
          <p:cNvSpPr/>
          <p:nvPr/>
        </p:nvSpPr>
        <p:spPr>
          <a:xfrm>
            <a:off x="4578896" y="2564904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sz="2400" baseline="-25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93296" y="2564904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12" name="Oval 11"/>
          <p:cNvSpPr/>
          <p:nvPr/>
        </p:nvSpPr>
        <p:spPr>
          <a:xfrm>
            <a:off x="3664496" y="2564904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13" name="Oval 12"/>
          <p:cNvSpPr/>
          <p:nvPr/>
        </p:nvSpPr>
        <p:spPr>
          <a:xfrm>
            <a:off x="6407696" y="2564904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14" name="Oval 13"/>
          <p:cNvSpPr/>
          <p:nvPr/>
        </p:nvSpPr>
        <p:spPr>
          <a:xfrm>
            <a:off x="1835696" y="2564904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15" name="Oval 14"/>
          <p:cNvSpPr/>
          <p:nvPr/>
        </p:nvSpPr>
        <p:spPr>
          <a:xfrm>
            <a:off x="2750096" y="2564904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16" name="Oval 15"/>
          <p:cNvSpPr/>
          <p:nvPr/>
        </p:nvSpPr>
        <p:spPr>
          <a:xfrm>
            <a:off x="4578896" y="3446913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sz="2400" baseline="-25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493296" y="3446913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18" name="Oval 17"/>
          <p:cNvSpPr/>
          <p:nvPr/>
        </p:nvSpPr>
        <p:spPr>
          <a:xfrm>
            <a:off x="3664496" y="3446913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19" name="Oval 18"/>
          <p:cNvSpPr/>
          <p:nvPr/>
        </p:nvSpPr>
        <p:spPr>
          <a:xfrm>
            <a:off x="6407696" y="3446913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20" name="Oval 19"/>
          <p:cNvSpPr/>
          <p:nvPr/>
        </p:nvSpPr>
        <p:spPr>
          <a:xfrm>
            <a:off x="1835696" y="3446913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21" name="Oval 20"/>
          <p:cNvSpPr/>
          <p:nvPr/>
        </p:nvSpPr>
        <p:spPr>
          <a:xfrm>
            <a:off x="2750096" y="3446913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22" name="Oval 21"/>
          <p:cNvSpPr/>
          <p:nvPr/>
        </p:nvSpPr>
        <p:spPr>
          <a:xfrm>
            <a:off x="4578896" y="4325757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sz="2400" baseline="-25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493296" y="4325757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24" name="Oval 23"/>
          <p:cNvSpPr/>
          <p:nvPr/>
        </p:nvSpPr>
        <p:spPr>
          <a:xfrm>
            <a:off x="3664496" y="4325757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25" name="Oval 24"/>
          <p:cNvSpPr/>
          <p:nvPr/>
        </p:nvSpPr>
        <p:spPr>
          <a:xfrm>
            <a:off x="6407696" y="4325757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1835696" y="4325757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27" name="Oval 26"/>
          <p:cNvSpPr/>
          <p:nvPr/>
        </p:nvSpPr>
        <p:spPr>
          <a:xfrm>
            <a:off x="2750096" y="4325757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28" name="Oval 27"/>
          <p:cNvSpPr/>
          <p:nvPr/>
        </p:nvSpPr>
        <p:spPr>
          <a:xfrm>
            <a:off x="4578896" y="5204601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sz="2400" baseline="-25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5493296" y="5204601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30" name="Oval 29"/>
          <p:cNvSpPr/>
          <p:nvPr/>
        </p:nvSpPr>
        <p:spPr>
          <a:xfrm>
            <a:off x="3664496" y="5204601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31" name="Oval 30"/>
          <p:cNvSpPr/>
          <p:nvPr/>
        </p:nvSpPr>
        <p:spPr>
          <a:xfrm>
            <a:off x="6407696" y="5204601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32" name="Oval 31"/>
          <p:cNvSpPr/>
          <p:nvPr/>
        </p:nvSpPr>
        <p:spPr>
          <a:xfrm>
            <a:off x="1835696" y="5204601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33" name="Oval 32"/>
          <p:cNvSpPr/>
          <p:nvPr/>
        </p:nvSpPr>
        <p:spPr>
          <a:xfrm>
            <a:off x="2750096" y="5204601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baseline="-25000" dirty="0"/>
          </a:p>
        </p:txBody>
      </p:sp>
      <p:sp>
        <p:nvSpPr>
          <p:cNvPr id="34" name="Oval 33"/>
          <p:cNvSpPr/>
          <p:nvPr/>
        </p:nvSpPr>
        <p:spPr>
          <a:xfrm>
            <a:off x="3104910" y="2913638"/>
            <a:ext cx="1652571" cy="1652571"/>
          </a:xfrm>
          <a:prstGeom prst="ellipse">
            <a:avLst/>
          </a:prstGeom>
          <a:solidFill>
            <a:srgbClr val="727CA3">
              <a:alpha val="16863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5" name="TextBox 34"/>
          <p:cNvSpPr txBox="1"/>
          <p:nvPr/>
        </p:nvSpPr>
        <p:spPr>
          <a:xfrm>
            <a:off x="3624862" y="3509092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BMU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82120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 Algorithm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Initialize weights</a:t>
            </a:r>
          </a:p>
          <a:p>
            <a:pPr lvl="1"/>
            <a:r>
              <a:rPr lang="en-US" dirty="0"/>
              <a:t>randomly set weights for each node in the map</a:t>
            </a:r>
          </a:p>
          <a:p>
            <a:r>
              <a:rPr lang="en-US" dirty="0"/>
              <a:t>Competitive process</a:t>
            </a:r>
          </a:p>
          <a:p>
            <a:pPr lvl="1"/>
            <a:r>
              <a:rPr lang="en-US" dirty="0"/>
              <a:t>find the winning node</a:t>
            </a:r>
          </a:p>
          <a:p>
            <a:r>
              <a:rPr lang="en-US" dirty="0"/>
              <a:t>Cooperative process</a:t>
            </a:r>
          </a:p>
          <a:p>
            <a:pPr lvl="1"/>
            <a:r>
              <a:rPr lang="en-US" dirty="0"/>
              <a:t>determine the neighborhood of the winning neuron at this time step.</a:t>
            </a:r>
          </a:p>
          <a:p>
            <a:r>
              <a:rPr lang="en-US" dirty="0"/>
              <a:t>Weight adjustment process</a:t>
            </a:r>
          </a:p>
          <a:p>
            <a:pPr lvl="1"/>
            <a:r>
              <a:rPr lang="en-US" dirty="0"/>
              <a:t>weights of the winning neuron are strengthen and weights in the neighboring neurons are suppressed.</a:t>
            </a:r>
          </a:p>
          <a:p>
            <a:endParaRPr lang="th-TH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6483597"/>
              </p:ext>
            </p:extLst>
          </p:nvPr>
        </p:nvGraphicFramePr>
        <p:xfrm>
          <a:off x="2123728" y="5517232"/>
          <a:ext cx="4504100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Equation" r:id="rId3" imgW="1765080" imgH="253800" progId="Equation.DSMT4">
                  <p:embed/>
                </p:oleObj>
              </mc:Choice>
              <mc:Fallback>
                <p:oleObj name="Equation" r:id="rId3" imgW="17650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3728" y="5517232"/>
                        <a:ext cx="4504100" cy="648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04804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3DDAE35DC0E84586BD40B5EE7BB694" ma:contentTypeVersion="0" ma:contentTypeDescription="Create a new document." ma:contentTypeScope="" ma:versionID="d3e9006d7498d7f0281db05d1351e76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235A59-181D-497C-9A92-F11BD302F616}"/>
</file>

<file path=customXml/itemProps2.xml><?xml version="1.0" encoding="utf-8"?>
<ds:datastoreItem xmlns:ds="http://schemas.openxmlformats.org/officeDocument/2006/customXml" ds:itemID="{43A6DC6F-EC31-4D66-A1C9-F92EBFE9241E}"/>
</file>

<file path=customXml/itemProps3.xml><?xml version="1.0" encoding="utf-8"?>
<ds:datastoreItem xmlns:ds="http://schemas.openxmlformats.org/officeDocument/2006/customXml" ds:itemID="{02EBD24E-53A2-4BEA-AE56-36193F8FE855}"/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403</TotalTime>
  <Words>764</Words>
  <Application>Microsoft Office PowerPoint</Application>
  <PresentationFormat>On-screen Show (4:3)</PresentationFormat>
  <Paragraphs>261</Paragraphs>
  <Slides>27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0" baseType="lpstr">
      <vt:lpstr>Angsana New</vt:lpstr>
      <vt:lpstr>Bookman Old Style</vt:lpstr>
      <vt:lpstr>Browallia New</vt:lpstr>
      <vt:lpstr>Calibri</vt:lpstr>
      <vt:lpstr>Comic Sans MS</vt:lpstr>
      <vt:lpstr>Cordia New</vt:lpstr>
      <vt:lpstr>Gill Sans MT</vt:lpstr>
      <vt:lpstr>Symbol</vt:lpstr>
      <vt:lpstr>TH SarabunPSK</vt:lpstr>
      <vt:lpstr>Wingdings</vt:lpstr>
      <vt:lpstr>Wingdings 3</vt:lpstr>
      <vt:lpstr>Origin</vt:lpstr>
      <vt:lpstr>Equation</vt:lpstr>
      <vt:lpstr>Clustering</vt:lpstr>
      <vt:lpstr>Clustering</vt:lpstr>
      <vt:lpstr>Self-Organizing Maps (SOM)</vt:lpstr>
      <vt:lpstr>1D Kohonen Network</vt:lpstr>
      <vt:lpstr>2D Kohonen Network</vt:lpstr>
      <vt:lpstr>Location Vector</vt:lpstr>
      <vt:lpstr>Shrinking Radius</vt:lpstr>
      <vt:lpstr>Shrinking Radius</vt:lpstr>
      <vt:lpstr>SOM Algorithm</vt:lpstr>
      <vt:lpstr>Weight updating</vt:lpstr>
      <vt:lpstr>Example</vt:lpstr>
      <vt:lpstr>Trace 1</vt:lpstr>
      <vt:lpstr>Trace 2</vt:lpstr>
      <vt:lpstr>Trace 3</vt:lpstr>
      <vt:lpstr>Trace 4</vt:lpstr>
      <vt:lpstr>Trace of Weights</vt:lpstr>
      <vt:lpstr>Final clusters</vt:lpstr>
      <vt:lpstr>Decay &amp; Neighborhood functions</vt:lpstr>
      <vt:lpstr>K-means algorithm</vt:lpstr>
      <vt:lpstr>Fuzzy c-means algorithm </vt:lpstr>
      <vt:lpstr>Expectation Maximization (EM)</vt:lpstr>
      <vt:lpstr>EM algorithm</vt:lpstr>
      <vt:lpstr>Gaussian Mixture Models</vt:lpstr>
      <vt:lpstr>Multivariate normal distribution</vt:lpstr>
      <vt:lpstr>Characteristics of a GMM</vt:lpstr>
      <vt:lpstr>Estimating GMM by EM</vt:lpstr>
      <vt:lpstr>Estimating GMM by EM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</dc:title>
  <dc:creator>PARINYASAN</dc:creator>
  <cp:lastModifiedBy>Parinya Sanguansat</cp:lastModifiedBy>
  <cp:revision>24</cp:revision>
  <dcterms:created xsi:type="dcterms:W3CDTF">2013-10-07T04:18:49Z</dcterms:created>
  <dcterms:modified xsi:type="dcterms:W3CDTF">2020-02-03T04:56:07Z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0x0101000F3DDAE35DC0E84586BD40B5EE7BB694</vt:lpwstr>
  </property>
</Properties>
</file>