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92" r:id="rId4"/>
    <p:sldId id="259" r:id="rId5"/>
    <p:sldId id="258" r:id="rId6"/>
    <p:sldId id="260" r:id="rId7"/>
    <p:sldId id="262" r:id="rId8"/>
    <p:sldId id="261" r:id="rId9"/>
    <p:sldId id="263" r:id="rId10"/>
    <p:sldId id="264" r:id="rId11"/>
    <p:sldId id="265" r:id="rId12"/>
    <p:sldId id="269" r:id="rId13"/>
    <p:sldId id="270" r:id="rId14"/>
    <p:sldId id="266" r:id="rId15"/>
    <p:sldId id="267" r:id="rId16"/>
    <p:sldId id="268" r:id="rId17"/>
    <p:sldId id="273" r:id="rId18"/>
    <p:sldId id="271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97" r:id="rId29"/>
    <p:sldId id="298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6" r:id="rId39"/>
    <p:sldId id="294" r:id="rId40"/>
    <p:sldId id="293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4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60.wmf"/><Relationship Id="rId2" Type="http://schemas.openxmlformats.org/officeDocument/2006/relationships/image" Target="../media/image13.wmf"/><Relationship Id="rId1" Type="http://schemas.openxmlformats.org/officeDocument/2006/relationships/image" Target="../media/image6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6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63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48.wmf"/><Relationship Id="rId1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42.wmf"/><Relationship Id="rId5" Type="http://schemas.openxmlformats.org/officeDocument/2006/relationships/image" Target="../media/image70.wmf"/><Relationship Id="rId4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100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4.wmf"/><Relationship Id="rId7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7287C-C6A6-4E95-A291-C2A9D6BF770B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4166F-F734-4BFD-A463-4B5489FB4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Lookup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4380-F2BD-4DFD-9C5C-15DCE31158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1D22-04D9-4CF9-B3FA-6C1C6A3D0E9F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646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166F-F734-4BFD-A463-4B5489FB4E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166F-F734-4BFD-A463-4B5489FB4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166F-F734-4BFD-A463-4B5489FB4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1D22-04D9-4CF9-B3FA-6C1C6A3D0E9F}" type="slidenum">
              <a:rPr lang="th-TH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652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1D22-04D9-4CF9-B3FA-6C1C6A3D0E9F}" type="slidenum">
              <a:rPr lang="th-TH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295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1D22-04D9-4CF9-B3FA-6C1C6A3D0E9F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282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1D22-04D9-4CF9-B3FA-6C1C6A3D0E9F}" type="slidenum">
              <a:rPr lang="th-TH" smtClean="0"/>
              <a:pPr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767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1D22-04D9-4CF9-B3FA-6C1C6A3D0E9F}" type="slidenum">
              <a:rPr lang="th-TH" smtClean="0"/>
              <a:pPr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118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1D22-04D9-4CF9-B3FA-6C1C6A3D0E9F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092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A51AF5-4DFD-4C5E-8A4B-ADE9312A2DFE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4208FF5-A749-4765-AB72-1E138F071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1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64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6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8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5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7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9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9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8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8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0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14.bin"/><Relationship Id="rId18" Type="http://schemas.openxmlformats.org/officeDocument/2006/relationships/oleObject" Target="../embeddings/oleObject117.bin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96.wmf"/><Relationship Id="rId22" Type="http://schemas.openxmlformats.org/officeDocument/2006/relationships/image" Target="../media/image9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2.tif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25.bin"/><Relationship Id="rId18" Type="http://schemas.openxmlformats.org/officeDocument/2006/relationships/oleObject" Target="../embeddings/oleObject128.bin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00.wmf"/><Relationship Id="rId22" Type="http://schemas.openxmlformats.org/officeDocument/2006/relationships/image" Target="../media/image10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Parinya Sanguansat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classes, 1 and -1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1524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4114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10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006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57400" y="29718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705600" y="4800600"/>
          <a:ext cx="1549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3" imgW="748975" imgH="203112" progId="Equation.DSMT4">
                  <p:embed/>
                </p:oleObj>
              </mc:Choice>
              <mc:Fallback>
                <p:oleObj name="Equation" r:id="rId3" imgW="748975" imgH="203112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800600"/>
                        <a:ext cx="1549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048000" y="17526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2362200"/>
            <a:ext cx="4114800" cy="2590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6183313" y="5410200"/>
          <a:ext cx="16795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5410200"/>
                        <a:ext cx="16795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rot="5400000" flipH="1" flipV="1">
            <a:off x="2247900" y="2095500"/>
            <a:ext cx="1295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547938" y="2249488"/>
          <a:ext cx="263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7" imgW="126780" imgH="164814" progId="Equation.DSMT4">
                  <p:embed/>
                </p:oleObj>
              </mc:Choice>
              <mc:Fallback>
                <p:oleObj name="Equation" r:id="rId7" imgW="126780" imgH="164814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249488"/>
                        <a:ext cx="2635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7313613" y="4149725"/>
          <a:ext cx="14970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9" imgW="723586" imgH="203112" progId="Equation.DSMT4">
                  <p:embed/>
                </p:oleObj>
              </mc:Choice>
              <mc:Fallback>
                <p:oleObj name="Equation" r:id="rId9" imgW="723586" imgH="203112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4149725"/>
                        <a:ext cx="14970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onut 21"/>
          <p:cNvSpPr/>
          <p:nvPr/>
        </p:nvSpPr>
        <p:spPr>
          <a:xfrm>
            <a:off x="4572000" y="26670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5334000" y="31242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724400" y="46482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ight Triangle 31"/>
          <p:cNvSpPr/>
          <p:nvPr/>
        </p:nvSpPr>
        <p:spPr>
          <a:xfrm>
            <a:off x="2057400" y="2971800"/>
            <a:ext cx="4114800" cy="2590800"/>
          </a:xfrm>
          <a:prstGeom prst="rtTriangl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/>
          <p:cNvSpPr/>
          <p:nvPr/>
        </p:nvSpPr>
        <p:spPr>
          <a:xfrm rot="10800000">
            <a:off x="3048000" y="1752600"/>
            <a:ext cx="4114800" cy="2590800"/>
          </a:xfrm>
          <a:prstGeom prst="rtTriangl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106613" y="4989513"/>
          <a:ext cx="18891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11" imgW="914400" imgH="241300" progId="Equation.DSMT4">
                  <p:embed/>
                </p:oleObj>
              </mc:Choice>
              <mc:Fallback>
                <p:oleObj name="Equation" r:id="rId11" imgW="914400" imgH="2413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989513"/>
                        <a:ext cx="18891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410200" y="1789113"/>
          <a:ext cx="16811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13" imgW="812447" imgH="241195" progId="Equation.DSMT4">
                  <p:embed/>
                </p:oleObj>
              </mc:Choice>
              <mc:Fallback>
                <p:oleObj name="Equation" r:id="rId13" imgW="812447" imgH="241195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789113"/>
                        <a:ext cx="16811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6223000" y="2336800"/>
          <a:ext cx="8937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15" imgW="431613" imgH="228501" progId="Equation.DSMT4">
                  <p:embed/>
                </p:oleObj>
              </mc:Choice>
              <mc:Fallback>
                <p:oleObj name="Equation" r:id="rId15" imgW="431613" imgH="228501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2336800"/>
                        <a:ext cx="89376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133600" y="4572000"/>
          <a:ext cx="10779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17" imgW="520700" imgH="228600" progId="Equation.DSMT4">
                  <p:embed/>
                </p:oleObj>
              </mc:Choice>
              <mc:Fallback>
                <p:oleObj name="Equation" r:id="rId17" imgW="520700" imgH="228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107791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04800" y="1905000"/>
          <a:ext cx="2100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19" imgW="1016000" imgH="279400" progId="Equation.DSMT4">
                  <p:embed/>
                </p:oleObj>
              </mc:Choice>
              <mc:Fallback>
                <p:oleObj name="Equation" r:id="rId19" imgW="1016000" imgH="2794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2100263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Curved Connector 39"/>
          <p:cNvCxnSpPr/>
          <p:nvPr/>
        </p:nvCxnSpPr>
        <p:spPr>
          <a:xfrm rot="10800000">
            <a:off x="2438400" y="2133600"/>
            <a:ext cx="39624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6200000" flipV="1">
            <a:off x="1066800" y="2971800"/>
            <a:ext cx="2438400" cy="1524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Maximize the margin over the training samples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minimize this criterion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743200" y="1828800"/>
          <a:ext cx="372586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1803400" imgH="736600" progId="Equation.DSMT4">
                  <p:embed/>
                </p:oleObj>
              </mc:Choice>
              <mc:Fallback>
                <p:oleObj name="Equation" r:id="rId3" imgW="1803400" imgH="736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3725863" cy="1530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743200" y="4291013"/>
          <a:ext cx="3725863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5" imgW="1803400" imgH="685800" progId="Equation.DSMT4">
                  <p:embed/>
                </p:oleObj>
              </mc:Choice>
              <mc:Fallback>
                <p:oleObj name="Equation" r:id="rId5" imgW="1803400" imgH="685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91013"/>
                        <a:ext cx="3725863" cy="1423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close-form solution!</a:t>
            </a:r>
          </a:p>
          <a:p>
            <a:r>
              <a:rPr lang="en-US" dirty="0"/>
              <a:t>Many iterative methods are available</a:t>
            </a:r>
          </a:p>
          <a:p>
            <a:pPr lvl="1"/>
            <a:r>
              <a:rPr lang="en-US" dirty="0"/>
              <a:t>Interior-point</a:t>
            </a:r>
          </a:p>
          <a:p>
            <a:pPr lvl="1"/>
            <a:r>
              <a:rPr lang="en-US" dirty="0"/>
              <a:t>Active-set</a:t>
            </a:r>
          </a:p>
          <a:p>
            <a:pPr lvl="1"/>
            <a:r>
              <a:rPr lang="en-US" dirty="0"/>
              <a:t>Trust-region-reflective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646363" y="1676400"/>
          <a:ext cx="35687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3" imgW="1726451" imgH="634725" progId="Equation.DSMT4">
                  <p:embed/>
                </p:oleObj>
              </mc:Choice>
              <mc:Fallback>
                <p:oleObj name="Equation" r:id="rId3" imgW="1726451" imgH="63472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676400"/>
                        <a:ext cx="3568700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209800" y="1804988"/>
          <a:ext cx="532765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3" imgW="2578100" imgH="635000" progId="Equation.DSMT4">
                  <p:embed/>
                </p:oleObj>
              </mc:Choice>
              <mc:Fallback>
                <p:oleObj name="Equation" r:id="rId3" imgW="2578100" imgH="635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04988"/>
                        <a:ext cx="5327650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Solve via </a:t>
            </a:r>
            <a:r>
              <a:rPr lang="en-US" dirty="0" err="1">
                <a:solidFill>
                  <a:srgbClr val="00B0F0"/>
                </a:solidFill>
              </a:rPr>
              <a:t>quadprog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752600" y="3581400"/>
          <a:ext cx="3725863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5" imgW="1803400" imgH="685800" progId="Equation.DSMT4">
                  <p:embed/>
                </p:oleObj>
              </mc:Choice>
              <mc:Fallback>
                <p:oleObj name="Equation" r:id="rId5" imgW="1803400" imgH="685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3725863" cy="1423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629400" y="3505200"/>
          <a:ext cx="7874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7" imgW="380835" imgH="863225" progId="Equation.DSMT4">
                  <p:embed/>
                </p:oleObj>
              </mc:Choice>
              <mc:Fallback>
                <p:oleObj name="Equation" r:id="rId7" imgW="380835" imgH="863225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05200"/>
                        <a:ext cx="787400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ultiply 8"/>
          <p:cNvSpPr/>
          <p:nvPr/>
        </p:nvSpPr>
        <p:spPr>
          <a:xfrm>
            <a:off x="3733800" y="2514600"/>
            <a:ext cx="4343400" cy="609600"/>
          </a:xfrm>
          <a:prstGeom prst="mathMultiply">
            <a:avLst>
              <a:gd name="adj1" fmla="val 12611"/>
            </a:avLst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7512050" y="3479800"/>
          <a:ext cx="10223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9" imgW="495085" imgH="888614" progId="Equation.DSMT4">
                  <p:embed/>
                </p:oleObj>
              </mc:Choice>
              <mc:Fallback>
                <p:oleObj name="Equation" r:id="rId9" imgW="495085" imgH="888614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479800"/>
                        <a:ext cx="1022350" cy="184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nut 10"/>
          <p:cNvSpPr/>
          <p:nvPr/>
        </p:nvSpPr>
        <p:spPr>
          <a:xfrm>
            <a:off x="3733800" y="4343400"/>
            <a:ext cx="838200" cy="7620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Generalize for both inequality and equality constraints by </a:t>
            </a:r>
            <a:r>
              <a:rPr lang="en-US" dirty="0" err="1">
                <a:solidFill>
                  <a:srgbClr val="00B0F0"/>
                </a:solidFill>
              </a:rPr>
              <a:t>Karush</a:t>
            </a:r>
            <a:r>
              <a:rPr lang="en-US" dirty="0">
                <a:solidFill>
                  <a:srgbClr val="00B0F0"/>
                </a:solidFill>
              </a:rPr>
              <a:t>-Kuhn-Tucker (KKT) </a:t>
            </a:r>
            <a:r>
              <a:rPr lang="en-US" dirty="0"/>
              <a:t>condition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612900" y="2438400"/>
          <a:ext cx="57229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3" imgW="2768600" imgH="419100" progId="Equation.DSMT4">
                  <p:embed/>
                </p:oleObj>
              </mc:Choice>
              <mc:Fallback>
                <p:oleObj name="Equation" r:id="rId3" imgW="2768600" imgH="419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438400"/>
                        <a:ext cx="572293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633663" y="3557587"/>
          <a:ext cx="38322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5" imgW="1854200" imgH="304800" progId="Equation.DSMT4">
                  <p:embed/>
                </p:oleObj>
              </mc:Choice>
              <mc:Fallback>
                <p:oleObj name="Equation" r:id="rId5" imgW="1854200" imgH="304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3557587"/>
                        <a:ext cx="383222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821113" y="4627563"/>
          <a:ext cx="15224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7" imgW="736600" imgH="228600" progId="Equation.DSMT4">
                  <p:embed/>
                </p:oleObj>
              </mc:Choice>
              <mc:Fallback>
                <p:oleObj name="Equation" r:id="rId7" imgW="7366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4627563"/>
                        <a:ext cx="152241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Differentiating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Substituting into the </a:t>
            </a:r>
            <a:r>
              <a:rPr lang="en-US" dirty="0" err="1"/>
              <a:t>Lagrangian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995488" y="1828800"/>
          <a:ext cx="5156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3" imgW="2933700" imgH="863600" progId="Equation.DSMT4">
                  <p:embed/>
                </p:oleObj>
              </mc:Choice>
              <mc:Fallback>
                <p:oleObj name="Equation" r:id="rId3" imgW="2933700" imgH="863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828800"/>
                        <a:ext cx="51562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62125" y="4038600"/>
          <a:ext cx="5811838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5" imgW="3543300" imgH="1320800" progId="Equation.DSMT4">
                  <p:embed/>
                </p:oleObj>
              </mc:Choice>
              <mc:Fallback>
                <p:oleObj name="Equation" r:id="rId5" imgW="3543300" imgH="1320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038600"/>
                        <a:ext cx="5811838" cy="217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Dual problem </a:t>
            </a:r>
            <a:r>
              <a:rPr lang="en-US" dirty="0">
                <a:sym typeface="Wingdings" pitchFamily="2" charset="2"/>
              </a:rPr>
              <a:t> Quadratic problem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solution:</a:t>
            </a: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062163" y="1854200"/>
          <a:ext cx="5275262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4" imgW="2552700" imgH="787400" progId="Equation.DSMT4">
                  <p:embed/>
                </p:oleObj>
              </mc:Choice>
              <mc:Fallback>
                <p:oleObj name="Equation" r:id="rId4" imgW="2552700" imgH="787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854200"/>
                        <a:ext cx="5275262" cy="1636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84187" y="4191000"/>
          <a:ext cx="8126413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6" imgW="4622800" imgH="965200" progId="Equation.DSMT4">
                  <p:embed/>
                </p:oleObj>
              </mc:Choice>
              <mc:Fallback>
                <p:oleObj name="Equation" r:id="rId6" imgW="4622800" imgH="965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" y="4191000"/>
                        <a:ext cx="8126413" cy="1703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nut 6"/>
          <p:cNvSpPr/>
          <p:nvPr/>
        </p:nvSpPr>
        <p:spPr>
          <a:xfrm>
            <a:off x="6553200" y="1905000"/>
            <a:ext cx="838200" cy="7620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438400" y="1804987"/>
          <a:ext cx="532765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3" imgW="2578100" imgH="635000" progId="Equation.DSMT4">
                  <p:embed/>
                </p:oleObj>
              </mc:Choice>
              <mc:Fallback>
                <p:oleObj name="Equation" r:id="rId3" imgW="2578100" imgH="635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04987"/>
                        <a:ext cx="5327650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 of dual problem with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Solve via </a:t>
            </a:r>
            <a:r>
              <a:rPr lang="en-US" dirty="0" err="1">
                <a:solidFill>
                  <a:srgbClr val="00B0F0"/>
                </a:solidFill>
              </a:rPr>
              <a:t>quadprog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524625" y="3148013"/>
          <a:ext cx="996950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5" imgW="482600" imgH="1346200" progId="Equation.DSMT4">
                  <p:embed/>
                </p:oleObj>
              </mc:Choice>
              <mc:Fallback>
                <p:oleObj name="Equation" r:id="rId5" imgW="482600" imgH="1346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3148013"/>
                        <a:ext cx="996950" cy="279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927100" y="3581400"/>
          <a:ext cx="52768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7" imgW="2552700" imgH="787400" progId="Equation.DSMT4">
                  <p:embed/>
                </p:oleObj>
              </mc:Choice>
              <mc:Fallback>
                <p:oleObj name="Equation" r:id="rId7" imgW="2552700" imgH="787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581400"/>
                        <a:ext cx="5276850" cy="1636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nut 9"/>
          <p:cNvSpPr/>
          <p:nvPr/>
        </p:nvSpPr>
        <p:spPr>
          <a:xfrm>
            <a:off x="838200" y="3657600"/>
            <a:ext cx="838200" cy="7620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93700" y="2743200"/>
          <a:ext cx="18367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9" imgW="888614" imgH="203112" progId="Equation.DSMT4">
                  <p:embed/>
                </p:oleObj>
              </mc:Choice>
              <mc:Fallback>
                <p:oleObj name="Equation" r:id="rId9" imgW="888614" imgH="203112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743200"/>
                        <a:ext cx="1836738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Up Arrow 14"/>
          <p:cNvSpPr/>
          <p:nvPr/>
        </p:nvSpPr>
        <p:spPr>
          <a:xfrm>
            <a:off x="1066800" y="3200400"/>
            <a:ext cx="3810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602538" y="3095625"/>
          <a:ext cx="1389062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11" imgW="673100" imgH="1371600" progId="Equation.DSMT4">
                  <p:embed/>
                </p:oleObj>
              </mc:Choice>
              <mc:Fallback>
                <p:oleObj name="Equation" r:id="rId11" imgW="673100" imgH="1371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38" y="3095625"/>
                        <a:ext cx="1389062" cy="2847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SVs are kept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374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4114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10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006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57400" y="29718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705600" y="4800600"/>
          <a:ext cx="1549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9" name="Equation" r:id="rId3" imgW="748975" imgH="203112" progId="Equation.DSMT4">
                  <p:embed/>
                </p:oleObj>
              </mc:Choice>
              <mc:Fallback>
                <p:oleObj name="Equation" r:id="rId3" imgW="748975" imgH="203112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800600"/>
                        <a:ext cx="1549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048000" y="17526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2362200"/>
            <a:ext cx="4114800" cy="2590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183313" y="5410200"/>
          <a:ext cx="16795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0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5410200"/>
                        <a:ext cx="16795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rot="5400000" flipH="1" flipV="1">
            <a:off x="2247900" y="2095500"/>
            <a:ext cx="1295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313613" y="4149725"/>
          <a:ext cx="14970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1" name="Equation" r:id="rId7" imgW="723586" imgH="203112" progId="Equation.DSMT4">
                  <p:embed/>
                </p:oleObj>
              </mc:Choice>
              <mc:Fallback>
                <p:oleObj name="Equation" r:id="rId7" imgW="723586" imgH="203112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4149725"/>
                        <a:ext cx="14970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Donut 26"/>
          <p:cNvSpPr/>
          <p:nvPr/>
        </p:nvSpPr>
        <p:spPr>
          <a:xfrm>
            <a:off x="4572000" y="26670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5334000" y="31242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4724400" y="46482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362200"/>
            <a:ext cx="16768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Support Vectors</a:t>
            </a:r>
          </a:p>
        </p:txBody>
      </p:sp>
      <p:cxnSp>
        <p:nvCxnSpPr>
          <p:cNvPr id="32" name="Elbow Connector 31"/>
          <p:cNvCxnSpPr>
            <a:stCxn id="30" idx="1"/>
            <a:endCxn id="27" idx="6"/>
          </p:cNvCxnSpPr>
          <p:nvPr/>
        </p:nvCxnSpPr>
        <p:spPr>
          <a:xfrm rot="10800000" flipV="1">
            <a:off x="5029200" y="2546866"/>
            <a:ext cx="914400" cy="3487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0" idx="2"/>
            <a:endCxn id="29" idx="6"/>
          </p:cNvCxnSpPr>
          <p:nvPr/>
        </p:nvCxnSpPr>
        <p:spPr>
          <a:xfrm rot="5400000">
            <a:off x="4909184" y="3003949"/>
            <a:ext cx="2145268" cy="16004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0" idx="2"/>
            <a:endCxn id="28" idx="6"/>
          </p:cNvCxnSpPr>
          <p:nvPr/>
        </p:nvCxnSpPr>
        <p:spPr>
          <a:xfrm rot="5400000">
            <a:off x="5975984" y="2546749"/>
            <a:ext cx="621268" cy="9908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62600" y="1371600"/>
            <a:ext cx="24238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41" name="Up Arrow 40"/>
          <p:cNvSpPr/>
          <p:nvPr/>
        </p:nvSpPr>
        <p:spPr>
          <a:xfrm>
            <a:off x="6553200" y="1828800"/>
            <a:ext cx="381000" cy="4572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411163" y="4114800"/>
          <a:ext cx="18748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2" name="Equation" r:id="rId9" imgW="1066800" imgH="228600" progId="Equation.DSMT4">
                  <p:embed/>
                </p:oleObj>
              </mc:Choice>
              <mc:Fallback>
                <p:oleObj name="Equation" r:id="rId9" imgW="1066800" imgH="228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114800"/>
                        <a:ext cx="18748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57200" y="3357563"/>
          <a:ext cx="16510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" name="Equation" r:id="rId11" imgW="939392" imgH="342751" progId="Equation.DSMT4">
                  <p:embed/>
                </p:oleObj>
              </mc:Choice>
              <mc:Fallback>
                <p:oleObj name="Equation" r:id="rId11" imgW="939392" imgH="342751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7563"/>
                        <a:ext cx="16510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457200" y="4953000"/>
          <a:ext cx="263366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4" name="Equation" r:id="rId13" imgW="1497950" imgH="710891" progId="Equation.DSMT4">
                  <p:embed/>
                </p:oleObj>
              </mc:Choice>
              <mc:Fallback>
                <p:oleObj name="Equation" r:id="rId13" imgW="1497950" imgH="710891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2633662" cy="1255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09600" y="37338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609600" y="45720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3200400" y="4333875"/>
          <a:ext cx="6683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Equation" r:id="rId15" imgW="380670" imgH="177646" progId="Equation.DSMT4">
                  <p:embed/>
                </p:oleObj>
              </mc:Choice>
              <mc:Fallback>
                <p:oleObj name="Equation" r:id="rId15" imgW="380670" imgH="177646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33875"/>
                        <a:ext cx="6683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3581400" y="4953000"/>
          <a:ext cx="6683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" name="Equation" r:id="rId17" imgW="380670" imgH="177646" progId="Equation.DSMT4">
                  <p:embed/>
                </p:oleObj>
              </mc:Choice>
              <mc:Fallback>
                <p:oleObj name="Equation" r:id="rId17" imgW="380670" imgH="177646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6683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4953000" y="2286000"/>
          <a:ext cx="6683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7" name="Equation" r:id="rId18" imgW="380670" imgH="177646" progId="Equation.DSMT4">
                  <p:embed/>
                </p:oleObj>
              </mc:Choice>
              <mc:Fallback>
                <p:oleObj name="Equation" r:id="rId18" imgW="380670" imgH="177646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6000"/>
                        <a:ext cx="6683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Noisy data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660256" y="36167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66975" y="35798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67575" y="33644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0749" y="1066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438775" y="2362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3575" y="3048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81575" y="25908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3962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43375" y="4572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3975" y="4572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390775" y="28194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7038975" y="4648200"/>
          <a:ext cx="1549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3" imgW="748975" imgH="203112" progId="Equation.DSMT4">
                  <p:embed/>
                </p:oleObj>
              </mc:Choice>
              <mc:Fallback>
                <p:oleObj name="Equation" r:id="rId3" imgW="748975" imgH="203112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4648200"/>
                        <a:ext cx="1549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381375" y="16002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47975" y="2209800"/>
            <a:ext cx="4114800" cy="2590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516688" y="5257800"/>
          <a:ext cx="16795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257800"/>
                        <a:ext cx="16795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646988" y="3997325"/>
          <a:ext cx="14970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7" imgW="723586" imgH="203112" progId="Equation.DSMT4">
                  <p:embed/>
                </p:oleObj>
              </mc:Choice>
              <mc:Fallback>
                <p:oleObj name="Equation" r:id="rId7" imgW="723586" imgH="203112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8" y="3997325"/>
                        <a:ext cx="14970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37"/>
          <p:cNvSpPr/>
          <p:nvPr/>
        </p:nvSpPr>
        <p:spPr>
          <a:xfrm>
            <a:off x="6657975" y="2971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71775" y="4038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 flipV="1">
            <a:off x="5362575" y="34290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574738" y="2483037"/>
            <a:ext cx="2025837" cy="13269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3381375" y="2743200"/>
          <a:ext cx="2682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9" imgW="152334" imgH="228501" progId="Equation.DSMT4">
                  <p:embed/>
                </p:oleObj>
              </mc:Choice>
              <mc:Fallback>
                <p:oleObj name="Equation" r:id="rId9" imgW="152334" imgH="228501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743200"/>
                        <a:ext cx="2682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6276975" y="3862387"/>
          <a:ext cx="2905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Equation" r:id="rId11" imgW="165028" imgH="228501" progId="Equation.DSMT4">
                  <p:embed/>
                </p:oleObj>
              </mc:Choice>
              <mc:Fallback>
                <p:oleObj name="Equation" r:id="rId11" imgW="165028" imgH="228501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3862387"/>
                        <a:ext cx="2905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533400" y="3859213"/>
          <a:ext cx="16287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Equation" r:id="rId13" imgW="787058" imgH="342751" progId="Equation.DSMT4">
                  <p:embed/>
                </p:oleObj>
              </mc:Choice>
              <mc:Fallback>
                <p:oleObj name="Equation" r:id="rId13" imgW="787058" imgH="342751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59213"/>
                        <a:ext cx="1628775" cy="712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VC dimension of a model f is h' where h' is the maximum h such that some data point set of cardinality h can be shattered by f. (binary)</a:t>
            </a:r>
          </a:p>
          <a:p>
            <a:r>
              <a:rPr lang="en-US" sz="2000" dirty="0"/>
              <a:t>It can predict a probabilistic upper bound on the test error of a classification model.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VC dimension of Straight line = 3</a:t>
            </a:r>
          </a:p>
          <a:p>
            <a:r>
              <a:rPr lang="en-US" sz="2000" dirty="0"/>
              <a:t>VC dimension of Rectangle = ? </a:t>
            </a:r>
          </a:p>
          <a:p>
            <a:r>
              <a:rPr lang="en-US" sz="2000" dirty="0"/>
              <a:t>What has the highest VC dimension?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74390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81600"/>
            <a:ext cx="8229600" cy="975360"/>
          </a:xfrm>
        </p:spPr>
        <p:txBody>
          <a:bodyPr/>
          <a:lstStyle/>
          <a:p>
            <a:r>
              <a:rPr lang="en-US" dirty="0"/>
              <a:t>C is the tradeoff parameter </a:t>
            </a:r>
          </a:p>
          <a:p>
            <a:pPr lvl="1"/>
            <a:r>
              <a:rPr lang="en-US" dirty="0"/>
              <a:t>Can be viewed as a way to control </a:t>
            </a:r>
            <a:r>
              <a:rPr lang="en-US" dirty="0">
                <a:solidFill>
                  <a:srgbClr val="FF0000"/>
                </a:solidFill>
              </a:rPr>
              <a:t>over-fitting</a:t>
            </a:r>
            <a:r>
              <a:rPr lang="en-US" dirty="0"/>
              <a:t>.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981200" y="3657600"/>
          <a:ext cx="5299075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3" imgW="2565400" imgH="711200" progId="Equation.DSMT4">
                  <p:embed/>
                </p:oleObj>
              </mc:Choice>
              <mc:Fallback>
                <p:oleObj name="Equation" r:id="rId3" imgW="2565400" imgH="71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5299075" cy="1477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638800" y="1600200"/>
          <a:ext cx="16287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5" imgW="787058" imgH="342751" progId="Equation.DSMT4">
                  <p:embed/>
                </p:oleObj>
              </mc:Choice>
              <mc:Fallback>
                <p:oleObj name="Equation" r:id="rId5" imgW="787058" imgH="342751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00200"/>
                        <a:ext cx="1628775" cy="712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762000" y="1295400"/>
          <a:ext cx="3725863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7" imgW="1803400" imgH="685800" progId="Equation.DSMT4">
                  <p:embed/>
                </p:oleObj>
              </mc:Choice>
              <mc:Fallback>
                <p:oleObj name="Equation" r:id="rId7" imgW="1803400" imgH="685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3725863" cy="14239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ross 7"/>
          <p:cNvSpPr/>
          <p:nvPr/>
        </p:nvSpPr>
        <p:spPr>
          <a:xfrm>
            <a:off x="4800600" y="1676400"/>
            <a:ext cx="533400" cy="533400"/>
          </a:xfrm>
          <a:prstGeom prst="plus">
            <a:avLst>
              <a:gd name="adj" fmla="val 402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876800" y="2514600"/>
            <a:ext cx="381000" cy="990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2754868"/>
            <a:ext cx="13529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Hard Margin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2362200"/>
            <a:ext cx="148309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Training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Primal: Soft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Lagrange multipliers with KKT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609600" y="4249737"/>
          <a:ext cx="8140700" cy="79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3" imgW="4318000" imgH="419100" progId="Equation.DSMT4">
                  <p:embed/>
                </p:oleObj>
              </mc:Choice>
              <mc:Fallback>
                <p:oleObj name="Equation" r:id="rId3" imgW="4318000" imgH="4191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49737"/>
                        <a:ext cx="8140700" cy="793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725988" y="5316537"/>
          <a:ext cx="15224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5316537"/>
                        <a:ext cx="152241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697163" y="5316537"/>
          <a:ext cx="14176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316537"/>
                        <a:ext cx="141763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016125" y="1646237"/>
          <a:ext cx="5299075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9" imgW="2565400" imgH="711200" progId="Equation.DSMT4">
                  <p:embed/>
                </p:oleObj>
              </mc:Choice>
              <mc:Fallback>
                <p:oleObj name="Equation" r:id="rId9" imgW="2565400" imgH="71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1646237"/>
                        <a:ext cx="5299075" cy="1477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Dual: Soft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Differentiating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Substituting into the </a:t>
            </a:r>
            <a:r>
              <a:rPr lang="en-US" dirty="0" err="1"/>
              <a:t>Lagrangian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239963" y="1686414"/>
          <a:ext cx="4770437" cy="195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3" imgW="3175000" imgH="1295400" progId="Equation.DSMT4">
                  <p:embed/>
                </p:oleObj>
              </mc:Choice>
              <mc:Fallback>
                <p:oleObj name="Equation" r:id="rId3" imgW="3175000" imgH="1295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1686414"/>
                        <a:ext cx="4770437" cy="195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162884" y="4038600"/>
          <a:ext cx="7447716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5" imgW="5930900" imgH="1752600" progId="Equation.DSMT4">
                  <p:embed/>
                </p:oleObj>
              </mc:Choice>
              <mc:Fallback>
                <p:oleObj name="Equation" r:id="rId5" imgW="5930900" imgH="1752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884" y="4038600"/>
                        <a:ext cx="7447716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9289" y="5791200"/>
            <a:ext cx="258731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Same as hard margin</a:t>
            </a:r>
            <a:r>
              <a:rPr lang="en-US" dirty="0">
                <a:solidFill>
                  <a:srgbClr val="15FF42"/>
                </a:solidFill>
              </a:rPr>
              <a:t>!!!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Dual problem </a:t>
            </a:r>
            <a:r>
              <a:rPr lang="en-US" dirty="0">
                <a:sym typeface="Wingdings" pitchFamily="2" charset="2"/>
              </a:rPr>
              <a:t> Quadratic problem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solution:</a:t>
            </a: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062163" y="1854200"/>
          <a:ext cx="5275262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4" imgW="2552700" imgH="787400" progId="Equation.DSMT4">
                  <p:embed/>
                </p:oleObj>
              </mc:Choice>
              <mc:Fallback>
                <p:oleObj name="Equation" r:id="rId4" imgW="2552700" imgH="787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854200"/>
                        <a:ext cx="5275262" cy="1636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84187" y="4191000"/>
          <a:ext cx="8126413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6" imgW="4622800" imgH="965200" progId="Equation.DSMT4">
                  <p:embed/>
                </p:oleObj>
              </mc:Choice>
              <mc:Fallback>
                <p:oleObj name="Equation" r:id="rId6" imgW="4622800" imgH="965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" y="4191000"/>
                        <a:ext cx="8126413" cy="1703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nut 6"/>
          <p:cNvSpPr/>
          <p:nvPr/>
        </p:nvSpPr>
        <p:spPr>
          <a:xfrm>
            <a:off x="6553200" y="1905000"/>
            <a:ext cx="838200" cy="7620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4495800" y="2667000"/>
            <a:ext cx="838200" cy="7620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438400" y="1804987"/>
          <a:ext cx="532765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Equation" r:id="rId3" imgW="2578100" imgH="635000" progId="Equation.DSMT4">
                  <p:embed/>
                </p:oleObj>
              </mc:Choice>
              <mc:Fallback>
                <p:oleObj name="Equation" r:id="rId3" imgW="2578100" imgH="635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04987"/>
                        <a:ext cx="5327650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 of Soft Margin with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Solve via </a:t>
            </a:r>
            <a:r>
              <a:rPr lang="en-US" dirty="0" err="1">
                <a:solidFill>
                  <a:srgbClr val="00B0F0"/>
                </a:solidFill>
              </a:rPr>
              <a:t>quadprog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524625" y="3148013"/>
          <a:ext cx="996950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name="Equation" r:id="rId5" imgW="482600" imgH="1346200" progId="Equation.DSMT4">
                  <p:embed/>
                </p:oleObj>
              </mc:Choice>
              <mc:Fallback>
                <p:oleObj name="Equation" r:id="rId5" imgW="482600" imgH="1346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3148013"/>
                        <a:ext cx="996950" cy="279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927100" y="3581400"/>
          <a:ext cx="52768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Equation" r:id="rId7" imgW="2552700" imgH="787400" progId="Equation.DSMT4">
                  <p:embed/>
                </p:oleObj>
              </mc:Choice>
              <mc:Fallback>
                <p:oleObj name="Equation" r:id="rId7" imgW="2552700" imgH="787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581400"/>
                        <a:ext cx="5276850" cy="1636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nut 9"/>
          <p:cNvSpPr/>
          <p:nvPr/>
        </p:nvSpPr>
        <p:spPr>
          <a:xfrm>
            <a:off x="838200" y="3657600"/>
            <a:ext cx="838200" cy="7620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93700" y="2743200"/>
          <a:ext cx="18367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Equation" r:id="rId9" imgW="888614" imgH="203112" progId="Equation.DSMT4">
                  <p:embed/>
                </p:oleObj>
              </mc:Choice>
              <mc:Fallback>
                <p:oleObj name="Equation" r:id="rId9" imgW="888614" imgH="203112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743200"/>
                        <a:ext cx="1836738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Up Arrow 14"/>
          <p:cNvSpPr/>
          <p:nvPr/>
        </p:nvSpPr>
        <p:spPr>
          <a:xfrm>
            <a:off x="1066800" y="3200400"/>
            <a:ext cx="3810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602538" y="3070225"/>
          <a:ext cx="1389062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Equation" r:id="rId11" imgW="672808" imgH="1396394" progId="Equation.DSMT4">
                  <p:embed/>
                </p:oleObj>
              </mc:Choice>
              <mc:Fallback>
                <p:oleObj name="Equation" r:id="rId11" imgW="672808" imgH="1396394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38" y="3070225"/>
                        <a:ext cx="1389062" cy="2900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cannot use a line (linear) to classify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Some curve (nonlinear) can do it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2362200"/>
            <a:ext cx="914400" cy="91440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05400" y="4114800"/>
            <a:ext cx="914400" cy="91440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2362200"/>
            <a:ext cx="914400" cy="9144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6600" y="4114800"/>
            <a:ext cx="914400" cy="9144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048000" y="2133600"/>
            <a:ext cx="3276600" cy="3184832"/>
          </a:xfrm>
          <a:custGeom>
            <a:avLst/>
            <a:gdLst>
              <a:gd name="connsiteX0" fmla="*/ 0 w 3778864"/>
              <a:gd name="connsiteY0" fmla="*/ 1061884 h 3565832"/>
              <a:gd name="connsiteX1" fmla="*/ 2595716 w 3778864"/>
              <a:gd name="connsiteY1" fmla="*/ 3323303 h 3565832"/>
              <a:gd name="connsiteX2" fmla="*/ 3539612 w 3778864"/>
              <a:gd name="connsiteY2" fmla="*/ 2517058 h 3565832"/>
              <a:gd name="connsiteX3" fmla="*/ 1160206 w 3778864"/>
              <a:gd name="connsiteY3" fmla="*/ 0 h 35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864" h="3565832">
                <a:moveTo>
                  <a:pt x="0" y="1061884"/>
                </a:moveTo>
                <a:cubicBezTo>
                  <a:pt x="1002890" y="2071329"/>
                  <a:pt x="2005781" y="3080774"/>
                  <a:pt x="2595716" y="3323303"/>
                </a:cubicBezTo>
                <a:cubicBezTo>
                  <a:pt x="3185651" y="3565832"/>
                  <a:pt x="3778864" y="3070942"/>
                  <a:pt x="3539612" y="2517058"/>
                </a:cubicBezTo>
                <a:cubicBezTo>
                  <a:pt x="3300360" y="1963174"/>
                  <a:pt x="2230283" y="981587"/>
                  <a:pt x="1160206" y="0"/>
                </a:cubicBezTo>
              </a:path>
            </a:pathLst>
          </a:cu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nonlinear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we learned is how to classify in linear space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deal with nonlinear space?</a:t>
            </a:r>
          </a:p>
          <a:p>
            <a:r>
              <a:rPr lang="en-US" dirty="0"/>
              <a:t>2 steps approach</a:t>
            </a:r>
          </a:p>
          <a:p>
            <a:pPr lvl="1"/>
            <a:r>
              <a:rPr lang="en-US" dirty="0"/>
              <a:t>Transform to linear space</a:t>
            </a:r>
          </a:p>
          <a:p>
            <a:pPr lvl="1"/>
            <a:r>
              <a:rPr lang="en-US" dirty="0"/>
              <a:t>Perform linear classifier</a:t>
            </a:r>
          </a:p>
          <a:p>
            <a:r>
              <a:rPr lang="en-US" dirty="0"/>
              <a:t>1 step approach</a:t>
            </a:r>
          </a:p>
          <a:p>
            <a:pPr lvl="1"/>
            <a:r>
              <a:rPr lang="en-US" dirty="0"/>
              <a:t>Kernel machine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to linear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dimension</a:t>
            </a:r>
          </a:p>
          <a:p>
            <a:pPr lvl="1"/>
            <a:r>
              <a:rPr lang="en-US" dirty="0"/>
              <a:t>#attribute = #feature</a:t>
            </a:r>
          </a:p>
        </p:txBody>
      </p:sp>
      <p:sp>
        <p:nvSpPr>
          <p:cNvPr id="10" name="Arc 9"/>
          <p:cNvSpPr/>
          <p:nvPr/>
        </p:nvSpPr>
        <p:spPr>
          <a:xfrm flipV="1">
            <a:off x="685800" y="1600200"/>
            <a:ext cx="2209800" cy="3429000"/>
          </a:xfrm>
          <a:prstGeom prst="arc">
            <a:avLst>
              <a:gd name="adj1" fmla="val 16200000"/>
              <a:gd name="adj2" fmla="val 2152614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0"/>
          <p:cNvGrpSpPr/>
          <p:nvPr/>
        </p:nvGrpSpPr>
        <p:grpSpPr>
          <a:xfrm>
            <a:off x="1751806" y="2896394"/>
            <a:ext cx="2210594" cy="2134394"/>
            <a:chOff x="1751806" y="2896394"/>
            <a:chExt cx="2210594" cy="213439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752600" y="5029200"/>
              <a:ext cx="2209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685800" y="3962400"/>
              <a:ext cx="2133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209800" y="42672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62200" y="46482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43434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90800" y="41148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41148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47244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42672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905000" y="45720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86000" y="38100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62200" y="44196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006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42672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90800" y="45720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43200" y="47244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95600" y="48768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743200" y="44958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895600" y="44196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48000" y="45720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19400" y="41148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95600" y="46482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urved Connector 34"/>
            <p:cNvCxnSpPr/>
            <p:nvPr/>
          </p:nvCxnSpPr>
          <p:spPr>
            <a:xfrm rot="10800000" flipV="1">
              <a:off x="2895600" y="3352800"/>
              <a:ext cx="381000" cy="2286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3"/>
          <p:cNvGrpSpPr/>
          <p:nvPr/>
        </p:nvGrpSpPr>
        <p:grpSpPr>
          <a:xfrm>
            <a:off x="4191000" y="2896394"/>
            <a:ext cx="3205118" cy="2134394"/>
            <a:chOff x="4191000" y="2896394"/>
            <a:chExt cx="3205118" cy="2134394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5186318" y="5029200"/>
              <a:ext cx="2209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4119518" y="3962400"/>
              <a:ext cx="2133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643518" y="42672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334000" y="43434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943600" y="39624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24518" y="38100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95918" y="41148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562600" y="44196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86400" y="41910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8718" y="45720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719718" y="38100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962400"/>
              <a:ext cx="76200" cy="76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15000" y="47244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19800" y="48006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38800" y="48768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96000" y="43434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867400" y="46482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248400" y="44196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481718" y="45720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248400" y="41910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172200" y="4648200"/>
              <a:ext cx="76200" cy="76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5181600" y="3352800"/>
              <a:ext cx="1752600" cy="1676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/>
            <p:nvPr/>
          </p:nvCxnSpPr>
          <p:spPr>
            <a:xfrm rot="10800000" flipV="1">
              <a:off x="6781800" y="3264932"/>
              <a:ext cx="381000" cy="2286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191000" y="37338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04460"/>
              </p:ext>
            </p:extLst>
          </p:nvPr>
        </p:nvGraphicFramePr>
        <p:xfrm>
          <a:off x="3995936" y="4846612"/>
          <a:ext cx="2555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4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846612"/>
                        <a:ext cx="2555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74396"/>
              </p:ext>
            </p:extLst>
          </p:nvPr>
        </p:nvGraphicFramePr>
        <p:xfrm>
          <a:off x="1619672" y="2564904"/>
          <a:ext cx="2762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5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64904"/>
                        <a:ext cx="2762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65439"/>
              </p:ext>
            </p:extLst>
          </p:nvPr>
        </p:nvGraphicFramePr>
        <p:xfrm>
          <a:off x="3293285" y="3080543"/>
          <a:ext cx="1044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6" name="Equation" r:id="rId8" imgW="622080" imgH="279360" progId="Equation.DSMT4">
                  <p:embed/>
                </p:oleObj>
              </mc:Choice>
              <mc:Fallback>
                <p:oleObj name="Equation" r:id="rId8" imgW="62208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285" y="3080543"/>
                        <a:ext cx="10445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834871"/>
              </p:ext>
            </p:extLst>
          </p:nvPr>
        </p:nvGraphicFramePr>
        <p:xfrm>
          <a:off x="5076056" y="2565400"/>
          <a:ext cx="7651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7"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565400"/>
                        <a:ext cx="7651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04973"/>
              </p:ext>
            </p:extLst>
          </p:nvPr>
        </p:nvGraphicFramePr>
        <p:xfrm>
          <a:off x="7380312" y="4803775"/>
          <a:ext cx="10223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8" name="Equation" r:id="rId12" imgW="609480" imgH="279360" progId="Equation.DSMT4">
                  <p:embed/>
                </p:oleObj>
              </mc:Choice>
              <mc:Fallback>
                <p:oleObj name="Equation" r:id="rId12" imgW="60948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4803775"/>
                        <a:ext cx="10223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733452"/>
              </p:ext>
            </p:extLst>
          </p:nvPr>
        </p:nvGraphicFramePr>
        <p:xfrm>
          <a:off x="7277100" y="3074988"/>
          <a:ext cx="7461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9" name="Equation" r:id="rId14" imgW="444240" imgH="228600" progId="Equation.DSMT4">
                  <p:embed/>
                </p:oleObj>
              </mc:Choice>
              <mc:Fallback>
                <p:oleObj name="Equation" r:id="rId14" imgW="44424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074988"/>
                        <a:ext cx="74612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Dimension</a:t>
            </a:r>
            <a:endParaRPr lang="th-TH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073" y="1918404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15830" y="31526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647" y="15374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968838" y="28478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51199" y="2164819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47827" y="28478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3109" y="2118729"/>
            <a:ext cx="1552721" cy="1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V="1">
            <a:off x="1500818" y="2627853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85604" y="4057684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1361" y="52919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954369" y="498711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36730" y="4304099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33358" y="498711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48640" y="4258009"/>
            <a:ext cx="1552721" cy="1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V="1">
            <a:off x="1486349" y="4767133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1560" y="36827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709361" y="1918404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25118" y="31526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60935" y="15374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1" name="Oval 60"/>
          <p:cNvSpPr/>
          <p:nvPr/>
        </p:nvSpPr>
        <p:spPr>
          <a:xfrm>
            <a:off x="2878126" y="28478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260487" y="2164819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657115" y="28478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572397" y="2687717"/>
            <a:ext cx="1552721" cy="1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V="1">
            <a:off x="3410106" y="2627853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94892" y="4057684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10649" y="52919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2863657" y="498711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246018" y="4304099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642646" y="498711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557928" y="4777764"/>
            <a:ext cx="1552721" cy="1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V="1">
            <a:off x="3395637" y="4767133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20848" y="36827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616497" y="1918404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032254" y="31526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68071" y="15374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785262" y="28478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167623" y="2164819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64251" y="284783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5067567" y="2085778"/>
            <a:ext cx="787015" cy="1298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V="1">
            <a:off x="5317242" y="2627853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602028" y="4057684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017785" y="52919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84" name="Oval 83"/>
          <p:cNvSpPr/>
          <p:nvPr/>
        </p:nvSpPr>
        <p:spPr>
          <a:xfrm>
            <a:off x="4770793" y="498711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53154" y="4304099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549782" y="498711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rot="5400000" flipV="1">
            <a:off x="5302773" y="4767133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27984" y="36827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597793" y="1918404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013550" y="31526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49367" y="15374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93" name="Oval 92"/>
          <p:cNvSpPr/>
          <p:nvPr/>
        </p:nvSpPr>
        <p:spPr>
          <a:xfrm>
            <a:off x="6766558" y="284783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148919" y="2164819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45547" y="28478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rot="5400000" flipV="1">
            <a:off x="7298538" y="2627853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583324" y="4057684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99081" y="52919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0" name="Oval 99"/>
          <p:cNvSpPr/>
          <p:nvPr/>
        </p:nvSpPr>
        <p:spPr>
          <a:xfrm>
            <a:off x="6752089" y="498711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134450" y="4304099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531078" y="498711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rot="5400000" flipV="1">
            <a:off x="7284069" y="4767133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409280" y="36827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5041128" y="4201700"/>
            <a:ext cx="787015" cy="1298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6774393" y="2082936"/>
            <a:ext cx="787015" cy="1298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6747954" y="4198858"/>
            <a:ext cx="787015" cy="1298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6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Dimension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3786964" y="23552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923928" y="2708920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39685" y="39431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4092693" y="3304372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75054" y="3304372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71682" y="3304372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5400000" flipV="1">
            <a:off x="4624673" y="3418369"/>
            <a:ext cx="5562" cy="142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1-D space, we use dot to classify the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2-D space, we use line to classify the features</a:t>
            </a:r>
          </a:p>
          <a:p>
            <a:endParaRPr lang="en-US" dirty="0"/>
          </a:p>
          <a:p>
            <a:endParaRPr lang="th-TH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42976" y="1927213"/>
            <a:ext cx="6786610" cy="1073159"/>
            <a:chOff x="1142976" y="2143116"/>
            <a:chExt cx="6786610" cy="1073159"/>
          </a:xfrm>
        </p:grpSpPr>
        <p:grpSp>
          <p:nvGrpSpPr>
            <p:cNvPr id="33" name="Group 32"/>
            <p:cNvGrpSpPr/>
            <p:nvPr/>
          </p:nvGrpSpPr>
          <p:grpSpPr>
            <a:xfrm>
              <a:off x="1142976" y="2143116"/>
              <a:ext cx="6786610" cy="1073159"/>
              <a:chOff x="1142976" y="2143116"/>
              <a:chExt cx="6786610" cy="107315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42976" y="2143116"/>
                <a:ext cx="6786610" cy="785818"/>
                <a:chOff x="1142976" y="2143116"/>
                <a:chExt cx="6786610" cy="785818"/>
              </a:xfrm>
            </p:grpSpPr>
            <p:sp>
              <p:nvSpPr>
                <p:cNvPr id="8" name="Right Brace 7"/>
                <p:cNvSpPr/>
                <p:nvPr/>
              </p:nvSpPr>
              <p:spPr>
                <a:xfrm rot="16200000">
                  <a:off x="2035951" y="1678769"/>
                  <a:ext cx="357190" cy="2000264"/>
                </a:xfrm>
                <a:prstGeom prst="rightBrace">
                  <a:avLst>
                    <a:gd name="adj1" fmla="val 58576"/>
                    <a:gd name="adj2" fmla="val 49573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9" name="Right Brace 8"/>
                <p:cNvSpPr/>
                <p:nvPr/>
              </p:nvSpPr>
              <p:spPr>
                <a:xfrm rot="16200000">
                  <a:off x="5357818" y="357167"/>
                  <a:ext cx="357190" cy="4643470"/>
                </a:xfrm>
                <a:prstGeom prst="rightBrace">
                  <a:avLst>
                    <a:gd name="adj1" fmla="val 58576"/>
                    <a:gd name="adj2" fmla="val 49573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861493" y="2143116"/>
                  <a:ext cx="85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Class 1</a:t>
                  </a:r>
                  <a:endParaRPr lang="th-TH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47641" y="2143116"/>
                  <a:ext cx="85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Class 2</a:t>
                  </a:r>
                  <a:endParaRPr lang="th-TH" dirty="0"/>
                </a:p>
              </p:txBody>
            </p:sp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142976" y="2857496"/>
                  <a:ext cx="6786610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/>
                <p:cNvSpPr/>
                <p:nvPr/>
              </p:nvSpPr>
              <p:spPr>
                <a:xfrm>
                  <a:off x="1714480" y="2786058"/>
                  <a:ext cx="142876" cy="14287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aphicFrame>
            <p:nvGraphicFramePr>
              <p:cNvPr id="30" name="Object 2"/>
              <p:cNvGraphicFramePr>
                <a:graphicFrameLocks noChangeAspect="1"/>
              </p:cNvGraphicFramePr>
              <p:nvPr/>
            </p:nvGraphicFramePr>
            <p:xfrm>
              <a:off x="2984500" y="3040063"/>
              <a:ext cx="487363" cy="176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8" name="Equation" r:id="rId3" imgW="355320" imgH="139680" progId="Equation.DSMT4">
                      <p:embed/>
                    </p:oleObj>
                  </mc:Choice>
                  <mc:Fallback>
                    <p:oleObj name="Equation" r:id="rId3" imgW="355320" imgH="13968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4500" y="3040063"/>
                            <a:ext cx="487363" cy="176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8" name="Object 4"/>
              <p:cNvGraphicFramePr>
                <a:graphicFrameLocks noChangeAspect="1"/>
              </p:cNvGraphicFramePr>
              <p:nvPr/>
            </p:nvGraphicFramePr>
            <p:xfrm>
              <a:off x="5299083" y="3038474"/>
              <a:ext cx="487363" cy="176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9" name="Equation" r:id="rId5" imgW="355320" imgH="139680" progId="Equation.DSMT4">
                      <p:embed/>
                    </p:oleObj>
                  </mc:Choice>
                  <mc:Fallback>
                    <p:oleObj name="Equation" r:id="rId5" imgW="355320" imgH="13968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9083" y="3038474"/>
                            <a:ext cx="487363" cy="176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9" name="Object 5"/>
              <p:cNvGraphicFramePr>
                <a:graphicFrameLocks noChangeAspect="1"/>
              </p:cNvGraphicFramePr>
              <p:nvPr/>
            </p:nvGraphicFramePr>
            <p:xfrm>
              <a:off x="1928794" y="3038473"/>
              <a:ext cx="487363" cy="176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70" name="Equation" r:id="rId7" imgW="355320" imgH="139680" progId="Equation.DSMT4">
                      <p:embed/>
                    </p:oleObj>
                  </mc:Choice>
                  <mc:Fallback>
                    <p:oleObj name="Equation" r:id="rId7" imgW="355320" imgH="13968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794" y="3038473"/>
                            <a:ext cx="487363" cy="176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Oval 33"/>
            <p:cNvSpPr/>
            <p:nvPr/>
          </p:nvSpPr>
          <p:spPr>
            <a:xfrm>
              <a:off x="2000232" y="2786058"/>
              <a:ext cx="142876" cy="142876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Oval 34"/>
            <p:cNvSpPr/>
            <p:nvPr/>
          </p:nvSpPr>
          <p:spPr>
            <a:xfrm>
              <a:off x="2571736" y="2786058"/>
              <a:ext cx="142876" cy="142876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Oval 36"/>
            <p:cNvSpPr/>
            <p:nvPr/>
          </p:nvSpPr>
          <p:spPr>
            <a:xfrm>
              <a:off x="4071934" y="2786058"/>
              <a:ext cx="142876" cy="142876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Oval 37"/>
            <p:cNvSpPr/>
            <p:nvPr/>
          </p:nvSpPr>
          <p:spPr>
            <a:xfrm>
              <a:off x="5000628" y="2786058"/>
              <a:ext cx="142876" cy="142876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Oval 40"/>
            <p:cNvSpPr/>
            <p:nvPr/>
          </p:nvSpPr>
          <p:spPr>
            <a:xfrm>
              <a:off x="3143240" y="2786058"/>
              <a:ext cx="142876" cy="14287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Oval 41"/>
            <p:cNvSpPr/>
            <p:nvPr/>
          </p:nvSpPr>
          <p:spPr>
            <a:xfrm>
              <a:off x="6858016" y="2786058"/>
              <a:ext cx="142876" cy="142876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57488" y="3429000"/>
            <a:ext cx="3857652" cy="2857520"/>
            <a:chOff x="2857488" y="3357562"/>
            <a:chExt cx="3857652" cy="2857520"/>
          </a:xfrm>
        </p:grpSpPr>
        <p:grpSp>
          <p:nvGrpSpPr>
            <p:cNvPr id="28" name="Group 27"/>
            <p:cNvGrpSpPr/>
            <p:nvPr/>
          </p:nvGrpSpPr>
          <p:grpSpPr>
            <a:xfrm>
              <a:off x="2857488" y="3357562"/>
              <a:ext cx="3857652" cy="2857520"/>
              <a:chOff x="2133600" y="1219200"/>
              <a:chExt cx="5816600" cy="4724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rot="5400000" flipH="1" flipV="1">
                <a:off x="2326881" y="3769119"/>
                <a:ext cx="4343400" cy="55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3600" y="3732212"/>
                <a:ext cx="480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873052" y="35168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57159" y="1219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105400" y="2514600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410200" y="3200400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648200" y="2743200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29000" y="4114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10000" y="4724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800600" y="47244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542822" y="2526030"/>
                <a:ext cx="4114800" cy="25908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aphicFrame>
            <p:nvGraphicFramePr>
              <p:cNvPr id="27" name="Object 2"/>
              <p:cNvGraphicFramePr>
                <a:graphicFrameLocks noChangeAspect="1"/>
              </p:cNvGraphicFramePr>
              <p:nvPr/>
            </p:nvGraphicFramePr>
            <p:xfrm>
              <a:off x="6400800" y="5181600"/>
              <a:ext cx="1549400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71" name="Equation" r:id="rId9" imgW="748975" imgH="203112" progId="Equation.DSMT4">
                      <p:embed/>
                    </p:oleObj>
                  </mc:Choice>
                  <mc:Fallback>
                    <p:oleObj name="Equation" r:id="rId9" imgW="748975" imgH="203112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00800" y="5181600"/>
                            <a:ext cx="1549400" cy="422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" name="Object 2"/>
            <p:cNvGraphicFramePr>
              <a:graphicFrameLocks noChangeAspect="1"/>
            </p:cNvGraphicFramePr>
            <p:nvPr/>
          </p:nvGraphicFramePr>
          <p:xfrm>
            <a:off x="5214942" y="4071942"/>
            <a:ext cx="1027584" cy="255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2" name="Equation" r:id="rId11" imgW="749160" imgH="203040" progId="Equation.DSMT4">
                    <p:embed/>
                  </p:oleObj>
                </mc:Choice>
                <mc:Fallback>
                  <p:oleObj name="Equation" r:id="rId11" imgW="749160" imgH="203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942" y="4071942"/>
                          <a:ext cx="1027584" cy="255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1" name="Object 7"/>
            <p:cNvGraphicFramePr>
              <a:graphicFrameLocks noChangeAspect="1"/>
            </p:cNvGraphicFramePr>
            <p:nvPr/>
          </p:nvGraphicFramePr>
          <p:xfrm>
            <a:off x="3008313" y="5715000"/>
            <a:ext cx="1009650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3" name="Equation" r:id="rId13" imgW="736560" imgH="203040" progId="Equation.DSMT4">
                    <p:embed/>
                  </p:oleObj>
                </mc:Choice>
                <mc:Fallback>
                  <p:oleObj name="Equation" r:id="rId13" imgW="73656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313" y="5715000"/>
                          <a:ext cx="1009650" cy="255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Ex: 2D </a:t>
            </a:r>
            <a:r>
              <a:rPr lang="en-US" dirty="0">
                <a:sym typeface="Wingdings" pitchFamily="2" charset="2"/>
              </a:rPr>
              <a:t> 3D transformation</a:t>
            </a:r>
            <a:endParaRPr lang="en-US" dirty="0"/>
          </a:p>
        </p:txBody>
      </p:sp>
      <p:pic>
        <p:nvPicPr>
          <p:cNvPr id="45058" name="Picture 2" descr="G:\DriveC\Desktop\31_05_2009\ML\MyPPT\Nonlinear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286000"/>
            <a:ext cx="4133851" cy="326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Mercer's theorem</a:t>
            </a:r>
            <a:endParaRPr lang="en-US" dirty="0"/>
          </a:p>
          <a:p>
            <a:pPr lvl="1"/>
            <a:r>
              <a:rPr lang="en-US" dirty="0"/>
              <a:t>Any </a:t>
            </a:r>
            <a:r>
              <a:rPr lang="en-US" dirty="0">
                <a:solidFill>
                  <a:srgbClr val="FFC000"/>
                </a:solidFill>
              </a:rPr>
              <a:t>continuous, symmetric, positive semi-definite kernel function </a:t>
            </a:r>
            <a:r>
              <a:rPr lang="en-US" dirty="0"/>
              <a:t>can be expressed as a </a:t>
            </a:r>
            <a:r>
              <a:rPr lang="en-US" dirty="0">
                <a:solidFill>
                  <a:srgbClr val="7030A0"/>
                </a:solidFill>
              </a:rPr>
              <a:t>dot product</a:t>
            </a:r>
            <a:r>
              <a:rPr lang="en-US" dirty="0"/>
              <a:t> in a high-dimensional space.</a:t>
            </a:r>
          </a:p>
          <a:p>
            <a:pPr lvl="1"/>
            <a:r>
              <a:rPr lang="en-US" dirty="0"/>
              <a:t>Inner product is only </a:t>
            </a:r>
            <a:r>
              <a:rPr lang="en-US" dirty="0">
                <a:solidFill>
                  <a:srgbClr val="FF0000"/>
                </a:solidFill>
              </a:rPr>
              <a:t>scalar</a:t>
            </a:r>
          </a:p>
          <a:p>
            <a:r>
              <a:rPr lang="en-US" dirty="0"/>
              <a:t>Kernel trick </a:t>
            </a:r>
          </a:p>
          <a:p>
            <a:pPr lvl="1"/>
            <a:r>
              <a:rPr lang="en-US" dirty="0"/>
              <a:t>Wherever a dot product is used, it is replaced with the kernel function.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          is the mapping function from </a:t>
            </a:r>
            <a:r>
              <a:rPr lang="en-US" dirty="0">
                <a:solidFill>
                  <a:srgbClr val="00B050"/>
                </a:solidFill>
              </a:rPr>
              <a:t>lower dimensional </a:t>
            </a:r>
            <a:r>
              <a:rPr lang="en-US" dirty="0">
                <a:solidFill>
                  <a:srgbClr val="FFC000"/>
                </a:solidFill>
              </a:rPr>
              <a:t>nonlinear</a:t>
            </a:r>
            <a:r>
              <a:rPr lang="en-US" dirty="0"/>
              <a:t> space to </a:t>
            </a:r>
            <a:r>
              <a:rPr lang="en-US" dirty="0">
                <a:solidFill>
                  <a:srgbClr val="00B050"/>
                </a:solidFill>
              </a:rPr>
              <a:t>higher dimensional </a:t>
            </a:r>
            <a:r>
              <a:rPr lang="en-US" dirty="0">
                <a:solidFill>
                  <a:srgbClr val="FFC000"/>
                </a:solidFill>
              </a:rPr>
              <a:t>linear</a:t>
            </a:r>
            <a:r>
              <a:rPr lang="en-US" dirty="0"/>
              <a:t> space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22525" y="4602163"/>
          <a:ext cx="40544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4" imgW="2413000" imgH="304800" progId="Equation.DSMT4">
                  <p:embed/>
                </p:oleObj>
              </mc:Choice>
              <mc:Fallback>
                <p:oleObj name="Equation" r:id="rId4" imgW="24130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4602163"/>
                        <a:ext cx="405447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31912" y="5287963"/>
          <a:ext cx="7254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6" imgW="431613" imgH="253890" progId="Equation.DSMT4">
                  <p:embed/>
                </p:oleObj>
              </mc:Choice>
              <mc:Fallback>
                <p:oleObj name="Equation" r:id="rId6" imgW="431613" imgH="25389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2" y="5287963"/>
                        <a:ext cx="725488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Linear</a:t>
            </a:r>
          </a:p>
          <a:p>
            <a:endParaRPr lang="en-US" dirty="0"/>
          </a:p>
          <a:p>
            <a:r>
              <a:rPr lang="en-US" dirty="0"/>
              <a:t>Polynomial</a:t>
            </a:r>
          </a:p>
          <a:p>
            <a:endParaRPr lang="en-US" dirty="0"/>
          </a:p>
          <a:p>
            <a:r>
              <a:rPr lang="en-US" dirty="0"/>
              <a:t>Radial Basis Function (RBF)</a:t>
            </a:r>
          </a:p>
          <a:p>
            <a:endParaRPr lang="en-US" dirty="0"/>
          </a:p>
          <a:p>
            <a:r>
              <a:rPr lang="en-US" dirty="0"/>
              <a:t>Gaussian RBF</a:t>
            </a:r>
          </a:p>
          <a:p>
            <a:endParaRPr lang="en-US" dirty="0"/>
          </a:p>
          <a:p>
            <a:r>
              <a:rPr lang="en-US" dirty="0"/>
              <a:t>Sigmoid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2133600"/>
          <a:ext cx="2667001" cy="55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Equation" r:id="rId4" imgW="1587500" imgH="330200" progId="Equation.DSMT4">
                  <p:embed/>
                </p:oleObj>
              </mc:Choice>
              <mc:Fallback>
                <p:oleObj name="Equation" r:id="rId4" imgW="1587500" imgH="330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2667001" cy="554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876800" y="3048000"/>
          <a:ext cx="2794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Equation" r:id="rId6" imgW="1663700" imgH="330200" progId="Equation.DSMT4">
                  <p:embed/>
                </p:oleObj>
              </mc:Choice>
              <mc:Fallback>
                <p:oleObj name="Equation" r:id="rId6" imgW="1663700" imgH="330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27940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505200" y="3932238"/>
          <a:ext cx="23463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8" name="Equation" r:id="rId8" imgW="1397000" imgH="381000" progId="Equation.DSMT4">
                  <p:embed/>
                </p:oleObj>
              </mc:Choice>
              <mc:Fallback>
                <p:oleObj name="Equation" r:id="rId8" imgW="1397000" imgH="381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32238"/>
                        <a:ext cx="234632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09800" y="5029200"/>
          <a:ext cx="49482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9" name="Equation" r:id="rId10" imgW="2946400" imgH="304800" progId="Equation.DSMT4">
                  <p:embed/>
                </p:oleObj>
              </mc:Choice>
              <mc:Fallback>
                <p:oleObj name="Equation" r:id="rId10" imgW="2946400" imgH="304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948238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3581400" y="1295400"/>
          <a:ext cx="20478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0" name="Equation" r:id="rId12" imgW="1219200" imgH="279400" progId="Equation.DSMT4">
                  <p:embed/>
                </p:oleObj>
              </mc:Choice>
              <mc:Fallback>
                <p:oleObj name="Equation" r:id="rId12" imgW="1219200" imgH="279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95400"/>
                        <a:ext cx="20478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implementation for RBF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430463" y="1262062"/>
          <a:ext cx="3817937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4" imgW="2273300" imgH="1473200" progId="Equation.DSMT4">
                  <p:embed/>
                </p:oleObj>
              </mc:Choice>
              <mc:Fallback>
                <p:oleObj name="Equation" r:id="rId4" imgW="2273300" imgH="1473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1262062"/>
                        <a:ext cx="3817937" cy="247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514600" y="4114800"/>
          <a:ext cx="3282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6" imgW="1954951" imgH="304668" progId="Equation.DSMT4">
                  <p:embed/>
                </p:oleObj>
              </mc:Choice>
              <mc:Fallback>
                <p:oleObj name="Equation" r:id="rId6" imgW="1954951" imgH="304668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14800"/>
                        <a:ext cx="32829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057400" y="4867870"/>
            <a:ext cx="5029200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XX = ones(size(Y,2),1)*sum(X.^2,1);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YY = ones(N,1)* sum(Y.^2,1);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K  = XX+YY' - 2*Y'*X;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Dual problem </a:t>
            </a:r>
            <a:r>
              <a:rPr lang="en-US" dirty="0">
                <a:sym typeface="Wingdings" pitchFamily="2" charset="2"/>
              </a:rPr>
              <a:t> Quadratic problem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solution: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			where        chosen so that </a:t>
            </a: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43063" y="1905000"/>
          <a:ext cx="5800725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Equation" r:id="rId4" imgW="2806700" imgH="787400" progId="Equation.DSMT4">
                  <p:embed/>
                </p:oleObj>
              </mc:Choice>
              <mc:Fallback>
                <p:oleObj name="Equation" r:id="rId4" imgW="2806700" imgH="787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05000"/>
                        <a:ext cx="5800725" cy="1636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103562" y="4114800"/>
          <a:ext cx="29924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Equation" r:id="rId6" imgW="1701800" imgH="342900" progId="Equation.DSMT4">
                  <p:embed/>
                </p:oleObj>
              </mc:Choice>
              <mc:Fallback>
                <p:oleObj name="Equation" r:id="rId6" imgW="1701800" imgH="342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2" y="4114800"/>
                        <a:ext cx="2992438" cy="604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nut 6"/>
          <p:cNvSpPr/>
          <p:nvPr/>
        </p:nvSpPr>
        <p:spPr>
          <a:xfrm>
            <a:off x="6172200" y="1752600"/>
            <a:ext cx="1295400" cy="1143000"/>
          </a:xfrm>
          <a:prstGeom prst="donut">
            <a:avLst>
              <a:gd name="adj" fmla="val 33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352800" y="5029200"/>
          <a:ext cx="2905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0" name="Equation" r:id="rId8" imgW="164957" imgH="203024" progId="Equation.DSMT4">
                  <p:embed/>
                </p:oleObj>
              </mc:Choice>
              <mc:Fallback>
                <p:oleObj name="Equation" r:id="rId8" imgW="164957" imgH="203024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2905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715000" y="5006975"/>
          <a:ext cx="1228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Equation" r:id="rId10" imgW="698500" imgH="228600" progId="Equation.DSMT4">
                  <p:embed/>
                </p:oleObj>
              </mc:Choice>
              <mc:Fallback>
                <p:oleObj name="Equation" r:id="rId10" imgW="69850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006975"/>
                        <a:ext cx="12287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only considers </a:t>
            </a:r>
            <a:r>
              <a:rPr lang="en-US" dirty="0">
                <a:solidFill>
                  <a:srgbClr val="FF0000"/>
                </a:solidFill>
              </a:rPr>
              <a:t>two classes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</a:rPr>
              <a:t>N</a:t>
            </a:r>
            <a:r>
              <a:rPr lang="en-US" dirty="0"/>
              <a:t> SVMs </a:t>
            </a:r>
          </a:p>
          <a:p>
            <a:pPr lvl="2"/>
            <a:r>
              <a:rPr lang="en-US" dirty="0"/>
              <a:t>N = number of classes</a:t>
            </a:r>
          </a:p>
          <a:p>
            <a:pPr lvl="1"/>
            <a:r>
              <a:rPr lang="en-US" dirty="0"/>
              <a:t>SVM-1 learns “Class1” </a:t>
            </a:r>
            <a:r>
              <a:rPr lang="en-US" dirty="0" err="1"/>
              <a:t>vs</a:t>
            </a:r>
            <a:r>
              <a:rPr lang="en-US" dirty="0"/>
              <a:t> “Not Class1”</a:t>
            </a:r>
          </a:p>
          <a:p>
            <a:pPr lvl="1"/>
            <a:r>
              <a:rPr lang="en-US" dirty="0"/>
              <a:t>SVM-2 learns “Class2” </a:t>
            </a:r>
            <a:r>
              <a:rPr lang="en-US" dirty="0" err="1"/>
              <a:t>vs</a:t>
            </a:r>
            <a:r>
              <a:rPr lang="en-US" dirty="0"/>
              <a:t> “Not Class2”</a:t>
            </a:r>
          </a:p>
          <a:p>
            <a:pPr lvl="1"/>
            <a:r>
              <a:rPr lang="en-US" dirty="0"/>
              <a:t>:</a:t>
            </a:r>
          </a:p>
          <a:p>
            <a:pPr lvl="1"/>
            <a:r>
              <a:rPr lang="en-US" dirty="0"/>
              <a:t>SVM-N learns “</a:t>
            </a:r>
            <a:r>
              <a:rPr lang="en-US" dirty="0" err="1"/>
              <a:t>ClassN</a:t>
            </a:r>
            <a:r>
              <a:rPr lang="en-US" dirty="0"/>
              <a:t>” </a:t>
            </a:r>
            <a:r>
              <a:rPr lang="en-US" dirty="0" err="1"/>
              <a:t>vs</a:t>
            </a:r>
            <a:r>
              <a:rPr lang="en-US" dirty="0"/>
              <a:t> “Not </a:t>
            </a:r>
            <a:r>
              <a:rPr lang="en-US" dirty="0" err="1"/>
              <a:t>ClassN</a:t>
            </a:r>
            <a:r>
              <a:rPr lang="en-US" dirty="0"/>
              <a:t>”</a:t>
            </a:r>
          </a:p>
          <a:p>
            <a:r>
              <a:rPr lang="en-US" dirty="0"/>
              <a:t>Predict the output for a new input by all SVMs and find out which one puts the prediction the furthest into the positive region.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 class </a:t>
            </a:r>
            <a:r>
              <a:rPr lang="en-US" dirty="0">
                <a:sym typeface="Wingdings" pitchFamily="2" charset="2"/>
              </a:rPr>
              <a:t> M</a:t>
            </a:r>
            <a:r>
              <a:rPr lang="en-US" dirty="0"/>
              <a:t>ulti </a:t>
            </a:r>
            <a:r>
              <a:rPr lang="en-US" dirty="0" err="1"/>
              <a:t>Hyperplanes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2800" y="3886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5600" y="4648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0" y="2362200"/>
            <a:ext cx="4724400" cy="2667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15000" y="4191000"/>
            <a:ext cx="304800" cy="3048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4724400"/>
            <a:ext cx="304800" cy="3048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5400" y="4800600"/>
            <a:ext cx="304800" cy="3048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38800" y="5105400"/>
            <a:ext cx="304800" cy="3048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62400" y="3657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19600" y="22098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505200" y="2819400"/>
            <a:ext cx="3581400" cy="2971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667000" y="3352800"/>
            <a:ext cx="3810000" cy="1219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3162300" y="2095500"/>
            <a:ext cx="1981200" cy="160020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3771900" y="4686300"/>
            <a:ext cx="1981200" cy="38100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4953000" y="3886200"/>
            <a:ext cx="3048000" cy="1588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81" y="116632"/>
            <a:ext cx="8229600" cy="990600"/>
          </a:xfrm>
        </p:spPr>
        <p:txBody>
          <a:bodyPr/>
          <a:lstStyle/>
          <a:p>
            <a:r>
              <a:rPr lang="en-US" dirty="0"/>
              <a:t>DAG SVM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4283968" y="2204864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1v3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35896" y="290857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1v2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87824" y="362865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32040" y="290857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2v3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83968" y="362865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80112" y="362865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943209" y="2526153"/>
            <a:ext cx="393486" cy="4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7"/>
          </p:cNvCxnSpPr>
          <p:nvPr/>
        </p:nvCxnSpPr>
        <p:spPr>
          <a:xfrm flipH="1">
            <a:off x="3295137" y="3229859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7" idx="1"/>
          </p:cNvCxnSpPr>
          <p:nvPr/>
        </p:nvCxnSpPr>
        <p:spPr>
          <a:xfrm>
            <a:off x="4591281" y="2526153"/>
            <a:ext cx="393486" cy="4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1"/>
          </p:cNvCxnSpPr>
          <p:nvPr/>
        </p:nvCxnSpPr>
        <p:spPr>
          <a:xfrm>
            <a:off x="5239353" y="3229859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7"/>
          </p:cNvCxnSpPr>
          <p:nvPr/>
        </p:nvCxnSpPr>
        <p:spPr>
          <a:xfrm flipH="1">
            <a:off x="4591281" y="3229859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8" idx="1"/>
          </p:cNvCxnSpPr>
          <p:nvPr/>
        </p:nvCxnSpPr>
        <p:spPr>
          <a:xfrm>
            <a:off x="3943209" y="3229859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51920" y="222635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1,2,3</a:t>
            </a:r>
            <a:endParaRPr lang="th-TH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10294" y="2920928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1,2</a:t>
            </a:r>
            <a:endParaRPr lang="th-TH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38242" y="2921607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2,3</a:t>
            </a:r>
            <a:endParaRPr lang="th-TH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05084" y="258639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 3</a:t>
            </a:r>
            <a:endParaRPr lang="th-TH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0" y="258639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 1</a:t>
            </a:r>
            <a:endParaRPr lang="th-TH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57012" y="330647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 2</a:t>
            </a:r>
            <a:endParaRPr lang="th-TH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3928" y="330647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 1</a:t>
            </a:r>
            <a:endParaRPr lang="th-TH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01228" y="3284984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 2</a:t>
            </a:r>
            <a:endParaRPr lang="th-TH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000" y="3284984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 3</a:t>
            </a:r>
            <a:endParaRPr lang="th-TH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7029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81" y="116632"/>
            <a:ext cx="8229600" cy="990600"/>
          </a:xfrm>
        </p:spPr>
        <p:txBody>
          <a:bodyPr/>
          <a:lstStyle/>
          <a:p>
            <a:r>
              <a:rPr lang="en-US" dirty="0"/>
              <a:t>DAG SVM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4283968" y="2204864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35896" y="290857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87824" y="362865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32040" y="290857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83968" y="362865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80112" y="3628650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943209" y="2526153"/>
            <a:ext cx="393486" cy="4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7"/>
          </p:cNvCxnSpPr>
          <p:nvPr/>
        </p:nvCxnSpPr>
        <p:spPr>
          <a:xfrm flipH="1">
            <a:off x="3295137" y="3229859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7" idx="1"/>
          </p:cNvCxnSpPr>
          <p:nvPr/>
        </p:nvCxnSpPr>
        <p:spPr>
          <a:xfrm>
            <a:off x="4591281" y="2526153"/>
            <a:ext cx="393486" cy="4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1"/>
          </p:cNvCxnSpPr>
          <p:nvPr/>
        </p:nvCxnSpPr>
        <p:spPr>
          <a:xfrm>
            <a:off x="5239353" y="3229859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7"/>
          </p:cNvCxnSpPr>
          <p:nvPr/>
        </p:nvCxnSpPr>
        <p:spPr>
          <a:xfrm flipH="1">
            <a:off x="4591281" y="3229859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8" idx="1"/>
          </p:cNvCxnSpPr>
          <p:nvPr/>
        </p:nvCxnSpPr>
        <p:spPr>
          <a:xfrm>
            <a:off x="3943209" y="3229859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7767" y="221194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K=1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1780" y="291211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K=2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1486" y="36286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K=3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7992" y="252615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38811" y="252969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78543" y="325931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00617" y="32691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65046" y="328669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13118" y="32691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51820" y="4310307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6" name="Straight Arrow Connector 35"/>
          <p:cNvCxnSpPr>
            <a:stCxn id="33" idx="3"/>
          </p:cNvCxnSpPr>
          <p:nvPr/>
        </p:nvCxnSpPr>
        <p:spPr>
          <a:xfrm flipH="1">
            <a:off x="2011061" y="4631596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5"/>
          </p:cNvCxnSpPr>
          <p:nvPr/>
        </p:nvCxnSpPr>
        <p:spPr>
          <a:xfrm>
            <a:off x="2659133" y="4631596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55930" y="431771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K=k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4467" y="467090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+k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16541" y="46709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+k+1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653769" y="4309455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4" name="Straight Arrow Connector 43"/>
          <p:cNvCxnSpPr>
            <a:stCxn id="41" idx="3"/>
          </p:cNvCxnSpPr>
          <p:nvPr/>
        </p:nvCxnSpPr>
        <p:spPr>
          <a:xfrm flipH="1">
            <a:off x="3313010" y="4630744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5"/>
          </p:cNvCxnSpPr>
          <p:nvPr/>
        </p:nvCxnSpPr>
        <p:spPr>
          <a:xfrm>
            <a:off x="3961082" y="4630744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96416" y="467090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+k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18490" y="46709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+k+1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951873" y="4309455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1" name="Straight Arrow Connector 60"/>
          <p:cNvCxnSpPr>
            <a:stCxn id="58" idx="3"/>
          </p:cNvCxnSpPr>
          <p:nvPr/>
        </p:nvCxnSpPr>
        <p:spPr>
          <a:xfrm flipH="1">
            <a:off x="4611114" y="4630744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5"/>
          </p:cNvCxnSpPr>
          <p:nvPr/>
        </p:nvCxnSpPr>
        <p:spPr>
          <a:xfrm>
            <a:off x="5259186" y="4630744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94520" y="467090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+k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16594" y="46709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+k+1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6249977" y="4309455"/>
            <a:ext cx="360040" cy="37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endParaRPr lang="th-TH" sz="1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9" name="Straight Arrow Connector 68"/>
          <p:cNvCxnSpPr>
            <a:stCxn id="66" idx="3"/>
          </p:cNvCxnSpPr>
          <p:nvPr/>
        </p:nvCxnSpPr>
        <p:spPr>
          <a:xfrm flipH="1">
            <a:off x="5909218" y="4630744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5"/>
          </p:cNvCxnSpPr>
          <p:nvPr/>
        </p:nvCxnSpPr>
        <p:spPr>
          <a:xfrm>
            <a:off x="6557290" y="4630744"/>
            <a:ext cx="393486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92624" y="46709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+k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14698" y="467090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+k+1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5" name="Straight Arrow Connector 74"/>
          <p:cNvCxnSpPr>
            <a:stCxn id="6" idx="3"/>
            <a:endCxn id="33" idx="7"/>
          </p:cNvCxnSpPr>
          <p:nvPr/>
        </p:nvCxnSpPr>
        <p:spPr>
          <a:xfrm flipH="1">
            <a:off x="2659133" y="3949939"/>
            <a:ext cx="381418" cy="41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616175" y="39905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7" name="Straight Arrow Connector 76"/>
          <p:cNvCxnSpPr>
            <a:stCxn id="6" idx="5"/>
            <a:endCxn id="41" idx="1"/>
          </p:cNvCxnSpPr>
          <p:nvPr/>
        </p:nvCxnSpPr>
        <p:spPr>
          <a:xfrm>
            <a:off x="3295137" y="3949939"/>
            <a:ext cx="411359" cy="41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3"/>
            <a:endCxn id="41" idx="7"/>
          </p:cNvCxnSpPr>
          <p:nvPr/>
        </p:nvCxnSpPr>
        <p:spPr>
          <a:xfrm flipH="1">
            <a:off x="3961082" y="3949939"/>
            <a:ext cx="375613" cy="41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" idx="5"/>
            <a:endCxn id="58" idx="1"/>
          </p:cNvCxnSpPr>
          <p:nvPr/>
        </p:nvCxnSpPr>
        <p:spPr>
          <a:xfrm>
            <a:off x="4591281" y="3949939"/>
            <a:ext cx="413319" cy="41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3"/>
            <a:endCxn id="58" idx="7"/>
          </p:cNvCxnSpPr>
          <p:nvPr/>
        </p:nvCxnSpPr>
        <p:spPr>
          <a:xfrm flipH="1">
            <a:off x="5259186" y="3949939"/>
            <a:ext cx="373653" cy="41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" idx="5"/>
            <a:endCxn id="66" idx="1"/>
          </p:cNvCxnSpPr>
          <p:nvPr/>
        </p:nvCxnSpPr>
        <p:spPr>
          <a:xfrm>
            <a:off x="5887425" y="3949939"/>
            <a:ext cx="415279" cy="41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67900" y="399056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+4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41205" y="39905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30472" y="39905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+4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60670" y="39905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45723" y="39905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+4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1351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</a:t>
            </a:r>
            <a:endParaRPr lang="th-TH" dirty="0"/>
          </a:p>
        </p:txBody>
      </p:sp>
      <p:grpSp>
        <p:nvGrpSpPr>
          <p:cNvPr id="98" name="Group 97"/>
          <p:cNvGrpSpPr/>
          <p:nvPr/>
        </p:nvGrpSpPr>
        <p:grpSpPr>
          <a:xfrm>
            <a:off x="1270000" y="1916832"/>
            <a:ext cx="6614368" cy="3888432"/>
            <a:chOff x="1270000" y="1916832"/>
            <a:chExt cx="6614368" cy="38884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558430" y="4382220"/>
              <a:ext cx="2209005" cy="4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490835" y="3313832"/>
              <a:ext cx="2133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8895685"/>
                </p:ext>
              </p:extLst>
            </p:nvPr>
          </p:nvGraphicFramePr>
          <p:xfrm>
            <a:off x="3780135" y="4198070"/>
            <a:ext cx="296863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9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135" y="4198070"/>
                          <a:ext cx="296863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5789749"/>
                </p:ext>
              </p:extLst>
            </p:nvPr>
          </p:nvGraphicFramePr>
          <p:xfrm>
            <a:off x="1403648" y="1916832"/>
            <a:ext cx="319087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0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1916832"/>
                          <a:ext cx="319087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Connector 32"/>
            <p:cNvCxnSpPr/>
            <p:nvPr/>
          </p:nvCxnSpPr>
          <p:spPr>
            <a:xfrm>
              <a:off x="1558430" y="2571728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463676" y="3476975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558430" y="2571728"/>
              <a:ext cx="1104105" cy="100079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365005" y="4381103"/>
              <a:ext cx="2209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365799" y="2248297"/>
              <a:ext cx="0" cy="35569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1703987"/>
                </p:ext>
              </p:extLst>
            </p:nvPr>
          </p:nvGraphicFramePr>
          <p:xfrm>
            <a:off x="7587505" y="4198541"/>
            <a:ext cx="296863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1"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7505" y="4198541"/>
                          <a:ext cx="296863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1524966"/>
                </p:ext>
              </p:extLst>
            </p:nvPr>
          </p:nvGraphicFramePr>
          <p:xfrm>
            <a:off x="5211018" y="1916832"/>
            <a:ext cx="319087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2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018" y="1916832"/>
                          <a:ext cx="319087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Straight Connector 40"/>
            <p:cNvCxnSpPr/>
            <p:nvPr/>
          </p:nvCxnSpPr>
          <p:spPr>
            <a:xfrm>
              <a:off x="5364088" y="2572199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6271046" y="3477446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072188" y="3284984"/>
              <a:ext cx="1102393" cy="109771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364088" y="4382694"/>
              <a:ext cx="706390" cy="702491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9343309"/>
                </p:ext>
              </p:extLst>
            </p:nvPr>
          </p:nvGraphicFramePr>
          <p:xfrm>
            <a:off x="5151363" y="4858742"/>
            <a:ext cx="21272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3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1363" y="4858742"/>
                          <a:ext cx="212725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Straight Connector 55"/>
            <p:cNvCxnSpPr/>
            <p:nvPr/>
          </p:nvCxnSpPr>
          <p:spPr>
            <a:xfrm>
              <a:off x="5364088" y="3284984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40384" y="3057625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32885" y="3851787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4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1715581"/>
                </p:ext>
              </p:extLst>
            </p:nvPr>
          </p:nvGraphicFramePr>
          <p:xfrm>
            <a:off x="1270000" y="2410470"/>
            <a:ext cx="2555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4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000" y="2410470"/>
                          <a:ext cx="2555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866978"/>
                </p:ext>
              </p:extLst>
            </p:nvPr>
          </p:nvGraphicFramePr>
          <p:xfrm>
            <a:off x="3241129" y="4417408"/>
            <a:ext cx="2555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5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1129" y="4417408"/>
                          <a:ext cx="2555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2566026"/>
                </p:ext>
              </p:extLst>
            </p:nvPr>
          </p:nvGraphicFramePr>
          <p:xfrm>
            <a:off x="5076056" y="2422503"/>
            <a:ext cx="2555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6" name="Equation" r:id="rId17" imgW="152202" imgH="177569" progId="Equation.DSMT4">
                    <p:embed/>
                  </p:oleObj>
                </mc:Choice>
                <mc:Fallback>
                  <p:oleObj name="Equation" r:id="rId17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2422503"/>
                          <a:ext cx="2555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8636644"/>
                </p:ext>
              </p:extLst>
            </p:nvPr>
          </p:nvGraphicFramePr>
          <p:xfrm>
            <a:off x="7048499" y="4417408"/>
            <a:ext cx="2555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7" name="Equation" r:id="rId18" imgW="152202" imgH="177569" progId="Equation.DSMT4">
                    <p:embed/>
                  </p:oleObj>
                </mc:Choice>
                <mc:Fallback>
                  <p:oleObj name="Equation" r:id="rId18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8499" y="4417408"/>
                          <a:ext cx="2555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6091839"/>
                </p:ext>
              </p:extLst>
            </p:nvPr>
          </p:nvGraphicFramePr>
          <p:xfrm>
            <a:off x="1344116" y="3418582"/>
            <a:ext cx="21272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8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116" y="3418582"/>
                          <a:ext cx="212725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Right Brace 95"/>
            <p:cNvSpPr/>
            <p:nvPr/>
          </p:nvSpPr>
          <p:spPr>
            <a:xfrm>
              <a:off x="7248301" y="2571728"/>
              <a:ext cx="204019" cy="713256"/>
            </a:xfrm>
            <a:prstGeom prst="rightBrace">
              <a:avLst>
                <a:gd name="adj1" fmla="val 6809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aphicFrame>
          <p:nvGraphicFramePr>
            <p:cNvPr id="97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06785"/>
                </p:ext>
              </p:extLst>
            </p:nvPr>
          </p:nvGraphicFramePr>
          <p:xfrm>
            <a:off x="7452320" y="2713931"/>
            <a:ext cx="296863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9" name="Equation" r:id="rId21" imgW="177480" imgH="253800" progId="Equation.DSMT4">
                    <p:embed/>
                  </p:oleObj>
                </mc:Choice>
                <mc:Fallback>
                  <p:oleObj name="Equation" r:id="rId21" imgW="177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320" y="2713931"/>
                          <a:ext cx="296863" cy="427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4892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yperplane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895600"/>
            <a:ext cx="4191000" cy="3143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2-D space, we use line to classify the features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n-D space, we use </a:t>
            </a:r>
            <a:r>
              <a:rPr lang="en-US" dirty="0" err="1"/>
              <a:t>hyperplane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1981200"/>
          <a:ext cx="1478868" cy="39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4" imgW="672516" imgH="177646" progId="Equation.DSMT4">
                  <p:embed/>
                </p:oleObj>
              </mc:Choice>
              <mc:Fallback>
                <p:oleObj name="Equation" r:id="rId4" imgW="672516" imgH="177646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1478868" cy="390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724400" y="1905000"/>
          <a:ext cx="1981200" cy="44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6" imgW="901309" imgH="203112" progId="Equation.DSMT4">
                  <p:embed/>
                </p:oleObj>
              </mc:Choice>
              <mc:Fallback>
                <p:oleObj name="Equation" r:id="rId6" imgW="901309" imgH="20311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05000"/>
                        <a:ext cx="1981200" cy="447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38200" y="3200400"/>
          <a:ext cx="3810363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8" imgW="1841500" imgH="1397000" progId="Equation.DSMT4">
                  <p:embed/>
                </p:oleObj>
              </mc:Choice>
              <mc:Fallback>
                <p:oleObj name="Equation" r:id="rId8" imgW="1841500" imgH="1397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3810363" cy="289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</a:t>
            </a:r>
            <a:endParaRPr lang="th-TH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270000" y="1390228"/>
            <a:ext cx="6614368" cy="3325630"/>
            <a:chOff x="1270000" y="1390228"/>
            <a:chExt cx="6614368" cy="332563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558430" y="4382220"/>
              <a:ext cx="2209005" cy="4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490835" y="3313832"/>
              <a:ext cx="2133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0607903"/>
                </p:ext>
              </p:extLst>
            </p:nvPr>
          </p:nvGraphicFramePr>
          <p:xfrm>
            <a:off x="3780135" y="4198070"/>
            <a:ext cx="296863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1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135" y="4198070"/>
                          <a:ext cx="296863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474752"/>
                </p:ext>
              </p:extLst>
            </p:nvPr>
          </p:nvGraphicFramePr>
          <p:xfrm>
            <a:off x="1403648" y="1916832"/>
            <a:ext cx="319087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2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1916832"/>
                          <a:ext cx="319087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Connector 32"/>
            <p:cNvCxnSpPr/>
            <p:nvPr/>
          </p:nvCxnSpPr>
          <p:spPr>
            <a:xfrm>
              <a:off x="1558430" y="2571728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463676" y="3476975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58430" y="3314626"/>
              <a:ext cx="1104105" cy="106647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365005" y="4381103"/>
              <a:ext cx="2209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364088" y="1700809"/>
              <a:ext cx="1711" cy="268061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6059706"/>
                </p:ext>
              </p:extLst>
            </p:nvPr>
          </p:nvGraphicFramePr>
          <p:xfrm>
            <a:off x="7587505" y="4198541"/>
            <a:ext cx="296863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3"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7505" y="4198541"/>
                          <a:ext cx="296863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2495947"/>
                </p:ext>
              </p:extLst>
            </p:nvPr>
          </p:nvGraphicFramePr>
          <p:xfrm>
            <a:off x="5211018" y="1390228"/>
            <a:ext cx="319087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4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018" y="1390228"/>
                          <a:ext cx="319087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Straight Connector 40"/>
            <p:cNvCxnSpPr/>
            <p:nvPr/>
          </p:nvCxnSpPr>
          <p:spPr>
            <a:xfrm>
              <a:off x="5364088" y="2572199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6271046" y="3477446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084168" y="2572199"/>
              <a:ext cx="1090413" cy="114483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364088" y="1844824"/>
              <a:ext cx="720081" cy="726905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4135516"/>
                </p:ext>
              </p:extLst>
            </p:nvPr>
          </p:nvGraphicFramePr>
          <p:xfrm>
            <a:off x="5077123" y="1695599"/>
            <a:ext cx="21272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5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7123" y="1695599"/>
                          <a:ext cx="212725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Straight Connector 55"/>
            <p:cNvCxnSpPr/>
            <p:nvPr/>
          </p:nvCxnSpPr>
          <p:spPr>
            <a:xfrm>
              <a:off x="5364088" y="3717032"/>
              <a:ext cx="1810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34282" y="3771664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23864" y="3034234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4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022170"/>
                </p:ext>
              </p:extLst>
            </p:nvPr>
          </p:nvGraphicFramePr>
          <p:xfrm>
            <a:off x="1270000" y="2410470"/>
            <a:ext cx="2555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6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000" y="2410470"/>
                          <a:ext cx="2555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70929"/>
                </p:ext>
              </p:extLst>
            </p:nvPr>
          </p:nvGraphicFramePr>
          <p:xfrm>
            <a:off x="3241129" y="4417408"/>
            <a:ext cx="2555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7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1129" y="4417408"/>
                          <a:ext cx="2555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158020"/>
                </p:ext>
              </p:extLst>
            </p:nvPr>
          </p:nvGraphicFramePr>
          <p:xfrm>
            <a:off x="5076056" y="2422503"/>
            <a:ext cx="2555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8" name="Equation" r:id="rId17" imgW="152202" imgH="177569" progId="Equation.DSMT4">
                    <p:embed/>
                  </p:oleObj>
                </mc:Choice>
                <mc:Fallback>
                  <p:oleObj name="Equation" r:id="rId17" imgW="152202" imgH="177569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2422503"/>
                          <a:ext cx="2555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123977"/>
                </p:ext>
              </p:extLst>
            </p:nvPr>
          </p:nvGraphicFramePr>
          <p:xfrm>
            <a:off x="7048499" y="4417408"/>
            <a:ext cx="2555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9" name="Equation" r:id="rId18" imgW="152202" imgH="177569" progId="Equation.DSMT4">
                    <p:embed/>
                  </p:oleObj>
                </mc:Choice>
                <mc:Fallback>
                  <p:oleObj name="Equation" r:id="rId18" imgW="152202" imgH="177569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8499" y="4417408"/>
                          <a:ext cx="2555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42499"/>
                </p:ext>
              </p:extLst>
            </p:nvPr>
          </p:nvGraphicFramePr>
          <p:xfrm>
            <a:off x="1344116" y="3140968"/>
            <a:ext cx="21272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0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116" y="3140968"/>
                          <a:ext cx="212725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Right Brace 95"/>
            <p:cNvSpPr/>
            <p:nvPr/>
          </p:nvSpPr>
          <p:spPr>
            <a:xfrm>
              <a:off x="5364088" y="3717031"/>
              <a:ext cx="204019" cy="664071"/>
            </a:xfrm>
            <a:prstGeom prst="rightBrace">
              <a:avLst>
                <a:gd name="adj1" fmla="val 6809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aphicFrame>
          <p:nvGraphicFramePr>
            <p:cNvPr id="97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1231728"/>
                </p:ext>
              </p:extLst>
            </p:nvPr>
          </p:nvGraphicFramePr>
          <p:xfrm>
            <a:off x="5612234" y="3861048"/>
            <a:ext cx="615950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1" name="Equation" r:id="rId21" imgW="368280" imgH="177480" progId="Equation.DSMT4">
                    <p:embed/>
                  </p:oleObj>
                </mc:Choice>
                <mc:Fallback>
                  <p:oleObj name="Equation" r:id="rId21" imgW="368280" imgH="17748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2234" y="3861048"/>
                          <a:ext cx="615950" cy="300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393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dirty="0" err="1">
                <a:solidFill>
                  <a:srgbClr val="00B0F0"/>
                </a:solidFill>
              </a:rPr>
              <a:t>perceptron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Depend on initialization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374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29000" y="4114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0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006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590800" y="25146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400800" y="5181600"/>
          <a:ext cx="1549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748975" imgH="203112" progId="Equation.DSMT4">
                  <p:embed/>
                </p:oleObj>
              </mc:Choice>
              <mc:Fallback>
                <p:oleObj name="Equation" r:id="rId3" imgW="748975" imgH="20311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181600"/>
                        <a:ext cx="1549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hyperplane</a:t>
            </a:r>
            <a:r>
              <a:rPr lang="en-US" dirty="0"/>
              <a:t> is the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criterion?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4121531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4084624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4200" y="38692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374" y="15716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105400" y="2867012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552812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095612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4467212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10000" y="5076812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00600" y="5076812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90800" y="2867012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2971800" y="2790812"/>
            <a:ext cx="2971800" cy="2514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3086100" y="3286112"/>
            <a:ext cx="3429000" cy="1219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19400" y="3781412"/>
            <a:ext cx="3657600" cy="990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95600" y="3857612"/>
            <a:ext cx="3505200" cy="609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3324212"/>
            <a:ext cx="3886200" cy="1828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Best = Most generalization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821525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84618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4200" y="35692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374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105400" y="256700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25280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79560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416720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10000" y="477680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00600" y="477680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781300" y="3748106"/>
            <a:ext cx="4191000" cy="457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24456" y="528638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4962532" y="5105416"/>
            <a:ext cx="609600" cy="609600"/>
          </a:xfrm>
          <a:prstGeom prst="mathMultiply">
            <a:avLst>
              <a:gd name="adj1" fmla="val 12611"/>
            </a:avLst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</a:t>
            </a:r>
            <a:r>
              <a:rPr lang="en-US" dirty="0" err="1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Maximal margin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374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4114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10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006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57400" y="29718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705600" y="4800600"/>
          <a:ext cx="1549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" imgW="748975" imgH="203112" progId="Equation.DSMT4">
                  <p:embed/>
                </p:oleObj>
              </mc:Choice>
              <mc:Fallback>
                <p:oleObj name="Equation" r:id="rId3" imgW="748975" imgH="203112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800600"/>
                        <a:ext cx="1549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048000" y="17526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2362200"/>
            <a:ext cx="4114800" cy="2590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183313" y="5410200"/>
          <a:ext cx="16795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5410200"/>
                        <a:ext cx="16795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rot="5400000" flipH="1" flipV="1">
            <a:off x="2247900" y="2095500"/>
            <a:ext cx="1295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547938" y="2249488"/>
          <a:ext cx="263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7" imgW="126780" imgH="164814" progId="Equation.DSMT4">
                  <p:embed/>
                </p:oleObj>
              </mc:Choice>
              <mc:Fallback>
                <p:oleObj name="Equation" r:id="rId7" imgW="126780" imgH="164814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249488"/>
                        <a:ext cx="2635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313613" y="4149725"/>
          <a:ext cx="14970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9" imgW="723586" imgH="203112" progId="Equation.DSMT4">
                  <p:embed/>
                </p:oleObj>
              </mc:Choice>
              <mc:Fallback>
                <p:oleObj name="Equation" r:id="rId9" imgW="723586" imgH="203112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4149725"/>
                        <a:ext cx="14970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Donut 26"/>
          <p:cNvSpPr/>
          <p:nvPr/>
        </p:nvSpPr>
        <p:spPr>
          <a:xfrm>
            <a:off x="4572000" y="26670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5334000" y="31242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4724400" y="46482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362200"/>
            <a:ext cx="16768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Support Vectors</a:t>
            </a:r>
          </a:p>
        </p:txBody>
      </p:sp>
      <p:cxnSp>
        <p:nvCxnSpPr>
          <p:cNvPr id="32" name="Elbow Connector 31"/>
          <p:cNvCxnSpPr>
            <a:stCxn id="30" idx="1"/>
            <a:endCxn id="27" idx="6"/>
          </p:cNvCxnSpPr>
          <p:nvPr/>
        </p:nvCxnSpPr>
        <p:spPr>
          <a:xfrm rot="10800000" flipV="1">
            <a:off x="5029200" y="2546866"/>
            <a:ext cx="914400" cy="3487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0" idx="2"/>
            <a:endCxn id="29" idx="6"/>
          </p:cNvCxnSpPr>
          <p:nvPr/>
        </p:nvCxnSpPr>
        <p:spPr>
          <a:xfrm rot="5400000">
            <a:off x="4909184" y="3003949"/>
            <a:ext cx="2145268" cy="16004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0" idx="2"/>
            <a:endCxn id="28" idx="6"/>
          </p:cNvCxnSpPr>
          <p:nvPr/>
        </p:nvCxnSpPr>
        <p:spPr>
          <a:xfrm rot="5400000">
            <a:off x="5975984" y="2546749"/>
            <a:ext cx="621268" cy="9908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62600" y="1371600"/>
            <a:ext cx="24238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41" name="Up Arrow 40"/>
          <p:cNvSpPr/>
          <p:nvPr/>
        </p:nvSpPr>
        <p:spPr>
          <a:xfrm>
            <a:off x="6553200" y="1828800"/>
            <a:ext cx="381000" cy="4572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147763" y="4684713"/>
          <a:ext cx="711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11" imgW="342751" imgH="203112" progId="Equation.DSMT4">
                  <p:embed/>
                </p:oleObj>
              </mc:Choice>
              <mc:Fallback>
                <p:oleObj name="Equation" r:id="rId11" imgW="342751" imgH="203112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4684713"/>
                        <a:ext cx="7112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Margin</a:t>
            </a:r>
            <a:r>
              <a:rPr lang="en-US" dirty="0"/>
              <a:t> is the shortest distance between lines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242050" y="5441950"/>
          <a:ext cx="1835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Equation" r:id="rId3" imgW="888614" imgH="241195" progId="Equation.DSMT4">
                  <p:embed/>
                </p:oleObj>
              </mc:Choice>
              <mc:Fallback>
                <p:oleObj name="Equation" r:id="rId3" imgW="888614" imgH="241195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5441950"/>
                        <a:ext cx="18351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259638" y="4222750"/>
          <a:ext cx="16271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Equation" r:id="rId5" imgW="787400" imgH="241300" progId="Equation.DSMT4">
                  <p:embed/>
                </p:oleObj>
              </mc:Choice>
              <mc:Fallback>
                <p:oleObj name="Equation" r:id="rId5" imgW="787400" imgH="2413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4222750"/>
                        <a:ext cx="16271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rot="5400000" flipH="1" flipV="1">
            <a:off x="2326881" y="3769119"/>
            <a:ext cx="4343400" cy="5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37322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3516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5800" y="1600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5105400" y="2514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48200" y="27432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29000" y="4114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100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00600" y="4724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57400" y="29718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1752600"/>
            <a:ext cx="4114800" cy="2590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14600" y="2362200"/>
            <a:ext cx="4114800" cy="2590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2247900" y="2095500"/>
            <a:ext cx="1295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1447800" y="1905000"/>
          <a:ext cx="10541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Equation" r:id="rId7" imgW="507780" imgH="444307" progId="Equation.DSMT4">
                  <p:embed/>
                </p:oleObj>
              </mc:Choice>
              <mc:Fallback>
                <p:oleObj name="Equation" r:id="rId7" imgW="507780" imgH="444307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1054100" cy="923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Donut 32"/>
          <p:cNvSpPr/>
          <p:nvPr/>
        </p:nvSpPr>
        <p:spPr>
          <a:xfrm>
            <a:off x="4572000" y="26670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nut 34"/>
          <p:cNvSpPr/>
          <p:nvPr/>
        </p:nvSpPr>
        <p:spPr>
          <a:xfrm>
            <a:off x="4724400" y="4648200"/>
            <a:ext cx="457200" cy="457200"/>
          </a:xfrm>
          <a:prstGeom prst="donut">
            <a:avLst>
              <a:gd name="adj" fmla="val 77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717473" y="2453641"/>
            <a:ext cx="479367" cy="296487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4903817" y="4362104"/>
            <a:ext cx="525087" cy="33528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572000" y="3259137"/>
          <a:ext cx="368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59137"/>
                        <a:ext cx="3683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4508500" y="4173537"/>
          <a:ext cx="368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Equation" r:id="rId11" imgW="177646" imgH="228402" progId="Equation.DSMT4">
                  <p:embed/>
                </p:oleObj>
              </mc:Choice>
              <mc:Fallback>
                <p:oleObj name="Equation" r:id="rId11" imgW="177646" imgH="228402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173537"/>
                        <a:ext cx="3683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4687888" y="2224087"/>
          <a:ext cx="34131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Equation" r:id="rId13" imgW="164957" imgH="139579" progId="Equation.DSMT4">
                  <p:embed/>
                </p:oleObj>
              </mc:Choice>
              <mc:Fallback>
                <p:oleObj name="Equation" r:id="rId13" imgW="164957" imgH="139579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2224087"/>
                        <a:ext cx="341312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5257800" y="4433887"/>
          <a:ext cx="3413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Equation" r:id="rId15" imgW="164957" imgH="139579" progId="Equation.DSMT4">
                  <p:embed/>
                </p:oleObj>
              </mc:Choice>
              <mc:Fallback>
                <p:oleObj name="Equation" r:id="rId15" imgW="164957" imgH="139579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33887"/>
                        <a:ext cx="3413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rot="16200000" flipH="1">
            <a:off x="4189616" y="4039986"/>
            <a:ext cx="1104207" cy="491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4229103" y="3162301"/>
            <a:ext cx="838196" cy="30480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3918758" y="3777442"/>
            <a:ext cx="1925782" cy="162098"/>
          </a:xfrm>
          <a:prstGeom prst="straightConnector1">
            <a:avLst/>
          </a:prstGeom>
          <a:ln>
            <a:solidFill>
              <a:srgbClr val="15FF4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919663" y="4278312"/>
          <a:ext cx="2619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Equation" r:id="rId17" imgW="126725" imgH="177415" progId="Equation.DSMT4">
                  <p:embed/>
                </p:oleObj>
              </mc:Choice>
              <mc:Fallback>
                <p:oleObj name="Equation" r:id="rId17" imgW="126725" imgH="177415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4278312"/>
                        <a:ext cx="261937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019800" y="2286000"/>
          <a:ext cx="9731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Equation" r:id="rId19" imgW="469900" imgH="228600" progId="Equation.DSMT4">
                  <p:embed/>
                </p:oleObj>
              </mc:Choice>
              <mc:Fallback>
                <p:oleObj name="Equation" r:id="rId19" imgW="469900" imgH="228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0"/>
                        <a:ext cx="9731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Curved Connector 65"/>
          <p:cNvCxnSpPr/>
          <p:nvPr/>
        </p:nvCxnSpPr>
        <p:spPr>
          <a:xfrm rot="10800000" flipV="1">
            <a:off x="4876800" y="2590800"/>
            <a:ext cx="11430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4724400" y="3733800"/>
            <a:ext cx="1295400" cy="838200"/>
          </a:xfrm>
          <a:prstGeom prst="straightConnector1">
            <a:avLst/>
          </a:prstGeom>
          <a:ln w="73025">
            <a:solidFill>
              <a:srgbClr val="0070C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07006"/>
              </p:ext>
            </p:extLst>
          </p:nvPr>
        </p:nvGraphicFramePr>
        <p:xfrm>
          <a:off x="6959600" y="2895600"/>
          <a:ext cx="18669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name="Equation" r:id="rId21" imgW="901440" imgH="253800" progId="Equation.DSMT4">
                  <p:embed/>
                </p:oleObj>
              </mc:Choice>
              <mc:Fallback>
                <p:oleObj name="Equation" r:id="rId21" imgW="901440" imgH="253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895600"/>
                        <a:ext cx="18669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Curved Connector 71"/>
          <p:cNvCxnSpPr/>
          <p:nvPr/>
        </p:nvCxnSpPr>
        <p:spPr>
          <a:xfrm rot="10800000" flipV="1">
            <a:off x="5562600" y="3200400"/>
            <a:ext cx="13716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533400" y="4419600"/>
          <a:ext cx="16271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name="Equation" r:id="rId23" imgW="787400" imgH="241300" progId="Equation.DSMT4">
                  <p:embed/>
                </p:oleObj>
              </mc:Choice>
              <mc:Fallback>
                <p:oleObj name="Equation" r:id="rId23" imgW="787400" imgH="2413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16271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533400" y="4953000"/>
          <a:ext cx="1835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Equation" r:id="rId25" imgW="888614" imgH="241195" progId="Equation.DSMT4">
                  <p:embed/>
                </p:oleObj>
              </mc:Choice>
              <mc:Fallback>
                <p:oleObj name="Equation" r:id="rId25" imgW="888614" imgH="241195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18351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33430"/>
              </p:ext>
            </p:extLst>
          </p:nvPr>
        </p:nvGraphicFramePr>
        <p:xfrm>
          <a:off x="533400" y="5486400"/>
          <a:ext cx="21494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" name="Equation" r:id="rId27" imgW="1041120" imgH="253800" progId="Equation.DSMT4">
                  <p:embed/>
                </p:oleObj>
              </mc:Choice>
              <mc:Fallback>
                <p:oleObj name="Equation" r:id="rId27" imgW="1041120" imgH="253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86400"/>
                        <a:ext cx="21494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2286000" y="4876800"/>
          <a:ext cx="261937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Equation" r:id="rId29" imgW="126780" imgH="101424" progId="Equation.DSMT4">
                  <p:embed/>
                </p:oleObj>
              </mc:Choice>
              <mc:Fallback>
                <p:oleObj name="Equation" r:id="rId29" imgW="126780" imgH="101424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261937" cy="21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7772400" y="1905000"/>
          <a:ext cx="1147762" cy="65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Equation" r:id="rId31" imgW="825500" imgH="469900" progId="Equation.DSMT4">
                  <p:embed/>
                </p:oleObj>
              </mc:Choice>
              <mc:Fallback>
                <p:oleObj name="Equation" r:id="rId31" imgW="825500" imgH="4699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1147762" cy="658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Up Arrow 87"/>
          <p:cNvSpPr/>
          <p:nvPr/>
        </p:nvSpPr>
        <p:spPr>
          <a:xfrm>
            <a:off x="8305800" y="2667000"/>
            <a:ext cx="228600" cy="3048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8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1016&quot;&gt;&lt;object type=&quot;3&quot; unique_id=&quot;11017&quot;&gt;&lt;property id=&quot;20148&quot; value=&quot;5&quot;/&gt;&lt;property id=&quot;20300&quot; value=&quot;Slide 1 - &amp;quot;Concept Learning&amp;quot;&quot;/&gt;&lt;property id=&quot;20307&quot; value=&quot;256&quot;/&gt;&lt;/object&gt;&lt;object type=&quot;3&quot; unique_id=&quot;11018&quot;&gt;&lt;property id=&quot;20148&quot; value=&quot;5&quot;/&gt;&lt;property id=&quot;20300&quot; value=&quot;Slide 2 - &amp;quot;VC dimension&amp;quot;&quot;/&gt;&lt;property id=&quot;20307&quot; value=&quot;257&quot;/&gt;&lt;/object&gt;&lt;/object&gt;&lt;object type=&quot;8&quot; unique_id=&quot;1102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DDAE35DC0E84586BD40B5EE7BB694" ma:contentTypeVersion="0" ma:contentTypeDescription="Create a new document." ma:contentTypeScope="" ma:versionID="d3e9006d7498d7f0281db05d1351e7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4326D-5C26-4BC3-A261-3475B557766F}"/>
</file>

<file path=customXml/itemProps2.xml><?xml version="1.0" encoding="utf-8"?>
<ds:datastoreItem xmlns:ds="http://schemas.openxmlformats.org/officeDocument/2006/customXml" ds:itemID="{90FB2039-BE01-4A20-9EE4-402AF7332E72}"/>
</file>

<file path=customXml/itemProps3.xml><?xml version="1.0" encoding="utf-8"?>
<ds:datastoreItem xmlns:ds="http://schemas.openxmlformats.org/officeDocument/2006/customXml" ds:itemID="{20D0AC3C-A764-4E43-9655-CF6DC39F5E70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2366</TotalTime>
  <Words>723</Words>
  <Application>Microsoft Office PowerPoint</Application>
  <PresentationFormat>On-screen Show (4:3)</PresentationFormat>
  <Paragraphs>296</Paragraphs>
  <Slides>40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Bookman Old Style</vt:lpstr>
      <vt:lpstr>Browallia New</vt:lpstr>
      <vt:lpstr>Calibri</vt:lpstr>
      <vt:lpstr>Cordia New</vt:lpstr>
      <vt:lpstr>Courier New</vt:lpstr>
      <vt:lpstr>Gill Sans MT</vt:lpstr>
      <vt:lpstr>TH SarabunPSK</vt:lpstr>
      <vt:lpstr>Wingdings</vt:lpstr>
      <vt:lpstr>Wingdings 3</vt:lpstr>
      <vt:lpstr>Origin</vt:lpstr>
      <vt:lpstr>Equation</vt:lpstr>
      <vt:lpstr>Support Vector Machine</vt:lpstr>
      <vt:lpstr>VC dimension</vt:lpstr>
      <vt:lpstr>Hyperplane</vt:lpstr>
      <vt:lpstr>Hyperplane</vt:lpstr>
      <vt:lpstr>Linear Classifier</vt:lpstr>
      <vt:lpstr>Which hyperplane is the best?</vt:lpstr>
      <vt:lpstr>Misclassification</vt:lpstr>
      <vt:lpstr>Canonical hyperplanes</vt:lpstr>
      <vt:lpstr>Margin</vt:lpstr>
      <vt:lpstr>Binary Classification</vt:lpstr>
      <vt:lpstr>Linear SVM</vt:lpstr>
      <vt:lpstr>Quadratic Programming</vt:lpstr>
      <vt:lpstr>SVM with MATLAB</vt:lpstr>
      <vt:lpstr>Generalized Lagrangian</vt:lpstr>
      <vt:lpstr>Optimization</vt:lpstr>
      <vt:lpstr>Quadratic Optimization Problem</vt:lpstr>
      <vt:lpstr>QP of dual problem with MATLAB</vt:lpstr>
      <vt:lpstr>Support Vector Machines?</vt:lpstr>
      <vt:lpstr>Soft Margin</vt:lpstr>
      <vt:lpstr>Soft Margin Classification</vt:lpstr>
      <vt:lpstr>Primal: Soft Margin</vt:lpstr>
      <vt:lpstr>Dual: Soft Margin</vt:lpstr>
      <vt:lpstr>Quadratic Optimization Problem</vt:lpstr>
      <vt:lpstr>QP of Soft Margin with MATLAB</vt:lpstr>
      <vt:lpstr>Nonlinear space</vt:lpstr>
      <vt:lpstr>Classification in nonlinear space</vt:lpstr>
      <vt:lpstr>Nonlinear to linear transformation</vt:lpstr>
      <vt:lpstr>VC Dimension</vt:lpstr>
      <vt:lpstr>VC Dimension</vt:lpstr>
      <vt:lpstr>Higher dimension transformation</vt:lpstr>
      <vt:lpstr>Kernel trick </vt:lpstr>
      <vt:lpstr>Common kernel functions</vt:lpstr>
      <vt:lpstr>MATLAB implementation for RBF kernel</vt:lpstr>
      <vt:lpstr>Non-linear SVM</vt:lpstr>
      <vt:lpstr>Multiclass SVM</vt:lpstr>
      <vt:lpstr>Multiclass SVM</vt:lpstr>
      <vt:lpstr>DAG SVM</vt:lpstr>
      <vt:lpstr>DAG SVM</vt:lpstr>
      <vt:lpstr>SMO</vt:lpstr>
      <vt:lpstr>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LEARNING</dc:title>
  <dc:creator>TON</dc:creator>
  <cp:lastModifiedBy>Parinya Sanguansat</cp:lastModifiedBy>
  <cp:revision>138</cp:revision>
  <dcterms:created xsi:type="dcterms:W3CDTF">2009-05-30T17:56:23Z</dcterms:created>
  <dcterms:modified xsi:type="dcterms:W3CDTF">2020-12-20T09:51:17Z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0x0101000F3DDAE35DC0E84586BD40B5EE7BB694</vt:lpwstr>
  </property>
</Properties>
</file>