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59" r:id="rId4"/>
    <p:sldId id="257" r:id="rId5"/>
    <p:sldId id="264" r:id="rId6"/>
    <p:sldId id="262" r:id="rId7"/>
    <p:sldId id="263" r:id="rId8"/>
    <p:sldId id="260" r:id="rId9"/>
    <p:sldId id="265" r:id="rId10"/>
    <p:sldId id="266" r:id="rId11"/>
    <p:sldId id="267" r:id="rId12"/>
    <p:sldId id="268" r:id="rId13"/>
    <p:sldId id="261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90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1E37A-2742-4BF0-B681-319202ABE866}" type="datetimeFigureOut">
              <a:rPr lang="en-US" smtClean="0"/>
              <a:t>7/23/2012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11CBB-6674-41E4-9927-566BD08F5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3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A488F-C2A3-4C48-9ECB-1E49CE187C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63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11CBB-6674-41E4-9927-566BD08F5F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47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11CBB-6674-41E4-9927-566BD08F5F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87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F293D-20BF-487A-BFA7-792ABC73B8A5}" type="datetimeFigureOut">
              <a:rPr lang="th-TH" smtClean="0"/>
              <a:t>23/07/55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23/07/55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23/07/55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23/07/55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F293D-20BF-487A-BFA7-792ABC73B8A5}" type="datetimeFigureOut">
              <a:rPr lang="th-TH" smtClean="0"/>
              <a:t>23/07/55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23/07/55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23/07/55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23/07/55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23/07/55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23/07/55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23/07/55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F293D-20BF-487A-BFA7-792ABC73B8A5}" type="datetimeFigureOut">
              <a:rPr lang="th-TH" smtClean="0"/>
              <a:t>23/07/55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Parinya</a:t>
            </a:r>
            <a:r>
              <a:rPr lang="en-US" dirty="0" smtClean="0"/>
              <a:t> </a:t>
            </a:r>
            <a:r>
              <a:rPr lang="en-US" dirty="0" err="1" smtClean="0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5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ArrayQueue</a:t>
            </a:r>
            <a:r>
              <a:rPr lang="en-US" dirty="0" smtClean="0"/>
              <a:t>: </a:t>
            </a:r>
            <a:r>
              <a:rPr lang="en-US" dirty="0" err="1" smtClean="0"/>
              <a:t>enqueue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public void </a:t>
            </a:r>
            <a:r>
              <a:rPr lang="en-US" dirty="0" err="1" smtClean="0"/>
              <a:t>enqueue</a:t>
            </a:r>
            <a:r>
              <a:rPr lang="en-US" dirty="0" smtClean="0"/>
              <a:t>(object </a:t>
            </a:r>
            <a:r>
              <a:rPr lang="en-US" dirty="0"/>
              <a:t>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Circular buffer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EnsureCapacity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78088" y="1700808"/>
            <a:ext cx="4806280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enqueue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ensureCapacity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firstindex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%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205880" y="3374990"/>
            <a:ext cx="6678488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ensureCapacity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+ 1 &gt;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//Increase Capacity             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[2 *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&gt;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&amp;&amp;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&gt; 2 *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//Decrease Capacity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/ 2 + 1];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firstindex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+ 1) %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firstindex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935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ArrayQueue</a:t>
            </a:r>
            <a:r>
              <a:rPr lang="en-US" dirty="0"/>
              <a:t>: </a:t>
            </a:r>
            <a:r>
              <a:rPr lang="en-US" dirty="0" smtClean="0"/>
              <a:t>peek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public object peek()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691680" y="4163596"/>
            <a:ext cx="576064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())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System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MissingMemberException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firstindex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339752" y="1988840"/>
            <a:ext cx="4320480" cy="17281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52973" y="2534537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420574" y="2534537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488175" y="2534537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555776" y="2534537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547789" y="2534537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4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ArrayQueue</a:t>
            </a:r>
            <a:r>
              <a:rPr lang="en-US" dirty="0"/>
              <a:t>: </a:t>
            </a:r>
            <a:r>
              <a:rPr lang="en-US" dirty="0" err="1" smtClean="0"/>
              <a:t>dequeue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public object </a:t>
            </a:r>
            <a:r>
              <a:rPr lang="en-US" dirty="0" err="1" smtClean="0"/>
              <a:t>dequeue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 smtClean="0"/>
              <a:t>Normal buffer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Circular buffer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87824" y="1901150"/>
            <a:ext cx="374441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firstindex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--;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987824" y="3959185"/>
            <a:ext cx="5616624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firstindex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firstindex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firstindex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+ 1) %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--;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571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with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Extend from </a:t>
            </a:r>
            <a:r>
              <a:rPr lang="en-US" dirty="0" err="1" smtClean="0">
                <a:solidFill>
                  <a:srgbClr val="00B050"/>
                </a:solidFill>
              </a:rPr>
              <a:t>ArrayList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00B0F0"/>
                </a:solidFill>
              </a:rPr>
              <a:t>LinkedList</a:t>
            </a: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348995"/>
              </p:ext>
            </p:extLst>
          </p:nvPr>
        </p:nvGraphicFramePr>
        <p:xfrm>
          <a:off x="1500336" y="150279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Duplicate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 place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 place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02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</a:t>
            </a:r>
            <a:r>
              <a:rPr lang="en-US" dirty="0"/>
              <a:t>with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ArrayListQueue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1680" y="2276872"/>
            <a:ext cx="6120680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ArrayListQueue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Queue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ArrayListQueue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ArrayList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); 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 }</a:t>
            </a:r>
          </a:p>
          <a:p>
            <a:r>
              <a:rPr lang="pt-BR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880000"/>
                </a:solidFill>
                <a:latin typeface="Consolas"/>
              </a:rPr>
              <a:t>enqueue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pt-BR" sz="1600" dirty="0" smtClean="0">
                <a:solidFill>
                  <a:prstClr val="black"/>
                </a:solidFill>
                <a:latin typeface="Consolas"/>
              </a:rPr>
              <a:t>{}</a:t>
            </a:r>
            <a:endParaRPr lang="pt-BR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 {}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 {}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925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ArrayListQueue</a:t>
            </a:r>
            <a:r>
              <a:rPr lang="en-US" dirty="0" smtClean="0"/>
              <a:t>: </a:t>
            </a:r>
            <a:r>
              <a:rPr lang="en-US" dirty="0" err="1" smtClean="0"/>
              <a:t>enqueue</a:t>
            </a:r>
            <a:r>
              <a:rPr lang="en-US" dirty="0" smtClean="0"/>
              <a:t> and peek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public void </a:t>
            </a:r>
            <a:r>
              <a:rPr lang="en-US" dirty="0" err="1"/>
              <a:t>enqueue</a:t>
            </a:r>
            <a:r>
              <a:rPr lang="en-US" dirty="0"/>
              <a:t>(object 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public object peek()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4904" y="2132856"/>
            <a:ext cx="40141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enqueue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 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.add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); 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331640" y="4293096"/>
            <a:ext cx="648072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()) </a:t>
            </a:r>
            <a:endParaRPr lang="en-US" sz="18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System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MissingMemberException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.get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(0);</a:t>
            </a:r>
          </a:p>
          <a:p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3513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ArrayListQueue</a:t>
            </a:r>
            <a:r>
              <a:rPr lang="en-US" dirty="0" smtClean="0"/>
              <a:t>: </a:t>
            </a:r>
            <a:r>
              <a:rPr lang="en-US" dirty="0" err="1" smtClean="0"/>
              <a:t>dequeue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public object </a:t>
            </a:r>
            <a:r>
              <a:rPr lang="en-US" dirty="0" err="1"/>
              <a:t>dequeue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15816" y="2348880"/>
            <a:ext cx="351013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.remove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(0);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529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</a:t>
            </a:r>
            <a:r>
              <a:rPr lang="en-US" dirty="0"/>
              <a:t>with </a:t>
            </a:r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LinkedListQueue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87624" y="2420888"/>
            <a:ext cx="6768752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LinkedListQueue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800" dirty="0">
                <a:solidFill>
                  <a:srgbClr val="2B91AF"/>
                </a:solidFill>
                <a:latin typeface="Consolas"/>
              </a:rPr>
              <a:t>Queue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 }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 }</a:t>
            </a:r>
          </a:p>
          <a:p>
            <a:r>
              <a:rPr lang="pt-BR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pt-BR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pt-BR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800" dirty="0">
                <a:solidFill>
                  <a:srgbClr val="880000"/>
                </a:solidFill>
                <a:latin typeface="Consolas"/>
              </a:rPr>
              <a:t>enqueue</a:t>
            </a:r>
            <a:r>
              <a:rPr lang="pt-BR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pt-BR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pt-BR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pt-BR" sz="18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pt-BR" sz="1800" dirty="0" smtClean="0">
                <a:solidFill>
                  <a:prstClr val="black"/>
                </a:solidFill>
                <a:latin typeface="Consolas"/>
              </a:rPr>
              <a:t>{}</a:t>
            </a:r>
            <a:endParaRPr lang="pt-BR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() {}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() {}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931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LinkedListQueue</a:t>
            </a:r>
            <a:r>
              <a:rPr lang="en-US" dirty="0"/>
              <a:t>: </a:t>
            </a:r>
            <a:r>
              <a:rPr lang="en-US" dirty="0" err="1" smtClean="0"/>
              <a:t>enqueue</a:t>
            </a:r>
            <a:r>
              <a:rPr lang="en-US" dirty="0" smtClean="0"/>
              <a:t> and peek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public void </a:t>
            </a:r>
            <a:r>
              <a:rPr lang="en-US" dirty="0" err="1"/>
              <a:t>enqueue</a:t>
            </a:r>
            <a:r>
              <a:rPr lang="en-US" dirty="0"/>
              <a:t>(object 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public object peek()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4904" y="2132856"/>
            <a:ext cx="40141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enqueue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 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.add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); 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331640" y="4293096"/>
            <a:ext cx="648072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()) </a:t>
            </a:r>
            <a:endParaRPr lang="en-US" sz="18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System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MissingMemberException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.get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(0);</a:t>
            </a:r>
          </a:p>
          <a:p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9067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LinkedListQueue</a:t>
            </a:r>
            <a:r>
              <a:rPr lang="en-US" dirty="0"/>
              <a:t>: </a:t>
            </a:r>
            <a:r>
              <a:rPr lang="en-US" dirty="0" err="1" smtClean="0"/>
              <a:t>dequeue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public object </a:t>
            </a:r>
            <a:r>
              <a:rPr lang="en-US" dirty="0" err="1"/>
              <a:t>dequeue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15816" y="2348880"/>
            <a:ext cx="351013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.remove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(0);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603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FIFO: First-In First-Out</a:t>
            </a:r>
            <a:endParaRPr lang="en-US" dirty="0"/>
          </a:p>
        </p:txBody>
      </p:sp>
      <p:pic>
        <p:nvPicPr>
          <p:cNvPr id="7170" name="Picture 2" descr="http://www.google.co.th/url?source=imglanding&amp;ct=img&amp;q=http://www.itu.dk/%7Epanic/projects/queue.jpg&amp;sa=X&amp;ei=h3anT6WzOs_IrQfBoMjkAQ&amp;ved=0CAwQ8wc&amp;usg=AFQjCNET6zY7g0PLhMQxT-Wsdfk3pzxhLw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52"/>
          <a:stretch/>
        </p:blipFill>
        <p:spPr bwMode="auto">
          <a:xfrm flipH="1">
            <a:off x="1990345" y="1922624"/>
            <a:ext cx="5173943" cy="222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>
          <a:xfrm>
            <a:off x="2555776" y="4293096"/>
            <a:ext cx="4320480" cy="17281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568997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636598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704199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771800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763813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2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1.11111E-6 L 0.1033 1.1111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0.10278 1.11111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1.11111E-6 L 0.10191 1.11111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constructor</a:t>
            </a:r>
          </a:p>
          <a:p>
            <a:r>
              <a:rPr lang="en-US" dirty="0" err="1" smtClean="0"/>
              <a:t>isEmpty</a:t>
            </a:r>
            <a:endParaRPr lang="en-US" dirty="0"/>
          </a:p>
          <a:p>
            <a:r>
              <a:rPr lang="en-US" dirty="0" smtClean="0"/>
              <a:t>size</a:t>
            </a:r>
            <a:endParaRPr lang="en-US" dirty="0"/>
          </a:p>
          <a:p>
            <a:r>
              <a:rPr lang="en-US" dirty="0" err="1" smtClean="0"/>
              <a:t>enqueue</a:t>
            </a:r>
            <a:endParaRPr lang="en-US" dirty="0"/>
          </a:p>
          <a:p>
            <a:r>
              <a:rPr lang="en-US" dirty="0" err="1" smtClean="0"/>
              <a:t>dequeue</a:t>
            </a:r>
            <a:endParaRPr lang="en-US" dirty="0"/>
          </a:p>
          <a:p>
            <a:r>
              <a:rPr lang="en-US" dirty="0" smtClean="0"/>
              <a:t>peek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79649" y="1588728"/>
            <a:ext cx="1481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ArrayQueue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578720" y="1588728"/>
            <a:ext cx="1847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ArrayListQueue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443276" y="1588728"/>
            <a:ext cx="1945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LinkedListQueue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19866" y="2697437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66" y="2697437"/>
                <a:ext cx="777777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19866" y="223680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66" y="2236802"/>
                <a:ext cx="777777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576" r="-1171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17579" y="223680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579" y="2236802"/>
                <a:ext cx="777777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7576" r="-1181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015290" y="223680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290" y="2236802"/>
                <a:ext cx="777777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7576" r="-1259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19866" y="315807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66" y="3158072"/>
                <a:ext cx="777777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17579" y="2697437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579" y="2697437"/>
                <a:ext cx="777777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7576" r="-1259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15290" y="2697437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290" y="2697437"/>
                <a:ext cx="777777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7576" r="-1259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217579" y="315807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579" y="3158072"/>
                <a:ext cx="777777" cy="400110"/>
              </a:xfrm>
              <a:prstGeom prst="rect">
                <a:avLst/>
              </a:prstGeom>
              <a:blipFill rotWithShape="1">
                <a:blip r:embed="rId9"/>
                <a:stretch>
                  <a:fillRect t="-7576" r="-1259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015290" y="315807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290" y="3158072"/>
                <a:ext cx="777777" cy="400110"/>
              </a:xfrm>
              <a:prstGeom prst="rect">
                <a:avLst/>
              </a:prstGeom>
              <a:blipFill rotWithShape="1">
                <a:blip r:embed="rId10"/>
                <a:stretch>
                  <a:fillRect t="-7576" r="-1259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419866" y="407934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66" y="4079342"/>
                <a:ext cx="777777" cy="400110"/>
              </a:xfrm>
              <a:prstGeom prst="rect">
                <a:avLst/>
              </a:prstGeom>
              <a:blipFill rotWithShape="1">
                <a:blip r:embed="rId11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419866" y="3618707"/>
                <a:ext cx="798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66" y="3618707"/>
                <a:ext cx="798039" cy="400110"/>
              </a:xfrm>
              <a:prstGeom prst="rect">
                <a:avLst/>
              </a:prstGeom>
              <a:blipFill rotWithShape="1">
                <a:blip r:embed="rId12"/>
                <a:stretch>
                  <a:fillRect t="-7692" r="-12214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217579" y="3618707"/>
                <a:ext cx="798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579" y="3618707"/>
                <a:ext cx="798039" cy="400110"/>
              </a:xfrm>
              <a:prstGeom prst="rect">
                <a:avLst/>
              </a:prstGeom>
              <a:blipFill rotWithShape="1">
                <a:blip r:embed="rId13"/>
                <a:stretch>
                  <a:fillRect t="-7692" r="-11450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995028" y="3618707"/>
                <a:ext cx="798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028" y="3618707"/>
                <a:ext cx="798039" cy="400110"/>
              </a:xfrm>
              <a:prstGeom prst="rect">
                <a:avLst/>
              </a:prstGeom>
              <a:blipFill rotWithShape="1">
                <a:blip r:embed="rId14"/>
                <a:stretch>
                  <a:fillRect t="-7692" r="-11450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419866" y="4539977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66" y="4539977"/>
                <a:ext cx="777777" cy="400110"/>
              </a:xfrm>
              <a:prstGeom prst="rect">
                <a:avLst/>
              </a:prstGeom>
              <a:blipFill rotWithShape="1">
                <a:blip r:embed="rId15"/>
                <a:stretch>
                  <a:fillRect t="-7692" r="-12500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17579" y="4079342"/>
                <a:ext cx="798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579" y="4079342"/>
                <a:ext cx="798039" cy="400110"/>
              </a:xfrm>
              <a:prstGeom prst="rect">
                <a:avLst/>
              </a:prstGeom>
              <a:blipFill rotWithShape="1">
                <a:blip r:embed="rId16"/>
                <a:stretch>
                  <a:fillRect t="-7576" r="-1145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015290" y="407934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290" y="4079342"/>
                <a:ext cx="777777" cy="400110"/>
              </a:xfrm>
              <a:prstGeom prst="rect">
                <a:avLst/>
              </a:prstGeom>
              <a:blipFill rotWithShape="1">
                <a:blip r:embed="rId17"/>
                <a:stretch>
                  <a:fillRect t="-7576" r="-1259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17579" y="4539977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579" y="4539977"/>
                <a:ext cx="777777" cy="400110"/>
              </a:xfrm>
              <a:prstGeom prst="rect">
                <a:avLst/>
              </a:prstGeom>
              <a:blipFill rotWithShape="1">
                <a:blip r:embed="rId18"/>
                <a:stretch>
                  <a:fillRect t="-7692" r="-12598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015290" y="4539977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290" y="4539977"/>
                <a:ext cx="777777" cy="400110"/>
              </a:xfrm>
              <a:prstGeom prst="rect">
                <a:avLst/>
              </a:prstGeom>
              <a:blipFill rotWithShape="1">
                <a:blip r:embed="rId19"/>
                <a:stretch>
                  <a:fillRect t="-7692" r="-12598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4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work 1: Radix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Sorting by queue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5400000">
            <a:off x="852920" y="1880828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5360085" y="1880828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8064388" y="1880828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1754353" y="1880828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2655786" y="1880828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-48513" y="1880828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>
            <a:off x="3557219" y="1880828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4458652" y="1880828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400000">
            <a:off x="6261518" y="1880828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>
            <a:off x="7162951" y="1880828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13557" y="220486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577" y="22048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78309" y="22048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3557" y="175890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79742" y="22048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3557" y="197954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52745" y="13407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123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27295" y="13407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10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09009" y="13407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14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04833" y="13407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143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34460" y="13407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55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56921" y="13407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183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ight Arrow 27"/>
          <p:cNvSpPr/>
          <p:nvPr/>
        </p:nvSpPr>
        <p:spPr>
          <a:xfrm rot="5400000">
            <a:off x="852920" y="3392996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>
            <a:off x="5360085" y="3392996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8064388" y="3392996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1754353" y="3392996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5400000">
            <a:off x="2655786" y="3392996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5400000">
            <a:off x="-48513" y="3392996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3557219" y="3392996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5400000">
            <a:off x="4458652" y="3392996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5400000">
            <a:off x="6261518" y="3392996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5400000">
            <a:off x="7162951" y="3392996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3557" y="371703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2577" y="37170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78309" y="37170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13557" y="327107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79742" y="37170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13557" y="349171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Right Arrow 50"/>
          <p:cNvSpPr/>
          <p:nvPr/>
        </p:nvSpPr>
        <p:spPr>
          <a:xfrm rot="5400000">
            <a:off x="852920" y="4905164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5400000">
            <a:off x="5360085" y="4905164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5400000">
            <a:off x="8064388" y="4905164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5400000">
            <a:off x="1754353" y="4905164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5400000">
            <a:off x="2655786" y="4905164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5400000">
            <a:off x="-48513" y="4905164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5400000">
            <a:off x="3557219" y="4905164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5400000">
            <a:off x="4458652" y="4905164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5400000">
            <a:off x="6261518" y="4905164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 rot="5400000">
            <a:off x="7162951" y="4905164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012124" y="529191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81732" y="529191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87624" y="50851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420722" y="529191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79742" y="529191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18969" y="529191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45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39972E-6 C 0.00087 0.01435 0.00226 0.02892 0.00885 0.03956 C 0.01233 0.04488 0.01458 0.04604 0.0191 0.04835 C 0.01996 0.04904 0.0217 0.04974 0.0217 0.0502 C 0.02431 0.04928 0.02674 0.04951 0.02917 0.04835 C 0.0375 0.04488 0.03854 0.02406 0.04375 0.0162 C 0.0441 0.01458 0.04444 0.01296 0.04479 0.01157 C 0.04531 0.01018 0.04618 0.00903 0.04653 0.00741 C 0.05069 -0.00971 0.04618 0.00232 0.05017 -0.0074 C 0.05208 -0.02081 0.05104 -0.01573 0.05295 -0.02359 C 0.05486 -0.03909 0.05625 -0.05551 0.05937 -0.07055 C 0.06042 -0.08211 0.06267 -0.09322 0.06389 -0.10455 C 0.06562 -0.1219 0.06875 -0.14527 0.08038 -0.15151 C 0.08246 -0.15105 0.0849 -0.15174 0.08681 -0.15012 C 0.08976 -0.14781 0.09149 -0.14249 0.0941 -0.13971 C 0.09687 -0.13277 0.0974 -0.12583 0.09861 -0.11751 C 0.09896 -0.11566 0.09965 -0.11195 0.09965 -0.11172 C 0.09896 -0.07055 0.09687 -0.02845 0.09687 0.01296 " pathEditMode="relative" rAng="0" ptsTypes="fffffffffffffffffA">
                                      <p:cBhvr>
                                        <p:cTn id="15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3" y="-50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10132E-6 C -0.0026 0.01087 -0.00174 0.03331 -0.00799 0.04094 C -0.00938 0.04626 -0.01372 0.05181 -0.01754 0.05412 C -0.01927 0.05505 -0.02274 0.05644 -0.02274 0.05667 C -0.02448 0.05898 -0.02969 0.0613 -0.02969 0.06153 C -0.03385 0.06014 -0.03559 0.05945 -0.03854 0.05528 C -0.03889 0.05412 -0.03889 0.05274 -0.03941 0.05181 C -0.03976 0.05089 -0.0408 0.05042 -0.04115 0.04927 C -0.04271 0.0451 -0.04358 0.03932 -0.04462 0.03493 C -0.04531 0.03122 -0.04722 0.02405 -0.04722 0.02428 C -0.04583 -0.00833 -0.04757 0.01295 -0.04549 -0.00116 C -0.04497 -0.00556 -0.04375 -0.01435 -0.04375 -0.01411 C -0.04306 -0.03424 -0.03993 -0.06061 -0.04462 -0.07912 C -0.04549 -0.08305 -0.04601 -0.09068 -0.04809 -0.09346 C -0.05122 -0.09785 -0.05365 -0.1041 -0.05677 -0.10803 C -0.06007 -0.11196 -0.06528 -0.11659 -0.0691 -0.11983 C -0.07153 -0.12191 -0.07431 -0.12237 -0.07691 -0.12353 C -0.07778 -0.12399 -0.07951 -0.12469 -0.07951 -0.12445 C -0.08247 -0.12422 -0.08542 -0.12422 -0.08837 -0.12353 C -0.09028 -0.12307 -0.09358 -0.12122 -0.09358 -0.12098 C -0.0967 -0.11636 -0.09705 -0.11636 -0.09879 -0.10919 C -0.09913 -0.10803 -0.09965 -0.10549 -0.09965 -0.10526 C -0.09879 -0.07287 -0.09688 -0.04164 -0.10139 -0.00949 C -0.10052 0.00809 -0.1007 0.00092 -0.1007 0.01202 " pathEditMode="relative" rAng="0" ptsTypes="fffffffffffffffffffffffA">
                                      <p:cBhvr>
                                        <p:cTn id="16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69" y="-31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1.66088E-6 C -0.00139 0.00671 -0.0026 0.01365 -0.00434 0.02035 C -0.00642 0.04094 -0.00868 0.06384 -0.00347 0.08397 C -0.00313 0.08721 -0.00243 0.0953 -0.00052 0.09854 C 0.00121 0.10155 0.00781 0.10317 0.00781 0.1034 C 0.02361 0.10155 0.01649 0.10178 0.02674 0.09738 C 0.03021 0.09299 0.03281 0.08744 0.03611 0.08281 C 0.03715 0.07888 0.03819 0.07564 0.03993 0.07217 C 0.04097 0.06731 0.04305 0.06245 0.04566 0.05875 C 0.04792 0.04927 0.05052 0.03955 0.0533 0.03007 C 0.05451 0.01688 0.05608 0.00439 0.05885 -0.00833 C 0.06059 -0.01735 0.06128 -0.02683 0.06545 -0.0347 C 0.06545 -0.03493 0.06892 -0.04858 0.06927 -0.04927 C 0.06996 -0.0502 0.07101 -0.04997 0.07187 -0.05043 C 0.07344 -0.05506 0.07344 -0.05714 0.07674 -0.05991 C 0.07951 -0.06523 0.08246 -0.06616 0.08698 -0.06847 C 0.09201 -0.06732 0.09444 -0.06685 0.09844 -0.06361 C 0.09983 -0.05853 0.10191 -0.05436 0.10312 -0.04927 C 0.10399 -0.04673 0.10503 -0.04187 0.10503 -0.04164 C 0.10469 -0.02822 0.11111 -0.00671 0.10121 -0.00116 " pathEditMode="relative" rAng="0" ptsTypes="fffffffffffffffffffA">
                                      <p:cBhvr>
                                        <p:cTn id="16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7" y="17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53366E-6 C 0.00208 0.0074 0.00191 0.01619 0.00365 0.02406 C 0.00417 0.03308 0.00417 0.04164 0.00625 0.05043 C 0.00694 0.05297 0.00816 0.05853 0.00816 0.05899 C 0.00937 0.06963 0.01198 0.07981 0.01354 0.09114 C 0.01424 0.10201 0.0158 0.11057 0.01805 0.12098 C 0.01927 0.12653 0.02014 0.13301 0.02344 0.13694 C 0.02517 0.14435 0.03021 0.15383 0.03594 0.15684 C 0.04167 0.16331 0.04826 0.1647 0.0559 0.16632 C 0.0684 0.16493 0.07899 0.16331 0.09097 0.15892 C 0.09549 0.15753 0.1 0.15591 0.10451 0.15429 C 0.10625 0.1536 0.1099 0.15221 0.1099 0.15244 C 0.11267 0.1499 0.11493 0.14874 0.11805 0.14758 C 0.12083 0.14504 0.12517 0.14157 0.12708 0.13833 C 0.12934 0.1344 0.13055 0.12885 0.13333 0.12561 C 0.13524 0.11728 0.13368 0.12029 0.13698 0.11636 C 0.14028 0.10317 0.1434 0.09022 0.14687 0.07703 C 0.14826 0.07171 0.14826 0.06801 0.15139 0.06454 C 0.15295 0.05552 0.15555 0.04742 0.15764 0.03886 C 0.15868 0.0347 0.15885 0.03262 0.16128 0.02961 C 0.16441 0.01689 0.16823 0.00602 0.17378 -0.00486 C 0.17639 -0.00971 0.17656 -0.01688 0.18021 -0.02105 C 0.1816 -0.0266 0.18125 -0.02776 0.18368 -0.03146 C 0.19045 -0.0421 0.21146 -0.04626 0.22153 -0.04765 C 0.29462 -0.0458 0.36597 -0.04603 0.43958 -0.04649 C 0.4566 -0.04811 0.45052 -0.04811 0.47743 -0.04649 C 0.47865 -0.04649 0.48698 -0.04487 0.48924 -0.04418 C 0.49115 -0.04326 0.49462 -0.04187 0.49462 -0.04164 C 0.49896 -0.03817 0.49913 -0.03724 0.50087 -0.03053 C 0.50139 -0.02799 0.5026 -0.02336 0.5026 -0.02313 C 0.50208 -0.00694 0.50295 0.01735 0.49809 0.03424 C 0.49618 0.04974 0.49549 0.065 0.49549 0.08073 " pathEditMode="relative" rAng="0" ptsTypes="fffffffffffffffffffffffffffffffA">
                                      <p:cBhvr>
                                        <p:cTn id="16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9" y="58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192 C -0.00347 0.03377 -0.00608 0.05089 -0.01267 0.06361 C -0.01406 0.06962 -0.01892 0.07818 -0.02326 0.0805 C -0.02865 0.0916 -0.04115 0.09761 -0.05 0.10316 C -0.05174 0.10571 -0.05694 0.10802 -0.05694 0.10825 C -0.06111 0.11311 -0.06701 0.11496 -0.07205 0.11751 C -0.08455 0.12375 -0.09601 0.12583 -0.10937 0.12722 C -0.13003 0.12607 -0.1408 0.12491 -0.15937 0.11751 C -0.16424 0.11542 -0.16944 0.11381 -0.17448 0.11149 C -0.17778 0.10987 -0.17934 0.10941 -0.18246 0.10802 C -0.18333 0.10756 -0.18507 0.10687 -0.18507 0.1071 C -0.18958 0.10085 -0.1842 0.10733 -0.18958 0.10316 C -0.19167 0.10131 -0.19878 0.09276 -0.20035 0.08998 C -0.20382 0.08397 -0.20503 0.07703 -0.20816 0.07078 C -0.20868 0.06985 -0.20955 0.06939 -0.21007 0.06847 C -0.21076 0.06731 -0.21128 0.06592 -0.21181 0.06477 C -0.21302 0.05852 -0.21528 0.05482 -0.21788 0.04927 C -0.22014 0.04464 -0.22101 0.03932 -0.22344 0.03469 C -0.22587 0.02521 -0.22882 0.0148 -0.23212 0.00601 C -0.2342 0.00046 -0.23524 -0.00602 -0.23663 -0.01203 C -0.23871 -0.02082 -0.24115 -0.02961 -0.24306 -0.0384 C -0.24462 -0.05321 -0.24531 -0.06824 -0.24826 -0.08282 C -0.24931 -0.08744 -0.24913 -0.09045 -0.25191 -0.09369 C -0.25243 -0.09577 -0.25278 -0.09855 -0.25451 -0.0997 C -0.25625 -0.10086 -0.25972 -0.10202 -0.25972 -0.10179 C -0.26632 -0.10803 -0.27205 -0.10526 -0.28038 -0.10456 C -0.28368 -0.10294 -0.28542 -0.09785 -0.28733 -0.09369 C -0.28871 -0.08744 -0.29115 -0.08212 -0.29271 -0.07565 C -0.29496 -0.0657 -0.29583 -0.05552 -0.29809 -0.04557 C -0.29844 -0.0421 -0.29896 -0.0384 -0.29896 -0.03493 C -0.29896 -0.0273 -0.29809 -0.01203 -0.29809 -0.0118 " pathEditMode="relative" rAng="0" ptsTypes="ffffffffffffffffffffffffffffffA">
                                      <p:cBhvr>
                                        <p:cTn id="17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-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6.22484E-6 C -0.00104 0.00901 -0.00243 0.01896 -0.00642 0.02659 C -0.00763 0.03168 -0.00902 0.037 -0.0118 0.04094 C -0.01372 0.04834 -0.01111 0.04117 -0.01546 0.04579 C -0.01823 0.0488 -0.01598 0.04949 -0.01893 0.05181 C -0.0198 0.0525 -0.02084 0.05227 -0.02171 0.05296 C -0.02362 0.05435 -0.02535 0.05597 -0.02709 0.05759 C -0.02952 0.05967 -0.03525 0.06245 -0.03525 0.06245 C -0.04601 0.06083 -0.04185 0.06268 -0.04601 0.05412 C -0.0481 0.04579 -0.04705 0.04926 -0.04879 0.04325 C -0.04914 0.01248 -0.04914 -0.01828 -0.04966 -0.04905 C -0.04983 -0.06432 -0.05452 -0.08028 -0.05782 -0.09485 C -0.05921 -0.1011 -0.05955 -0.10804 -0.0632 -0.11266 C -0.06441 -0.11752 -0.06476 -0.1196 -0.06858 -0.12122 C -0.09046 -0.11983 -0.08612 -0.1233 -0.0974 -0.10665 C -0.09948 -0.09809 -0.0981 -0.10156 -0.10105 -0.09601 C -0.10244 -0.08999 -0.10296 -0.08421 -0.10365 -0.07796 C -0.10417 -0.05367 -0.104 -0.04165 -0.10643 -0.02152 C -0.10608 -0.01435 -0.10608 -0.00718 -0.10556 -6.22484E-6 C -0.10539 0.003 -0.10365 0.00531 -0.10365 0.00855 " pathEditMode="relative" ptsTypes="fffffffffffffffffffA">
                                      <p:cBhvr>
                                        <p:cTn id="29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576E-6 C -0.00365 0.01018 -0.00625 0.02152 -0.00799 0.03239 C -0.0092 0.03887 -0.01042 0.05066 -0.01337 0.05645 C -0.01667 0.06339 -0.01927 0.06593 -0.02465 0.06847 C -0.02656 0.0694 -0.0283 0.07009 -0.03021 0.07079 C -0.03108 0.07125 -0.03264 0.07194 -0.03264 0.07218 C -0.0401 0.07009 -0.03733 0.06755 -0.04149 0.06107 C -0.0434 0.05344 -0.04549 0.04604 -0.04688 0.0384 C -0.04896 0.01041 -0.04219 -0.02313 -0.05486 -0.04811 C -0.05677 -0.05644 -0.05521 -0.05366 -0.05833 -0.0576 C -0.06042 -0.06639 -0.06302 -0.07425 -0.06806 -0.0805 C -0.06927 -0.08512 -0.07431 -0.09229 -0.07778 -0.09368 C -0.08021 -0.09599 -0.08264 -0.09715 -0.08559 -0.09854 C -0.08993 -0.10386 -0.09219 -0.10178 -0.09879 -0.10085 C -0.10156 -0.09738 -0.1033 -0.09345 -0.1059 -0.08998 C -0.10642 -0.08767 -0.10712 -0.08512 -0.10764 -0.08281 C -0.10799 -0.08165 -0.10851 -0.07934 -0.10851 -0.07911 C -0.1099 -0.05829 -0.11059 -0.05505 -0.10764 -0.02891 C -0.1066 -0.02012 -0.10504 -0.01133 -0.10504 -0.00254 " pathEditMode="relative" rAng="0" ptsTypes="ffffffffffffffffffA">
                                      <p:cBhvr>
                                        <p:cTn id="29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38" y="-15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7.35832E-6 C 0.00278 0.0222 -0.00174 0.0569 -0.02066 0.06476 C -0.0224 0.06731 -0.02778 0.06962 -0.02778 0.06962 C -0.03438 0.06684 -0.03559 0.05597 -0.03785 0.04811 C -0.0382 0.0303 -0.03611 0.00047 -0.04132 -0.02036 C -0.04271 -0.04026 -0.04375 -0.07889 -0.05313 -0.09601 C -0.05504 -0.10387 -0.05851 -0.11359 -0.06476 -0.11636 C -0.06892 -0.12191 -0.0724 -0.11983 -0.0783 -0.11891 C -0.08073 -0.11521 -0.08299 -0.11127 -0.08559 -0.10803 C -0.08889 -0.09462 -0.09115 -0.08051 -0.09445 -0.06732 C -0.09531 -0.05576 -0.09514 -0.04373 -0.09722 -0.03239 C -0.09757 -0.02245 -0.09965 -0.01088 -0.09635 -0.00116 " pathEditMode="relative" ptsTypes="fffffffffffA">
                                      <p:cBhvr>
                                        <p:cTn id="29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5.66736E-7 C -0.0007 0.00462 -0.00156 0.00855 -0.00278 0.01318 C -0.00365 0.02105 -0.00677 0.03978 -0.01076 0.0458 C -0.01146 0.04811 -0.01146 0.05089 -0.01267 0.05297 C -0.01389 0.05528 -0.01719 0.05898 -0.01719 0.05898 C -0.01754 0.06014 -0.01736 0.06153 -0.01806 0.06245 C -0.02066 0.06592 -0.02917 0.07425 -0.03247 0.07564 C -0.03646 0.08142 -0.05313 0.08605 -0.05955 0.08767 C -0.0684 0.08674 -0.07413 0.08512 -0.08195 0.08165 C -0.08715 0.07518 -0.0941 0.07194 -0.09826 0.06361 C -0.10087 0.05829 -0.10365 0.05251 -0.10729 0.04811 C -0.10955 0.03863 -0.10642 0.05042 -0.1099 0.04094 C -0.11302 0.03238 -0.11424 0.0222 -0.11632 0.01318 C -0.12049 -0.00509 -0.12274 -0.02383 -0.12708 -0.04187 C -0.12986 -0.05321 -0.13247 -0.06454 -0.13524 -0.07565 C -0.13681 -0.08189 -0.13767 -0.08814 -0.14063 -0.09346 C -0.14271 -0.10202 -0.14167 -0.09832 -0.14323 -0.10433 C -0.14392 -0.10711 -0.14688 -0.1115 -0.14688 -0.1115 C -0.14931 -0.12168 -0.16146 -0.13833 -0.16945 -0.14157 C -0.18281 -0.1536 -0.20712 -0.14921 -0.2217 -0.1499 C -0.23472 -0.15175 -0.2474 -0.15036 -0.26042 -0.14874 C -0.26649 -0.14712 -0.27257 -0.14504 -0.27847 -0.14273 C -0.28021 -0.14204 -0.28212 -0.14111 -0.28386 -0.14042 C -0.28472 -0.13995 -0.28646 -0.13926 -0.28646 -0.13926 C -0.28976 -0.13486 -0.29236 -0.12931 -0.29549 -0.12469 C -0.29809 -0.11428 -0.30087 -0.1041 -0.30278 -0.09346 C -0.30382 -0.06871 -0.30399 -0.0768 -0.30278 -0.04904 C -0.30261 -0.04465 -0.30243 -0.04025 -0.30191 -0.03586 C -0.30156 -0.03355 -0.29913 -0.02984 -0.29913 -0.02984 " pathEditMode="relative" ptsTypes="ffffffffffffffffffffffffffffA">
                                      <p:cBhvr>
                                        <p:cTn id="30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4.58478E-6 C -0.00312 0.00393 -0.00364 0.00879 -0.0059 0.01318 C -0.00868 0.02475 -0.01076 0.03909 -0.01562 0.04927 C -0.01736 0.0569 -0.0217 0.05829 -0.02569 0.06361 C -0.03316 0.07379 -0.04878 0.07633 -0.05851 0.07934 C -0.06528 0.08119 -0.0783 0.08281 -0.0783 0.08304 C -0.09583 0.08211 -0.1118 0.0798 -0.12899 0.07818 C -0.13368 0.07587 -0.13021 0.07749 -0.1368 0.07448 C -0.13767 0.07402 -0.13941 0.07332 -0.13941 0.07356 C -0.14357 0.06985 -0.14757 0.06708 -0.15139 0.06361 C -0.15295 0.06199 -0.15399 0.05968 -0.15555 0.05759 C -0.15642 0.05644 -0.15781 0.05598 -0.15903 0.05528 C -0.16267 0.04857 -0.16753 0.04487 -0.17205 0.03978 C -0.17552 0.03539 -0.17864 0.02984 -0.18385 0.02775 C -0.18542 0.02613 -0.1875 0.02498 -0.18906 0.0229 C -0.18976 0.02197 -0.18993 0.02012 -0.19097 0.0192 C -0.19236 0.01734 -0.19601 0.01457 -0.19601 0.0148 C -0.20069 0.00578 -0.20798 -0.00093 -0.21302 -0.00949 C -0.22014 -0.02082 -0.22621 -0.03331 -0.23281 -0.04442 C -0.23576 -0.04904 -0.23923 -0.05275 -0.24305 -0.05645 C -0.24583 -0.05945 -0.24705 -0.06269 -0.24913 -0.06593 C -0.25052 -0.06848 -0.25226 -0.07102 -0.25434 -0.0731 C -0.25521 -0.07403 -0.25625 -0.07472 -0.25694 -0.07565 C -0.2625 -0.08259 -0.26753 -0.08999 -0.27309 -0.096 C -0.27569 -0.09855 -0.27882 -0.10017 -0.2816 -0.10317 C -0.2842 -0.10641 -0.28715 -0.10988 -0.29045 -0.1115 C -0.29253 -0.11451 -0.29357 -0.11613 -0.29653 -0.11752 C -0.30104 -0.12145 -0.29826 -0.1196 -0.30469 -0.12237 C -0.30729 -0.12353 -0.31024 -0.12677 -0.31285 -0.12839 C -0.31719 -0.13093 -0.32274 -0.13232 -0.32708 -0.1344 C -0.33819 -0.13926 -0.34878 -0.14435 -0.36059 -0.14643 C -0.37326 -0.15198 -0.38732 -0.15453 -0.40087 -0.15707 C -0.41163 -0.16124 -0.42569 -0.16124 -0.43663 -0.16193 C -0.44496 -0.16147 -0.45347 -0.1617 -0.4618 -0.16077 C -0.46337 -0.16054 -0.46771 -0.158 -0.46979 -0.15707 C -0.47257 -0.15591 -0.47795 -0.1536 -0.47795 -0.15337 C -0.47986 -0.15198 -0.48177 -0.15036 -0.48351 -0.14874 C -0.48437 -0.14805 -0.48611 -0.14643 -0.48611 -0.1462 C -0.48889 -0.13602 -0.48472 -0.14921 -0.48958 -0.14042 C -0.4908 -0.13833 -0.49114 -0.13533 -0.49236 -0.13325 C -0.49496 -0.1226 -0.49601 -0.11127 -0.49809 -0.10086 C -0.49809 -0.09161 -0.49774 -0.08235 -0.49774 -0.0731 " pathEditMode="relative" rAng="0" ptsTypes="fffffffffffffffffffffffffffffffffffffffffA">
                                      <p:cBhvr>
                                        <p:cTn id="30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96" y="-39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6.22484E-6 C -0.00086 0.0104 -0.00191 0.02127 -0.00451 0.03122 C -0.0052 0.03353 -0.00503 0.03654 -0.00625 0.03839 C -0.01198 0.04672 -0.01805 0.05412 -0.02604 0.05759 C -0.02934 0.06199 -0.0335 0.06245 -0.03784 0.0636 C -0.04566 0.06245 -0.046 0.06384 -0.04948 0.05643 C -0.05121 0.04718 -0.05399 0.03816 -0.05573 0.02891 C -0.05642 -0.02684 -0.05173 -0.03956 -0.06128 -0.07681 C -0.06267 -0.08213 -0.06284 -0.08606 -0.06562 -0.08999 C -0.06805 -0.09786 -0.06961 -0.10711 -0.07378 -0.11405 C -0.07656 -0.11868 -0.08211 -0.12284 -0.08559 -0.12585 C -0.09132 -0.1307 -0.08281 -0.12654 -0.0901 -0.12955 C -0.10937 -0.14667 -0.13784 -0.1506 -0.16024 -0.15245 C -0.19878 -0.15569 -0.23698 -0.15754 -0.27569 -0.15846 C -0.2927 -0.15777 -0.30764 -0.15615 -0.3243 -0.15476 C -0.35139 -0.1462 -0.38385 -0.1499 -0.41163 -0.14875 C -0.42934 -0.14482 -0.46562 -0.14528 -0.46562 -0.14528 C -0.49635 -0.14111 -0.52534 -0.14343 -0.55677 -0.14389 C -0.56996 -0.14343 -0.58316 -0.14343 -0.59635 -0.14273 C -0.6 -0.1425 -0.60347 -0.14204 -0.60711 -0.14158 C -0.61076 -0.14088 -0.61788 -0.13926 -0.61788 -0.13926 C -0.62465 -0.13579 -0.63246 -0.13556 -0.63958 -0.13441 C -0.64878 -0.1307 -0.66215 -0.1307 -0.66927 -0.12122 C -0.67343 -0.11567 -0.67586 -0.10827 -0.6802 -0.10318 C -0.68125 -0.09901 -0.68246 -0.0967 -0.68455 -0.09346 C -0.68836 -0.08097 -0.68819 -0.07658 -0.68819 -0.06223 " pathEditMode="relative" ptsTypes="fffffffffffffffffffffffffA">
                                      <p:cBhvr>
                                        <p:cTn id="31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  <p:bldP spid="21" grpId="1"/>
      <p:bldP spid="8" grpId="0"/>
      <p:bldP spid="8" grpId="1"/>
      <p:bldP spid="5" grpId="0"/>
      <p:bldP spid="5" grpId="1"/>
      <p:bldP spid="4" grpId="0"/>
      <p:bldP spid="4" grpId="1"/>
      <p:bldP spid="6" grpId="0"/>
      <p:bldP spid="6" grpId="1"/>
      <p:bldP spid="7" grpId="0"/>
      <p:bldP spid="7" grpId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/>
      <p:bldP spid="38" grpId="1"/>
      <p:bldP spid="38" grpId="2"/>
      <p:bldP spid="39" grpId="0"/>
      <p:bldP spid="39" grpId="1"/>
      <p:bldP spid="39" grpId="2"/>
      <p:bldP spid="40" grpId="0"/>
      <p:bldP spid="40" grpId="1"/>
      <p:bldP spid="40" grpId="2"/>
      <p:bldP spid="41" grpId="0"/>
      <p:bldP spid="41" grpId="1"/>
      <p:bldP spid="41" grpId="2"/>
      <p:bldP spid="42" grpId="0"/>
      <p:bldP spid="42" grpId="1"/>
      <p:bldP spid="43" grpId="0"/>
      <p:bldP spid="43" grpId="1"/>
      <p:bldP spid="43" grpId="2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Interface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79712" y="2128687"/>
            <a:ext cx="4824536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Queue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880000"/>
                </a:solidFill>
                <a:latin typeface="Consolas"/>
              </a:rPr>
              <a:t>enqueue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        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725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Enqueue</a:t>
            </a:r>
            <a:r>
              <a:rPr lang="en-US" dirty="0" smtClean="0"/>
              <a:t>: </a:t>
            </a:r>
            <a:r>
              <a:rPr lang="en-US" dirty="0"/>
              <a:t>put </a:t>
            </a:r>
            <a:r>
              <a:rPr lang="en-US" dirty="0" smtClean="0"/>
              <a:t>an </a:t>
            </a:r>
            <a:r>
              <a:rPr lang="en-US" dirty="0"/>
              <a:t>element </a:t>
            </a:r>
            <a:r>
              <a:rPr lang="en-US" dirty="0" smtClean="0"/>
              <a:t>at the last in </a:t>
            </a:r>
            <a:r>
              <a:rPr lang="en-US" dirty="0"/>
              <a:t>queue</a:t>
            </a:r>
          </a:p>
          <a:p>
            <a:r>
              <a:rPr lang="en-US" dirty="0" err="1" smtClean="0"/>
              <a:t>Dequeue</a:t>
            </a:r>
            <a:r>
              <a:rPr lang="en-US" dirty="0" smtClean="0"/>
              <a:t>: </a:t>
            </a:r>
            <a:r>
              <a:rPr lang="en-US" dirty="0"/>
              <a:t>remove </a:t>
            </a:r>
            <a:r>
              <a:rPr lang="en-US" dirty="0" smtClean="0"/>
              <a:t>an </a:t>
            </a:r>
            <a:r>
              <a:rPr lang="en-US" dirty="0"/>
              <a:t>element </a:t>
            </a:r>
            <a:r>
              <a:rPr lang="en-US" dirty="0" smtClean="0"/>
              <a:t>at the first in queue</a:t>
            </a:r>
            <a:endParaRPr lang="en-US" dirty="0"/>
          </a:p>
          <a:p>
            <a:r>
              <a:rPr lang="en-US" dirty="0"/>
              <a:t>Peek: tell what is </a:t>
            </a:r>
            <a:r>
              <a:rPr lang="en-US" dirty="0" smtClean="0"/>
              <a:t>an </a:t>
            </a:r>
            <a:r>
              <a:rPr lang="en-US" dirty="0"/>
              <a:t>element </a:t>
            </a:r>
            <a:r>
              <a:rPr lang="en-US" dirty="0" smtClean="0"/>
              <a:t>at the first in queue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539552" y="3573016"/>
            <a:ext cx="4320480" cy="17281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52773" y="411871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620374" y="411871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687975" y="411871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55576" y="411871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47589" y="411871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32040" y="2636912"/>
            <a:ext cx="3672408" cy="3600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("A");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x1 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queue.peek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("B");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x2 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queue.peek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1900" dirty="0">
              <a:latin typeface="Consolas" pitchFamily="49" charset="0"/>
              <a:cs typeface="Consolas" pitchFamily="49" charset="0"/>
            </a:endParaRPr>
          </a:p>
          <a:p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("A");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x3 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queue.peek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1900" dirty="0">
              <a:latin typeface="Consolas" pitchFamily="49" charset="0"/>
              <a:cs typeface="Consolas" pitchFamily="49" charset="0"/>
            </a:endParaRPr>
          </a:p>
          <a:p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("C");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x4 =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queue.peek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queue.dequeue</a:t>
            </a:r>
            <a:r>
              <a:rPr lang="en-US" sz="190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19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x5 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queue.peek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("D");</a:t>
            </a:r>
            <a:endParaRPr lang="en-US" sz="1900" dirty="0">
              <a:latin typeface="Consolas" pitchFamily="49" charset="0"/>
              <a:cs typeface="Consolas" pitchFamily="49" charset="0"/>
            </a:endParaRP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x6 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queue.peek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19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4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1.11111E-6 L 0.1033 1.11111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0.10278 1.11111E-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1.11111E-6 L 0.10191 1.11111E-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with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Normal buffer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Fixed buffer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683568" y="4293096"/>
            <a:ext cx="4320480" cy="17281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96789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764390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31991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99592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91605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282580"/>
              </p:ext>
            </p:extLst>
          </p:nvPr>
        </p:nvGraphicFramePr>
        <p:xfrm>
          <a:off x="5508104" y="4368749"/>
          <a:ext cx="2819400" cy="94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  <a:gridCol w="563880"/>
                <a:gridCol w="563880"/>
                <a:gridCol w="563880"/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7333652" y="548155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489304" y="5081655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628848" y="5081655"/>
            <a:ext cx="311304" cy="769229"/>
            <a:chOff x="6092748" y="3461954"/>
            <a:chExt cx="311304" cy="769229"/>
          </a:xfrm>
        </p:grpSpPr>
        <p:sp>
          <p:nvSpPr>
            <p:cNvPr id="20" name="Rectangle 19"/>
            <p:cNvSpPr/>
            <p:nvPr/>
          </p:nvSpPr>
          <p:spPr>
            <a:xfrm>
              <a:off x="6092748" y="386185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smtClean="0">
                  <a:latin typeface="Consolas" pitchFamily="49" charset="0"/>
                  <a:cs typeface="Consolas" pitchFamily="49" charset="0"/>
                </a:rPr>
                <a:t>A</a:t>
              </a:r>
              <a:endParaRPr 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248400" y="3461954"/>
              <a:ext cx="0" cy="400692"/>
            </a:xfrm>
            <a:prstGeom prst="straightConnector1">
              <a:avLst/>
            </a:prstGeom>
            <a:ln>
              <a:solidFill>
                <a:srgbClr val="FF0000"/>
              </a:solidFill>
              <a:headEnd type="oval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6193140" y="548155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Consolas" pitchFamily="49" charset="0"/>
                <a:cs typeface="Consolas" pitchFamily="49" charset="0"/>
              </a:rPr>
              <a:t>B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348792" y="5081655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765669" y="548567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Consolas" pitchFamily="49" charset="0"/>
                <a:cs typeface="Consolas" pitchFamily="49" charset="0"/>
              </a:rPr>
              <a:t>A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921321" y="508577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784500" y="5080860"/>
            <a:ext cx="566873" cy="378196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354448" y="5085774"/>
            <a:ext cx="566873" cy="378196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922431" y="5080860"/>
            <a:ext cx="566873" cy="378196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884368" y="548567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Consolas" pitchFamily="49" charset="0"/>
                <a:cs typeface="Consolas" pitchFamily="49" charset="0"/>
              </a:rPr>
              <a:t>D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489304" y="5085774"/>
            <a:ext cx="566873" cy="378196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527847" y="4005064"/>
                <a:ext cx="7869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847" y="4005064"/>
                <a:ext cx="786947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r="-1162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ight Arrow 82"/>
          <p:cNvSpPr/>
          <p:nvPr/>
        </p:nvSpPr>
        <p:spPr>
          <a:xfrm>
            <a:off x="683568" y="1700808"/>
            <a:ext cx="4320480" cy="17281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696789" y="2246505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2764390" y="2246505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1831991" y="2246505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899592" y="2246505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891605" y="2246505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371411"/>
              </p:ext>
            </p:extLst>
          </p:nvPr>
        </p:nvGraphicFramePr>
        <p:xfrm>
          <a:off x="5508104" y="1776461"/>
          <a:ext cx="2819400" cy="94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  <a:gridCol w="563880"/>
                <a:gridCol w="563880"/>
                <a:gridCol w="563880"/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7333652" y="288926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7489304" y="2489367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5628848" y="2489367"/>
            <a:ext cx="311304" cy="769229"/>
            <a:chOff x="6092748" y="3461954"/>
            <a:chExt cx="311304" cy="769229"/>
          </a:xfrm>
        </p:grpSpPr>
        <p:sp>
          <p:nvSpPr>
            <p:cNvPr id="93" name="Rectangle 92"/>
            <p:cNvSpPr/>
            <p:nvPr/>
          </p:nvSpPr>
          <p:spPr>
            <a:xfrm>
              <a:off x="6092748" y="386185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smtClean="0">
                  <a:latin typeface="Consolas" pitchFamily="49" charset="0"/>
                  <a:cs typeface="Consolas" pitchFamily="49" charset="0"/>
                </a:rPr>
                <a:t>A</a:t>
              </a:r>
              <a:endParaRPr 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248400" y="3461954"/>
              <a:ext cx="0" cy="400692"/>
            </a:xfrm>
            <a:prstGeom prst="straightConnector1">
              <a:avLst/>
            </a:prstGeom>
            <a:ln>
              <a:solidFill>
                <a:srgbClr val="FF0000"/>
              </a:solidFill>
              <a:headEnd type="oval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Rectangle 94"/>
          <p:cNvSpPr/>
          <p:nvPr/>
        </p:nvSpPr>
        <p:spPr>
          <a:xfrm>
            <a:off x="6193140" y="288926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Consolas" pitchFamily="49" charset="0"/>
                <a:cs typeface="Consolas" pitchFamily="49" charset="0"/>
              </a:rPr>
              <a:t>B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6348792" y="2489367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765669" y="289338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Consolas" pitchFamily="49" charset="0"/>
                <a:cs typeface="Consolas" pitchFamily="49" charset="0"/>
              </a:rPr>
              <a:t>A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6921321" y="249348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7884368" y="289338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Consolas" pitchFamily="49" charset="0"/>
                <a:cs typeface="Consolas" pitchFamily="49" charset="0"/>
              </a:rPr>
              <a:t>D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6527847" y="1412776"/>
                <a:ext cx="7790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Θ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847" y="1412776"/>
                <a:ext cx="779059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r="-11719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86621"/>
              </p:ext>
            </p:extLst>
          </p:nvPr>
        </p:nvGraphicFramePr>
        <p:xfrm>
          <a:off x="7763490" y="2244107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5" name="Straight Arrow Connector 104"/>
          <p:cNvCxnSpPr/>
          <p:nvPr/>
        </p:nvCxnSpPr>
        <p:spPr>
          <a:xfrm>
            <a:off x="8040020" y="2488572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817809" y="1389242"/>
            <a:ext cx="1536639" cy="959638"/>
            <a:chOff x="4817809" y="1389242"/>
            <a:chExt cx="1536639" cy="959638"/>
          </a:xfrm>
        </p:grpSpPr>
        <p:sp>
          <p:nvSpPr>
            <p:cNvPr id="106" name="TextBox 105"/>
            <p:cNvSpPr txBox="1"/>
            <p:nvPr/>
          </p:nvSpPr>
          <p:spPr>
            <a:xfrm>
              <a:off x="4817809" y="1389242"/>
              <a:ext cx="1536639" cy="400110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Wasted slots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06" idx="2"/>
            </p:cNvCxnSpPr>
            <p:nvPr/>
          </p:nvCxnSpPr>
          <p:spPr>
            <a:xfrm>
              <a:off x="5586129" y="1789352"/>
              <a:ext cx="198371" cy="559528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717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1.11111E-6 L 0.1033 1.11111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0.10278 1.11111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1.11111E-6 L 0.10191 1.11111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1.11111E-6 L 0.1033 1.11111E-6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0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0.10278 1.11111E-6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1.11111E-6 L 0.10191 1.11111E-6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7" grpId="0"/>
      <p:bldP spid="23" grpId="0"/>
      <p:bldP spid="26" grpId="0"/>
      <p:bldP spid="35" grpId="0"/>
      <p:bldP spid="38" grpId="0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90" grpId="0"/>
      <p:bldP spid="95" grpId="0"/>
      <p:bldP spid="97" grpId="0"/>
      <p:bldP spid="102" grpId="0"/>
      <p:bldP spid="1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with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Circular </a:t>
            </a:r>
            <a:r>
              <a:rPr lang="en-US" dirty="0"/>
              <a:t>buffer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683568" y="2510526"/>
            <a:ext cx="4320480" cy="17281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696789" y="305622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764390" y="305622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831991" y="305622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899592" y="305622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891605" y="305622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134057"/>
              </p:ext>
            </p:extLst>
          </p:nvPr>
        </p:nvGraphicFramePr>
        <p:xfrm>
          <a:off x="5508104" y="2586179"/>
          <a:ext cx="2819400" cy="94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  <a:gridCol w="563880"/>
                <a:gridCol w="563880"/>
                <a:gridCol w="563880"/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46" name="Rectangle 45"/>
          <p:cNvSpPr/>
          <p:nvPr/>
        </p:nvSpPr>
        <p:spPr>
          <a:xfrm>
            <a:off x="7333652" y="369898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489304" y="3299085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5628848" y="3299085"/>
            <a:ext cx="311304" cy="769229"/>
            <a:chOff x="6092748" y="3461954"/>
            <a:chExt cx="311304" cy="769229"/>
          </a:xfrm>
        </p:grpSpPr>
        <p:sp>
          <p:nvSpPr>
            <p:cNvPr id="49" name="Rectangle 48"/>
            <p:cNvSpPr/>
            <p:nvPr/>
          </p:nvSpPr>
          <p:spPr>
            <a:xfrm>
              <a:off x="6092748" y="386185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smtClean="0">
                  <a:latin typeface="Consolas" pitchFamily="49" charset="0"/>
                  <a:cs typeface="Consolas" pitchFamily="49" charset="0"/>
                </a:rPr>
                <a:t>A</a:t>
              </a:r>
              <a:endParaRPr 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6248400" y="3461954"/>
              <a:ext cx="0" cy="400692"/>
            </a:xfrm>
            <a:prstGeom prst="straightConnector1">
              <a:avLst/>
            </a:prstGeom>
            <a:ln>
              <a:solidFill>
                <a:srgbClr val="FF0000"/>
              </a:solidFill>
              <a:headEnd type="oval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6193140" y="369898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Consolas" pitchFamily="49" charset="0"/>
                <a:cs typeface="Consolas" pitchFamily="49" charset="0"/>
              </a:rPr>
              <a:t>B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348792" y="3299085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765669" y="370310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Consolas" pitchFamily="49" charset="0"/>
                <a:cs typeface="Consolas" pitchFamily="49" charset="0"/>
              </a:rPr>
              <a:t>A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921321" y="330320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628848" y="370310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Consolas" pitchFamily="49" charset="0"/>
                <a:cs typeface="Consolas" pitchFamily="49" charset="0"/>
              </a:rPr>
              <a:t>D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527847" y="2222494"/>
                <a:ext cx="7869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847" y="2222494"/>
                <a:ext cx="786947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692" r="-11628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>
            <a:off x="5784500" y="3298290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5695215" y="1916832"/>
            <a:ext cx="1306768" cy="705772"/>
            <a:chOff x="5131116" y="3699402"/>
            <a:chExt cx="1306768" cy="705772"/>
          </a:xfrm>
        </p:grpSpPr>
        <p:cxnSp>
          <p:nvCxnSpPr>
            <p:cNvPr id="63" name="Straight Arrow Connector 62"/>
            <p:cNvCxnSpPr>
              <a:stCxn id="64" idx="2"/>
            </p:cNvCxnSpPr>
            <p:nvPr/>
          </p:nvCxnSpPr>
          <p:spPr>
            <a:xfrm>
              <a:off x="5784500" y="4037956"/>
              <a:ext cx="0" cy="367218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131116" y="3699402"/>
              <a:ext cx="1306768" cy="338554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firstindex</a:t>
              </a:r>
              <a:endParaRPr lang="en-US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558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1.11111E-6 L 0.1033 1.11111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0.10278 1.11111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1.11111E-6 L 0.10191 1.11111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6" grpId="0"/>
      <p:bldP spid="51" grpId="0"/>
      <p:bldP spid="53" grpId="0"/>
      <p:bldP spid="58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Circular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Circular index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79118"/>
              </p:ext>
            </p:extLst>
          </p:nvPr>
        </p:nvGraphicFramePr>
        <p:xfrm>
          <a:off x="1204572" y="2806842"/>
          <a:ext cx="2819400" cy="94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  <a:gridCol w="563880"/>
                <a:gridCol w="563880"/>
                <a:gridCol w="563880"/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1" name="Group 80"/>
          <p:cNvGrpSpPr/>
          <p:nvPr/>
        </p:nvGrpSpPr>
        <p:grpSpPr>
          <a:xfrm>
            <a:off x="1331640" y="3519748"/>
            <a:ext cx="2016108" cy="769229"/>
            <a:chOff x="1331640" y="3519748"/>
            <a:chExt cx="2016108" cy="769229"/>
          </a:xfrm>
        </p:grpSpPr>
        <p:grpSp>
          <p:nvGrpSpPr>
            <p:cNvPr id="35" name="Group 34"/>
            <p:cNvGrpSpPr/>
            <p:nvPr/>
          </p:nvGrpSpPr>
          <p:grpSpPr>
            <a:xfrm>
              <a:off x="3036444" y="3519748"/>
              <a:ext cx="311304" cy="769229"/>
              <a:chOff x="3030120" y="3519748"/>
              <a:chExt cx="311304" cy="76922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030120" y="3919645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smtClean="0">
                    <a:latin typeface="Consolas" pitchFamily="49" charset="0"/>
                    <a:cs typeface="Consolas" pitchFamily="49" charset="0"/>
                  </a:rPr>
                  <a:t>D</a:t>
                </a:r>
                <a:endParaRPr 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3185772" y="3519748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331640" y="3519748"/>
              <a:ext cx="311304" cy="769229"/>
              <a:chOff x="1325316" y="3519748"/>
              <a:chExt cx="311304" cy="76922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325316" y="3919645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smtClean="0">
                    <a:latin typeface="Consolas" pitchFamily="49" charset="0"/>
                    <a:cs typeface="Consolas" pitchFamily="49" charset="0"/>
                  </a:rPr>
                  <a:t>A</a:t>
                </a:r>
                <a:endParaRPr 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1480968" y="3519748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1899908" y="3519748"/>
              <a:ext cx="311304" cy="769229"/>
              <a:chOff x="1889608" y="3519748"/>
              <a:chExt cx="311304" cy="769229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89608" y="3919645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smtClean="0">
                    <a:latin typeface="Consolas" pitchFamily="49" charset="0"/>
                    <a:cs typeface="Consolas" pitchFamily="49" charset="0"/>
                  </a:rPr>
                  <a:t>B</a:t>
                </a:r>
                <a:endParaRPr 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045260" y="3519748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468176" y="3519748"/>
              <a:ext cx="311304" cy="769229"/>
              <a:chOff x="2462137" y="3523867"/>
              <a:chExt cx="311304" cy="769229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462137" y="3923764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smtClean="0">
                    <a:latin typeface="Consolas" pitchFamily="49" charset="0"/>
                    <a:cs typeface="Consolas" pitchFamily="49" charset="0"/>
                  </a:rPr>
                  <a:t>C</a:t>
                </a:r>
                <a:endParaRPr 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2617789" y="3523867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827584" y="2179327"/>
            <a:ext cx="1306768" cy="705772"/>
            <a:chOff x="5131116" y="3699402"/>
            <a:chExt cx="1306768" cy="705772"/>
          </a:xfrm>
        </p:grpSpPr>
        <p:cxnSp>
          <p:nvCxnSpPr>
            <p:cNvPr id="18" name="Straight Arrow Connector 17"/>
            <p:cNvCxnSpPr>
              <a:stCxn id="19" idx="2"/>
            </p:cNvCxnSpPr>
            <p:nvPr/>
          </p:nvCxnSpPr>
          <p:spPr>
            <a:xfrm>
              <a:off x="5784500" y="4037956"/>
              <a:ext cx="0" cy="367218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131116" y="3699402"/>
              <a:ext cx="1306768" cy="338554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firstindex</a:t>
              </a:r>
              <a:endParaRPr lang="en-US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834597"/>
              </p:ext>
            </p:extLst>
          </p:nvPr>
        </p:nvGraphicFramePr>
        <p:xfrm>
          <a:off x="5220072" y="1874136"/>
          <a:ext cx="225552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104"/>
                <a:gridCol w="451104"/>
                <a:gridCol w="451104"/>
                <a:gridCol w="451104"/>
                <a:gridCol w="451104"/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487554"/>
              </p:ext>
            </p:extLst>
          </p:nvPr>
        </p:nvGraphicFramePr>
        <p:xfrm>
          <a:off x="5220072" y="2424046"/>
          <a:ext cx="225552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104"/>
                <a:gridCol w="451104"/>
                <a:gridCol w="451104"/>
                <a:gridCol w="451104"/>
                <a:gridCol w="451104"/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68477"/>
              </p:ext>
            </p:extLst>
          </p:nvPr>
        </p:nvGraphicFramePr>
        <p:xfrm>
          <a:off x="5220072" y="2973956"/>
          <a:ext cx="225552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104"/>
                <a:gridCol w="451104"/>
                <a:gridCol w="451104"/>
                <a:gridCol w="451104"/>
                <a:gridCol w="451104"/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384158"/>
              </p:ext>
            </p:extLst>
          </p:nvPr>
        </p:nvGraphicFramePr>
        <p:xfrm>
          <a:off x="5220072" y="3523867"/>
          <a:ext cx="225552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104"/>
                <a:gridCol w="451104"/>
                <a:gridCol w="451104"/>
                <a:gridCol w="451104"/>
                <a:gridCol w="451104"/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292080" y="1484784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F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09316" y="1484784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L+1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38564" y="1484784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L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4791142" y="3924559"/>
            <a:ext cx="1306768" cy="537814"/>
            <a:chOff x="4791142" y="3924559"/>
            <a:chExt cx="1306768" cy="537814"/>
          </a:xfrm>
        </p:grpSpPr>
        <p:sp>
          <p:nvSpPr>
            <p:cNvPr id="37" name="Rectangle 36"/>
            <p:cNvSpPr/>
            <p:nvPr/>
          </p:nvSpPr>
          <p:spPr>
            <a:xfrm>
              <a:off x="4791142" y="4123819"/>
              <a:ext cx="1306768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rgbClr val="000080"/>
                  </a:solidFill>
                  <a:latin typeface="Consolas"/>
                </a:rPr>
                <a:t>firstindex</a:t>
              </a:r>
              <a:endParaRPr lang="en-US" dirty="0"/>
            </a:p>
          </p:txBody>
        </p:sp>
        <p:cxnSp>
          <p:nvCxnSpPr>
            <p:cNvPr id="39" name="Straight Arrow Connector 38"/>
            <p:cNvCxnSpPr>
              <a:stCxn id="37" idx="0"/>
            </p:cNvCxnSpPr>
            <p:nvPr/>
          </p:nvCxnSpPr>
          <p:spPr>
            <a:xfrm flipV="1">
              <a:off x="5444526" y="3924559"/>
              <a:ext cx="0" cy="19926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791141" y="3924560"/>
            <a:ext cx="3982435" cy="995122"/>
            <a:chOff x="4791141" y="3924560"/>
            <a:chExt cx="3982435" cy="995122"/>
          </a:xfrm>
        </p:grpSpPr>
        <p:sp>
          <p:nvSpPr>
            <p:cNvPr id="30" name="Rectangle 29"/>
            <p:cNvSpPr/>
            <p:nvPr/>
          </p:nvSpPr>
          <p:spPr>
            <a:xfrm>
              <a:off x="4791141" y="4581128"/>
              <a:ext cx="3982435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Consolas"/>
                </a:rPr>
                <a:t>(</a:t>
              </a:r>
              <a:r>
                <a:rPr lang="en-US" sz="1600" dirty="0" err="1">
                  <a:solidFill>
                    <a:srgbClr val="000080"/>
                  </a:solidFill>
                  <a:latin typeface="Consolas"/>
                </a:rPr>
                <a:t>firstindex</a:t>
              </a:r>
              <a:r>
                <a:rPr lang="en-US" sz="1600" dirty="0">
                  <a:solidFill>
                    <a:prstClr val="black"/>
                  </a:solidFill>
                  <a:latin typeface="Consolas"/>
                </a:rPr>
                <a:t> + </a:t>
              </a:r>
              <a:r>
                <a:rPr lang="en-US" sz="1600" dirty="0">
                  <a:solidFill>
                    <a:srgbClr val="000080"/>
                  </a:solidFill>
                  <a:latin typeface="Consolas"/>
                </a:rPr>
                <a:t>SIZE</a:t>
              </a:r>
              <a:r>
                <a:rPr lang="en-US" sz="1600" dirty="0">
                  <a:solidFill>
                    <a:prstClr val="black"/>
                  </a:solidFill>
                  <a:latin typeface="Consolas"/>
                </a:rPr>
                <a:t>) % </a:t>
              </a:r>
              <a:r>
                <a:rPr lang="en-US" sz="1600" dirty="0" err="1">
                  <a:solidFill>
                    <a:srgbClr val="000080"/>
                  </a:solidFill>
                  <a:latin typeface="Consolas"/>
                </a:rPr>
                <a:t>data</a:t>
              </a:r>
              <a:r>
                <a:rPr lang="en-US" sz="1600" dirty="0" err="1">
                  <a:solidFill>
                    <a:prstClr val="black"/>
                  </a:solidFill>
                  <a:latin typeface="Consolas"/>
                </a:rPr>
                <a:t>.</a:t>
              </a:r>
              <a:r>
                <a:rPr lang="en-US" sz="1600" dirty="0" err="1">
                  <a:solidFill>
                    <a:srgbClr val="000080"/>
                  </a:solidFill>
                  <a:latin typeface="Consolas"/>
                </a:rPr>
                <a:t>Length</a:t>
              </a:r>
              <a:r>
                <a:rPr lang="en-US" sz="1600" dirty="0">
                  <a:solidFill>
                    <a:prstClr val="black"/>
                  </a:solidFill>
                  <a:latin typeface="Consolas"/>
                </a:rPr>
                <a:t>;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7236296" y="3924560"/>
              <a:ext cx="0" cy="65656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1899908" y="3523867"/>
            <a:ext cx="1987797" cy="769229"/>
            <a:chOff x="1899908" y="4268887"/>
            <a:chExt cx="1987797" cy="769229"/>
          </a:xfrm>
        </p:grpSpPr>
        <p:grpSp>
          <p:nvGrpSpPr>
            <p:cNvPr id="45" name="Group 44"/>
            <p:cNvGrpSpPr/>
            <p:nvPr/>
          </p:nvGrpSpPr>
          <p:grpSpPr>
            <a:xfrm>
              <a:off x="3576401" y="4268887"/>
              <a:ext cx="311304" cy="769229"/>
              <a:chOff x="3030120" y="3519748"/>
              <a:chExt cx="311304" cy="769229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3030120" y="3919645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smtClean="0">
                    <a:latin typeface="Consolas" pitchFamily="49" charset="0"/>
                    <a:cs typeface="Consolas" pitchFamily="49" charset="0"/>
                  </a:rPr>
                  <a:t>D</a:t>
                </a:r>
                <a:endParaRPr 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>
                <a:off x="3185772" y="3519748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1899908" y="4268887"/>
              <a:ext cx="311304" cy="769229"/>
              <a:chOff x="1325316" y="3519748"/>
              <a:chExt cx="311304" cy="769229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325316" y="3919645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smtClean="0">
                    <a:latin typeface="Consolas" pitchFamily="49" charset="0"/>
                    <a:cs typeface="Consolas" pitchFamily="49" charset="0"/>
                  </a:rPr>
                  <a:t>A</a:t>
                </a:r>
                <a:endParaRPr 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1480968" y="3519748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2480609" y="4268887"/>
              <a:ext cx="311304" cy="769229"/>
              <a:chOff x="1889608" y="3519748"/>
              <a:chExt cx="311304" cy="769229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889608" y="3919645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smtClean="0">
                    <a:latin typeface="Consolas" pitchFamily="49" charset="0"/>
                    <a:cs typeface="Consolas" pitchFamily="49" charset="0"/>
                  </a:rPr>
                  <a:t>B</a:t>
                </a:r>
                <a:endParaRPr 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2045260" y="3519748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3035828" y="4268887"/>
              <a:ext cx="311304" cy="769229"/>
              <a:chOff x="2462137" y="3523867"/>
              <a:chExt cx="311304" cy="769229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462137" y="3923764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smtClean="0">
                    <a:latin typeface="Consolas" pitchFamily="49" charset="0"/>
                    <a:cs typeface="Consolas" pitchFamily="49" charset="0"/>
                  </a:rPr>
                  <a:t>C</a:t>
                </a:r>
                <a:endParaRPr 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56" name="Straight Arrow Connector 55"/>
              <p:cNvCxnSpPr/>
              <p:nvPr/>
            </p:nvCxnSpPr>
            <p:spPr>
              <a:xfrm>
                <a:off x="2617789" y="3523867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Group 82"/>
          <p:cNvGrpSpPr/>
          <p:nvPr/>
        </p:nvGrpSpPr>
        <p:grpSpPr>
          <a:xfrm>
            <a:off x="1331640" y="3523072"/>
            <a:ext cx="2576071" cy="770024"/>
            <a:chOff x="1331640" y="5053398"/>
            <a:chExt cx="2576071" cy="770024"/>
          </a:xfrm>
        </p:grpSpPr>
        <p:grpSp>
          <p:nvGrpSpPr>
            <p:cNvPr id="57" name="Group 56"/>
            <p:cNvGrpSpPr/>
            <p:nvPr/>
          </p:nvGrpSpPr>
          <p:grpSpPr>
            <a:xfrm>
              <a:off x="1331640" y="5053398"/>
              <a:ext cx="311304" cy="769229"/>
              <a:chOff x="3030120" y="3519748"/>
              <a:chExt cx="311304" cy="769229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3030120" y="3919645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smtClean="0">
                    <a:latin typeface="Consolas" pitchFamily="49" charset="0"/>
                    <a:cs typeface="Consolas" pitchFamily="49" charset="0"/>
                  </a:rPr>
                  <a:t>D</a:t>
                </a:r>
                <a:endParaRPr 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>
                <a:off x="3185772" y="3519748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2472524" y="5053398"/>
              <a:ext cx="311304" cy="769229"/>
              <a:chOff x="1325316" y="3519748"/>
              <a:chExt cx="311304" cy="769229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325316" y="3919645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smtClean="0">
                    <a:latin typeface="Consolas" pitchFamily="49" charset="0"/>
                    <a:cs typeface="Consolas" pitchFamily="49" charset="0"/>
                  </a:rPr>
                  <a:t>A</a:t>
                </a:r>
                <a:endParaRPr 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62" name="Straight Arrow Connector 61"/>
              <p:cNvCxnSpPr/>
              <p:nvPr/>
            </p:nvCxnSpPr>
            <p:spPr>
              <a:xfrm>
                <a:off x="1480968" y="3519748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3020670" y="5054193"/>
              <a:ext cx="311304" cy="769229"/>
              <a:chOff x="1889608" y="3519748"/>
              <a:chExt cx="311304" cy="769229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889608" y="3919645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smtClean="0">
                    <a:latin typeface="Consolas" pitchFamily="49" charset="0"/>
                    <a:cs typeface="Consolas" pitchFamily="49" charset="0"/>
                  </a:rPr>
                  <a:t>B</a:t>
                </a:r>
                <a:endParaRPr 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2045260" y="3519748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3596407" y="5054193"/>
              <a:ext cx="311304" cy="769229"/>
              <a:chOff x="2462137" y="3523867"/>
              <a:chExt cx="311304" cy="769229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462137" y="3923764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smtClean="0">
                    <a:latin typeface="Consolas" pitchFamily="49" charset="0"/>
                    <a:cs typeface="Consolas" pitchFamily="49" charset="0"/>
                  </a:rPr>
                  <a:t>C</a:t>
                </a:r>
                <a:endParaRPr 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2617789" y="3523867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Group 83"/>
          <p:cNvGrpSpPr/>
          <p:nvPr/>
        </p:nvGrpSpPr>
        <p:grpSpPr>
          <a:xfrm>
            <a:off x="1325316" y="3523867"/>
            <a:ext cx="2582395" cy="769229"/>
            <a:chOff x="1325316" y="6015342"/>
            <a:chExt cx="2582395" cy="769229"/>
          </a:xfrm>
        </p:grpSpPr>
        <p:grpSp>
          <p:nvGrpSpPr>
            <p:cNvPr id="69" name="Group 68"/>
            <p:cNvGrpSpPr/>
            <p:nvPr/>
          </p:nvGrpSpPr>
          <p:grpSpPr>
            <a:xfrm>
              <a:off x="1901081" y="6015342"/>
              <a:ext cx="311304" cy="769229"/>
              <a:chOff x="3030120" y="3519748"/>
              <a:chExt cx="311304" cy="769229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3030120" y="3919645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smtClean="0">
                    <a:latin typeface="Consolas" pitchFamily="49" charset="0"/>
                    <a:cs typeface="Consolas" pitchFamily="49" charset="0"/>
                  </a:rPr>
                  <a:t>D</a:t>
                </a:r>
                <a:endParaRPr 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>
                <a:off x="3185772" y="3519748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3020670" y="6015342"/>
              <a:ext cx="311304" cy="769229"/>
              <a:chOff x="1325316" y="3519748"/>
              <a:chExt cx="311304" cy="769229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1325316" y="3919645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smtClean="0">
                    <a:latin typeface="Consolas" pitchFamily="49" charset="0"/>
                    <a:cs typeface="Consolas" pitchFamily="49" charset="0"/>
                  </a:rPr>
                  <a:t>A</a:t>
                </a:r>
                <a:endParaRPr 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>
                <a:off x="1480968" y="3519748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3596407" y="6015342"/>
              <a:ext cx="311304" cy="769229"/>
              <a:chOff x="1889608" y="3519748"/>
              <a:chExt cx="311304" cy="769229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1889608" y="3919645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smtClean="0">
                    <a:latin typeface="Consolas" pitchFamily="49" charset="0"/>
                    <a:cs typeface="Consolas" pitchFamily="49" charset="0"/>
                  </a:rPr>
                  <a:t>B</a:t>
                </a:r>
                <a:endParaRPr 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2045260" y="3519748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1325316" y="6015342"/>
              <a:ext cx="311304" cy="769229"/>
              <a:chOff x="2462137" y="3523867"/>
              <a:chExt cx="311304" cy="769229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2462137" y="3923764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smtClean="0">
                    <a:latin typeface="Consolas" pitchFamily="49" charset="0"/>
                    <a:cs typeface="Consolas" pitchFamily="49" charset="0"/>
                  </a:rPr>
                  <a:t>C</a:t>
                </a:r>
                <a:endParaRPr 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>
                <a:off x="2617789" y="3523867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2324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257E-6 L 0.0625 3.25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5 3.257E-6 L 0.12552 3.25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52 3.257E-6 L 0.18854 3.257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with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ArrayQueue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03648" y="1785005"/>
            <a:ext cx="6336704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ArrayQueue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800" dirty="0">
                <a:solidFill>
                  <a:srgbClr val="2B91AF"/>
                </a:solidFill>
                <a:latin typeface="Consolas"/>
              </a:rPr>
              <a:t>Queue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firstindex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ArrayQueue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) {}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== 0; }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enqueue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) {}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() {}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() {}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ensureCapacity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() {}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843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ArrayQueue</a:t>
            </a:r>
            <a:r>
              <a:rPr lang="en-US" dirty="0" smtClean="0"/>
              <a:t>: </a:t>
            </a:r>
            <a:r>
              <a:rPr lang="en-US" dirty="0" err="1" smtClean="0"/>
              <a:t>enqueue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public void </a:t>
            </a:r>
            <a:r>
              <a:rPr lang="en-US" dirty="0" err="1" smtClean="0"/>
              <a:t>enqueue</a:t>
            </a:r>
            <a:r>
              <a:rPr lang="en-US" dirty="0" smtClean="0"/>
              <a:t>(object </a:t>
            </a:r>
            <a:r>
              <a:rPr lang="en-US" dirty="0"/>
              <a:t>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Normal buffer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EnsureCapacity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03848" y="1844824"/>
            <a:ext cx="3582144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880000"/>
                </a:solidFill>
                <a:latin typeface="Consolas"/>
              </a:rPr>
              <a:t>enqueue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ensureCapacity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firstindex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3848" y="3374990"/>
            <a:ext cx="509431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880000"/>
                </a:solidFill>
                <a:latin typeface="Consolas"/>
              </a:rPr>
              <a:t>ensureCapacity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()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+ 1 &gt;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//Increase Capacity             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[2 *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&gt;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&amp;&amp;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&gt; 2 *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//Decrease Capacity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/ 2 + 1];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nn-NO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2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nn-NO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2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nn-NO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nn-NO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nn-NO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2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firstindex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765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DFBCB21C8BD343946141B2466204D5" ma:contentTypeVersion="2" ma:contentTypeDescription="Create a new document." ma:contentTypeScope="" ma:versionID="a57b6727848349bfbd92667d69693351">
  <xsd:schema xmlns:xsd="http://www.w3.org/2001/XMLSchema" xmlns:xs="http://www.w3.org/2001/XMLSchema" xmlns:p="http://schemas.microsoft.com/office/2006/metadata/properties" xmlns:ns2="d94f723d-5a52-44f4-b140-fc095c8b0562" targetNamespace="http://schemas.microsoft.com/office/2006/metadata/properties" ma:root="true" ma:fieldsID="10142d2c49c00a2991345bca0fd18078" ns2:_="">
    <xsd:import namespace="d94f723d-5a52-44f4-b140-fc095c8b05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4f723d-5a52-44f4-b140-fc095c8b05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123E6B-A3F6-4CCE-8DEB-F16B4980C393}"/>
</file>

<file path=customXml/itemProps2.xml><?xml version="1.0" encoding="utf-8"?>
<ds:datastoreItem xmlns:ds="http://schemas.openxmlformats.org/officeDocument/2006/customXml" ds:itemID="{271A0984-AD67-45F8-AA8E-26E627713A9A}"/>
</file>

<file path=customXml/itemProps3.xml><?xml version="1.0" encoding="utf-8"?>
<ds:datastoreItem xmlns:ds="http://schemas.openxmlformats.org/officeDocument/2006/customXml" ds:itemID="{61243133-F722-457F-8923-C9C9C305ED06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436</TotalTime>
  <Words>1120</Words>
  <Application>Microsoft Office PowerPoint</Application>
  <PresentationFormat>On-screen Show (4:3)</PresentationFormat>
  <Paragraphs>409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Origin</vt:lpstr>
      <vt:lpstr>Queue</vt:lpstr>
      <vt:lpstr>Queue</vt:lpstr>
      <vt:lpstr>Queue Interface</vt:lpstr>
      <vt:lpstr>Queue Services</vt:lpstr>
      <vt:lpstr>Implement with Array</vt:lpstr>
      <vt:lpstr>Implement with Array</vt:lpstr>
      <vt:lpstr>Circular buffer</vt:lpstr>
      <vt:lpstr>Implement with Array</vt:lpstr>
      <vt:lpstr>ArrayQueue: enqueue 1</vt:lpstr>
      <vt:lpstr>ArrayQueue: enqueue 2</vt:lpstr>
      <vt:lpstr>ArrayQueue: peek</vt:lpstr>
      <vt:lpstr>ArrayQueue: dequeue</vt:lpstr>
      <vt:lpstr>Implement with List</vt:lpstr>
      <vt:lpstr>Implement with ArrayList</vt:lpstr>
      <vt:lpstr>ArrayListQueue: enqueue and peek</vt:lpstr>
      <vt:lpstr>ArrayListQueue: dequeue</vt:lpstr>
      <vt:lpstr>Implement with LinkedList</vt:lpstr>
      <vt:lpstr>LinkedListQueue: enqueue and peek</vt:lpstr>
      <vt:lpstr>LinkedListQueue: dequeue</vt:lpstr>
      <vt:lpstr>Complexity</vt:lpstr>
      <vt:lpstr>Class work 1: Radix sort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</dc:title>
  <dc:creator>TON</dc:creator>
  <cp:lastModifiedBy>TON</cp:lastModifiedBy>
  <cp:revision>40</cp:revision>
  <dcterms:created xsi:type="dcterms:W3CDTF">2012-07-22T07:40:35Z</dcterms:created>
  <dcterms:modified xsi:type="dcterms:W3CDTF">2012-07-23T16:10:53Z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0x01010039DFBCB21C8BD343946141B2466204D5</vt:lpwstr>
  </property>
</Properties>
</file>