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57" r:id="rId5"/>
    <p:sldId id="277" r:id="rId6"/>
    <p:sldId id="278" r:id="rId7"/>
    <p:sldId id="279" r:id="rId8"/>
    <p:sldId id="269" r:id="rId9"/>
    <p:sldId id="270" r:id="rId10"/>
    <p:sldId id="271" r:id="rId11"/>
    <p:sldId id="280" r:id="rId12"/>
    <p:sldId id="275" r:id="rId13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8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1E37A-2742-4BF0-B681-319202ABE866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11CBB-6674-41E4-9927-566BD08F5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3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A488F-C2A3-4C48-9ECB-1E49CE187C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63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11CBB-6674-41E4-9927-566BD08F5F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7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F293D-20BF-487A-BFA7-792ABC73B8A5}" type="datetimeFigureOut">
              <a:rPr lang="th-TH" smtClean="0"/>
              <a:t>24/07/55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24/07/55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24/07/55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24/07/55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F293D-20BF-487A-BFA7-792ABC73B8A5}" type="datetimeFigureOut">
              <a:rPr lang="th-TH" smtClean="0"/>
              <a:t>24/07/55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24/07/55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24/07/55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24/07/55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24/07/55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24/07/55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24/07/55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F293D-20BF-487A-BFA7-792ABC73B8A5}" type="datetimeFigureOut">
              <a:rPr lang="th-TH" smtClean="0"/>
              <a:t>24/07/55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Parinya</a:t>
            </a:r>
            <a:r>
              <a:rPr lang="en-US" dirty="0" smtClean="0"/>
              <a:t> </a:t>
            </a:r>
            <a:r>
              <a:rPr lang="en-US" dirty="0" err="1" smtClean="0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5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ArrayListPriorityQueue</a:t>
            </a:r>
            <a:r>
              <a:rPr lang="en-US" dirty="0" smtClean="0"/>
              <a:t>: </a:t>
            </a:r>
            <a:r>
              <a:rPr lang="en-US" dirty="0" err="1" smtClean="0"/>
              <a:t>dequeue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public object </a:t>
            </a:r>
            <a:r>
              <a:rPr lang="en-US" dirty="0" err="1"/>
              <a:t>dequeue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79712" y="2326035"/>
            <a:ext cx="475252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HighestPriorityIndex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 err="1" smtClean="0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.get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 smtClean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.remove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529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work 2: </a:t>
            </a:r>
            <a:r>
              <a:rPr lang="en-US" dirty="0" err="1" smtClean="0"/>
              <a:t>LinkedListPriorityQueue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class </a:t>
            </a:r>
            <a:r>
              <a:rPr lang="en-US" dirty="0" err="1"/>
              <a:t>LinkedListPriorityQueue</a:t>
            </a:r>
            <a:endParaRPr lang="en-US" dirty="0" smtClean="0"/>
          </a:p>
          <a:p>
            <a:pPr lvl="1"/>
            <a:r>
              <a:rPr lang="en-US" dirty="0" smtClean="0"/>
              <a:t>Implement </a:t>
            </a:r>
            <a:r>
              <a:rPr lang="en-US" dirty="0"/>
              <a:t>Priority Queue </a:t>
            </a:r>
            <a:r>
              <a:rPr lang="en-US" dirty="0" smtClean="0"/>
              <a:t>with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9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constructor</a:t>
            </a:r>
          </a:p>
          <a:p>
            <a:r>
              <a:rPr lang="en-US" dirty="0" err="1" smtClean="0"/>
              <a:t>isEmpty</a:t>
            </a:r>
            <a:endParaRPr lang="en-US" dirty="0"/>
          </a:p>
          <a:p>
            <a:r>
              <a:rPr lang="en-US" dirty="0" smtClean="0"/>
              <a:t>size</a:t>
            </a:r>
            <a:endParaRPr lang="en-US" dirty="0"/>
          </a:p>
          <a:p>
            <a:r>
              <a:rPr lang="en-US" dirty="0" err="1" smtClean="0"/>
              <a:t>enqueue</a:t>
            </a:r>
            <a:endParaRPr lang="en-US" dirty="0"/>
          </a:p>
          <a:p>
            <a:r>
              <a:rPr lang="en-US" dirty="0" err="1" smtClean="0"/>
              <a:t>dequeue</a:t>
            </a:r>
            <a:endParaRPr lang="en-US" dirty="0"/>
          </a:p>
          <a:p>
            <a:r>
              <a:rPr lang="en-US" dirty="0" smtClean="0"/>
              <a:t>peek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16138" y="1588728"/>
            <a:ext cx="2630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ArrayListPriorityQueue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24128" y="1588728"/>
            <a:ext cx="2729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LinkedListPriorityQueue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52838" y="223680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838" y="2236802"/>
                <a:ext cx="777777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r="-1171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666866" y="223680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866" y="2236802"/>
                <a:ext cx="777777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576" r="-1259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52838" y="2697437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838" y="2697437"/>
                <a:ext cx="777777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666866" y="2697437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866" y="2697437"/>
                <a:ext cx="777777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7576" r="-1259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52838" y="315807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838" y="3158072"/>
                <a:ext cx="777777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666866" y="315807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866" y="3158072"/>
                <a:ext cx="777777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7576" r="-1259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842707" y="3618707"/>
                <a:ext cx="798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07" y="3618707"/>
                <a:ext cx="798039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7692" r="-12214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656735" y="3618707"/>
                <a:ext cx="798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735" y="3618707"/>
                <a:ext cx="798039" cy="400110"/>
              </a:xfrm>
              <a:prstGeom prst="rect">
                <a:avLst/>
              </a:prstGeom>
              <a:blipFill rotWithShape="1">
                <a:blip r:embed="rId9"/>
                <a:stretch>
                  <a:fillRect t="-7692" r="-10687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842707" y="4079342"/>
                <a:ext cx="798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07" y="4079342"/>
                <a:ext cx="798039" cy="400110"/>
              </a:xfrm>
              <a:prstGeom prst="rect">
                <a:avLst/>
              </a:prstGeom>
              <a:blipFill rotWithShape="1">
                <a:blip r:embed="rId10"/>
                <a:stretch>
                  <a:fillRect t="-7576" r="-1145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662281" y="4079342"/>
                <a:ext cx="7869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281" y="4079342"/>
                <a:ext cx="786947" cy="400110"/>
              </a:xfrm>
              <a:prstGeom prst="rect">
                <a:avLst/>
              </a:prstGeom>
              <a:blipFill rotWithShape="1">
                <a:blip r:embed="rId11"/>
                <a:stretch>
                  <a:fillRect t="-7576" r="-1162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848253" y="4539977"/>
                <a:ext cx="7869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253" y="4539977"/>
                <a:ext cx="786947" cy="400110"/>
              </a:xfrm>
              <a:prstGeom prst="rect">
                <a:avLst/>
              </a:prstGeom>
              <a:blipFill rotWithShape="1">
                <a:blip r:embed="rId12"/>
                <a:stretch>
                  <a:fillRect t="-7692" r="-12403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62281" y="4539977"/>
                <a:ext cx="7869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281" y="4539977"/>
                <a:ext cx="786947" cy="400110"/>
              </a:xfrm>
              <a:prstGeom prst="rect">
                <a:avLst/>
              </a:prstGeom>
              <a:blipFill rotWithShape="1">
                <a:blip r:embed="rId13"/>
                <a:stretch>
                  <a:fillRect t="-7692" r="-11628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4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/>
      <p:bldP spid="15" grpId="0"/>
      <p:bldP spid="18" grpId="0"/>
      <p:bldP spid="19" grpId="0"/>
      <p:bldP spid="21" grpId="0"/>
      <p:bldP spid="22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08212"/>
            <a:ext cx="43815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Priority first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555776" y="4293096"/>
            <a:ext cx="4320480" cy="17281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568997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636598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704199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771800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2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4" grpId="1" animBg="1"/>
      <p:bldP spid="15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Interface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87624" y="1988840"/>
            <a:ext cx="684076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PriorityQueue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 : Queue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 smtClean="0">
                <a:latin typeface="Consolas"/>
              </a:rPr>
              <a:t>   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new object </a:t>
            </a:r>
            <a:r>
              <a:rPr lang="en-US" sz="2400" dirty="0" err="1">
                <a:solidFill>
                  <a:srgbClr val="008000"/>
                </a:solidFill>
                <a:latin typeface="Consolas"/>
              </a:rPr>
              <a:t>dequeue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();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new object peek();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2725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Enqueue</a:t>
            </a:r>
            <a:r>
              <a:rPr lang="en-US" dirty="0" smtClean="0"/>
              <a:t>: </a:t>
            </a:r>
            <a:r>
              <a:rPr lang="en-US" dirty="0"/>
              <a:t>put </a:t>
            </a:r>
            <a:r>
              <a:rPr lang="en-US" dirty="0" smtClean="0"/>
              <a:t>an </a:t>
            </a:r>
            <a:r>
              <a:rPr lang="en-US" dirty="0"/>
              <a:t>element </a:t>
            </a:r>
            <a:r>
              <a:rPr lang="en-US" dirty="0" smtClean="0"/>
              <a:t>at the </a:t>
            </a:r>
            <a:r>
              <a:rPr lang="en-US" dirty="0" smtClean="0">
                <a:solidFill>
                  <a:srgbClr val="00B0F0"/>
                </a:solidFill>
              </a:rPr>
              <a:t>last in </a:t>
            </a:r>
            <a:r>
              <a:rPr lang="en-US" dirty="0">
                <a:solidFill>
                  <a:srgbClr val="00B0F0"/>
                </a:solidFill>
              </a:rPr>
              <a:t>queue</a:t>
            </a:r>
          </a:p>
          <a:p>
            <a:r>
              <a:rPr lang="en-US" dirty="0" err="1" smtClean="0"/>
              <a:t>Dequeue</a:t>
            </a:r>
            <a:r>
              <a:rPr lang="en-US" dirty="0" smtClean="0"/>
              <a:t>: </a:t>
            </a:r>
            <a:r>
              <a:rPr lang="en-US" dirty="0"/>
              <a:t>remove </a:t>
            </a:r>
            <a:r>
              <a:rPr lang="en-US" dirty="0" smtClean="0"/>
              <a:t>an </a:t>
            </a:r>
            <a:r>
              <a:rPr lang="en-US" dirty="0"/>
              <a:t>element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00B050"/>
                </a:solidFill>
              </a:rPr>
              <a:t>highest priority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Peek: tell what is </a:t>
            </a:r>
            <a:r>
              <a:rPr lang="en-US" dirty="0" smtClean="0"/>
              <a:t>an </a:t>
            </a:r>
            <a:r>
              <a:rPr lang="en-US" dirty="0"/>
              <a:t>element with </a:t>
            </a:r>
            <a:r>
              <a:rPr lang="en-US" dirty="0">
                <a:solidFill>
                  <a:srgbClr val="00B050"/>
                </a:solidFill>
              </a:rPr>
              <a:t>highest priority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39552" y="3573016"/>
            <a:ext cx="4320480" cy="17281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52773" y="411871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2620374" y="411871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687975" y="411871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755576" y="411871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52352" y="412288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32040" y="2636912"/>
            <a:ext cx="3672408" cy="3600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(1);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x1 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queue.peek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(2);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x2 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queue.peek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1900" dirty="0">
              <a:latin typeface="Consolas" pitchFamily="49" charset="0"/>
              <a:cs typeface="Consolas" pitchFamily="49" charset="0"/>
            </a:endParaRPr>
          </a:p>
          <a:p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(1);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x3 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queue.peek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1900" dirty="0">
              <a:latin typeface="Consolas" pitchFamily="49" charset="0"/>
              <a:cs typeface="Consolas" pitchFamily="49" charset="0"/>
            </a:endParaRPr>
          </a:p>
          <a:p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(3);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x4 =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queue.peek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queue.dequeue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x5 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queue.peek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(4);</a:t>
            </a:r>
            <a:endParaRPr lang="en-US" sz="1900" dirty="0">
              <a:latin typeface="Consolas" pitchFamily="49" charset="0"/>
              <a:cs typeface="Consolas" pitchFamily="49" charset="0"/>
            </a:endParaRP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x6 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queue.peek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19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4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1" animBg="1"/>
      <p:bldP spid="7" grpId="1" animBg="1"/>
      <p:bldP spid="8" grpId="1" animBg="1"/>
      <p:bldP spid="8" grpId="2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the highest priority?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the priority which is comparable by using C# </a:t>
            </a:r>
            <a:r>
              <a:rPr lang="en-US" dirty="0" err="1" smtClean="0">
                <a:solidFill>
                  <a:srgbClr val="00B0F0"/>
                </a:solidFill>
              </a:rPr>
              <a:t>IComparable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Compare with </a:t>
            </a:r>
            <a:r>
              <a:rPr lang="en-US" dirty="0" err="1" smtClean="0">
                <a:solidFill>
                  <a:srgbClr val="00B0F0"/>
                </a:solidFill>
              </a:rPr>
              <a:t>IComparable.</a:t>
            </a:r>
            <a:r>
              <a:rPr lang="en-US" dirty="0" err="1" smtClean="0">
                <a:solidFill>
                  <a:srgbClr val="00B050"/>
                </a:solidFill>
              </a:rPr>
              <a:t>CompareTo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283" y="1412776"/>
            <a:ext cx="107273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2 &gt; 1?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64390" y="1412776"/>
            <a:ext cx="111851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 &gt; A?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07278" y="1412776"/>
            <a:ext cx="22084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Red &gt; Green?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0144" y="1412776"/>
            <a:ext cx="301877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Somchai</a:t>
            </a:r>
            <a:r>
              <a:rPr lang="en-US" dirty="0" smtClean="0"/>
              <a:t> &gt; </a:t>
            </a:r>
            <a:r>
              <a:rPr lang="en-US" dirty="0" err="1" smtClean="0"/>
              <a:t>Sombat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67167" y="3835430"/>
            <a:ext cx="51139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a.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CompareTo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b)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64015" y="4581128"/>
            <a:ext cx="33202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a&gt;b return positive</a:t>
            </a:r>
          </a:p>
          <a:p>
            <a:r>
              <a:rPr lang="en-US" dirty="0" smtClean="0"/>
              <a:t>if a=b return zero</a:t>
            </a:r>
          </a:p>
          <a:p>
            <a:r>
              <a:rPr lang="en-US" dirty="0" smtClean="0"/>
              <a:t>if a&lt;b return negative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3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IComparable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Compare rectangle by its area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844824"/>
            <a:ext cx="3816424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Rectangle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IComparable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Rectangle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Rectangle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Rectangle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Area1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*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Area2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*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Area1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&gt;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Area2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1;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Area1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Area2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-1;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2975" y="3245207"/>
            <a:ext cx="3600400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2B91AF"/>
                </a:solidFill>
                <a:latin typeface="Consolas"/>
              </a:rPr>
              <a:t>Rectangle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Rectangle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(2, 4);</a:t>
            </a:r>
          </a:p>
          <a:p>
            <a:r>
              <a:rPr lang="en-US" sz="1400" dirty="0" smtClean="0">
                <a:solidFill>
                  <a:srgbClr val="2B91AF"/>
                </a:solidFill>
                <a:latin typeface="Consolas"/>
              </a:rPr>
              <a:t>Rectangle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Consolas"/>
              </a:rPr>
              <a:t>y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Rectangle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(5, 2);</a:t>
            </a:r>
          </a:p>
          <a:p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Consolas"/>
              </a:rPr>
              <a:t>z1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 smtClean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 smtClean="0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Consolas"/>
              </a:rPr>
              <a:t>z2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y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 smtClean="0"/>
          </a:p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Consolas"/>
              </a:rPr>
              <a:t>z3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 smtClean="0">
                <a:solidFill>
                  <a:srgbClr val="000080"/>
                </a:solidFill>
                <a:latin typeface="Consolas"/>
              </a:rPr>
              <a:t>y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 smtClean="0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829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work 1: </a:t>
            </a:r>
            <a:r>
              <a:rPr lang="en-US" dirty="0" err="1" smtClean="0"/>
              <a:t>IComparable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ให้นักศึกษาเขียนคลาส </a:t>
            </a:r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Human 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มีสามารถเปรียบเทียบได้ โดยให้เปรียบเทียบความอ้วนด้วยค่าดัชนีมวลกาย </a:t>
            </a:r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(BMI)</a:t>
            </a:r>
            <a:endParaRPr lang="th-TH" dirty="0" smtClean="0">
              <a:latin typeface="TH SarabunPSK" pitchFamily="34" charset="-34"/>
              <a:cs typeface="TH SarabunPSK" pitchFamily="34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83768" y="2366528"/>
                <a:ext cx="3584828" cy="990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𝐵𝑀𝐼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𝑚𝑎𝑠𝑠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𝑘𝑔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𝐻𝑒𝑖𝑔h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366528"/>
                <a:ext cx="3584828" cy="990464"/>
              </a:xfrm>
              <a:prstGeom prst="rect">
                <a:avLst/>
              </a:prstGeom>
              <a:blipFill rotWithShape="1">
                <a:blip r:embed="rId2"/>
                <a:stretch>
                  <a:fillRect r="-4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55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</a:t>
            </a:r>
            <a:r>
              <a:rPr lang="en-US" dirty="0"/>
              <a:t>with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ArrayListPriorityQueue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1680" y="2276872"/>
            <a:ext cx="612068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ArrayListPriorityQueue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PriorityQueue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ArrayListPriorityQueue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1600" dirty="0" smtClean="0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ArrayList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); 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 }</a:t>
            </a:r>
          </a:p>
          <a:p>
            <a:r>
              <a:rPr lang="pt-BR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pt-BR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pt-BR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 smtClean="0">
                <a:solidFill>
                  <a:srgbClr val="880000"/>
                </a:solidFill>
                <a:latin typeface="Consolas"/>
              </a:rPr>
              <a:t>enqueue</a:t>
            </a:r>
            <a:r>
              <a:rPr lang="pt-BR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pt-BR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 smtClean="0">
                <a:solidFill>
                  <a:srgbClr val="000080"/>
                </a:solidFill>
                <a:latin typeface="Consolas"/>
              </a:rPr>
              <a:t>e</a:t>
            </a:r>
            <a:r>
              <a:rPr lang="pt-BR" sz="1600" dirty="0" smtClean="0">
                <a:solidFill>
                  <a:prstClr val="black"/>
                </a:solidFill>
                <a:latin typeface="Consolas"/>
              </a:rPr>
              <a:t>) { </a:t>
            </a:r>
            <a:r>
              <a:rPr lang="en-US" sz="1600" dirty="0" err="1" smtClean="0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.add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); </a:t>
            </a:r>
            <a:r>
              <a:rPr lang="pt-BR" sz="16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 {}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 {}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private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HighestPriorityIndex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 {}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95736" y="4293096"/>
            <a:ext cx="432048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5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ArrayListPriorityQueue</a:t>
            </a:r>
            <a:r>
              <a:rPr lang="en-US" dirty="0" smtClean="0"/>
              <a:t>: peek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HighestPriorityIndex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public </a:t>
            </a:r>
            <a:r>
              <a:rPr lang="en-US" dirty="0"/>
              <a:t>object peek()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1720" y="5085184"/>
            <a:ext cx="5112568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HighestPriorityIndex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1720" y="1700808"/>
            <a:ext cx="5112568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880000"/>
                </a:solidFill>
                <a:latin typeface="Consolas"/>
              </a:rPr>
              <a:t>HighestPriorityIndex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System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MissingMemberException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1;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IComparable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IComparable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)) &gt; 0)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513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DFBCB21C8BD343946141B2466204D5" ma:contentTypeVersion="2" ma:contentTypeDescription="Create a new document." ma:contentTypeScope="" ma:versionID="a57b6727848349bfbd92667d69693351">
  <xsd:schema xmlns:xsd="http://www.w3.org/2001/XMLSchema" xmlns:xs="http://www.w3.org/2001/XMLSchema" xmlns:p="http://schemas.microsoft.com/office/2006/metadata/properties" xmlns:ns2="d94f723d-5a52-44f4-b140-fc095c8b0562" targetNamespace="http://schemas.microsoft.com/office/2006/metadata/properties" ma:root="true" ma:fieldsID="10142d2c49c00a2991345bca0fd18078" ns2:_="">
    <xsd:import namespace="d94f723d-5a52-44f4-b140-fc095c8b05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4f723d-5a52-44f4-b140-fc095c8b05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44F032-44DF-4D86-AAEC-8C7C16068F2D}"/>
</file>

<file path=customXml/itemProps2.xml><?xml version="1.0" encoding="utf-8"?>
<ds:datastoreItem xmlns:ds="http://schemas.openxmlformats.org/officeDocument/2006/customXml" ds:itemID="{AA20CDD3-B193-4BAD-AA61-4E843735943A}"/>
</file>

<file path=customXml/itemProps3.xml><?xml version="1.0" encoding="utf-8"?>
<ds:datastoreItem xmlns:ds="http://schemas.openxmlformats.org/officeDocument/2006/customXml" ds:itemID="{A1669608-1D6E-4F30-A497-DB2AB41C5181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862</TotalTime>
  <Words>601</Words>
  <Application>Microsoft Office PowerPoint</Application>
  <PresentationFormat>On-screen Show (4:3)</PresentationFormat>
  <Paragraphs>156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Origin</vt:lpstr>
      <vt:lpstr>Priority Queue</vt:lpstr>
      <vt:lpstr>Queue</vt:lpstr>
      <vt:lpstr>Priority Queue Interface</vt:lpstr>
      <vt:lpstr>Priority Queue Services</vt:lpstr>
      <vt:lpstr>How to find the highest priority?</vt:lpstr>
      <vt:lpstr>Example: IComparable</vt:lpstr>
      <vt:lpstr>Class work 1: IComparable</vt:lpstr>
      <vt:lpstr>Implement with ArrayList</vt:lpstr>
      <vt:lpstr>ArrayListPriorityQueue: peek</vt:lpstr>
      <vt:lpstr>ArrayListPriorityQueue: dequeue</vt:lpstr>
      <vt:lpstr>Class work 2: LinkedListPriorityQueue</vt:lpstr>
      <vt:lpstr>Complexity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</dc:title>
  <dc:creator>TON</dc:creator>
  <cp:lastModifiedBy>TON</cp:lastModifiedBy>
  <cp:revision>60</cp:revision>
  <dcterms:created xsi:type="dcterms:W3CDTF">2012-07-22T07:40:35Z</dcterms:created>
  <dcterms:modified xsi:type="dcterms:W3CDTF">2012-07-24T08:18:35Z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0x01010039DFBCB21C8BD343946141B2466204D5</vt:lpwstr>
  </property>
</Properties>
</file>