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76" r:id="rId6"/>
    <p:sldId id="274" r:id="rId7"/>
    <p:sldId id="275" r:id="rId8"/>
    <p:sldId id="257" r:id="rId9"/>
    <p:sldId id="258" r:id="rId10"/>
    <p:sldId id="264" r:id="rId11"/>
    <p:sldId id="266" r:id="rId12"/>
    <p:sldId id="265" r:id="rId13"/>
    <p:sldId id="267" r:id="rId14"/>
    <p:sldId id="268" r:id="rId15"/>
    <p:sldId id="269" r:id="rId16"/>
    <p:sldId id="271" r:id="rId17"/>
    <p:sldId id="270" r:id="rId18"/>
    <p:sldId id="272" r:id="rId19"/>
    <p:sldId id="259" r:id="rId20"/>
    <p:sldId id="260" r:id="rId21"/>
    <p:sldId id="261" r:id="rId22"/>
    <p:sldId id="262" r:id="rId23"/>
    <p:sldId id="263" r:id="rId24"/>
    <p:sldId id="277" r:id="rId2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20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Attend</c:v>
                </c:pt>
                <c:pt idx="1">
                  <c:v>Classwork</c:v>
                </c:pt>
                <c:pt idx="2">
                  <c:v>Project</c:v>
                </c:pt>
                <c:pt idx="3">
                  <c:v>Midterm</c:v>
                </c:pt>
                <c:pt idx="4">
                  <c:v>Final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A8-46EF-A2B2-F4A616E9EB3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C8AC7-B42C-4B6C-A508-613566A8945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488F-C2A3-4C48-9ECB-1E49CE187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5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488F-C2A3-4C48-9ECB-1E49CE187C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9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488F-C2A3-4C48-9ECB-1E49CE187C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63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488F-C2A3-4C48-9ECB-1E49CE187C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7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02/09/63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02/09/63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02/09/63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02/09/63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02/09/63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02/09/63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02/09/63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02/09/63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02/09/63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02/09/63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02/09/63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02/09/63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mathsisfun.com/games/towerofhanoi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arinyasan@pim.ac.t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Data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98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2555776" y="4293096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FIFO: First-In First-Out</a:t>
            </a:r>
          </a:p>
        </p:txBody>
      </p:sp>
      <p:sp>
        <p:nvSpPr>
          <p:cNvPr id="5" name="Oval 4"/>
          <p:cNvSpPr/>
          <p:nvPr/>
        </p:nvSpPr>
        <p:spPr>
          <a:xfrm>
            <a:off x="5568997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4636598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3704199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2771800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2763813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pic>
        <p:nvPicPr>
          <p:cNvPr id="7170" name="Picture 2" descr="http://www.google.co.th/url?source=imglanding&amp;ct=img&amp;q=http://www.itu.dk/%7Epanic/projects/queue.jpg&amp;sa=X&amp;ei=h3anT6WzOs_IrQfBoMjkAQ&amp;ved=0CAwQ8wc&amp;usg=AFQjCNET6zY7g0PLhMQxT-Wsdfk3pzxhL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52"/>
          <a:stretch/>
        </p:blipFill>
        <p:spPr bwMode="auto">
          <a:xfrm flipH="1">
            <a:off x="1990345" y="1922624"/>
            <a:ext cx="5173943" cy="222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267B1-195E-4242-AE63-0248E1CFBA06}"/>
              </a:ext>
            </a:extLst>
          </p:cNvPr>
          <p:cNvSpPr txBox="1"/>
          <p:nvPr/>
        </p:nvSpPr>
        <p:spPr>
          <a:xfrm>
            <a:off x="7029272" y="4675966"/>
            <a:ext cx="1763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-queue</a:t>
            </a:r>
          </a:p>
          <a:p>
            <a:r>
              <a:rPr lang="en-US" dirty="0"/>
              <a:t>De-queue</a:t>
            </a:r>
          </a:p>
        </p:txBody>
      </p:sp>
    </p:spTree>
    <p:extLst>
      <p:ext uri="{BB962C8B-B14F-4D97-AF65-F5344CB8AC3E}">
        <p14:creationId xmlns:p14="http://schemas.microsoft.com/office/powerpoint/2010/main" val="326108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1.11111E-6 L 0.1033 1.1111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10278 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1.11111E-6 L 0.10191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833029" y="2492896"/>
            <a:ext cx="1944216" cy="2988332"/>
            <a:chOff x="4833029" y="2492896"/>
            <a:chExt cx="1944216" cy="2988332"/>
          </a:xfrm>
        </p:grpSpPr>
        <p:sp>
          <p:nvSpPr>
            <p:cNvPr id="6" name="Oval 5"/>
            <p:cNvSpPr/>
            <p:nvPr/>
          </p:nvSpPr>
          <p:spPr>
            <a:xfrm>
              <a:off x="4833029" y="4797152"/>
              <a:ext cx="1944216" cy="6840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>
              <a:off x="5166066" y="2492896"/>
              <a:ext cx="1278142" cy="2802673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LIFO: Last-In First-Out</a:t>
            </a:r>
          </a:p>
        </p:txBody>
      </p:sp>
      <p:pic>
        <p:nvPicPr>
          <p:cNvPr id="6146" name="Picture 2" descr="http://www.google.co.th/url?source=imglanding&amp;ct=img&amp;q=http://image.made-in-china.com/2f0j00METQlhaGRtZm/Porcelain-Stack-Mugs-In-Color-Glaze-Zibo-Modern-.jpg&amp;sa=X&amp;ei=InanT-z3CITTrQettrH9AQ&amp;ved=0CAwQ8wc4Uw&amp;usg=AFQjCNEm7AlTRv8uxjElFjq-asXMCsHzE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2" t="13442" r="28075" b="7220"/>
          <a:stretch/>
        </p:blipFill>
        <p:spPr bwMode="auto">
          <a:xfrm>
            <a:off x="2166654" y="2182962"/>
            <a:ext cx="1470964" cy="342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445097" y="450912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5445097" y="375303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Oval 16"/>
          <p:cNvSpPr/>
          <p:nvPr/>
        </p:nvSpPr>
        <p:spPr>
          <a:xfrm>
            <a:off x="5445097" y="299695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5445097" y="299695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6D8F3-7C69-49BE-A10E-8C31B30F2727}"/>
              </a:ext>
            </a:extLst>
          </p:cNvPr>
          <p:cNvSpPr txBox="1"/>
          <p:nvPr/>
        </p:nvSpPr>
        <p:spPr>
          <a:xfrm>
            <a:off x="7236296" y="2276872"/>
            <a:ext cx="1470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-put</a:t>
            </a:r>
          </a:p>
          <a:p>
            <a:r>
              <a:rPr lang="en-US"/>
              <a:t>-flop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9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  <p:bldP spid="17" grpId="1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storages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implement?</a:t>
            </a:r>
          </a:p>
        </p:txBody>
      </p:sp>
      <p:pic>
        <p:nvPicPr>
          <p:cNvPr id="11266" name="Picture 2" descr="http://upload.wikimedia.org/wikipedia/commons/thumb/f/f7/Binary_tree.svg/220px-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12142"/>
            <a:ext cx="20955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upload.wikimedia.org/wikipedia/commons/thumb/5/5b/6n-graf.svg/250px-6n-graf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282" y="4199846"/>
            <a:ext cx="1854750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Singly-linked-lis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20" y="5085184"/>
            <a:ext cx="3467420" cy="34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4970" y="5570076"/>
            <a:ext cx="834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81224" y="5570076"/>
            <a:ext cx="1102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Graph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3429" y="5519911"/>
            <a:ext cx="790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Link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83324"/>
              </p:ext>
            </p:extLst>
          </p:nvPr>
        </p:nvGraphicFramePr>
        <p:xfrm>
          <a:off x="755576" y="2461439"/>
          <a:ext cx="36135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3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13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3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13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13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12504" y="2837677"/>
            <a:ext cx="100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Array</a:t>
            </a:r>
          </a:p>
        </p:txBody>
      </p:sp>
      <p:pic>
        <p:nvPicPr>
          <p:cNvPr id="11272" name="Picture 8" descr="http://upload.wikimedia.org/wikipedia/commons/thumb/d/d0/Hash_table_5_0_1_1_1_1_1_LL.svg/450px-Hash_table_5_0_1_1_1_1_1_LL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321"/>
            <a:ext cx="42862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256505" y="4067700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250293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6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solve a problem</a:t>
            </a:r>
          </a:p>
          <a:p>
            <a:r>
              <a:rPr lang="en-US" dirty="0"/>
              <a:t>Searching</a:t>
            </a:r>
          </a:p>
          <a:p>
            <a:r>
              <a:rPr lang="en-US" dirty="0"/>
              <a:t>Sorting</a:t>
            </a:r>
          </a:p>
        </p:txBody>
      </p:sp>
      <p:pic>
        <p:nvPicPr>
          <p:cNvPr id="12296" name="Picture 8" descr="http://www.google.co.th/url?source=imglanding&amp;ct=img&amp;q=http://a.kbimg.net/product_images/16541/750403_Sortierbrett_Sorting_Board_01_medium.jpg&amp;sa=X&amp;ei=JIWnT42FCoirrAej0_GFAg&amp;ved=0CAsQ8wc&amp;usg=AFQjCNGismMa34cTau_wrgU04ffGI9H_E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699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http://www.google.co.th/url?source=imglanding&amp;ct=img&amp;q=http://portlandgiveback.files.wordpress.com/2011/11/searching.jpg&amp;sa=X&amp;ei=eIWnT967M4PNrQf_nOHvAQ&amp;ved=0CAsQ8wc&amp;usg=AFQjCNFFt8ww3G7fb4d_RCC6wKKXqNE4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35699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www.google.co.th/url?source=imglanding&amp;ct=img&amp;q=http://agsearchblog.com/wp-content/uploads/2012/01/Google-Algorithm-Ranking-Puzzle.jpg&amp;sa=X&amp;ei=BoOnT5jKK9DOrQe9g7D9AQ&amp;ved=0CAsQ8wc&amp;usg=AFQjCNHShb977nASca2K8Fnktxm7JdAHw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00808"/>
            <a:ext cx="3240360" cy="257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091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Algorithm is a </a:t>
            </a:r>
            <a:r>
              <a:rPr lang="en-US" dirty="0">
                <a:solidFill>
                  <a:srgbClr val="FF0000"/>
                </a:solidFill>
              </a:rPr>
              <a:t>step-by-step procedure </a:t>
            </a:r>
            <a:r>
              <a:rPr lang="en-US" dirty="0"/>
              <a:t>for calculations. </a:t>
            </a:r>
          </a:p>
          <a:p>
            <a:r>
              <a:rPr lang="en-US" dirty="0"/>
              <a:t>Algorithms are used for calculation, data processing, and automated reasoning.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Algorithms in this course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Searching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Sorting</a:t>
            </a:r>
          </a:p>
        </p:txBody>
      </p:sp>
      <p:pic>
        <p:nvPicPr>
          <p:cNvPr id="13314" name="Picture 2" descr="http://upload.wikimedia.org/wikipedia/commons/thumb/9/93/Abu_Abdullah_Muhammad_bin_Musa_al-Khwarizmi_edit.png/250px-Abu_Abdullah_Muhammad_bin_Musa_al-Khwarizmi_ed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362572"/>
            <a:ext cx="238125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86119" y="5553448"/>
            <a:ext cx="3913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Muḥammad</a:t>
            </a:r>
            <a:r>
              <a:rPr lang="en-US" sz="2000" dirty="0"/>
              <a:t> </a:t>
            </a:r>
            <a:r>
              <a:rPr lang="en-US" sz="2000" dirty="0" err="1"/>
              <a:t>ibn</a:t>
            </a:r>
            <a:r>
              <a:rPr lang="en-US" sz="2000" dirty="0"/>
              <a:t> </a:t>
            </a:r>
            <a:r>
              <a:rPr lang="en-US" sz="2000" dirty="0" err="1"/>
              <a:t>Mūsā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al-</a:t>
            </a:r>
            <a:r>
              <a:rPr lang="en-US" sz="2000" dirty="0" err="1">
                <a:solidFill>
                  <a:srgbClr val="00B0F0"/>
                </a:solidFill>
              </a:rPr>
              <a:t>Khwārizmī</a:t>
            </a:r>
            <a:endParaRPr lang="en-US" sz="2000" dirty="0">
              <a:solidFill>
                <a:srgbClr val="00B0F0"/>
              </a:solidFill>
            </a:endParaRPr>
          </a:p>
          <a:p>
            <a:r>
              <a:rPr lang="en-US" sz="2000" dirty="0" err="1">
                <a:solidFill>
                  <a:srgbClr val="00B050"/>
                </a:solidFill>
              </a:rPr>
              <a:t>Algoritmi</a:t>
            </a:r>
            <a:r>
              <a:rPr lang="en-US" sz="2000" dirty="0"/>
              <a:t>, the Latin name</a:t>
            </a:r>
          </a:p>
        </p:txBody>
      </p:sp>
    </p:spTree>
    <p:extLst>
      <p:ext uri="{BB962C8B-B14F-4D97-AF65-F5344CB8AC3E}">
        <p14:creationId xmlns:p14="http://schemas.microsoft.com/office/powerpoint/2010/main" val="3328385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tower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puzzle invented by E. Lucas in 1883.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Rule:</a:t>
            </a:r>
          </a:p>
          <a:p>
            <a:pPr lvl="1"/>
            <a:r>
              <a:rPr lang="en-US" dirty="0"/>
              <a:t>Given a stack of n disks arranged from largest on the bottom to smallest on top placed on a rod</a:t>
            </a:r>
          </a:p>
          <a:p>
            <a:pPr lvl="1"/>
            <a:r>
              <a:rPr lang="en-US" dirty="0"/>
              <a:t>Move the stack from one rod to another</a:t>
            </a:r>
          </a:p>
          <a:p>
            <a:pPr lvl="1"/>
            <a:r>
              <a:rPr lang="en-US" dirty="0"/>
              <a:t>Moves are allowed only if they place smaller disks on top of larger disks</a:t>
            </a:r>
          </a:p>
        </p:txBody>
      </p:sp>
      <p:pic>
        <p:nvPicPr>
          <p:cNvPr id="2050" name="Picture 2" descr="TowersOfHano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994072"/>
            <a:ext cx="38481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813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D.I.Y.: The tower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http://www.mathsisfun.com/games/towerofhanoi.html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31" y="1988840"/>
            <a:ext cx="684270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076056" y="4941168"/>
            <a:ext cx="1008112" cy="576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90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tower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 = 4</a:t>
            </a:r>
          </a:p>
        </p:txBody>
      </p:sp>
      <p:pic>
        <p:nvPicPr>
          <p:cNvPr id="4098" name="Picture 2" descr="TowersofHanoi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5616624" cy="455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187624" y="2242239"/>
            <a:ext cx="364202" cy="3797481"/>
            <a:chOff x="1052149" y="2242239"/>
            <a:chExt cx="364202" cy="3797481"/>
          </a:xfrm>
        </p:grpSpPr>
        <p:sp>
          <p:nvSpPr>
            <p:cNvPr id="4" name="TextBox 3"/>
            <p:cNvSpPr txBox="1"/>
            <p:nvPr/>
          </p:nvSpPr>
          <p:spPr>
            <a:xfrm>
              <a:off x="1052149" y="224223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2149" y="278794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52149" y="333365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2149" y="387936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2149" y="442507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52149" y="497078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2149" y="55165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68344" y="1681644"/>
            <a:ext cx="364202" cy="4358075"/>
            <a:chOff x="7668344" y="1681644"/>
            <a:chExt cx="364202" cy="4358075"/>
          </a:xfrm>
        </p:grpSpPr>
        <p:sp>
          <p:nvSpPr>
            <p:cNvPr id="12" name="TextBox 11"/>
            <p:cNvSpPr txBox="1"/>
            <p:nvPr/>
          </p:nvSpPr>
          <p:spPr>
            <a:xfrm>
              <a:off x="7668344" y="224223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68344" y="278794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68344" y="333365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68344" y="387936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68344" y="442507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68344" y="49707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68344" y="551649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68344" y="16816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489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Analyze: Solution of the tower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1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1 </a:t>
            </a:r>
            <a:r>
              <a:rPr lang="en-US" dirty="0"/>
              <a:t>2 </a:t>
            </a:r>
            <a:r>
              <a:rPr lang="en-US" dirty="0">
                <a:solidFill>
                  <a:srgbClr val="00B0F0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1 2 1 </a:t>
            </a:r>
            <a:r>
              <a:rPr lang="en-US" dirty="0"/>
              <a:t>3 </a:t>
            </a:r>
            <a:r>
              <a:rPr lang="en-US" dirty="0">
                <a:solidFill>
                  <a:srgbClr val="00B0F0"/>
                </a:solidFill>
              </a:rPr>
              <a:t>1 2 1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1 2 1 3 1 2 1 </a:t>
            </a:r>
            <a:r>
              <a:rPr lang="en-US" dirty="0"/>
              <a:t>4 </a:t>
            </a:r>
            <a:r>
              <a:rPr lang="en-US" dirty="0">
                <a:solidFill>
                  <a:srgbClr val="00B0F0"/>
                </a:solidFill>
              </a:rPr>
              <a:t>1 2 1 3 1 2 1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48647"/>
              </p:ext>
            </p:extLst>
          </p:nvPr>
        </p:nvGraphicFramePr>
        <p:xfrm>
          <a:off x="827584" y="2204864"/>
          <a:ext cx="7560840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31640" y="2204864"/>
            <a:ext cx="70567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0572"/>
              </p:ext>
            </p:extLst>
          </p:nvPr>
        </p:nvGraphicFramePr>
        <p:xfrm>
          <a:off x="2123728" y="5301208"/>
          <a:ext cx="259228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"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5301208"/>
                        <a:ext cx="2592288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715335"/>
              </p:ext>
            </p:extLst>
          </p:nvPr>
        </p:nvGraphicFramePr>
        <p:xfrm>
          <a:off x="2108200" y="3132262"/>
          <a:ext cx="3841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" name="Equation" r:id="rId5" imgW="152280" imgH="203040" progId="Equation.DSMT4">
                  <p:embed/>
                </p:oleObj>
              </mc:Choice>
              <mc:Fallback>
                <p:oleObj name="Equation" r:id="rId5" imgW="1522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3132262"/>
                        <a:ext cx="38417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566975"/>
              </p:ext>
            </p:extLst>
          </p:nvPr>
        </p:nvGraphicFramePr>
        <p:xfrm>
          <a:off x="2108200" y="3567195"/>
          <a:ext cx="4159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" name="Equation" r:id="rId7" imgW="164880" imgH="203040" progId="Equation.DSMT4">
                  <p:embed/>
                </p:oleObj>
              </mc:Choice>
              <mc:Fallback>
                <p:oleObj name="Equation" r:id="rId7" imgW="1648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3567195"/>
                        <a:ext cx="4159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862831"/>
              </p:ext>
            </p:extLst>
          </p:nvPr>
        </p:nvGraphicFramePr>
        <p:xfrm>
          <a:off x="2108200" y="4002128"/>
          <a:ext cx="4159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" name="Equation" r:id="rId9" imgW="164880" imgH="203040" progId="Equation.DSMT4">
                  <p:embed/>
                </p:oleObj>
              </mc:Choice>
              <mc:Fallback>
                <p:oleObj name="Equation" r:id="rId9" imgW="1648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002128"/>
                        <a:ext cx="4159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243384"/>
              </p:ext>
            </p:extLst>
          </p:nvPr>
        </p:nvGraphicFramePr>
        <p:xfrm>
          <a:off x="2108200" y="4437063"/>
          <a:ext cx="4159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1" name="Equation" r:id="rId11" imgW="164880" imgH="203040" progId="Equation.DSMT4">
                  <p:embed/>
                </p:oleObj>
              </mc:Choice>
              <mc:Fallback>
                <p:oleObj name="Equation" r:id="rId11" imgW="1648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437063"/>
                        <a:ext cx="4159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520417"/>
              </p:ext>
            </p:extLst>
          </p:nvPr>
        </p:nvGraphicFramePr>
        <p:xfrm>
          <a:off x="6444108" y="3140968"/>
          <a:ext cx="9286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2" name="Equation" r:id="rId13" imgW="368280" imgH="203040" progId="Equation.DSMT4">
                  <p:embed/>
                </p:oleObj>
              </mc:Choice>
              <mc:Fallback>
                <p:oleObj name="Equation" r:id="rId13" imgW="3682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108" y="3140968"/>
                        <a:ext cx="92868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358552"/>
              </p:ext>
            </p:extLst>
          </p:nvPr>
        </p:nvGraphicFramePr>
        <p:xfrm>
          <a:off x="6444108" y="3599987"/>
          <a:ext cx="23685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3" name="Equation" r:id="rId15" imgW="939600" imgH="203040" progId="Equation.DSMT4">
                  <p:embed/>
                </p:oleObj>
              </mc:Choice>
              <mc:Fallback>
                <p:oleObj name="Equation" r:id="rId15" imgW="93960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108" y="3599987"/>
                        <a:ext cx="23685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554388"/>
              </p:ext>
            </p:extLst>
          </p:nvPr>
        </p:nvGraphicFramePr>
        <p:xfrm>
          <a:off x="6444108" y="4059006"/>
          <a:ext cx="243046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4" name="Equation" r:id="rId17" imgW="965160" imgH="203040" progId="Equation.DSMT4">
                  <p:embed/>
                </p:oleObj>
              </mc:Choice>
              <mc:Fallback>
                <p:oleObj name="Equation" r:id="rId17" imgW="96516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108" y="4059006"/>
                        <a:ext cx="243046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795477"/>
              </p:ext>
            </p:extLst>
          </p:nvPr>
        </p:nvGraphicFramePr>
        <p:xfrm>
          <a:off x="6444108" y="4518025"/>
          <a:ext cx="25923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5" name="Equation" r:id="rId19" imgW="1028520" imgH="203040" progId="Equation.DSMT4">
                  <p:embed/>
                </p:oleObj>
              </mc:Choice>
              <mc:Fallback>
                <p:oleObj name="Equation" r:id="rId19" imgW="102852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108" y="4518025"/>
                        <a:ext cx="259238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214014"/>
              </p:ext>
            </p:extLst>
          </p:nvPr>
        </p:nvGraphicFramePr>
        <p:xfrm>
          <a:off x="6042918" y="5042941"/>
          <a:ext cx="2849562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6" name="Equation" r:id="rId21" imgW="1130040" imgH="444240" progId="Equation.DSMT4">
                  <p:embed/>
                </p:oleObj>
              </mc:Choice>
              <mc:Fallback>
                <p:oleObj name="Equation" r:id="rId21" imgW="113004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918" y="5042941"/>
                        <a:ext cx="2849562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6012160" y="5661248"/>
            <a:ext cx="158417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3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2195E-6 L 0.11025 -3.72195E-6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25 -3.72195E-6 L 0.33091 -3.7219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5" grpId="2" animBg="1"/>
      <p:bldP spid="5" grpId="3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details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Subject: Data Structure and Algorithms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Lecturer: Assoc. Prof. </a:t>
            </a:r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r>
              <a:rPr lang="en-US" dirty="0"/>
              <a:t>, Ph.D.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parinyasan@pim.ac.th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Tools: 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Microsoft Visual Studio 2019 Community</a:t>
            </a:r>
          </a:p>
          <a:p>
            <a:pPr lvl="1"/>
            <a:r>
              <a:rPr lang="en-US" dirty="0"/>
              <a:t>Microsoft .NET Framework 4.6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79360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The tower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the number of disks is more than 4</a:t>
            </a:r>
          </a:p>
          <a:p>
            <a:r>
              <a:rPr lang="en-US" dirty="0"/>
              <a:t>If the number of rods is more than 3</a:t>
            </a:r>
          </a:p>
          <a:p>
            <a:endParaRPr lang="en-US" dirty="0"/>
          </a:p>
          <a:p>
            <a:r>
              <a:rPr lang="en-US" dirty="0"/>
              <a:t>Can you find the solution and the minimum number of moves?</a:t>
            </a:r>
          </a:p>
        </p:txBody>
      </p:sp>
    </p:spTree>
    <p:extLst>
      <p:ext uri="{BB962C8B-B14F-4D97-AF65-F5344CB8AC3E}">
        <p14:creationId xmlns:p14="http://schemas.microsoft.com/office/powerpoint/2010/main" val="2618811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work1: Greatest Common Divisor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จงแสดงขั้นตอนวิธีที่เหมาะสมที่สุดเพื่อหา</a:t>
            </a:r>
            <a:r>
              <a:rPr lang="th-TH" sz="3200" u="sng" dirty="0"/>
              <a:t>จำนวนนับที่มากที่สุด</a:t>
            </a:r>
            <a:r>
              <a:rPr lang="th-TH" sz="3200" dirty="0"/>
              <a:t>ที่หาร </a:t>
            </a:r>
            <a:br>
              <a:rPr lang="th-TH" sz="3200" dirty="0"/>
            </a:br>
            <a:r>
              <a:rPr lang="th-TH" sz="3200" dirty="0"/>
              <a:t>486</a:t>
            </a:r>
            <a:r>
              <a:rPr lang="en-US" sz="3200" dirty="0"/>
              <a:t> </a:t>
            </a:r>
            <a:r>
              <a:rPr lang="th-TH" sz="3200" dirty="0"/>
              <a:t> 501 และ 801 แล้ว</a:t>
            </a:r>
            <a:r>
              <a:rPr lang="th-TH" sz="3200" u="sng" dirty="0"/>
              <a:t>เหลือเศษเท่ากัน</a:t>
            </a:r>
          </a:p>
          <a:p>
            <a:endParaRPr lang="th-TH" sz="3200" u="sng" dirty="0"/>
          </a:p>
          <a:p>
            <a:r>
              <a:rPr lang="th-TH" sz="3200" dirty="0"/>
              <a:t>หากต้องการหา ห.ร.ม. ในลงรายละเอียดขั้นตอนวิธีด้วย</a:t>
            </a:r>
          </a:p>
        </p:txBody>
      </p:sp>
    </p:spTree>
    <p:extLst>
      <p:ext uri="{BB962C8B-B14F-4D97-AF65-F5344CB8AC3E}">
        <p14:creationId xmlns:p14="http://schemas.microsoft.com/office/powerpoint/2010/main" val="31699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38681277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55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Books</a:t>
            </a:r>
            <a:endParaRPr lang="th-TH" dirty="0"/>
          </a:p>
        </p:txBody>
      </p:sp>
      <p:pic>
        <p:nvPicPr>
          <p:cNvPr id="6146" name="Picture 2" descr="Description: C:\temp\cover-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73799"/>
            <a:ext cx="236597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51920" y="177281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1800" dirty="0"/>
              <a:t>สมชาย ประสิทธิ์จูตระกูล</a:t>
            </a:r>
          </a:p>
          <a:p>
            <a:r>
              <a:rPr lang="th-TH" sz="1800" dirty="0"/>
              <a:t>ปกอ่อน</a:t>
            </a:r>
          </a:p>
          <a:p>
            <a:r>
              <a:rPr lang="th-TH" sz="1800" dirty="0"/>
              <a:t>345 หน้า</a:t>
            </a:r>
          </a:p>
          <a:p>
            <a:r>
              <a:rPr lang="en-US" sz="1800" dirty="0"/>
              <a:t>ISBN : 978-974-03-1931-3</a:t>
            </a:r>
          </a:p>
          <a:p>
            <a:r>
              <a:rPr lang="th-TH" sz="1800" dirty="0"/>
              <a:t>พิมพ์ครั้งที่ 1 (มิถุนายน 2550)</a:t>
            </a:r>
          </a:p>
          <a:p>
            <a:r>
              <a:rPr lang="th-TH" sz="1800" dirty="0"/>
              <a:t>พิมพ์ครั้งที่ 2 (กรกฎาคม 2552)</a:t>
            </a:r>
          </a:p>
          <a:p>
            <a:r>
              <a:rPr lang="th-TH" sz="1800" dirty="0"/>
              <a:t>จัดพิมพ์ : สำนักพิมพ์แห่งจุฬาลงกรณ์มหาวิทยาลัย</a:t>
            </a:r>
          </a:p>
          <a:p>
            <a:r>
              <a:rPr lang="th-TH" sz="1800" dirty="0"/>
              <a:t>จัดจำหน่าย : ศูนย์หนังสือจุฬาฯ, ซีเอ็ด</a:t>
            </a:r>
            <a:r>
              <a:rPr lang="th-TH" sz="1800" dirty="0" err="1"/>
              <a:t>ยูเค</a:t>
            </a:r>
            <a:r>
              <a:rPr lang="th-TH" sz="1800" dirty="0"/>
              <a:t>ชัน  (สาขาที่วางจำหน่าย)</a:t>
            </a:r>
          </a:p>
          <a:p>
            <a:r>
              <a:rPr lang="th-TH" sz="1800" dirty="0"/>
              <a:t>ราคา 310 บาท</a:t>
            </a:r>
          </a:p>
          <a:p>
            <a:r>
              <a:rPr lang="th-TH" sz="1800" dirty="0"/>
              <a:t>ตัวอย่าง : คำนำ, สารบัญ</a:t>
            </a:r>
          </a:p>
          <a:p>
            <a:r>
              <a:rPr lang="th-TH" sz="1800" dirty="0"/>
              <a:t>รายการข้อผิดพลาด สำหรับการพิมพ์ครั้งที่ 1 , ครั้งที่ 2</a:t>
            </a:r>
          </a:p>
          <a:p>
            <a:r>
              <a:rPr lang="th-TH" sz="1800" dirty="0"/>
              <a:t>แถมแผ่น </a:t>
            </a:r>
            <a:r>
              <a:rPr lang="en-US" sz="1800" dirty="0"/>
              <a:t>CD-ROM </a:t>
            </a:r>
            <a:r>
              <a:rPr lang="th-TH" sz="1800" dirty="0"/>
              <a:t>ภายในบรรจุการบรรยายบทเรียนโครงสร้างข้อมูล</a:t>
            </a:r>
          </a:p>
          <a:p>
            <a:r>
              <a:rPr lang="th-TH" sz="1800" dirty="0"/>
              <a:t>(ภาพ+เสียงกว่า 20 ชั่วโมง)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931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data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store these data?</a:t>
            </a:r>
          </a:p>
        </p:txBody>
      </p:sp>
      <p:pic>
        <p:nvPicPr>
          <p:cNvPr id="1026" name="Picture 2" descr="http://www.google.co.th/url?source=imglanding&amp;ct=img&amp;q=http://www.w3.org/TR/html4/images/form_exmpl.gif&amp;sa=X&amp;ei=hlmnT76SH8ymrAfThfnxAQ&amp;ved=0CAsQ8wc&amp;usg=AFQjCNGxHCriDGW_RBAeQ_-Jv1nzgHoSm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248" y="1916832"/>
            <a:ext cx="21621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135" y="3486804"/>
            <a:ext cx="411505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883" y="1411120"/>
            <a:ext cx="2955429" cy="2925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www.google.co.th/url?source=imglanding&amp;ct=img&amp;q=http://www.gamersbook.com/repository/images/_variations/6/a/6a837553cc85fa97db80052d66c365e3_lightbox.jpg&amp;sa=X&amp;ei=5VqnT7X7Oc7PrQfTqsjtAQ&amp;ved=0CAsQ8wc&amp;usg=AFQjCNGPaJIsuKlOQ4PnzmXKLECyx-PQaQ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59" b="16343"/>
          <a:stretch/>
        </p:blipFill>
        <p:spPr bwMode="auto">
          <a:xfrm>
            <a:off x="6231859" y="2783586"/>
            <a:ext cx="2012549" cy="349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0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data structure is a particular way of </a:t>
            </a:r>
            <a:r>
              <a:rPr lang="en-US" dirty="0">
                <a:solidFill>
                  <a:srgbClr val="00B0F0"/>
                </a:solidFill>
              </a:rPr>
              <a:t>storing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organizing</a:t>
            </a:r>
            <a:r>
              <a:rPr lang="en-US" dirty="0"/>
              <a:t> data in a computer so that it can be used </a:t>
            </a:r>
            <a:r>
              <a:rPr lang="en-US" dirty="0">
                <a:solidFill>
                  <a:srgbClr val="FF0000"/>
                </a:solidFill>
              </a:rPr>
              <a:t>efficiently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Good data structure</a:t>
            </a:r>
          </a:p>
          <a:p>
            <a:pPr lvl="1"/>
            <a:r>
              <a:rPr lang="en-US" dirty="0"/>
              <a:t>Meet the requirements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Quick processing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Low memory</a:t>
            </a:r>
          </a:p>
        </p:txBody>
      </p:sp>
    </p:spTree>
    <p:extLst>
      <p:ext uri="{BB962C8B-B14F-4D97-AF65-F5344CB8AC3E}">
        <p14:creationId xmlns:p14="http://schemas.microsoft.com/office/powerpoint/2010/main" val="74239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order</a:t>
            </a:r>
          </a:p>
          <a:p>
            <a:r>
              <a:rPr lang="en-US" dirty="0"/>
              <a:t>Duplicate data items are permitted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4211960" y="3212976"/>
            <a:ext cx="4752528" cy="252028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58163" y="494116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934227" y="42930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5628591" y="42930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7879095" y="447311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680924" y="479715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pic>
        <p:nvPicPr>
          <p:cNvPr id="10242" name="Picture 2" descr="http://www.google.co.th/url?source=imglanding&amp;ct=img&amp;q=http://www.thingamababy.com/photos/uncategorized/2007/10/18/legoblocks.jpg&amp;sa=X&amp;ei=-3inT6rVCc2GrAeiyL3OAw&amp;ved=0CAwQ8wc&amp;usg=AFQjCNE-64o61yA8IWCAkV8WT3JdHnk-b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9" y="3068960"/>
            <a:ext cx="346718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47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order</a:t>
            </a:r>
          </a:p>
          <a:p>
            <a:r>
              <a:rPr lang="en-US" dirty="0"/>
              <a:t>Duplicate data items 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permitted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4211960" y="3212976"/>
            <a:ext cx="4752528" cy="252028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58163" y="494116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934227" y="42930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5628591" y="42930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7879095" y="447311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680924" y="479715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pic>
        <p:nvPicPr>
          <p:cNvPr id="9218" name="Picture 2" descr="http://www.google.co.th/url?source=imglanding&amp;ct=img&amp;q=http://thumbs.ifood.tv/files/images/editor/images/happy%20meal%20is%20a%20crime.jpg&amp;sa=X&amp;ei=vXenT-aqJY3SrQey5fD8AQ&amp;ved=0CAwQ8wc4FA&amp;usg=AFQjCNHOCyKBwtTRrOYZU5X9DtaW5tyL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38796"/>
            <a:ext cx="38100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6357369" y="494116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9480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order of data items is significant</a:t>
            </a:r>
          </a:p>
          <a:p>
            <a:r>
              <a:rPr lang="en-US" dirty="0"/>
              <a:t>Duplicate data items are permitted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4193957" y="-405426"/>
            <a:ext cx="1044117" cy="7344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39510" y="295011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417663" y="295011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495816" y="295011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4573969" y="295011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5652120" y="295011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4573969" y="472514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pic>
        <p:nvPicPr>
          <p:cNvPr id="8194" name="Picture 2" descr="http://www.google.co.th/url?source=imglanding&amp;ct=img&amp;q=http://3.bp.blogspot.com/-RZmrP7hvIKc/Ti3Vzhp1CcI/AAAAAAAAEp4/ga-PDI9T1fM/s1600/list-of-future-accomplishments.jpg&amp;sa=X&amp;ei=IXenT96tGI_zrQfP7uCEAg&amp;ved=0CAsQ8wc&amp;usg=AFQjCNHX-EzoCrpnFVXnjk8XR1snfAAaH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69187"/>
            <a:ext cx="2879981" cy="215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49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163 L 0.11789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81481E-6 L 0.11822 0.001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324 L 2.77778E-7 -0.2604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DFBCB21C8BD343946141B2466204D5" ma:contentTypeVersion="0" ma:contentTypeDescription="Create a new document." ma:contentTypeScope="" ma:versionID="1f46733edcd142e7d38f5edcfb5bc5a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BE140C-25C4-4051-8D2C-E57BD642AD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E1CED7-0383-4AE8-AAB9-4870FBA6F4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BFF9FAE-3D2E-4E83-8A42-B0928D9DDFC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243</TotalTime>
  <Words>579</Words>
  <Application>Microsoft Office PowerPoint</Application>
  <PresentationFormat>On-screen Show (4:3)</PresentationFormat>
  <Paragraphs>177</Paragraphs>
  <Slides>21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Bookman Old Style</vt:lpstr>
      <vt:lpstr>Calibri</vt:lpstr>
      <vt:lpstr>Gill Sans MT</vt:lpstr>
      <vt:lpstr>Wingdings</vt:lpstr>
      <vt:lpstr>Wingdings 3</vt:lpstr>
      <vt:lpstr>Origin</vt:lpstr>
      <vt:lpstr>Equation</vt:lpstr>
      <vt:lpstr>Introduction to Data structure</vt:lpstr>
      <vt:lpstr>Course details</vt:lpstr>
      <vt:lpstr>Scoring</vt:lpstr>
      <vt:lpstr>Reference Books</vt:lpstr>
      <vt:lpstr>Why we need data structure?</vt:lpstr>
      <vt:lpstr>What is data structure?</vt:lpstr>
      <vt:lpstr>Collection</vt:lpstr>
      <vt:lpstr>Set</vt:lpstr>
      <vt:lpstr>List</vt:lpstr>
      <vt:lpstr>Queue</vt:lpstr>
      <vt:lpstr>Stack</vt:lpstr>
      <vt:lpstr>Basic data storages</vt:lpstr>
      <vt:lpstr>Introduction to Algorithm</vt:lpstr>
      <vt:lpstr>Why we need algorithm?</vt:lpstr>
      <vt:lpstr>What is algorithm?</vt:lpstr>
      <vt:lpstr>The tower of Hanoi</vt:lpstr>
      <vt:lpstr>D.I.Y.: The tower of Hanoi</vt:lpstr>
      <vt:lpstr>Solution: The tower of Hanoi</vt:lpstr>
      <vt:lpstr>Analyze: Solution of the tower of Hanoi</vt:lpstr>
      <vt:lpstr>Challenge: The tower of Hanoi</vt:lpstr>
      <vt:lpstr>Class work1: Greatest Common Divisor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 and Algorithm</dc:title>
  <dc:creator>TON</dc:creator>
  <cp:lastModifiedBy>Pongsakorn</cp:lastModifiedBy>
  <cp:revision>34</cp:revision>
  <dcterms:created xsi:type="dcterms:W3CDTF">2012-05-07T05:04:13Z</dcterms:created>
  <dcterms:modified xsi:type="dcterms:W3CDTF">2020-09-02T07:23:27Z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0x01010039DFBCB21C8BD343946141B2466204D5</vt:lpwstr>
  </property>
</Properties>
</file>