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65" r:id="rId23"/>
    <p:sldId id="282" r:id="rId2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83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B9D2-B4C3-4183-AFE6-6E03C69F592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9E8CB-7FCF-4D2C-94F9-0BAD39E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9E8CB-7FCF-4D2C-94F9-0BAD39EB6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9E8CB-7FCF-4D2C-94F9-0BAD39EB6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1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Move to next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58957"/>
              </p:ext>
            </p:extLst>
          </p:nvPr>
        </p:nvGraphicFramePr>
        <p:xfrm>
          <a:off x="2316480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5494"/>
              </p:ext>
            </p:extLst>
          </p:nvPr>
        </p:nvGraphicFramePr>
        <p:xfrm>
          <a:off x="3828648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49141"/>
              </p:ext>
            </p:extLst>
          </p:nvPr>
        </p:nvGraphicFramePr>
        <p:xfrm>
          <a:off x="1356008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10272"/>
              </p:ext>
            </p:extLst>
          </p:nvPr>
        </p:nvGraphicFramePr>
        <p:xfrm>
          <a:off x="135600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03530"/>
              </p:ext>
            </p:extLst>
          </p:nvPr>
        </p:nvGraphicFramePr>
        <p:xfrm>
          <a:off x="53408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53094"/>
              </p:ext>
            </p:extLst>
          </p:nvPr>
        </p:nvGraphicFramePr>
        <p:xfrm>
          <a:off x="2316480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48791"/>
              </p:ext>
            </p:extLst>
          </p:nvPr>
        </p:nvGraphicFramePr>
        <p:xfrm>
          <a:off x="382864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24846"/>
              </p:ext>
            </p:extLst>
          </p:nvPr>
        </p:nvGraphicFramePr>
        <p:xfrm>
          <a:off x="5342439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9992" y="3933056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Ant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Bat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Cat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20135"/>
              </p:ext>
            </p:extLst>
          </p:nvPr>
        </p:nvGraphicFramePr>
        <p:xfrm>
          <a:off x="2351936" y="4149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3431"/>
              </p:ext>
            </p:extLst>
          </p:nvPr>
        </p:nvGraphicFramePr>
        <p:xfrm>
          <a:off x="2316480" y="4653136"/>
          <a:ext cx="67134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node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 flipV="1">
            <a:off x="1763688" y="2818260"/>
            <a:ext cx="864096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411760" y="2818260"/>
            <a:ext cx="21602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27784" y="2818260"/>
            <a:ext cx="120086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627784" y="2818260"/>
            <a:ext cx="2808312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Compare node by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68197"/>
              </p:ext>
            </p:extLst>
          </p:nvPr>
        </p:nvGraphicFramePr>
        <p:xfrm>
          <a:off x="2316480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71489"/>
              </p:ext>
            </p:extLst>
          </p:nvPr>
        </p:nvGraphicFramePr>
        <p:xfrm>
          <a:off x="3828648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9005"/>
              </p:ext>
            </p:extLst>
          </p:nvPr>
        </p:nvGraphicFramePr>
        <p:xfrm>
          <a:off x="1356008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371"/>
              </p:ext>
            </p:extLst>
          </p:nvPr>
        </p:nvGraphicFramePr>
        <p:xfrm>
          <a:off x="135600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61192"/>
              </p:ext>
            </p:extLst>
          </p:nvPr>
        </p:nvGraphicFramePr>
        <p:xfrm>
          <a:off x="53408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98748"/>
              </p:ext>
            </p:extLst>
          </p:nvPr>
        </p:nvGraphicFramePr>
        <p:xfrm>
          <a:off x="2316480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53816"/>
              </p:ext>
            </p:extLst>
          </p:nvPr>
        </p:nvGraphicFramePr>
        <p:xfrm>
          <a:off x="382864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07108"/>
              </p:ext>
            </p:extLst>
          </p:nvPr>
        </p:nvGraphicFramePr>
        <p:xfrm>
          <a:off x="5342439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95065"/>
              </p:ext>
            </p:extLst>
          </p:nvPr>
        </p:nvGraphicFramePr>
        <p:xfrm>
          <a:off x="2351936" y="4149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0984"/>
              </p:ext>
            </p:extLst>
          </p:nvPr>
        </p:nvGraphicFramePr>
        <p:xfrm>
          <a:off x="2316480" y="4653136"/>
          <a:ext cx="67134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node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 flipV="1">
            <a:off x="1763688" y="2818260"/>
            <a:ext cx="864096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411760" y="2818260"/>
            <a:ext cx="21602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27784" y="2818260"/>
            <a:ext cx="120086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627784" y="2818260"/>
            <a:ext cx="2808312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72664" y="3717032"/>
            <a:ext cx="499182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6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Ex: remove “bat”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1)</a:t>
            </a:r>
            <a:r>
              <a:rPr lang="en-US" dirty="0"/>
              <a:t> Find the node </a:t>
            </a:r>
            <a:r>
              <a:rPr lang="en-US" dirty="0">
                <a:solidFill>
                  <a:srgbClr val="7030A0"/>
                </a:solidFill>
              </a:rPr>
              <a:t>before</a:t>
            </a:r>
            <a:r>
              <a:rPr lang="en-US" dirty="0"/>
              <a:t> “Bat” node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2) </a:t>
            </a:r>
            <a:r>
              <a:rPr lang="en-US" dirty="0"/>
              <a:t>Point this node to the node </a:t>
            </a:r>
            <a:r>
              <a:rPr lang="en-US" dirty="0">
                <a:solidFill>
                  <a:srgbClr val="7030A0"/>
                </a:solidFill>
              </a:rPr>
              <a:t>after</a:t>
            </a:r>
            <a:r>
              <a:rPr lang="en-US" dirty="0"/>
              <a:t> “Bat”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886948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94665"/>
              </p:ext>
            </p:extLst>
          </p:nvPr>
        </p:nvGraphicFramePr>
        <p:xfrm>
          <a:off x="2316480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0549"/>
              </p:ext>
            </p:extLst>
          </p:nvPr>
        </p:nvGraphicFramePr>
        <p:xfrm>
          <a:off x="3828648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37521"/>
              </p:ext>
            </p:extLst>
          </p:nvPr>
        </p:nvGraphicFramePr>
        <p:xfrm>
          <a:off x="1356008" y="34970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22975"/>
              </p:ext>
            </p:extLst>
          </p:nvPr>
        </p:nvGraphicFramePr>
        <p:xfrm>
          <a:off x="1356008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58345"/>
              </p:ext>
            </p:extLst>
          </p:nvPr>
        </p:nvGraphicFramePr>
        <p:xfrm>
          <a:off x="5340816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73346"/>
              </p:ext>
            </p:extLst>
          </p:nvPr>
        </p:nvGraphicFramePr>
        <p:xfrm>
          <a:off x="2316480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54815"/>
              </p:ext>
            </p:extLst>
          </p:nvPr>
        </p:nvGraphicFramePr>
        <p:xfrm>
          <a:off x="3828648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8464"/>
              </p:ext>
            </p:extLst>
          </p:nvPr>
        </p:nvGraphicFramePr>
        <p:xfrm>
          <a:off x="5342439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30309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9463"/>
              </p:ext>
            </p:extLst>
          </p:nvPr>
        </p:nvGraphicFramePr>
        <p:xfrm>
          <a:off x="2351936" y="526321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56556"/>
              </p:ext>
            </p:extLst>
          </p:nvPr>
        </p:nvGraphicFramePr>
        <p:xfrm>
          <a:off x="2316480" y="5767268"/>
          <a:ext cx="67134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node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 flipV="1">
            <a:off x="1763688" y="3932392"/>
            <a:ext cx="864096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411760" y="3932392"/>
            <a:ext cx="21602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27784" y="3932392"/>
            <a:ext cx="120086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flipV="1">
            <a:off x="3168175" y="3468188"/>
            <a:ext cx="2235101" cy="513348"/>
          </a:xfrm>
          <a:prstGeom prst="arc">
            <a:avLst>
              <a:gd name="adj1" fmla="val 10865126"/>
              <a:gd name="adj2" fmla="val 21304138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39952" y="4509120"/>
            <a:ext cx="38884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    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Ant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next.next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Cat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2083" y="5615662"/>
            <a:ext cx="492416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How to remove beginning node?</a:t>
            </a:r>
          </a:p>
        </p:txBody>
      </p:sp>
    </p:spTree>
    <p:extLst>
      <p:ext uri="{BB962C8B-B14F-4D97-AF65-F5344CB8AC3E}">
        <p14:creationId xmlns:p14="http://schemas.microsoft.com/office/powerpoint/2010/main" val="12380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LinkedCollection</a:t>
            </a:r>
            <a:r>
              <a:rPr lang="en-US" dirty="0"/>
              <a:t>: remove beginning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Ex: remove “Ant”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1)</a:t>
            </a:r>
            <a:r>
              <a:rPr lang="en-US" dirty="0"/>
              <a:t> First is the node </a:t>
            </a:r>
            <a:r>
              <a:rPr lang="en-US" dirty="0">
                <a:solidFill>
                  <a:srgbClr val="7030A0"/>
                </a:solidFill>
              </a:rPr>
              <a:t>before</a:t>
            </a:r>
            <a:r>
              <a:rPr lang="en-US" dirty="0"/>
              <a:t> “Ant” node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2) </a:t>
            </a:r>
            <a:r>
              <a:rPr lang="en-US" dirty="0"/>
              <a:t>Point this node to the node </a:t>
            </a:r>
            <a:r>
              <a:rPr lang="en-US" dirty="0">
                <a:solidFill>
                  <a:srgbClr val="7030A0"/>
                </a:solidFill>
              </a:rPr>
              <a:t>after</a:t>
            </a:r>
            <a:r>
              <a:rPr lang="en-US" dirty="0"/>
              <a:t> “bat”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886948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55718"/>
              </p:ext>
            </p:extLst>
          </p:nvPr>
        </p:nvGraphicFramePr>
        <p:xfrm>
          <a:off x="2316480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50114"/>
              </p:ext>
            </p:extLst>
          </p:nvPr>
        </p:nvGraphicFramePr>
        <p:xfrm>
          <a:off x="3828648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80160"/>
              </p:ext>
            </p:extLst>
          </p:nvPr>
        </p:nvGraphicFramePr>
        <p:xfrm>
          <a:off x="1356008" y="34970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95556"/>
              </p:ext>
            </p:extLst>
          </p:nvPr>
        </p:nvGraphicFramePr>
        <p:xfrm>
          <a:off x="1356008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07777"/>
              </p:ext>
            </p:extLst>
          </p:nvPr>
        </p:nvGraphicFramePr>
        <p:xfrm>
          <a:off x="5340816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69341"/>
              </p:ext>
            </p:extLst>
          </p:nvPr>
        </p:nvGraphicFramePr>
        <p:xfrm>
          <a:off x="2316480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69814"/>
              </p:ext>
            </p:extLst>
          </p:nvPr>
        </p:nvGraphicFramePr>
        <p:xfrm>
          <a:off x="3828648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86539"/>
              </p:ext>
            </p:extLst>
          </p:nvPr>
        </p:nvGraphicFramePr>
        <p:xfrm>
          <a:off x="5342439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30309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Arc 26"/>
          <p:cNvSpPr/>
          <p:nvPr/>
        </p:nvSpPr>
        <p:spPr>
          <a:xfrm flipV="1">
            <a:off x="1649639" y="3468188"/>
            <a:ext cx="2235101" cy="513348"/>
          </a:xfrm>
          <a:prstGeom prst="arc">
            <a:avLst>
              <a:gd name="adj1" fmla="val 10865126"/>
              <a:gd name="adj2" fmla="val 21304138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39952" y="4859868"/>
            <a:ext cx="36724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first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Bat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27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remove(object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0976" y="1835527"/>
            <a:ext cx="4540926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node.next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null &amp;&amp;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	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60976" y="2516183"/>
            <a:ext cx="454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52738" y="3597730"/>
            <a:ext cx="454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60976" y="5733256"/>
            <a:ext cx="454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0976" y="2316061"/>
            <a:ext cx="454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624" y="2102766"/>
            <a:ext cx="83548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Empty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624" y="2771985"/>
            <a:ext cx="176202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Beginning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4" y="4509120"/>
            <a:ext cx="145745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other nodes</a:t>
            </a: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023109" y="2302821"/>
            <a:ext cx="1458922" cy="10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949645" y="2972040"/>
            <a:ext cx="5113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2645074" y="4509120"/>
            <a:ext cx="815902" cy="20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xplosion 1 21"/>
          <p:cNvSpPr/>
          <p:nvPr/>
        </p:nvSpPr>
        <p:spPr>
          <a:xfrm>
            <a:off x="6516216" y="2972040"/>
            <a:ext cx="2448272" cy="1033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Complex?</a:t>
            </a:r>
          </a:p>
        </p:txBody>
      </p:sp>
    </p:spTree>
    <p:extLst>
      <p:ext uri="{BB962C8B-B14F-4D97-AF65-F5344CB8AC3E}">
        <p14:creationId xmlns:p14="http://schemas.microsoft.com/office/powerpoint/2010/main" val="6641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Collection with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pPr lvl="1"/>
            <a:r>
              <a:rPr lang="en-US" dirty="0"/>
              <a:t>Header is the beginning node</a:t>
            </a:r>
          </a:p>
          <a:p>
            <a:pPr lvl="1"/>
            <a:r>
              <a:rPr lang="en-US" dirty="0"/>
              <a:t>Header cannot be removed</a:t>
            </a:r>
          </a:p>
          <a:p>
            <a:pPr lvl="1"/>
            <a:r>
              <a:rPr lang="en-US" dirty="0"/>
              <a:t>Header does not store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306896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78032"/>
              </p:ext>
            </p:extLst>
          </p:nvPr>
        </p:nvGraphicFramePr>
        <p:xfrm>
          <a:off x="2316480" y="367903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06114"/>
              </p:ext>
            </p:extLst>
          </p:nvPr>
        </p:nvGraphicFramePr>
        <p:xfrm>
          <a:off x="3828648" y="367903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23702"/>
              </p:ext>
            </p:extLst>
          </p:nvPr>
        </p:nvGraphicFramePr>
        <p:xfrm>
          <a:off x="1356008" y="367903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89518"/>
              </p:ext>
            </p:extLst>
          </p:nvPr>
        </p:nvGraphicFramePr>
        <p:xfrm>
          <a:off x="1356008" y="41830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391405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391405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58250"/>
              </p:ext>
            </p:extLst>
          </p:nvPr>
        </p:nvGraphicFramePr>
        <p:xfrm>
          <a:off x="5340816" y="367903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391405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57901"/>
              </p:ext>
            </p:extLst>
          </p:nvPr>
        </p:nvGraphicFramePr>
        <p:xfrm>
          <a:off x="6828616" y="367903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391405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46371"/>
              </p:ext>
            </p:extLst>
          </p:nvPr>
        </p:nvGraphicFramePr>
        <p:xfrm>
          <a:off x="3828648" y="41830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391405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49971"/>
              </p:ext>
            </p:extLst>
          </p:nvPr>
        </p:nvGraphicFramePr>
        <p:xfrm>
          <a:off x="5342439" y="41830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7092280" y="391405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18014"/>
              </p:ext>
            </p:extLst>
          </p:nvPr>
        </p:nvGraphicFramePr>
        <p:xfrm>
          <a:off x="6768792" y="4183092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321297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9582"/>
              </p:ext>
            </p:extLst>
          </p:nvPr>
        </p:nvGraphicFramePr>
        <p:xfrm>
          <a:off x="5905812" y="367903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6156176" y="391405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63688" y="321297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95440"/>
              </p:ext>
            </p:extLst>
          </p:nvPr>
        </p:nvGraphicFramePr>
        <p:xfrm>
          <a:off x="2483768" y="418309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115616" y="4725144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13704"/>
              </p:ext>
            </p:extLst>
          </p:nvPr>
        </p:nvGraphicFramePr>
        <p:xfrm>
          <a:off x="2316480" y="533522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32289"/>
              </p:ext>
            </p:extLst>
          </p:nvPr>
        </p:nvGraphicFramePr>
        <p:xfrm>
          <a:off x="1356008" y="533522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69836"/>
              </p:ext>
            </p:extLst>
          </p:nvPr>
        </p:nvGraphicFramePr>
        <p:xfrm>
          <a:off x="1356008" y="58392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1644040" y="557024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63688" y="486916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63688" y="486916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2333"/>
              </p:ext>
            </p:extLst>
          </p:nvPr>
        </p:nvGraphicFramePr>
        <p:xfrm>
          <a:off x="2483768" y="5839276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7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LinkedHeaderCollection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1720" y="1859340"/>
            <a:ext cx="498723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LinkedCollection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{…}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975" y="4293096"/>
            <a:ext cx="655272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LinkedHeaderCollection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{…}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633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LinkedHeaderCollection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8313" y="4327936"/>
            <a:ext cx="61206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04377" y="1916832"/>
            <a:ext cx="496855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6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LinkedHeaderCollection</a:t>
            </a:r>
            <a:r>
              <a:rPr lang="en-US" dirty="0"/>
              <a:t>: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466728" cy="4937760"/>
          </a:xfrm>
        </p:spPr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63888" y="1196752"/>
            <a:ext cx="499182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3888" y="3717032"/>
            <a:ext cx="499182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12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LinkedHeaderCollection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466728" cy="4937760"/>
          </a:xfrm>
        </p:spPr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51920" y="1196752"/>
            <a:ext cx="45409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1920" y="4293096"/>
            <a:ext cx="454092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4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Linked Collection?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Array Collection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Quick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easy</a:t>
            </a:r>
            <a:r>
              <a:rPr lang="en-US" dirty="0"/>
              <a:t> to access each element by </a:t>
            </a:r>
            <a:r>
              <a:rPr lang="en-US" dirty="0">
                <a:solidFill>
                  <a:srgbClr val="00B0F0"/>
                </a:solidFill>
              </a:rPr>
              <a:t>index</a:t>
            </a:r>
            <a:r>
              <a:rPr lang="en-US" dirty="0"/>
              <a:t> of array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Need to </a:t>
            </a:r>
            <a:r>
              <a:rPr lang="en-US" dirty="0">
                <a:solidFill>
                  <a:srgbClr val="FF0000"/>
                </a:solidFill>
              </a:rPr>
              <a:t>pre-allocate</a:t>
            </a:r>
            <a:r>
              <a:rPr lang="en-US" dirty="0"/>
              <a:t> the memory</a:t>
            </a:r>
          </a:p>
          <a:p>
            <a:pPr lvl="2"/>
            <a:r>
              <a:rPr lang="en-US" dirty="0"/>
              <a:t>Need to </a:t>
            </a:r>
            <a:r>
              <a:rPr lang="en-US" dirty="0">
                <a:solidFill>
                  <a:srgbClr val="FF0000"/>
                </a:solidFill>
              </a:rPr>
              <a:t>increase the capacity </a:t>
            </a:r>
            <a:r>
              <a:rPr lang="en-US" dirty="0"/>
              <a:t>when it is full</a:t>
            </a:r>
          </a:p>
          <a:p>
            <a:pPr lvl="2"/>
            <a:r>
              <a:rPr lang="en-US" dirty="0"/>
              <a:t>Use the memory </a:t>
            </a:r>
            <a:r>
              <a:rPr lang="en-US" dirty="0">
                <a:solidFill>
                  <a:srgbClr val="FF0000"/>
                </a:solidFill>
              </a:rPr>
              <a:t>inefficiently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4223296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1536" y="529009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1536" y="479479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99721"/>
              </p:ext>
            </p:extLst>
          </p:nvPr>
        </p:nvGraphicFramePr>
        <p:xfrm>
          <a:off x="4253136" y="4762371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031577" y="5474762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251889" y="5475450"/>
            <a:ext cx="515847" cy="843162"/>
            <a:chOff x="6265953" y="3374668"/>
            <a:chExt cx="515847" cy="930448"/>
          </a:xfrm>
        </p:grpSpPr>
        <p:sp>
          <p:nvSpPr>
            <p:cNvPr id="19" name="TextBox 18"/>
            <p:cNvSpPr txBox="1"/>
            <p:nvPr/>
          </p:nvSpPr>
          <p:spPr>
            <a:xfrm>
              <a:off x="6265953" y="3935784"/>
              <a:ext cx="515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null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H="1" flipV="1">
              <a:off x="6265955" y="3374668"/>
              <a:ext cx="257922" cy="56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V="1">
              <a:off x="6523877" y="3374668"/>
              <a:ext cx="257923" cy="56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881536" y="429949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77632"/>
              </p:ext>
            </p:extLst>
          </p:nvPr>
        </p:nvGraphicFramePr>
        <p:xfrm>
          <a:off x="4253137" y="5823496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4518656" y="547476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364" y="547465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65925" y="547545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service: Converting Link to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ToArray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76211"/>
              </p:ext>
            </p:extLst>
          </p:nvPr>
        </p:nvGraphicFramePr>
        <p:xfrm>
          <a:off x="2316480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69224"/>
              </p:ext>
            </p:extLst>
          </p:nvPr>
        </p:nvGraphicFramePr>
        <p:xfrm>
          <a:off x="3828648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17607"/>
              </p:ext>
            </p:extLst>
          </p:nvPr>
        </p:nvGraphicFramePr>
        <p:xfrm>
          <a:off x="1356008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75480"/>
              </p:ext>
            </p:extLst>
          </p:nvPr>
        </p:nvGraphicFramePr>
        <p:xfrm>
          <a:off x="135600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1726"/>
              </p:ext>
            </p:extLst>
          </p:nvPr>
        </p:nvGraphicFramePr>
        <p:xfrm>
          <a:off x="53408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80144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22003"/>
              </p:ext>
            </p:extLst>
          </p:nvPr>
        </p:nvGraphicFramePr>
        <p:xfrm>
          <a:off x="2316480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092312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64325"/>
              </p:ext>
            </p:extLst>
          </p:nvPr>
        </p:nvGraphicFramePr>
        <p:xfrm>
          <a:off x="382864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606103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9071"/>
              </p:ext>
            </p:extLst>
          </p:nvPr>
        </p:nvGraphicFramePr>
        <p:xfrm>
          <a:off x="5342439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89722"/>
              </p:ext>
            </p:extLst>
          </p:nvPr>
        </p:nvGraphicFramePr>
        <p:xfrm>
          <a:off x="2351936" y="4149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30448"/>
              </p:ext>
            </p:extLst>
          </p:nvPr>
        </p:nvGraphicFramePr>
        <p:xfrm>
          <a:off x="2316480" y="4653136"/>
          <a:ext cx="67134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node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1763688" y="2818260"/>
            <a:ext cx="864096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11760" y="2818260"/>
            <a:ext cx="21602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27784" y="2818260"/>
            <a:ext cx="120086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27784" y="2818260"/>
            <a:ext cx="2808312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17612"/>
              </p:ext>
            </p:extLst>
          </p:nvPr>
        </p:nvGraphicFramePr>
        <p:xfrm>
          <a:off x="4007952" y="4797152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endCxn id="14" idx="2"/>
          </p:cNvCxnSpPr>
          <p:nvPr/>
        </p:nvCxnSpPr>
        <p:spPr>
          <a:xfrm flipH="1" flipV="1">
            <a:off x="2598420" y="3356992"/>
            <a:ext cx="1685548" cy="1656184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07684"/>
              </p:ext>
            </p:extLst>
          </p:nvPr>
        </p:nvGraphicFramePr>
        <p:xfrm>
          <a:off x="4499992" y="5229200"/>
          <a:ext cx="741919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>
            <a:endCxn id="16" idx="2"/>
          </p:cNvCxnSpPr>
          <p:nvPr/>
        </p:nvCxnSpPr>
        <p:spPr>
          <a:xfrm flipH="1" flipV="1">
            <a:off x="4110588" y="3356992"/>
            <a:ext cx="749444" cy="1656184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2"/>
          </p:cNvCxnSpPr>
          <p:nvPr/>
        </p:nvCxnSpPr>
        <p:spPr>
          <a:xfrm flipV="1">
            <a:off x="5436096" y="3356992"/>
            <a:ext cx="188283" cy="1656184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service: </a:t>
            </a:r>
            <a:r>
              <a:rPr lang="en-US" dirty="0" err="1"/>
              <a:t>ToArray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54760" cy="4937760"/>
          </a:xfrm>
        </p:spPr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3968" y="3717032"/>
            <a:ext cx="45720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1196752"/>
            <a:ext cx="45720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3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LinkedCollection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contains</a:t>
            </a:r>
          </a:p>
          <a:p>
            <a:r>
              <a:rPr lang="en-US" dirty="0"/>
              <a:t>remove</a:t>
            </a:r>
          </a:p>
          <a:p>
            <a:r>
              <a:rPr lang="en-US" dirty="0" err="1"/>
              <a:t>ToArray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95421" y="13832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138326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5421" y="1830687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1830687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5421" y="227810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2278106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5421" y="2725525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2725525"/>
                <a:ext cx="7200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5421" y="3172944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3172944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5421" y="3620363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3620363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23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95421" y="4067780"/>
                <a:ext cx="72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4067780"/>
                <a:ext cx="7288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30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1: </a:t>
            </a:r>
            <a:r>
              <a:rPr lang="en-US" dirty="0" err="1"/>
              <a:t>LinkedCollection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จงใช้คลาส </a:t>
            </a:r>
            <a:r>
              <a:rPr lang="en-US" dirty="0" err="1"/>
              <a:t>LinkedCollection</a:t>
            </a:r>
            <a:r>
              <a:rPr lang="en-US" dirty="0"/>
              <a:t> </a:t>
            </a:r>
            <a:r>
              <a:rPr lang="th-TH" dirty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4724400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481226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จำนวน   10  คน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2839092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772738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เพิ่มชื่อ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743200" y="3495354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5400" y="34290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ค้นหาชื่อ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4124646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5400" y="4058292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ลบชื่อ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9" idx="3"/>
            <a:endCxn id="14" idx="1"/>
          </p:cNvCxnSpPr>
          <p:nvPr/>
        </p:nvCxnSpPr>
        <p:spPr>
          <a:xfrm flipV="1">
            <a:off x="5943600" y="3429000"/>
            <a:ext cx="1295400" cy="18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32443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บอกว่าพบหรือไม่พบ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400800" y="5105400"/>
            <a:ext cx="190500" cy="4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056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ต้องสอดคล้องกับข้อมูลตลอดเวลา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76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Link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Node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Reference to data</a:t>
            </a:r>
          </a:p>
          <a:p>
            <a:pPr lvl="1"/>
            <a:r>
              <a:rPr lang="en-US" dirty="0"/>
              <a:t>Reference to next node</a:t>
            </a:r>
          </a:p>
          <a:p>
            <a:r>
              <a:rPr lang="en-US" dirty="0"/>
              <a:t>Pros: </a:t>
            </a:r>
            <a:r>
              <a:rPr lang="en-US" dirty="0">
                <a:solidFill>
                  <a:srgbClr val="00B050"/>
                </a:solidFill>
              </a:rPr>
              <a:t>no memory waste</a:t>
            </a:r>
          </a:p>
          <a:p>
            <a:r>
              <a:rPr lang="en-US" dirty="0"/>
              <a:t>Cons: </a:t>
            </a:r>
            <a:r>
              <a:rPr lang="en-US" dirty="0">
                <a:solidFill>
                  <a:srgbClr val="FF0000"/>
                </a:solidFill>
              </a:rPr>
              <a:t>need extra memory to store the link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29562"/>
              </p:ext>
            </p:extLst>
          </p:nvPr>
        </p:nvGraphicFramePr>
        <p:xfrm>
          <a:off x="2244472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0389"/>
              </p:ext>
            </p:extLst>
          </p:nvPr>
        </p:nvGraphicFramePr>
        <p:xfrm>
          <a:off x="3756640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12129"/>
              </p:ext>
            </p:extLst>
          </p:nvPr>
        </p:nvGraphicFramePr>
        <p:xfrm>
          <a:off x="1284000" y="20608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27512"/>
              </p:ext>
            </p:extLst>
          </p:nvPr>
        </p:nvGraphicFramePr>
        <p:xfrm>
          <a:off x="1284000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572032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84200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03319"/>
              </p:ext>
            </p:extLst>
          </p:nvPr>
        </p:nvGraphicFramePr>
        <p:xfrm>
          <a:off x="5268808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596368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08136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21501"/>
              </p:ext>
            </p:extLst>
          </p:nvPr>
        </p:nvGraphicFramePr>
        <p:xfrm>
          <a:off x="2244472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020304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0291"/>
              </p:ext>
            </p:extLst>
          </p:nvPr>
        </p:nvGraphicFramePr>
        <p:xfrm>
          <a:off x="3756640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5534095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61031"/>
              </p:ext>
            </p:extLst>
          </p:nvPr>
        </p:nvGraphicFramePr>
        <p:xfrm>
          <a:off x="5270431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73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Collection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088" y="169674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1840" y="3573016"/>
            <a:ext cx="547260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LinkedCollection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 : Collection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    public </a:t>
            </a:r>
            <a:r>
              <a:rPr lang="en-US" sz="1800" dirty="0" err="1">
                <a:solidFill>
                  <a:schemeClr val="tx1"/>
                </a:solidFill>
                <a:latin typeface="Consolas"/>
              </a:rPr>
              <a:t>LinkedCollection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() {…}</a:t>
            </a:r>
          </a:p>
          <a:p>
            <a:r>
              <a:rPr lang="en-US" sz="1800" dirty="0"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96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LinkedNode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03594"/>
              </p:ext>
            </p:extLst>
          </p:nvPr>
        </p:nvGraphicFramePr>
        <p:xfrm>
          <a:off x="2244472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084200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08136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45311"/>
              </p:ext>
            </p:extLst>
          </p:nvPr>
        </p:nvGraphicFramePr>
        <p:xfrm>
          <a:off x="2244472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59632" y="3212976"/>
            <a:ext cx="648072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76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15616" y="465313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LinkedNode</a:t>
            </a:r>
            <a:r>
              <a:rPr lang="en-US" dirty="0"/>
              <a:t> as element</a:t>
            </a:r>
          </a:p>
          <a:p>
            <a:r>
              <a:rPr lang="en-US" dirty="0"/>
              <a:t>No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93528"/>
              </p:ext>
            </p:extLst>
          </p:nvPr>
        </p:nvGraphicFramePr>
        <p:xfrm>
          <a:off x="2316480" y="526321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59227"/>
              </p:ext>
            </p:extLst>
          </p:nvPr>
        </p:nvGraphicFramePr>
        <p:xfrm>
          <a:off x="3828648" y="526321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44167"/>
              </p:ext>
            </p:extLst>
          </p:nvPr>
        </p:nvGraphicFramePr>
        <p:xfrm>
          <a:off x="1356008" y="526321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6119"/>
              </p:ext>
            </p:extLst>
          </p:nvPr>
        </p:nvGraphicFramePr>
        <p:xfrm>
          <a:off x="1356008" y="5767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644040" y="549823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208" y="549823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07056"/>
              </p:ext>
            </p:extLst>
          </p:nvPr>
        </p:nvGraphicFramePr>
        <p:xfrm>
          <a:off x="5340816" y="526321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668376" y="549823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549823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07076"/>
              </p:ext>
            </p:extLst>
          </p:nvPr>
        </p:nvGraphicFramePr>
        <p:xfrm>
          <a:off x="2316480" y="5767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549823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95471"/>
              </p:ext>
            </p:extLst>
          </p:nvPr>
        </p:nvGraphicFramePr>
        <p:xfrm>
          <a:off x="3828648" y="5767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549823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92643"/>
              </p:ext>
            </p:extLst>
          </p:nvPr>
        </p:nvGraphicFramePr>
        <p:xfrm>
          <a:off x="5342439" y="5767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63688" y="479715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15616" y="234888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5045"/>
              </p:ext>
            </p:extLst>
          </p:nvPr>
        </p:nvGraphicFramePr>
        <p:xfrm>
          <a:off x="1356008" y="29589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34992"/>
              </p:ext>
            </p:extLst>
          </p:nvPr>
        </p:nvGraphicFramePr>
        <p:xfrm>
          <a:off x="1356008" y="346301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763688" y="249289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87824" y="2320134"/>
            <a:ext cx="498723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LinkedCollection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{…}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0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</a:t>
            </a:r>
            <a:r>
              <a:rPr lang="en-US" dirty="0" err="1"/>
              <a:t>isEmpty</a:t>
            </a:r>
            <a:r>
              <a:rPr lang="en-US" dirty="0"/>
              <a:t> and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4438471"/>
            <a:ext cx="3352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0;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9450" y="1981200"/>
            <a:ext cx="2337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9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node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collection?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node at the </a:t>
            </a:r>
            <a:r>
              <a:rPr lang="en-US" dirty="0">
                <a:solidFill>
                  <a:srgbClr val="00B050"/>
                </a:solidFill>
              </a:rPr>
              <a:t>begin</a:t>
            </a:r>
            <a:r>
              <a:rPr lang="en-US" dirty="0"/>
              <a:t> of collection?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437112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9834"/>
              </p:ext>
            </p:extLst>
          </p:nvPr>
        </p:nvGraphicFramePr>
        <p:xfrm>
          <a:off x="2316480" y="504718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8372"/>
              </p:ext>
            </p:extLst>
          </p:nvPr>
        </p:nvGraphicFramePr>
        <p:xfrm>
          <a:off x="3828648" y="504718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4592"/>
              </p:ext>
            </p:extLst>
          </p:nvPr>
        </p:nvGraphicFramePr>
        <p:xfrm>
          <a:off x="1356008" y="504718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78519"/>
              </p:ext>
            </p:extLst>
          </p:nvPr>
        </p:nvGraphicFramePr>
        <p:xfrm>
          <a:off x="1356008" y="555124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528221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528221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88507"/>
              </p:ext>
            </p:extLst>
          </p:nvPr>
        </p:nvGraphicFramePr>
        <p:xfrm>
          <a:off x="5340816" y="504718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528221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22921"/>
              </p:ext>
            </p:extLst>
          </p:nvPr>
        </p:nvGraphicFramePr>
        <p:xfrm>
          <a:off x="6828616" y="504718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580144" y="528221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61898"/>
              </p:ext>
            </p:extLst>
          </p:nvPr>
        </p:nvGraphicFramePr>
        <p:xfrm>
          <a:off x="2316480" y="555124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092312" y="528221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61633"/>
              </p:ext>
            </p:extLst>
          </p:nvPr>
        </p:nvGraphicFramePr>
        <p:xfrm>
          <a:off x="3828648" y="555124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5606103" y="528221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88642"/>
              </p:ext>
            </p:extLst>
          </p:nvPr>
        </p:nvGraphicFramePr>
        <p:xfrm>
          <a:off x="5342439" y="555124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092280" y="528221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55160"/>
              </p:ext>
            </p:extLst>
          </p:nvPr>
        </p:nvGraphicFramePr>
        <p:xfrm>
          <a:off x="6768792" y="5551244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63688" y="4581128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616" y="177281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30515"/>
              </p:ext>
            </p:extLst>
          </p:nvPr>
        </p:nvGraphicFramePr>
        <p:xfrm>
          <a:off x="2316480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48914"/>
              </p:ext>
            </p:extLst>
          </p:nvPr>
        </p:nvGraphicFramePr>
        <p:xfrm>
          <a:off x="3828648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15491"/>
              </p:ext>
            </p:extLst>
          </p:nvPr>
        </p:nvGraphicFramePr>
        <p:xfrm>
          <a:off x="1356008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79747"/>
              </p:ext>
            </p:extLst>
          </p:nvPr>
        </p:nvGraphicFramePr>
        <p:xfrm>
          <a:off x="135600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endCxn id="25" idx="1"/>
          </p:cNvCxnSpPr>
          <p:nvPr/>
        </p:nvCxnSpPr>
        <p:spPr>
          <a:xfrm>
            <a:off x="1644040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56208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28646"/>
              </p:ext>
            </p:extLst>
          </p:nvPr>
        </p:nvGraphicFramePr>
        <p:xfrm>
          <a:off x="53408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6683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73017"/>
              </p:ext>
            </p:extLst>
          </p:nvPr>
        </p:nvGraphicFramePr>
        <p:xfrm>
          <a:off x="68286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2580144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493"/>
              </p:ext>
            </p:extLst>
          </p:nvPr>
        </p:nvGraphicFramePr>
        <p:xfrm>
          <a:off x="2316480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092312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08489"/>
              </p:ext>
            </p:extLst>
          </p:nvPr>
        </p:nvGraphicFramePr>
        <p:xfrm>
          <a:off x="382864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5606103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68694"/>
              </p:ext>
            </p:extLst>
          </p:nvPr>
        </p:nvGraphicFramePr>
        <p:xfrm>
          <a:off x="5342439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092280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73034"/>
              </p:ext>
            </p:extLst>
          </p:nvPr>
        </p:nvGraphicFramePr>
        <p:xfrm>
          <a:off x="6768792" y="2886948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63867"/>
              </p:ext>
            </p:extLst>
          </p:nvPr>
        </p:nvGraphicFramePr>
        <p:xfrm>
          <a:off x="5905812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61561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60782" y="1639833"/>
                <a:ext cx="923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82" y="1639833"/>
                <a:ext cx="923586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1457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81063" y="3642725"/>
            <a:ext cx="308302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 order in Collection</a:t>
            </a:r>
          </a:p>
        </p:txBody>
      </p:sp>
      <p:sp>
        <p:nvSpPr>
          <p:cNvPr id="52" name="Arc 51"/>
          <p:cNvSpPr/>
          <p:nvPr/>
        </p:nvSpPr>
        <p:spPr>
          <a:xfrm>
            <a:off x="1577733" y="5078895"/>
            <a:ext cx="5319456" cy="513348"/>
          </a:xfrm>
          <a:prstGeom prst="arc">
            <a:avLst>
              <a:gd name="adj1" fmla="val 10865126"/>
              <a:gd name="adj2" fmla="val 21517437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flipH="1">
            <a:off x="2411760" y="4679848"/>
            <a:ext cx="5354297" cy="1003054"/>
          </a:xfrm>
          <a:prstGeom prst="arc">
            <a:avLst>
              <a:gd name="adj1" fmla="val 10645765"/>
              <a:gd name="adj2" fmla="val 21393350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457183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8264" y="4263479"/>
                <a:ext cx="923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263479"/>
                <a:ext cx="92358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132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7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46" grpId="0"/>
      <p:bldP spid="47" grpId="0" animBg="1"/>
      <p:bldP spid="48" grpId="0" animBg="1"/>
      <p:bldP spid="52" grpId="0" animBg="1"/>
      <p:bldP spid="53" grpId="0" animBg="1"/>
      <p:bldP spid="54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add(object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3728" y="4293096"/>
            <a:ext cx="496855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162473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72306"/>
              </p:ext>
            </p:extLst>
          </p:nvPr>
        </p:nvGraphicFramePr>
        <p:xfrm>
          <a:off x="2316480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33140"/>
              </p:ext>
            </p:extLst>
          </p:nvPr>
        </p:nvGraphicFramePr>
        <p:xfrm>
          <a:off x="3828648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16254"/>
              </p:ext>
            </p:extLst>
          </p:nvPr>
        </p:nvGraphicFramePr>
        <p:xfrm>
          <a:off x="1356008" y="277254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112"/>
              </p:ext>
            </p:extLst>
          </p:nvPr>
        </p:nvGraphicFramePr>
        <p:xfrm>
          <a:off x="1356008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1644040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56208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2449"/>
              </p:ext>
            </p:extLst>
          </p:nvPr>
        </p:nvGraphicFramePr>
        <p:xfrm>
          <a:off x="5340816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668376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08074"/>
              </p:ext>
            </p:extLst>
          </p:nvPr>
        </p:nvGraphicFramePr>
        <p:xfrm>
          <a:off x="6828616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580144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48143"/>
              </p:ext>
            </p:extLst>
          </p:nvPr>
        </p:nvGraphicFramePr>
        <p:xfrm>
          <a:off x="2316480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4092312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35770"/>
              </p:ext>
            </p:extLst>
          </p:nvPr>
        </p:nvGraphicFramePr>
        <p:xfrm>
          <a:off x="3828648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606103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63170"/>
              </p:ext>
            </p:extLst>
          </p:nvPr>
        </p:nvGraphicFramePr>
        <p:xfrm>
          <a:off x="5342439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7092280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55202"/>
              </p:ext>
            </p:extLst>
          </p:nvPr>
        </p:nvGraphicFramePr>
        <p:xfrm>
          <a:off x="6768792" y="3276605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63688" y="2306489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Arc 24"/>
          <p:cNvSpPr/>
          <p:nvPr/>
        </p:nvSpPr>
        <p:spPr>
          <a:xfrm>
            <a:off x="1577733" y="2804256"/>
            <a:ext cx="5319456" cy="513348"/>
          </a:xfrm>
          <a:prstGeom prst="arc">
            <a:avLst>
              <a:gd name="adj1" fmla="val 10865126"/>
              <a:gd name="adj2" fmla="val 21517437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flipH="1">
            <a:off x="2411760" y="2405209"/>
            <a:ext cx="5354297" cy="1003054"/>
          </a:xfrm>
          <a:prstGeom prst="arc">
            <a:avLst>
              <a:gd name="adj1" fmla="val 10645765"/>
              <a:gd name="adj2" fmla="val 21393350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3688" y="2297197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087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8FCA2-CF61-4DB9-B02F-CBE88BBEA00E}"/>
</file>

<file path=customXml/itemProps2.xml><?xml version="1.0" encoding="utf-8"?>
<ds:datastoreItem xmlns:ds="http://schemas.openxmlformats.org/officeDocument/2006/customXml" ds:itemID="{06435E62-4CE0-4A6C-8DF0-C97906CE0621}"/>
</file>

<file path=customXml/itemProps3.xml><?xml version="1.0" encoding="utf-8"?>
<ds:datastoreItem xmlns:ds="http://schemas.openxmlformats.org/officeDocument/2006/customXml" ds:itemID="{60625514-6368-4176-835F-78BB1386A887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548</TotalTime>
  <Words>1324</Words>
  <Application>Microsoft Office PowerPoint</Application>
  <PresentationFormat>On-screen Show (4:3)</PresentationFormat>
  <Paragraphs>422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Bookman Old Style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Linked Collection</vt:lpstr>
      <vt:lpstr>Why we need Linked Collection?</vt:lpstr>
      <vt:lpstr>What is link?</vt:lpstr>
      <vt:lpstr>Implementing Collection with Link</vt:lpstr>
      <vt:lpstr>Linked Node</vt:lpstr>
      <vt:lpstr>LinkedCollection</vt:lpstr>
      <vt:lpstr>LinkedCollection: isEmpty and size</vt:lpstr>
      <vt:lpstr>LinkedCollection: add</vt:lpstr>
      <vt:lpstr>LinkedCollection: add</vt:lpstr>
      <vt:lpstr>LinkedCollection: contains</vt:lpstr>
      <vt:lpstr>LinkedCollection: contains</vt:lpstr>
      <vt:lpstr>LinkedCollection: remove</vt:lpstr>
      <vt:lpstr>LinkedCollection: remove beginning node</vt:lpstr>
      <vt:lpstr>LinkedCollection: remove</vt:lpstr>
      <vt:lpstr>Linked Collection with Header</vt:lpstr>
      <vt:lpstr>LinkedHeaderCollection</vt:lpstr>
      <vt:lpstr>LinkedHeaderCollection: add</vt:lpstr>
      <vt:lpstr>LinkedHeaderCollection: contains</vt:lpstr>
      <vt:lpstr>LinkedHeaderCollection: remove</vt:lpstr>
      <vt:lpstr>Extra service: Converting Link to Array</vt:lpstr>
      <vt:lpstr>Extra service: ToArray</vt:lpstr>
      <vt:lpstr>Complexity of LinkedCollection</vt:lpstr>
      <vt:lpstr>Classwork 1: LinkedCollection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Collection</dc:title>
  <dc:creator>TON</dc:creator>
  <cp:lastModifiedBy>PARINYASAN</cp:lastModifiedBy>
  <cp:revision>47</cp:revision>
  <dcterms:created xsi:type="dcterms:W3CDTF">2012-06-23T14:46:38Z</dcterms:created>
  <dcterms:modified xsi:type="dcterms:W3CDTF">2017-09-25T01:04:12Z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