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4" r:id="rId16"/>
    <p:sldId id="275" r:id="rId17"/>
    <p:sldId id="272" r:id="rId18"/>
    <p:sldId id="273" r:id="rId19"/>
    <p:sldId id="276" r:id="rId2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8C2B-7B5A-4CD7-9AAB-5C4D09848EB5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DCAB-96D1-4CF5-A2B4-44019CE3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8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4DCAB-96D1-4CF5-A2B4-44019CE306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5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4DCAB-96D1-4CF5-A2B4-44019CE306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5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4DCAB-96D1-4CF5-A2B4-44019CE306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30/07/55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BinaryHeap</a:t>
            </a:r>
            <a:r>
              <a:rPr lang="en-US" dirty="0" smtClean="0"/>
              <a:t>: </a:t>
            </a:r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void </a:t>
            </a:r>
            <a:r>
              <a:rPr lang="en-US" dirty="0" err="1"/>
              <a:t>enqueue</a:t>
            </a:r>
            <a:r>
              <a:rPr lang="en-US" dirty="0"/>
              <a:t>(object 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3808" y="1859340"/>
            <a:ext cx="345638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enqueue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reorderUp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++);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1720" y="3559656"/>
            <a:ext cx="504056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 &gt;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//Increase Capacity            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[2 * </a:t>
            </a:r>
            <a:r>
              <a:rPr lang="en-US" sz="1200" dirty="0" err="1" smtClean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 smtClean="0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 + 1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];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&amp;&amp;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2 *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//Decrease Capacity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/ 2 + 1];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47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BinaryHeap</a:t>
            </a:r>
            <a:r>
              <a:rPr lang="en-US" dirty="0" smtClean="0"/>
              <a:t>: </a:t>
            </a:r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Reorder down direction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4101" y="338667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59496" y="338667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79576" y="338667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2525" y="2687320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39616" y="2687320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1919536" y="1967240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/>
          </a:p>
        </p:txBody>
      </p:sp>
      <p:cxnSp>
        <p:nvCxnSpPr>
          <p:cNvPr id="10" name="Straight Arrow Connector 9"/>
          <p:cNvCxnSpPr>
            <a:stCxn id="9" idx="3"/>
            <a:endCxn id="7" idx="7"/>
          </p:cNvCxnSpPr>
          <p:nvPr/>
        </p:nvCxnSpPr>
        <p:spPr>
          <a:xfrm flipH="1">
            <a:off x="1571301" y="2336016"/>
            <a:ext cx="411507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4" idx="0"/>
          </p:cNvCxnSpPr>
          <p:nvPr/>
        </p:nvCxnSpPr>
        <p:spPr>
          <a:xfrm flipH="1">
            <a:off x="1050125" y="3056096"/>
            <a:ext cx="215672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5" idx="0"/>
          </p:cNvCxnSpPr>
          <p:nvPr/>
        </p:nvCxnSpPr>
        <p:spPr>
          <a:xfrm>
            <a:off x="1571301" y="3056096"/>
            <a:ext cx="204219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6" idx="0"/>
          </p:cNvCxnSpPr>
          <p:nvPr/>
        </p:nvCxnSpPr>
        <p:spPr>
          <a:xfrm flipH="1">
            <a:off x="2495600" y="3056096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5"/>
            <a:endCxn id="8" idx="1"/>
          </p:cNvCxnSpPr>
          <p:nvPr/>
        </p:nvCxnSpPr>
        <p:spPr>
          <a:xfrm>
            <a:off x="2288312" y="2336016"/>
            <a:ext cx="414576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26710" y="338667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630518" y="268732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910438" y="196141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16</a:t>
            </a:r>
            <a:endParaRPr lang="en-US" sz="20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5082"/>
              </p:ext>
            </p:extLst>
          </p:nvPr>
        </p:nvGraphicFramePr>
        <p:xfrm>
          <a:off x="611560" y="4127480"/>
          <a:ext cx="304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273388" y="44875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rgbClr val="7030A0"/>
                </a:solidFill>
              </a:rPr>
              <a:t>1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45804" y="4487520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rgbClr val="7030A0"/>
                </a:solidFill>
              </a:rPr>
              <a:t>13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941" y="4487520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rgbClr val="7030A0"/>
                </a:solidFill>
              </a:rPr>
              <a:t>16</a:t>
            </a:r>
            <a:endParaRPr lang="en-US" sz="1800" dirty="0">
              <a:solidFill>
                <a:srgbClr val="7030A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86119"/>
              </p:ext>
            </p:extLst>
          </p:nvPr>
        </p:nvGraphicFramePr>
        <p:xfrm>
          <a:off x="3153011" y="4498190"/>
          <a:ext cx="50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995936" y="3856980"/>
            <a:ext cx="468052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reorderDown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2 *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+ 1) &lt;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 &lt;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&amp;&amp;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isGreaterThan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 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1200" dirty="0" err="1" smtClean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++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isGreaterThan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50196" y="1844824"/>
            <a:ext cx="45720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max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[0]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[--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&gt; 1)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reorderDown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max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05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-0.03802 -0.2046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" y="-102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40741E-7 L -0.28246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3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246 -0.00093 L -0.1743 -0.0011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" y="-2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-0.1092 -0.0002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-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0.07829 -0.102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513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02 -0.20463 L 0.04027 -0.1020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6" grpId="1"/>
      <p:bldP spid="17" grpId="0"/>
      <p:bldP spid="18" grpId="0"/>
      <p:bldP spid="18" grpId="1"/>
      <p:bldP spid="21" grpId="0"/>
      <p:bldP spid="21" grpId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constructor</a:t>
            </a:r>
          </a:p>
          <a:p>
            <a:r>
              <a:rPr lang="en-US" dirty="0" err="1" smtClean="0"/>
              <a:t>isEmpty</a:t>
            </a:r>
            <a:endParaRPr lang="en-US" dirty="0"/>
          </a:p>
          <a:p>
            <a:r>
              <a:rPr lang="en-US" dirty="0" smtClean="0"/>
              <a:t>size</a:t>
            </a:r>
            <a:endParaRPr lang="en-US" dirty="0"/>
          </a:p>
          <a:p>
            <a:r>
              <a:rPr lang="en-US" dirty="0" err="1" smtClean="0"/>
              <a:t>enqueue</a:t>
            </a:r>
            <a:endParaRPr lang="en-US" dirty="0"/>
          </a:p>
          <a:p>
            <a:r>
              <a:rPr lang="en-US" dirty="0" err="1" smtClean="0"/>
              <a:t>dequeue</a:t>
            </a:r>
            <a:endParaRPr lang="en-US" dirty="0"/>
          </a:p>
          <a:p>
            <a:r>
              <a:rPr lang="en-US" dirty="0" smtClean="0"/>
              <a:t>peek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9189" y="1588728"/>
            <a:ext cx="1898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ArrayListPriorityQueue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11364" y="1588727"/>
            <a:ext cx="19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LinkedListPriorityQueue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99792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92" y="2236802"/>
                <a:ext cx="77777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r="-1171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97559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59" y="2236802"/>
                <a:ext cx="77777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99792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92" y="2697437"/>
                <a:ext cx="777777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7559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59" y="2697437"/>
                <a:ext cx="777777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99792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92" y="3158072"/>
                <a:ext cx="77777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97559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59" y="3158072"/>
                <a:ext cx="777777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89661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661" y="3618707"/>
                <a:ext cx="798039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692" r="-1221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87428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428" y="3618707"/>
                <a:ext cx="798039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692" r="-1153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989661" y="4079342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661" y="4079342"/>
                <a:ext cx="798039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7576" r="-1145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92974" y="4079342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74" y="4079342"/>
                <a:ext cx="786947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7576" r="-1153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95207" y="4539977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207" y="4539977"/>
                <a:ext cx="786947" cy="400110"/>
              </a:xfrm>
              <a:prstGeom prst="rect">
                <a:avLst/>
              </a:prstGeom>
              <a:blipFill rotWithShape="1">
                <a:blip r:embed="rId12"/>
                <a:stretch>
                  <a:fillRect t="-7692" r="-1240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92974" y="4539977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74" y="4539977"/>
                <a:ext cx="786947" cy="400110"/>
              </a:xfrm>
              <a:prstGeom prst="rect">
                <a:avLst/>
              </a:prstGeom>
              <a:blipFill rotWithShape="1">
                <a:blip r:embed="rId13"/>
                <a:stretch>
                  <a:fillRect t="-7692" r="-1153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175660" y="2236802"/>
                <a:ext cx="7618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660" y="2236802"/>
                <a:ext cx="761875" cy="400110"/>
              </a:xfrm>
              <a:prstGeom prst="rect">
                <a:avLst/>
              </a:prstGeom>
              <a:blipFill rotWithShape="1">
                <a:blip r:embed="rId14"/>
                <a:stretch>
                  <a:fillRect t="-7576" r="-12800" b="-2575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175660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660" y="2697437"/>
                <a:ext cx="777777" cy="400110"/>
              </a:xfrm>
              <a:prstGeom prst="rect">
                <a:avLst/>
              </a:prstGeom>
              <a:blipFill rotWithShape="1">
                <a:blip r:embed="rId15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175659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659" y="3158072"/>
                <a:ext cx="777777" cy="400110"/>
              </a:xfrm>
              <a:prstGeom prst="rect">
                <a:avLst/>
              </a:prstGeom>
              <a:blipFill rotWithShape="1">
                <a:blip r:embed="rId16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65527" y="3618707"/>
                <a:ext cx="11726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527" y="3618707"/>
                <a:ext cx="1172629" cy="400110"/>
              </a:xfrm>
              <a:prstGeom prst="rect">
                <a:avLst/>
              </a:prstGeom>
              <a:blipFill rotWithShape="1">
                <a:blip r:embed="rId17"/>
                <a:stretch>
                  <a:fillRect t="-7692" r="-829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171072" y="4079342"/>
                <a:ext cx="11726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072" y="4079342"/>
                <a:ext cx="1172629" cy="400110"/>
              </a:xfrm>
              <a:prstGeom prst="rect">
                <a:avLst/>
              </a:prstGeom>
              <a:blipFill rotWithShape="1">
                <a:blip r:embed="rId18"/>
                <a:stretch>
                  <a:fillRect t="-7576" r="-829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171071" y="4539977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071" y="4539977"/>
                <a:ext cx="786947" cy="400110"/>
              </a:xfrm>
              <a:prstGeom prst="rect">
                <a:avLst/>
              </a:prstGeom>
              <a:blipFill rotWithShape="1">
                <a:blip r:embed="rId19"/>
                <a:stretch>
                  <a:fillRect t="-7692" r="-1240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7049631" y="1588839"/>
            <a:ext cx="1029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BinaryHeap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0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(Ascending)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static void </a:t>
            </a:r>
            <a:r>
              <a:rPr lang="en-US" dirty="0" err="1"/>
              <a:t>heapSort</a:t>
            </a:r>
            <a:r>
              <a:rPr lang="en-US" dirty="0"/>
              <a:t>(object[] 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1600" y="2420888"/>
            <a:ext cx="72008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heapSort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BinaryHeap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BinaryHeap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0);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- 1;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&gt;= 0;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reorderDown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- 1;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&gt; 0;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43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Heap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1680" y="1844824"/>
            <a:ext cx="576064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 - 1;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&gt;= 0;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 smtClean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2000" dirty="0" err="1" smtClean="0">
                <a:solidFill>
                  <a:srgbClr val="880000"/>
                </a:solidFill>
                <a:latin typeface="Consolas"/>
              </a:rPr>
              <a:t>reorderDown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51520" y="482357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76915" y="482357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96995" y="482357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17075" y="482357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37155" y="482357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9944" y="412422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57035" y="412422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97195" y="412422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36955" y="340414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17275" y="340135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77115" y="267788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37355" y="412422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3"/>
            <a:endCxn id="13" idx="7"/>
          </p:cNvCxnSpPr>
          <p:nvPr/>
        </p:nvCxnSpPr>
        <p:spPr>
          <a:xfrm flipH="1">
            <a:off x="1705731" y="3046660"/>
            <a:ext cx="1134656" cy="420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0" idx="7"/>
          </p:cNvCxnSpPr>
          <p:nvPr/>
        </p:nvCxnSpPr>
        <p:spPr>
          <a:xfrm flipH="1">
            <a:off x="988720" y="3772918"/>
            <a:ext cx="411507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5" idx="0"/>
          </p:cNvCxnSpPr>
          <p:nvPr/>
        </p:nvCxnSpPr>
        <p:spPr>
          <a:xfrm flipH="1">
            <a:off x="467544" y="4492998"/>
            <a:ext cx="215672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5"/>
            <a:endCxn id="6" idx="0"/>
          </p:cNvCxnSpPr>
          <p:nvPr/>
        </p:nvCxnSpPr>
        <p:spPr>
          <a:xfrm>
            <a:off x="988720" y="4492998"/>
            <a:ext cx="204219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7" idx="0"/>
          </p:cNvCxnSpPr>
          <p:nvPr/>
        </p:nvCxnSpPr>
        <p:spPr>
          <a:xfrm flipH="1">
            <a:off x="1913019" y="4492998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5"/>
            <a:endCxn id="8" idx="0"/>
          </p:cNvCxnSpPr>
          <p:nvPr/>
        </p:nvCxnSpPr>
        <p:spPr>
          <a:xfrm>
            <a:off x="2425811" y="4492998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9" idx="0"/>
          </p:cNvCxnSpPr>
          <p:nvPr/>
        </p:nvCxnSpPr>
        <p:spPr>
          <a:xfrm flipH="1">
            <a:off x="3353179" y="4492998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5"/>
            <a:endCxn id="16" idx="1"/>
          </p:cNvCxnSpPr>
          <p:nvPr/>
        </p:nvCxnSpPr>
        <p:spPr>
          <a:xfrm>
            <a:off x="4586051" y="3770128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2" idx="7"/>
          </p:cNvCxnSpPr>
          <p:nvPr/>
        </p:nvCxnSpPr>
        <p:spPr>
          <a:xfrm flipH="1">
            <a:off x="3865971" y="3770128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5"/>
            <a:endCxn id="11" idx="1"/>
          </p:cNvCxnSpPr>
          <p:nvPr/>
        </p:nvCxnSpPr>
        <p:spPr>
          <a:xfrm>
            <a:off x="1705731" y="3772918"/>
            <a:ext cx="414576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5"/>
            <a:endCxn id="14" idx="1"/>
          </p:cNvCxnSpPr>
          <p:nvPr/>
        </p:nvCxnSpPr>
        <p:spPr>
          <a:xfrm>
            <a:off x="3145891" y="3046660"/>
            <a:ext cx="1134656" cy="417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57235" y="482357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77315" y="482357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97395" y="482357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12" idx="5"/>
            <a:endCxn id="28" idx="0"/>
          </p:cNvCxnSpPr>
          <p:nvPr/>
        </p:nvCxnSpPr>
        <p:spPr>
          <a:xfrm>
            <a:off x="3865971" y="4492998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29" idx="0"/>
          </p:cNvCxnSpPr>
          <p:nvPr/>
        </p:nvCxnSpPr>
        <p:spPr>
          <a:xfrm flipH="1">
            <a:off x="4793339" y="4492998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5"/>
            <a:endCxn id="30" idx="0"/>
          </p:cNvCxnSpPr>
          <p:nvPr/>
        </p:nvCxnSpPr>
        <p:spPr>
          <a:xfrm>
            <a:off x="5306131" y="4492998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68144" y="488570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Depth=0 x 8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68144" y="417047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Depth=1 x 4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8144" y="345524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Depth=2 x 2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8144" y="274001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Depth=3 x 1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380312" y="3575208"/>
                <a:ext cx="1322413" cy="789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575208"/>
                <a:ext cx="1322413" cy="789896"/>
              </a:xfrm>
              <a:prstGeom prst="rect">
                <a:avLst/>
              </a:prstGeom>
              <a:blipFill rotWithShape="1">
                <a:blip r:embed="rId2"/>
                <a:stretch>
                  <a:fillRect r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Brace 42"/>
          <p:cNvSpPr/>
          <p:nvPr/>
        </p:nvSpPr>
        <p:spPr>
          <a:xfrm>
            <a:off x="7146058" y="2893907"/>
            <a:ext cx="234254" cy="2145691"/>
          </a:xfrm>
          <a:prstGeom prst="rightBrace">
            <a:avLst>
              <a:gd name="adj1" fmla="val 9372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563849" y="5445224"/>
                <a:ext cx="5888471" cy="789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𝑘</m:t>
                          </m:r>
                          <m:r>
                            <a:rPr lang="en-US" sz="16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r>
                            <a:rPr lang="en-US" sz="1600" i="1">
                              <a:latin typeface="Cambria Math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𝑘</m:t>
                          </m:r>
                          <m:r>
                            <a:rPr lang="en-US" sz="16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1600" i="1">
                              <a:latin typeface="Cambria Math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𝑛</m:t>
                      </m:r>
                      <m:r>
                        <a:rPr lang="en-US" sz="1600" b="0" i="1" smtClean="0">
                          <a:latin typeface="Cambria Math"/>
                        </a:rPr>
                        <m:t>+1∈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849" y="5445224"/>
                <a:ext cx="5888471" cy="789896"/>
              </a:xfrm>
              <a:prstGeom prst="rect">
                <a:avLst/>
              </a:prstGeom>
              <a:blipFill rotWithShape="1">
                <a:blip r:embed="rId3"/>
                <a:stretch>
                  <a:fillRect r="-10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  <p:bldP spid="41" grpId="0"/>
      <p:bldP spid="42" grpId="0"/>
      <p:bldP spid="43" grpId="0" animBg="1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2204864"/>
            <a:ext cx="72008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heapSort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BinaryHeap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BinaryHeap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0);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- 1;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&gt;= 0;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reorderDown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- 1;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&gt; 0;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31653" y="3518094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653" y="3518094"/>
                <a:ext cx="798039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r="-1221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39952" y="4149080"/>
                <a:ext cx="11726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149080"/>
                <a:ext cx="1172629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885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475656" y="3482136"/>
            <a:ext cx="5760640" cy="472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856" y="4211185"/>
            <a:ext cx="3273458" cy="3196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96136" y="4077072"/>
                <a:ext cx="14777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077072"/>
                <a:ext cx="1477786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692" r="-289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475656" y="3987114"/>
            <a:ext cx="5760640" cy="5848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7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9" grpId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(Descending)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 to clone (</a:t>
            </a:r>
            <a:r>
              <a:rPr lang="en-US" dirty="0" smtClean="0">
                <a:solidFill>
                  <a:srgbClr val="FF0000"/>
                </a:solidFill>
              </a:rPr>
              <a:t>twice memory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1600" y="2420888"/>
            <a:ext cx="72008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heapSortDsc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BinaryHeap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BinaryHeap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[])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Clone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- 1;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&gt;= 0;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reorderDown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- 1;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&gt;= 0;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-1-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249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(Descending)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B050"/>
                </a:solidFill>
              </a:rPr>
              <a:t>Min Heap </a:t>
            </a:r>
            <a:r>
              <a:rPr lang="en-US" dirty="0" smtClean="0"/>
              <a:t>instead of Max Heap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2276872"/>
            <a:ext cx="597666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latin typeface="Consolas"/>
              </a:rPr>
              <a:t>isGreaterThan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419109"/>
            <a:ext cx="597666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latin typeface="Consolas"/>
              </a:rPr>
              <a:t>isLesserThan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 &lt; 0;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8" name="Down Arrow 7"/>
          <p:cNvSpPr/>
          <p:nvPr/>
        </p:nvSpPr>
        <p:spPr>
          <a:xfrm>
            <a:off x="3995936" y="3501008"/>
            <a:ext cx="54006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0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 1: </a:t>
            </a:r>
            <a:r>
              <a:rPr lang="en-US" dirty="0" err="1" smtClean="0"/>
              <a:t>BinaryMinHeap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BinaryMinHeap</a:t>
            </a:r>
            <a:r>
              <a:rPr lang="en-US" dirty="0" smtClean="0"/>
              <a:t> class by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Create a new </a:t>
            </a:r>
            <a:r>
              <a:rPr lang="en-US" dirty="0" err="1" smtClean="0"/>
              <a:t>BinaryMinHeap</a:t>
            </a:r>
            <a:r>
              <a:rPr lang="en-US" dirty="0" smtClean="0"/>
              <a:t> by </a:t>
            </a:r>
            <a:r>
              <a:rPr lang="en-US" dirty="0" err="1" smtClean="0"/>
              <a:t>PriorityQueue</a:t>
            </a:r>
            <a:r>
              <a:rPr lang="en-US" dirty="0" smtClean="0"/>
              <a:t> interface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Create a new </a:t>
            </a:r>
            <a:r>
              <a:rPr lang="en-US" dirty="0" err="1" smtClean="0"/>
              <a:t>BinaryMinHeap</a:t>
            </a:r>
            <a:r>
              <a:rPr lang="en-US" dirty="0" smtClean="0"/>
              <a:t> by </a:t>
            </a:r>
            <a:r>
              <a:rPr lang="en-US" dirty="0" err="1" smtClean="0"/>
              <a:t>BinaryHeap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Binary Heap?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constructor</a:t>
            </a:r>
          </a:p>
          <a:p>
            <a:r>
              <a:rPr lang="en-US" dirty="0" err="1" smtClean="0"/>
              <a:t>isEmpty</a:t>
            </a:r>
            <a:endParaRPr lang="en-US" dirty="0"/>
          </a:p>
          <a:p>
            <a:r>
              <a:rPr lang="en-US" dirty="0" smtClean="0"/>
              <a:t>size</a:t>
            </a:r>
            <a:endParaRPr lang="en-US" dirty="0"/>
          </a:p>
          <a:p>
            <a:r>
              <a:rPr lang="en-US" dirty="0" err="1" smtClean="0"/>
              <a:t>enqueue</a:t>
            </a:r>
            <a:endParaRPr lang="en-US" dirty="0"/>
          </a:p>
          <a:p>
            <a:r>
              <a:rPr lang="en-US" dirty="0" err="1" smtClean="0"/>
              <a:t>dequeue</a:t>
            </a:r>
            <a:endParaRPr lang="en-US" dirty="0"/>
          </a:p>
          <a:p>
            <a:r>
              <a:rPr lang="en-US" dirty="0" smtClean="0"/>
              <a:t>peek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6138" y="1588728"/>
            <a:ext cx="2630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ArrayListPriorityQueue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1588728"/>
            <a:ext cx="2729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LinkedListPriorityQueue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52838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38" y="2236802"/>
                <a:ext cx="77777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r="-1171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66866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66" y="2236802"/>
                <a:ext cx="77777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52838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38" y="2697437"/>
                <a:ext cx="777777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66866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66" y="2697437"/>
                <a:ext cx="777777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52838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38" y="3158072"/>
                <a:ext cx="77777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66866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66" y="3158072"/>
                <a:ext cx="777777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42707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07" y="3618707"/>
                <a:ext cx="798039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692" r="-1221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56735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735" y="3618707"/>
                <a:ext cx="798039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692" r="-1068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42707" y="4079342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07" y="4079342"/>
                <a:ext cx="798039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7576" r="-1145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62281" y="4079342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81" y="4079342"/>
                <a:ext cx="786947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7576" r="-1162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48253" y="4539977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253" y="4539977"/>
                <a:ext cx="786947" cy="400110"/>
              </a:xfrm>
              <a:prstGeom prst="rect">
                <a:avLst/>
              </a:prstGeom>
              <a:blipFill rotWithShape="1">
                <a:blip r:embed="rId12"/>
                <a:stretch>
                  <a:fillRect t="-7692" r="-1240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2281" y="4539977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81" y="4539977"/>
                <a:ext cx="786947" cy="400110"/>
              </a:xfrm>
              <a:prstGeom prst="rect">
                <a:avLst/>
              </a:prstGeom>
              <a:blipFill rotWithShape="1">
                <a:blip r:embed="rId13"/>
                <a:stretch>
                  <a:fillRect t="-7692" r="-1162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xplosion 1 6"/>
          <p:cNvSpPr/>
          <p:nvPr/>
        </p:nvSpPr>
        <p:spPr>
          <a:xfrm>
            <a:off x="4175956" y="3807308"/>
            <a:ext cx="3096344" cy="105841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Heap </a:t>
            </a:r>
            <a:r>
              <a:rPr lang="en-US" dirty="0"/>
              <a:t>data structure created using a </a:t>
            </a:r>
            <a:r>
              <a:rPr lang="en-US" dirty="0">
                <a:solidFill>
                  <a:srgbClr val="7030A0"/>
                </a:solidFill>
              </a:rPr>
              <a:t>binary </a:t>
            </a:r>
            <a:r>
              <a:rPr lang="en-US" dirty="0" smtClean="0">
                <a:solidFill>
                  <a:srgbClr val="7030A0"/>
                </a:solidFill>
              </a:rPr>
              <a:t>tree </a:t>
            </a:r>
            <a:r>
              <a:rPr lang="en-US" dirty="0"/>
              <a:t>with two additional </a:t>
            </a:r>
            <a:r>
              <a:rPr lang="en-US" dirty="0" smtClean="0"/>
              <a:t>constraints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B050"/>
                </a:solidFill>
              </a:rPr>
              <a:t>shape</a:t>
            </a:r>
            <a:r>
              <a:rPr lang="en-US" dirty="0"/>
              <a:t>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Balanced binary tree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B0F0"/>
                </a:solidFill>
              </a:rPr>
              <a:t>heap</a:t>
            </a:r>
            <a:r>
              <a:rPr lang="en-US" dirty="0"/>
              <a:t>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Parent node </a:t>
            </a:r>
            <a:r>
              <a:rPr lang="en-US" dirty="0"/>
              <a:t>is greater than or equal to each of its </a:t>
            </a:r>
            <a:r>
              <a:rPr lang="en-US" dirty="0" smtClean="0"/>
              <a:t>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binary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Balanced </a:t>
            </a:r>
            <a:r>
              <a:rPr lang="en-US" dirty="0"/>
              <a:t>binary </a:t>
            </a:r>
            <a:r>
              <a:rPr lang="en-US" dirty="0" smtClean="0"/>
              <a:t>tree</a:t>
            </a:r>
          </a:p>
          <a:p>
            <a:pPr lvl="2"/>
            <a:r>
              <a:rPr lang="en-US" dirty="0"/>
              <a:t>All levels of the tree are fully filled</a:t>
            </a:r>
          </a:p>
          <a:p>
            <a:pPr lvl="2"/>
            <a:r>
              <a:rPr lang="en-US" dirty="0"/>
              <a:t>if the last level of the tree is not complete, the nodes of that level are filled from left to right.</a:t>
            </a:r>
          </a:p>
          <a:p>
            <a:pPr lvl="1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470341" y="53524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95736" y="53524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915816" y="53524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35896" y="53524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355976" y="53524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38765" y="465313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75856" y="465313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16016" y="465313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55776" y="393305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36096" y="393026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95936" y="320679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56176" y="465313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49" idx="3"/>
            <a:endCxn id="47" idx="7"/>
          </p:cNvCxnSpPr>
          <p:nvPr/>
        </p:nvCxnSpPr>
        <p:spPr>
          <a:xfrm flipH="1">
            <a:off x="2924552" y="3575574"/>
            <a:ext cx="1134656" cy="420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3"/>
            <a:endCxn id="44" idx="7"/>
          </p:cNvCxnSpPr>
          <p:nvPr/>
        </p:nvCxnSpPr>
        <p:spPr>
          <a:xfrm flipH="1">
            <a:off x="2207541" y="4301832"/>
            <a:ext cx="411507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3"/>
            <a:endCxn id="31" idx="0"/>
          </p:cNvCxnSpPr>
          <p:nvPr/>
        </p:nvCxnSpPr>
        <p:spPr>
          <a:xfrm flipH="1">
            <a:off x="1686365" y="5021912"/>
            <a:ext cx="215672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5"/>
            <a:endCxn id="39" idx="0"/>
          </p:cNvCxnSpPr>
          <p:nvPr/>
        </p:nvCxnSpPr>
        <p:spPr>
          <a:xfrm>
            <a:off x="2207541" y="5021912"/>
            <a:ext cx="204219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5" idx="3"/>
            <a:endCxn id="40" idx="0"/>
          </p:cNvCxnSpPr>
          <p:nvPr/>
        </p:nvCxnSpPr>
        <p:spPr>
          <a:xfrm flipH="1">
            <a:off x="3131840" y="5021912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5" idx="5"/>
            <a:endCxn id="41" idx="0"/>
          </p:cNvCxnSpPr>
          <p:nvPr/>
        </p:nvCxnSpPr>
        <p:spPr>
          <a:xfrm>
            <a:off x="3644632" y="5021912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6" idx="3"/>
            <a:endCxn id="42" idx="0"/>
          </p:cNvCxnSpPr>
          <p:nvPr/>
        </p:nvCxnSpPr>
        <p:spPr>
          <a:xfrm flipH="1">
            <a:off x="4572000" y="5021912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5"/>
            <a:endCxn id="50" idx="1"/>
          </p:cNvCxnSpPr>
          <p:nvPr/>
        </p:nvCxnSpPr>
        <p:spPr>
          <a:xfrm>
            <a:off x="5804872" y="4299042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8" idx="3"/>
            <a:endCxn id="46" idx="7"/>
          </p:cNvCxnSpPr>
          <p:nvPr/>
        </p:nvCxnSpPr>
        <p:spPr>
          <a:xfrm flipH="1">
            <a:off x="5084792" y="4299042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7" idx="5"/>
            <a:endCxn id="45" idx="1"/>
          </p:cNvCxnSpPr>
          <p:nvPr/>
        </p:nvCxnSpPr>
        <p:spPr>
          <a:xfrm>
            <a:off x="2924552" y="4301832"/>
            <a:ext cx="414576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9" idx="5"/>
            <a:endCxn id="48" idx="1"/>
          </p:cNvCxnSpPr>
          <p:nvPr/>
        </p:nvCxnSpPr>
        <p:spPr>
          <a:xfrm>
            <a:off x="4364712" y="3575574"/>
            <a:ext cx="1134656" cy="417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88794" y="280668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root</a:t>
            </a:r>
            <a:endParaRPr lang="en-US" sz="2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940152" y="2775910"/>
                <a:ext cx="2626808" cy="461665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𝐷𝑒𝑝𝑡h</m:t>
                      </m:r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775910"/>
                <a:ext cx="2626808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8861" r="-3456" b="-25316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/>
          <p:cNvCxnSpPr/>
          <p:nvPr/>
        </p:nvCxnSpPr>
        <p:spPr>
          <a:xfrm>
            <a:off x="7235923" y="3422822"/>
            <a:ext cx="0" cy="723468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539136" y="434707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Depth = 3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7235923" y="4130072"/>
            <a:ext cx="0" cy="723468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235923" y="4845044"/>
            <a:ext cx="0" cy="723468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524328" y="3422822"/>
            <a:ext cx="0" cy="214569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Heap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Parent node</a:t>
            </a:r>
            <a:r>
              <a:rPr lang="en-US" dirty="0"/>
              <a:t> </a:t>
            </a:r>
            <a:r>
              <a:rPr lang="en-US" dirty="0" smtClean="0"/>
              <a:t>≥ </a:t>
            </a:r>
            <a:r>
              <a:rPr lang="en-US" dirty="0" smtClean="0">
                <a:solidFill>
                  <a:srgbClr val="00B050"/>
                </a:solidFill>
              </a:rPr>
              <a:t>child node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70341" y="53524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195736" y="53524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15816" y="53524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635896" y="53524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355976" y="53524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9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838765" y="465313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7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275856" y="465313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6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716016" y="465313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555776" y="393305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436096" y="393026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18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995936" y="320679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19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156176" y="465313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17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9" idx="3"/>
            <a:endCxn id="47" idx="7"/>
          </p:cNvCxnSpPr>
          <p:nvPr/>
        </p:nvCxnSpPr>
        <p:spPr>
          <a:xfrm flipH="1">
            <a:off x="2924552" y="3575574"/>
            <a:ext cx="1134656" cy="420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3"/>
            <a:endCxn id="44" idx="7"/>
          </p:cNvCxnSpPr>
          <p:nvPr/>
        </p:nvCxnSpPr>
        <p:spPr>
          <a:xfrm flipH="1">
            <a:off x="2207541" y="4301832"/>
            <a:ext cx="411507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3"/>
            <a:endCxn id="31" idx="0"/>
          </p:cNvCxnSpPr>
          <p:nvPr/>
        </p:nvCxnSpPr>
        <p:spPr>
          <a:xfrm flipH="1">
            <a:off x="1686365" y="5021912"/>
            <a:ext cx="215672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5"/>
            <a:endCxn id="39" idx="0"/>
          </p:cNvCxnSpPr>
          <p:nvPr/>
        </p:nvCxnSpPr>
        <p:spPr>
          <a:xfrm>
            <a:off x="2207541" y="5021912"/>
            <a:ext cx="204219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5" idx="3"/>
            <a:endCxn id="40" idx="0"/>
          </p:cNvCxnSpPr>
          <p:nvPr/>
        </p:nvCxnSpPr>
        <p:spPr>
          <a:xfrm flipH="1">
            <a:off x="3131840" y="5021912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5" idx="5"/>
            <a:endCxn id="41" idx="0"/>
          </p:cNvCxnSpPr>
          <p:nvPr/>
        </p:nvCxnSpPr>
        <p:spPr>
          <a:xfrm>
            <a:off x="3644632" y="5021912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6" idx="3"/>
            <a:endCxn id="42" idx="0"/>
          </p:cNvCxnSpPr>
          <p:nvPr/>
        </p:nvCxnSpPr>
        <p:spPr>
          <a:xfrm flipH="1">
            <a:off x="4572000" y="5021912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5"/>
            <a:endCxn id="50" idx="1"/>
          </p:cNvCxnSpPr>
          <p:nvPr/>
        </p:nvCxnSpPr>
        <p:spPr>
          <a:xfrm>
            <a:off x="5804872" y="4299042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8" idx="3"/>
            <a:endCxn id="46" idx="7"/>
          </p:cNvCxnSpPr>
          <p:nvPr/>
        </p:nvCxnSpPr>
        <p:spPr>
          <a:xfrm flipH="1">
            <a:off x="5084792" y="4299042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7" idx="5"/>
            <a:endCxn id="45" idx="1"/>
          </p:cNvCxnSpPr>
          <p:nvPr/>
        </p:nvCxnSpPr>
        <p:spPr>
          <a:xfrm>
            <a:off x="2924552" y="4301832"/>
            <a:ext cx="414576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9" idx="5"/>
            <a:endCxn id="48" idx="1"/>
          </p:cNvCxnSpPr>
          <p:nvPr/>
        </p:nvCxnSpPr>
        <p:spPr>
          <a:xfrm>
            <a:off x="4364712" y="3575574"/>
            <a:ext cx="1134656" cy="417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88794" y="280668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root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68445" y="2328185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37" name="Oval 36"/>
          <p:cNvSpPr/>
          <p:nvPr/>
        </p:nvSpPr>
        <p:spPr>
          <a:xfrm>
            <a:off x="6968445" y="3316099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cxnSp>
        <p:nvCxnSpPr>
          <p:cNvPr id="38" name="Straight Arrow Connector 37"/>
          <p:cNvCxnSpPr>
            <a:stCxn id="36" idx="4"/>
            <a:endCxn id="37" idx="0"/>
          </p:cNvCxnSpPr>
          <p:nvPr/>
        </p:nvCxnSpPr>
        <p:spPr>
          <a:xfrm>
            <a:off x="7184469" y="2760233"/>
            <a:ext cx="0" cy="555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93629" y="2334671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Parent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46624" y="334745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Child</a:t>
            </a:r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Heap with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Top-down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B0F0"/>
                </a:solidFill>
              </a:rPr>
              <a:t>left-right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06245" y="436510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31640" y="436510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51720" y="436510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71800" y="436510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91880" y="436510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9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74669" y="366575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7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11760" y="366575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6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51920" y="366575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91680" y="294567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72000" y="294288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18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31840" y="221941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19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92080" y="366575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17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  <a:endCxn id="13" idx="7"/>
          </p:cNvCxnSpPr>
          <p:nvPr/>
        </p:nvCxnSpPr>
        <p:spPr>
          <a:xfrm flipH="1">
            <a:off x="2060456" y="2588190"/>
            <a:ext cx="1134656" cy="420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0" idx="7"/>
          </p:cNvCxnSpPr>
          <p:nvPr/>
        </p:nvCxnSpPr>
        <p:spPr>
          <a:xfrm flipH="1">
            <a:off x="1343445" y="3314448"/>
            <a:ext cx="411507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4" idx="0"/>
          </p:cNvCxnSpPr>
          <p:nvPr/>
        </p:nvCxnSpPr>
        <p:spPr>
          <a:xfrm flipH="1">
            <a:off x="822269" y="4034528"/>
            <a:ext cx="215672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5"/>
            <a:endCxn id="5" idx="0"/>
          </p:cNvCxnSpPr>
          <p:nvPr/>
        </p:nvCxnSpPr>
        <p:spPr>
          <a:xfrm>
            <a:off x="1343445" y="4034528"/>
            <a:ext cx="204219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6" idx="0"/>
          </p:cNvCxnSpPr>
          <p:nvPr/>
        </p:nvCxnSpPr>
        <p:spPr>
          <a:xfrm flipH="1">
            <a:off x="2267744" y="4034528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5"/>
            <a:endCxn id="7" idx="0"/>
          </p:cNvCxnSpPr>
          <p:nvPr/>
        </p:nvCxnSpPr>
        <p:spPr>
          <a:xfrm>
            <a:off x="2780536" y="4034528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8" idx="0"/>
          </p:cNvCxnSpPr>
          <p:nvPr/>
        </p:nvCxnSpPr>
        <p:spPr>
          <a:xfrm flipH="1">
            <a:off x="3707904" y="4034528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5"/>
            <a:endCxn id="16" idx="1"/>
          </p:cNvCxnSpPr>
          <p:nvPr/>
        </p:nvCxnSpPr>
        <p:spPr>
          <a:xfrm>
            <a:off x="4940776" y="3311658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12" idx="7"/>
          </p:cNvCxnSpPr>
          <p:nvPr/>
        </p:nvCxnSpPr>
        <p:spPr>
          <a:xfrm flipH="1">
            <a:off x="4220696" y="3311658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5"/>
            <a:endCxn id="11" idx="1"/>
          </p:cNvCxnSpPr>
          <p:nvPr/>
        </p:nvCxnSpPr>
        <p:spPr>
          <a:xfrm>
            <a:off x="2060456" y="3314448"/>
            <a:ext cx="414576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5"/>
            <a:endCxn id="14" idx="1"/>
          </p:cNvCxnSpPr>
          <p:nvPr/>
        </p:nvCxnSpPr>
        <p:spPr>
          <a:xfrm>
            <a:off x="3500616" y="2588190"/>
            <a:ext cx="1134656" cy="417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03848" y="1988840"/>
            <a:ext cx="287258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2670390"/>
            <a:ext cx="287258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53518" y="2670390"/>
            <a:ext cx="287258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7064" y="3402703"/>
            <a:ext cx="287258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84542" y="3402703"/>
            <a:ext cx="287258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5094" y="3402703"/>
            <a:ext cx="287258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4475" y="3402703"/>
            <a:ext cx="287258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8640" y="4097800"/>
            <a:ext cx="287258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06717" y="4097800"/>
            <a:ext cx="287258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4502" y="4097800"/>
            <a:ext cx="287258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9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92899" y="4097800"/>
            <a:ext cx="389850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10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10548" y="4097800"/>
            <a:ext cx="389850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11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06734"/>
              </p:ext>
            </p:extLst>
          </p:nvPr>
        </p:nvGraphicFramePr>
        <p:xfrm>
          <a:off x="539552" y="501317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Oval 44"/>
          <p:cNvSpPr/>
          <p:nvPr/>
        </p:nvSpPr>
        <p:spPr>
          <a:xfrm>
            <a:off x="6428311" y="248014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46" name="Oval 45"/>
          <p:cNvSpPr/>
          <p:nvPr/>
        </p:nvSpPr>
        <p:spPr>
          <a:xfrm>
            <a:off x="7148391" y="1757276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47" name="Oval 46"/>
          <p:cNvSpPr/>
          <p:nvPr/>
        </p:nvSpPr>
        <p:spPr>
          <a:xfrm>
            <a:off x="7868471" y="248014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cxnSp>
        <p:nvCxnSpPr>
          <p:cNvPr id="48" name="Straight Arrow Connector 47"/>
          <p:cNvCxnSpPr>
            <a:stCxn id="46" idx="5"/>
            <a:endCxn id="47" idx="1"/>
          </p:cNvCxnSpPr>
          <p:nvPr/>
        </p:nvCxnSpPr>
        <p:spPr>
          <a:xfrm>
            <a:off x="7517167" y="2126052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3"/>
            <a:endCxn id="45" idx="7"/>
          </p:cNvCxnSpPr>
          <p:nvPr/>
        </p:nvCxnSpPr>
        <p:spPr>
          <a:xfrm flipH="1">
            <a:off x="6797087" y="2126052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29909" y="1484784"/>
            <a:ext cx="282450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k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40405" y="2204864"/>
            <a:ext cx="607859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2k+1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7780565" y="2204864"/>
            <a:ext cx="607859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2k+2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6428311" y="42210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54" name="Oval 53"/>
          <p:cNvSpPr/>
          <p:nvPr/>
        </p:nvSpPr>
        <p:spPr>
          <a:xfrm>
            <a:off x="7148391" y="349821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55" name="Oval 54"/>
          <p:cNvSpPr/>
          <p:nvPr/>
        </p:nvSpPr>
        <p:spPr>
          <a:xfrm>
            <a:off x="7868471" y="4221088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cxnSp>
        <p:nvCxnSpPr>
          <p:cNvPr id="56" name="Straight Arrow Connector 55"/>
          <p:cNvCxnSpPr>
            <a:stCxn id="54" idx="5"/>
            <a:endCxn id="55" idx="1"/>
          </p:cNvCxnSpPr>
          <p:nvPr/>
        </p:nvCxnSpPr>
        <p:spPr>
          <a:xfrm>
            <a:off x="7517167" y="3866994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3"/>
            <a:endCxn id="53" idx="7"/>
          </p:cNvCxnSpPr>
          <p:nvPr/>
        </p:nvCxnSpPr>
        <p:spPr>
          <a:xfrm flipH="1">
            <a:off x="6797087" y="3866994"/>
            <a:ext cx="414576" cy="41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993159" y="3225726"/>
            <a:ext cx="742511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(k-1)/2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6503109" y="3945806"/>
            <a:ext cx="282450" cy="3385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k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7846288" y="3954542"/>
            <a:ext cx="542136" cy="3385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K+1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7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8" grpId="0" animBg="1"/>
      <p:bldP spid="58" grpId="1" animBg="1"/>
      <p:bldP spid="59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Priority Queue with Binary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BinaryHeap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3728" y="1743774"/>
            <a:ext cx="4968552" cy="449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srgbClr val="2B91AF"/>
                </a:solidFill>
                <a:latin typeface="Consolas"/>
              </a:rPr>
              <a:t>BinaryHeap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300" dirty="0" err="1">
                <a:solidFill>
                  <a:srgbClr val="2B91AF"/>
                </a:solidFill>
                <a:latin typeface="Consolas"/>
              </a:rPr>
              <a:t>PriorityQueue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[] data;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SIZE;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cap;</a:t>
            </a:r>
          </a:p>
          <a:p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Consolas"/>
              </a:rPr>
              <a:t>BinaryHeap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cap)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    data =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[cap];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.cap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= cap;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isEmpty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SIZE == 0; }</a:t>
            </a:r>
          </a:p>
          <a:p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size() {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SIZE; }</a:t>
            </a:r>
          </a:p>
          <a:p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peek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(){}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enqueue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e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dequeue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(){}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reorderDown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k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reorderUp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k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nb-NO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3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nb-NO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3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nb-NO" sz="1300" dirty="0">
                <a:solidFill>
                  <a:prstClr val="black"/>
                </a:solidFill>
                <a:latin typeface="Consolas"/>
              </a:rPr>
              <a:t> swap(</a:t>
            </a:r>
            <a:r>
              <a:rPr lang="nb-NO" sz="13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300" dirty="0">
                <a:solidFill>
                  <a:prstClr val="black"/>
                </a:solidFill>
                <a:latin typeface="Consolas"/>
              </a:rPr>
              <a:t> i, </a:t>
            </a:r>
            <a:r>
              <a:rPr lang="nb-NO" sz="13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300" dirty="0">
                <a:solidFill>
                  <a:prstClr val="black"/>
                </a:solidFill>
                <a:latin typeface="Consolas"/>
              </a:rPr>
              <a:t> j</a:t>
            </a:r>
            <a:r>
              <a:rPr lang="nb-NO" sz="13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isGreaterThan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i,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j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ensureCapacity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(){}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00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BinaryHeap</a:t>
            </a:r>
            <a:r>
              <a:rPr lang="en-US" dirty="0" smtClean="0"/>
              <a:t>: peek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object peek()</a:t>
            </a:r>
          </a:p>
          <a:p>
            <a:pPr lvl="1"/>
            <a:r>
              <a:rPr lang="en-US" dirty="0" smtClean="0"/>
              <a:t>Root is the highest priority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5656" y="2750840"/>
            <a:ext cx="64807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MissingMemberException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033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Up direction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0125" y="331466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75520" y="331466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95600" y="3314664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18549" y="261531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55640" y="261531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2135560" y="189523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/>
          </a:p>
        </p:txBody>
      </p:sp>
      <p:cxnSp>
        <p:nvCxnSpPr>
          <p:cNvPr id="10" name="Straight Arrow Connector 9"/>
          <p:cNvCxnSpPr>
            <a:stCxn id="9" idx="3"/>
            <a:endCxn id="7" idx="7"/>
          </p:cNvCxnSpPr>
          <p:nvPr/>
        </p:nvCxnSpPr>
        <p:spPr>
          <a:xfrm flipH="1">
            <a:off x="1787325" y="2264008"/>
            <a:ext cx="411507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4" idx="0"/>
          </p:cNvCxnSpPr>
          <p:nvPr/>
        </p:nvCxnSpPr>
        <p:spPr>
          <a:xfrm flipH="1">
            <a:off x="1266149" y="2984088"/>
            <a:ext cx="215672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5" idx="0"/>
          </p:cNvCxnSpPr>
          <p:nvPr/>
        </p:nvCxnSpPr>
        <p:spPr>
          <a:xfrm>
            <a:off x="1787325" y="2984088"/>
            <a:ext cx="204219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6" idx="0"/>
          </p:cNvCxnSpPr>
          <p:nvPr/>
        </p:nvCxnSpPr>
        <p:spPr>
          <a:xfrm flipH="1">
            <a:off x="2711624" y="2984088"/>
            <a:ext cx="207288" cy="33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5"/>
            <a:endCxn id="8" idx="1"/>
          </p:cNvCxnSpPr>
          <p:nvPr/>
        </p:nvCxnSpPr>
        <p:spPr>
          <a:xfrm>
            <a:off x="2504336" y="2264008"/>
            <a:ext cx="414576" cy="41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1051" y="331466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902774" y="26153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126462" y="188940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13</a:t>
            </a:r>
            <a:endParaRPr lang="en-US" sz="20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44300"/>
              </p:ext>
            </p:extLst>
          </p:nvPr>
        </p:nvGraphicFramePr>
        <p:xfrm>
          <a:off x="827584" y="4055472"/>
          <a:ext cx="304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431704" y="44155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16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19536" y="441551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rgbClr val="7030A0"/>
                </a:solidFill>
              </a:rPr>
              <a:t>1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55965" y="4415512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solidFill>
                  <a:srgbClr val="7030A0"/>
                </a:solidFill>
              </a:rPr>
              <a:t>13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27984" y="1196752"/>
            <a:ext cx="3869958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reorderUp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&gt; 0)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- 1) / 2;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isGreaterThan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86365" y="5232102"/>
            <a:ext cx="660818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isGreaterThan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]).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]) &gt; 0;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716016" y="3717032"/>
            <a:ext cx="372616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6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temp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temp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334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L 0.03941 -0.099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49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255 L -0.03629 0.0995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2" y="483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4349E-6 L -0.16441 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28938E-6 L 0.16927 -0.0006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41 -0.09954 L -0.0394 -0.2046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-525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07882 0.104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52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0185 L 0.11267 0.001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41 0.00162 L -0.2842 0.001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7" grpId="0"/>
      <p:bldP spid="18" grpId="0"/>
      <p:bldP spid="21" grpId="0"/>
      <p:bldP spid="21" grpId="1"/>
      <p:bldP spid="22" grpId="0"/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FBCB21C8BD343946141B2466204D5" ma:contentTypeVersion="2" ma:contentTypeDescription="Create a new document." ma:contentTypeScope="" ma:versionID="a57b6727848349bfbd92667d69693351">
  <xsd:schema xmlns:xsd="http://www.w3.org/2001/XMLSchema" xmlns:xs="http://www.w3.org/2001/XMLSchema" xmlns:p="http://schemas.microsoft.com/office/2006/metadata/properties" xmlns:ns2="d94f723d-5a52-44f4-b140-fc095c8b0562" targetNamespace="http://schemas.microsoft.com/office/2006/metadata/properties" ma:root="true" ma:fieldsID="10142d2c49c00a2991345bca0fd18078" ns2:_="">
    <xsd:import namespace="d94f723d-5a52-44f4-b140-fc095c8b0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f723d-5a52-44f4-b140-fc095c8b0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5FE7E2-5C74-4739-A95C-52BF83D4CBE8}"/>
</file>

<file path=customXml/itemProps2.xml><?xml version="1.0" encoding="utf-8"?>
<ds:datastoreItem xmlns:ds="http://schemas.openxmlformats.org/officeDocument/2006/customXml" ds:itemID="{F4415E58-A4AF-4134-91D9-9FADA521AE5D}"/>
</file>

<file path=customXml/itemProps3.xml><?xml version="1.0" encoding="utf-8"?>
<ds:datastoreItem xmlns:ds="http://schemas.openxmlformats.org/officeDocument/2006/customXml" ds:itemID="{87FAABB1-06E2-49DF-B2EB-AB823977E7E2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505</TotalTime>
  <Words>1289</Words>
  <Application>Microsoft Office PowerPoint</Application>
  <PresentationFormat>On-screen Show (4:3)</PresentationFormat>
  <Paragraphs>348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Binary Heap</vt:lpstr>
      <vt:lpstr>Why we need Binary Heap?</vt:lpstr>
      <vt:lpstr>Binary Heap</vt:lpstr>
      <vt:lpstr>Balanced binary tree</vt:lpstr>
      <vt:lpstr>Heap property</vt:lpstr>
      <vt:lpstr>Implement Heap with Array</vt:lpstr>
      <vt:lpstr>Implement Priority Queue with Binary Heap</vt:lpstr>
      <vt:lpstr>BinaryHeap: peek</vt:lpstr>
      <vt:lpstr>Reorder</vt:lpstr>
      <vt:lpstr>BinaryHeap: enqueue</vt:lpstr>
      <vt:lpstr>BinaryHeap: dequeue</vt:lpstr>
      <vt:lpstr>Complexity</vt:lpstr>
      <vt:lpstr>Heap Sort</vt:lpstr>
      <vt:lpstr>Heap Sort (Ascending)</vt:lpstr>
      <vt:lpstr>Complexity</vt:lpstr>
      <vt:lpstr>Complexity</vt:lpstr>
      <vt:lpstr>Heap Sort (Descending)</vt:lpstr>
      <vt:lpstr>Heap Sort (Descending)</vt:lpstr>
      <vt:lpstr>Class work 1: BinaryMinHeap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Heap</dc:title>
  <dc:creator>TON</dc:creator>
  <cp:lastModifiedBy>TON</cp:lastModifiedBy>
  <cp:revision>43</cp:revision>
  <dcterms:created xsi:type="dcterms:W3CDTF">2012-07-28T13:56:54Z</dcterms:created>
  <dcterms:modified xsi:type="dcterms:W3CDTF">2012-07-30T04:03:07Z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0x01010039DFBCB21C8BD343946141B2466204D5</vt:lpwstr>
  </property>
</Properties>
</file>