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824E8-D27B-43CD-B1EF-F5B18D8EAA8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8732-ADE7-47FC-9163-E22DC88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8732-ADE7-47FC-9163-E22DC889BC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8732-ADE7-47FC-9163-E22DC889BC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B57D-E478-448D-97C7-AE590EEEB7E3}" type="slidenum">
              <a:rPr lang="th-TH" smtClean="0"/>
              <a:t>14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B57D-E478-448D-97C7-AE590EEEB7E3}" type="slidenum">
              <a:rPr lang="th-TH" smtClean="0"/>
              <a:t>15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B57D-E478-448D-97C7-AE590EEEB7E3}" type="slidenum">
              <a:rPr lang="th-TH" smtClean="0"/>
              <a:t>17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Preorder 	=&gt; Prefix	+*23/62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	=&gt; Infix	2*3+6/2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 	=&gt; Postfix	23*62/+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30985" y="3212976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66889" y="400506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26893" y="401344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94645" y="496872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98937" y="496872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94845" y="496872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9137" y="496872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969974" y="3616061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330767" y="4408149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3969974" y="4408149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5130967" y="4416533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5729978" y="4416533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4834070" y="3616061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32709" y="326519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6884" y="4074815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80184" y="5083782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26929" y="5085184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99484" y="408434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0384" y="5084465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75734" y="507494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68377" y="5545807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4152" y="4555207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92302" y="551723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1877" y="374558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35277" y="553628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6277" y="458378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83002" y="553628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08065" y="5065043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504159" y="5062736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02516" y="4097170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424686" y="5072744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372200" y="5062736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934347" y="4073302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81938" y="3246419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86969" y="3068960"/>
            <a:ext cx="712093" cy="11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: </a:t>
            </a:r>
            <a:r>
              <a:rPr lang="en-US" dirty="0" err="1" smtClean="0"/>
              <a:t>toArray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object[] 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6140" y="1916832"/>
            <a:ext cx="45720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88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toArrayPreorder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0);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9832" y="3861048"/>
            <a:ext cx="554461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toArrayPreorder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toArrayPreorder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toArrayPreorder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1342281" y="278092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0037" y="3744593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74329" y="3744593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9" idx="0"/>
          </p:cNvCxnSpPr>
          <p:nvPr/>
        </p:nvCxnSpPr>
        <p:spPr>
          <a:xfrm flipH="1">
            <a:off x="1106159" y="3184013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0" idx="0"/>
          </p:cNvCxnSpPr>
          <p:nvPr/>
        </p:nvCxnSpPr>
        <p:spPr>
          <a:xfrm>
            <a:off x="1745366" y="3184013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22276" y="2850679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5576" y="385964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91680" y="386104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2451" y="441484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23" name="Explosion 1 22"/>
          <p:cNvSpPr/>
          <p:nvPr/>
        </p:nvSpPr>
        <p:spPr>
          <a:xfrm>
            <a:off x="5940152" y="5157192"/>
            <a:ext cx="2880320" cy="123786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Inorder</a:t>
            </a:r>
            <a:r>
              <a:rPr lang="en-US" dirty="0" smtClean="0"/>
              <a:t>?</a:t>
            </a:r>
          </a:p>
          <a:p>
            <a:pPr algn="ctr"/>
            <a:r>
              <a:rPr lang="en-US" dirty="0" err="1" smtClean="0"/>
              <a:t>Postorder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Huffman 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Huffman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data compression</a:t>
            </a:r>
          </a:p>
          <a:p>
            <a:pPr lvl="1"/>
            <a:r>
              <a:rPr lang="en-US" dirty="0"/>
              <a:t>We have a limited </a:t>
            </a:r>
            <a:r>
              <a:rPr lang="en-US" dirty="0" smtClean="0"/>
              <a:t>storage</a:t>
            </a:r>
            <a:endParaRPr lang="en-US" dirty="0"/>
          </a:p>
          <a:p>
            <a:pPr lvl="1"/>
            <a:r>
              <a:rPr lang="en-US" dirty="0"/>
              <a:t>We need the fast </a:t>
            </a:r>
            <a:r>
              <a:rPr lang="en-US" dirty="0" smtClean="0"/>
              <a:t>transmission</a:t>
            </a:r>
          </a:p>
          <a:p>
            <a:pPr lvl="1"/>
            <a:endParaRPr lang="en-US" dirty="0"/>
          </a:p>
          <a:p>
            <a:r>
              <a:rPr lang="en-US" sz="2400" dirty="0"/>
              <a:t>Example</a:t>
            </a:r>
          </a:p>
          <a:p>
            <a:pPr lvl="1"/>
            <a:r>
              <a:rPr lang="en-US" sz="2000" dirty="0"/>
              <a:t>1024 bits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88 bits</a:t>
            </a:r>
          </a:p>
          <a:p>
            <a:pPr lvl="1"/>
            <a:r>
              <a:rPr lang="en-US" sz="2000" dirty="0"/>
              <a:t> R</a:t>
            </a:r>
            <a:r>
              <a:rPr lang="en-US" sz="2000" baseline="-25000" dirty="0"/>
              <a:t>D</a:t>
            </a:r>
            <a:r>
              <a:rPr lang="en-US" sz="2000" dirty="0"/>
              <a:t> = </a:t>
            </a:r>
            <a:r>
              <a:rPr lang="en-US" sz="2000" dirty="0" smtClean="0"/>
              <a:t>0.62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20019"/>
          <a:stretch/>
        </p:blipFill>
        <p:spPr bwMode="auto">
          <a:xfrm>
            <a:off x="5286380" y="1643050"/>
            <a:ext cx="371045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ตัวเชื่อมต่อตรง 5"/>
          <p:cNvCxnSpPr/>
          <p:nvPr/>
        </p:nvCxnSpPr>
        <p:spPr>
          <a:xfrm>
            <a:off x="5220072" y="3121152"/>
            <a:ext cx="37810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2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self-information</a:t>
            </a:r>
            <a:r>
              <a:rPr lang="en-US" dirty="0" smtClean="0"/>
              <a:t> of a random event </a:t>
            </a:r>
            <a:r>
              <a:rPr lang="en-US" i="1" dirty="0" smtClean="0"/>
              <a:t> </a:t>
            </a:r>
            <a:r>
              <a:rPr lang="en-US" dirty="0" smtClean="0"/>
              <a:t>  that occurs with probability         is defined as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bit</a:t>
            </a:r>
          </a:p>
          <a:p>
            <a:endParaRPr lang="en-US" dirty="0" smtClean="0"/>
          </a:p>
          <a:p>
            <a:r>
              <a:rPr lang="en-US" dirty="0" smtClean="0"/>
              <a:t>If                 (</a:t>
            </a:r>
            <a:r>
              <a:rPr lang="en-US" dirty="0" smtClean="0">
                <a:sym typeface="Wingdings" pitchFamily="2" charset="2"/>
              </a:rPr>
              <a:t>always occur)</a:t>
            </a:r>
          </a:p>
          <a:p>
            <a:r>
              <a:rPr lang="en-US" dirty="0" smtClean="0">
                <a:sym typeface="Wingdings" pitchFamily="2" charset="2"/>
              </a:rPr>
              <a:t>Then                bit   (no information)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                     (Ex: </a:t>
            </a:r>
            <a:r>
              <a:rPr lang="en-US" dirty="0" smtClean="0">
                <a:sym typeface="Wingdings" pitchFamily="2" charset="2"/>
              </a:rPr>
              <a:t>flipping a coin)</a:t>
            </a:r>
          </a:p>
          <a:p>
            <a:r>
              <a:rPr lang="en-US" dirty="0" smtClean="0">
                <a:sym typeface="Wingdings" pitchFamily="2" charset="2"/>
              </a:rPr>
              <a:t>Then                  bit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Information</a:t>
            </a:r>
            <a:endParaRPr lang="th-TH" dirty="0"/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017243"/>
              </p:ext>
            </p:extLst>
          </p:nvPr>
        </p:nvGraphicFramePr>
        <p:xfrm>
          <a:off x="2733993" y="2348880"/>
          <a:ext cx="4286279" cy="98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4" imgW="1828800" imgH="419040" progId="Equation.DSMT4">
                  <p:embed/>
                </p:oleObj>
              </mc:Choice>
              <mc:Fallback>
                <p:oleObj name="Equation" r:id="rId4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993" y="2348880"/>
                        <a:ext cx="4286279" cy="982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171297"/>
              </p:ext>
            </p:extLst>
          </p:nvPr>
        </p:nvGraphicFramePr>
        <p:xfrm>
          <a:off x="6084168" y="1268760"/>
          <a:ext cx="3571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สมการ" r:id="rId6" imgW="152280" imgH="164880" progId="Equation.3">
                  <p:embed/>
                </p:oleObj>
              </mc:Choice>
              <mc:Fallback>
                <p:oleObj name="สมการ" r:id="rId6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268760"/>
                        <a:ext cx="357188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71755"/>
              </p:ext>
            </p:extLst>
          </p:nvPr>
        </p:nvGraphicFramePr>
        <p:xfrm>
          <a:off x="2843808" y="1700808"/>
          <a:ext cx="8620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สมการ" r:id="rId8" imgW="368280" imgH="203040" progId="Equation.3">
                  <p:embed/>
                </p:oleObj>
              </mc:Choice>
              <mc:Fallback>
                <p:oleObj name="สมการ" r:id="rId8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700808"/>
                        <a:ext cx="86201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303853"/>
              </p:ext>
            </p:extLst>
          </p:nvPr>
        </p:nvGraphicFramePr>
        <p:xfrm>
          <a:off x="1175668" y="3528814"/>
          <a:ext cx="1308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สมการ" r:id="rId10" imgW="558720" imgH="203040" progId="Equation.3">
                  <p:embed/>
                </p:oleObj>
              </mc:Choice>
              <mc:Fallback>
                <p:oleObj name="สมการ" r:id="rId10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68" y="3528814"/>
                        <a:ext cx="13081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15552"/>
              </p:ext>
            </p:extLst>
          </p:nvPr>
        </p:nvGraphicFramePr>
        <p:xfrm>
          <a:off x="1547664" y="4005064"/>
          <a:ext cx="13096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12" imgW="558720" imgH="203040" progId="Equation.DSMT4">
                  <p:embed/>
                </p:oleObj>
              </mc:Choice>
              <mc:Fallback>
                <p:oleObj name="Equation" r:id="rId12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05064"/>
                        <a:ext cx="13096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78305"/>
              </p:ext>
            </p:extLst>
          </p:nvPr>
        </p:nvGraphicFramePr>
        <p:xfrm>
          <a:off x="1118195" y="4509120"/>
          <a:ext cx="1725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14" imgW="736560" imgH="203040" progId="Equation.DSMT4">
                  <p:embed/>
                </p:oleObj>
              </mc:Choice>
              <mc:Fallback>
                <p:oleObj name="Equation" r:id="rId14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195" y="4509120"/>
                        <a:ext cx="172561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11072"/>
              </p:ext>
            </p:extLst>
          </p:nvPr>
        </p:nvGraphicFramePr>
        <p:xfrm>
          <a:off x="1691680" y="4968974"/>
          <a:ext cx="12493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16" imgW="533160" imgH="203040" progId="Equation.DSMT4">
                  <p:embed/>
                </p:oleObj>
              </mc:Choice>
              <mc:Fallback>
                <p:oleObj name="Equation" r:id="rId16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68974"/>
                        <a:ext cx="124936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Entropy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F0"/>
                </a:solidFill>
              </a:rPr>
              <a:t>uncertainty</a:t>
            </a:r>
          </a:p>
          <a:p>
            <a:pPr lvl="1"/>
            <a:r>
              <a:rPr lang="en-US" dirty="0" smtClean="0"/>
              <a:t>The average information per source output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 smtClean="0">
                <a:sym typeface="Symbol"/>
              </a:rPr>
              <a:t>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entropy</a:t>
            </a:r>
          </a:p>
          <a:p>
            <a:r>
              <a:rPr lang="en-US" dirty="0" smtClean="0">
                <a:sym typeface="Wingdings" pitchFamily="2" charset="2"/>
              </a:rPr>
              <a:t>If the source symbols are equally probable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entropy is maximized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source provides the greatest possible average information per source symbol</a:t>
            </a:r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th-TH" dirty="0"/>
          </a:p>
        </p:txBody>
      </p:sp>
      <p:graphicFrame>
        <p:nvGraphicFramePr>
          <p:cNvPr id="4" name="วัตถุ 3"/>
          <p:cNvGraphicFramePr>
            <a:graphicFrameLocks noChangeAspect="1"/>
          </p:cNvGraphicFramePr>
          <p:nvPr/>
        </p:nvGraphicFramePr>
        <p:xfrm>
          <a:off x="2857488" y="2500306"/>
          <a:ext cx="3306559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1714320" imgH="444240" progId="Equation.DSMT4">
                  <p:embed/>
                </p:oleObj>
              </mc:Choice>
              <mc:Fallback>
                <p:oleObj name="Equation" r:id="rId4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500306"/>
                        <a:ext cx="3306559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6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smallest possible number of code symbols per source</a:t>
            </a:r>
          </a:p>
          <a:p>
            <a:r>
              <a:rPr lang="en-US" dirty="0"/>
              <a:t>When coding the symbols of an information source individually</a:t>
            </a:r>
          </a:p>
          <a:p>
            <a:endParaRPr lang="en-US" dirty="0"/>
          </a:p>
          <a:p>
            <a:r>
              <a:rPr lang="en-US" dirty="0"/>
              <a:t>The resulting code is optimal for a fixed value of n, subject to the constraint that the source symbols be coded one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r>
              <a:rPr lang="en-US" dirty="0" smtClean="0"/>
              <a:t>Source reduction and Code assignment</a:t>
            </a:r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221088"/>
            <a:ext cx="5760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 0.4(1)+0.3(2)+0.1(3)+0.1(4)+0.06(5)+0.04(5)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= 2.2 bits/symbol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=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2.14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bits/symbol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Huffman code efficiency = 2.14/2.2 = 0.973</a:t>
            </a:r>
            <a:endParaRPr lang="th-TH" sz="1600" dirty="0">
              <a:latin typeface="Times New Roman" pitchFamily="18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41799"/>
              </p:ext>
            </p:extLst>
          </p:nvPr>
        </p:nvGraphicFramePr>
        <p:xfrm>
          <a:off x="2840179" y="4866115"/>
          <a:ext cx="3253848" cy="57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4" imgW="2425680" imgH="431640" progId="Equation.DSMT4">
                  <p:embed/>
                </p:oleObj>
              </mc:Choice>
              <mc:Fallback>
                <p:oleObj name="Equation" r:id="rId4" imgW="2425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179" y="4866115"/>
                        <a:ext cx="3253848" cy="579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39914"/>
              </p:ext>
            </p:extLst>
          </p:nvPr>
        </p:nvGraphicFramePr>
        <p:xfrm>
          <a:off x="1187624" y="1916832"/>
          <a:ext cx="6912763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8137" name="Group 48136"/>
          <p:cNvGrpSpPr/>
          <p:nvPr/>
        </p:nvGrpSpPr>
        <p:grpSpPr>
          <a:xfrm>
            <a:off x="2339750" y="3064914"/>
            <a:ext cx="864096" cy="652118"/>
            <a:chOff x="2627784" y="3064914"/>
            <a:chExt cx="864096" cy="652118"/>
          </a:xfrm>
        </p:grpSpPr>
        <p:cxnSp>
          <p:nvCxnSpPr>
            <p:cNvPr id="28" name="Elbow Connector 27"/>
            <p:cNvCxnSpPr/>
            <p:nvPr/>
          </p:nvCxnSpPr>
          <p:spPr>
            <a:xfrm flipV="1">
              <a:off x="2627784" y="3064914"/>
              <a:ext cx="864096" cy="652118"/>
            </a:xfrm>
            <a:prstGeom prst="bentConnector3">
              <a:avLst/>
            </a:prstGeom>
            <a:ln w="28575">
              <a:solidFill>
                <a:srgbClr val="FF0000">
                  <a:alpha val="3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34" name="Straight Connector 48133"/>
            <p:cNvCxnSpPr/>
            <p:nvPr/>
          </p:nvCxnSpPr>
          <p:spPr>
            <a:xfrm>
              <a:off x="2627784" y="3390973"/>
              <a:ext cx="432048" cy="0"/>
            </a:xfrm>
            <a:prstGeom prst="line">
              <a:avLst/>
            </a:prstGeom>
            <a:ln w="28575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555123" y="2738855"/>
            <a:ext cx="864096" cy="652118"/>
            <a:chOff x="2627784" y="3064914"/>
            <a:chExt cx="864096" cy="652118"/>
          </a:xfrm>
        </p:grpSpPr>
        <p:cxnSp>
          <p:nvCxnSpPr>
            <p:cNvPr id="49" name="Elbow Connector 48"/>
            <p:cNvCxnSpPr/>
            <p:nvPr/>
          </p:nvCxnSpPr>
          <p:spPr>
            <a:xfrm flipV="1">
              <a:off x="2627784" y="3064914"/>
              <a:ext cx="864096" cy="652118"/>
            </a:xfrm>
            <a:prstGeom prst="bentConnector3">
              <a:avLst/>
            </a:prstGeom>
            <a:ln w="28575">
              <a:solidFill>
                <a:srgbClr val="FF0000">
                  <a:alpha val="3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27784" y="3390973"/>
              <a:ext cx="432048" cy="0"/>
            </a:xfrm>
            <a:prstGeom prst="line">
              <a:avLst/>
            </a:prstGeom>
            <a:ln w="28575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60030" y="2412796"/>
            <a:ext cx="864096" cy="652118"/>
            <a:chOff x="2627784" y="3064914"/>
            <a:chExt cx="864096" cy="652118"/>
          </a:xfrm>
        </p:grpSpPr>
        <p:cxnSp>
          <p:nvCxnSpPr>
            <p:cNvPr id="52" name="Elbow Connector 51"/>
            <p:cNvCxnSpPr/>
            <p:nvPr/>
          </p:nvCxnSpPr>
          <p:spPr>
            <a:xfrm flipV="1">
              <a:off x="2627784" y="3064914"/>
              <a:ext cx="864096" cy="652118"/>
            </a:xfrm>
            <a:prstGeom prst="bentConnector3">
              <a:avLst/>
            </a:prstGeom>
            <a:ln w="28575">
              <a:solidFill>
                <a:srgbClr val="FF0000">
                  <a:alpha val="3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627784" y="3390973"/>
              <a:ext cx="432048" cy="0"/>
            </a:xfrm>
            <a:prstGeom prst="line">
              <a:avLst/>
            </a:prstGeom>
            <a:ln w="28575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84166" y="2088504"/>
            <a:ext cx="864096" cy="652118"/>
            <a:chOff x="2627784" y="3064914"/>
            <a:chExt cx="864096" cy="652118"/>
          </a:xfrm>
        </p:grpSpPr>
        <p:cxnSp>
          <p:nvCxnSpPr>
            <p:cNvPr id="55" name="Elbow Connector 54"/>
            <p:cNvCxnSpPr/>
            <p:nvPr/>
          </p:nvCxnSpPr>
          <p:spPr>
            <a:xfrm flipV="1">
              <a:off x="2627784" y="3064914"/>
              <a:ext cx="864096" cy="652118"/>
            </a:xfrm>
            <a:prstGeom prst="bentConnector3">
              <a:avLst/>
            </a:prstGeom>
            <a:ln w="28575">
              <a:solidFill>
                <a:srgbClr val="FF0000">
                  <a:alpha val="3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627784" y="3390973"/>
              <a:ext cx="432048" cy="0"/>
            </a:xfrm>
            <a:prstGeom prst="line">
              <a:avLst/>
            </a:prstGeom>
            <a:ln w="28575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3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code by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1920" y="1988840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1880" y="2636912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11960" y="2641377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60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1920" y="3284984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0" y="3276814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3671900" y="2296153"/>
            <a:ext cx="232747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4031940" y="2948690"/>
            <a:ext cx="232747" cy="3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4519273" y="2948690"/>
            <a:ext cx="232747" cy="32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4159233" y="2296153"/>
            <a:ext cx="232747" cy="345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32040" y="3928971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4879313" y="3584127"/>
            <a:ext cx="232747" cy="34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211960" y="3928971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0" idx="3"/>
            <a:endCxn id="21" idx="0"/>
          </p:cNvCxnSpPr>
          <p:nvPr/>
        </p:nvCxnSpPr>
        <p:spPr>
          <a:xfrm flipH="1">
            <a:off x="4391980" y="3584127"/>
            <a:ext cx="232747" cy="34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292080" y="4577043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52120" y="5229200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6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25" idx="0"/>
          </p:cNvCxnSpPr>
          <p:nvPr/>
        </p:nvCxnSpPr>
        <p:spPr>
          <a:xfrm>
            <a:off x="5599393" y="4884356"/>
            <a:ext cx="232747" cy="34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932040" y="5229200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4" idx="3"/>
            <a:endCxn id="27" idx="0"/>
          </p:cNvCxnSpPr>
          <p:nvPr/>
        </p:nvCxnSpPr>
        <p:spPr>
          <a:xfrm flipH="1">
            <a:off x="5112060" y="4884356"/>
            <a:ext cx="232747" cy="34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5"/>
            <a:endCxn id="24" idx="0"/>
          </p:cNvCxnSpPr>
          <p:nvPr/>
        </p:nvCxnSpPr>
        <p:spPr>
          <a:xfrm>
            <a:off x="5239353" y="4236284"/>
            <a:ext cx="232747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572000" y="4577043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8" idx="3"/>
            <a:endCxn id="32" idx="0"/>
          </p:cNvCxnSpPr>
          <p:nvPr/>
        </p:nvCxnSpPr>
        <p:spPr>
          <a:xfrm flipH="1">
            <a:off x="4752020" y="4236284"/>
            <a:ext cx="232747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11960" y="22263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7532" y="28169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2095" y="34766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9320" y="41197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9863" y="4767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63888" y="22263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24702" y="28024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3968" y="34766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4008" y="41197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4822" y="4767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880" y="29249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7450" y="35730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11960" y="422108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2000" y="486916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42783" y="5517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8490" y="551723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HuffmanTree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>
                <a:solidFill>
                  <a:srgbClr val="00B050"/>
                </a:solidFill>
              </a:rPr>
              <a:t>BinaryTree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use </a:t>
            </a:r>
            <a:r>
              <a:rPr lang="en-US" dirty="0" err="1" smtClean="0">
                <a:solidFill>
                  <a:srgbClr val="00B0F0"/>
                </a:solidFill>
              </a:rPr>
              <a:t>BinaryMinHeap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844824"/>
            <a:ext cx="792088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BinaryTree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- 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encode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BinaryMinHeap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BinaryMinHeap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sumf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sumf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8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Tree = </a:t>
            </a:r>
            <a:r>
              <a:rPr lang="en-US" dirty="0" smtClean="0">
                <a:solidFill>
                  <a:srgbClr val="00B050"/>
                </a:solidFill>
              </a:rPr>
              <a:t>Node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Edge</a:t>
            </a:r>
          </a:p>
          <a:p>
            <a:r>
              <a:rPr lang="en-US" dirty="0" smtClean="0"/>
              <a:t>Each node has only one parent</a:t>
            </a:r>
          </a:p>
          <a:p>
            <a:r>
              <a:rPr lang="en-US" dirty="0" smtClean="0"/>
              <a:t>Root node has no parent</a:t>
            </a:r>
          </a:p>
          <a:p>
            <a:r>
              <a:rPr lang="en-US" dirty="0" smtClean="0"/>
              <a:t>Each parent can handle many child nodes</a:t>
            </a:r>
          </a:p>
          <a:p>
            <a:r>
              <a:rPr lang="en-US" dirty="0"/>
              <a:t>#</a:t>
            </a:r>
            <a:r>
              <a:rPr lang="en-US" dirty="0" smtClean="0"/>
              <a:t>Edge = #node - 1</a:t>
            </a:r>
          </a:p>
        </p:txBody>
      </p:sp>
    </p:spTree>
    <p:extLst>
      <p:ext uri="{BB962C8B-B14F-4D97-AF65-F5344CB8AC3E}">
        <p14:creationId xmlns:p14="http://schemas.microsoft.com/office/powerpoint/2010/main" val="7437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Rewrite </a:t>
            </a:r>
            <a:r>
              <a:rPr lang="en-US" dirty="0" err="1" smtClean="0"/>
              <a:t>toArray</a:t>
            </a:r>
            <a:r>
              <a:rPr lang="en-US" dirty="0" smtClean="0"/>
              <a:t> method for supporting all traversal: preorder, </a:t>
            </a:r>
            <a:r>
              <a:rPr lang="en-US" dirty="0" err="1" smtClean="0"/>
              <a:t>inorder</a:t>
            </a:r>
            <a:r>
              <a:rPr lang="en-US" dirty="0" smtClean="0"/>
              <a:t>, and </a:t>
            </a:r>
            <a:r>
              <a:rPr lang="en-US" dirty="0" err="1" smtClean="0"/>
              <a:t>postorder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B0F0"/>
                </a:solidFill>
              </a:rPr>
              <a:t>static class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B050"/>
                </a:solidFill>
              </a:rPr>
              <a:t>const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field for options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</a:t>
            </a:r>
            <a:r>
              <a:rPr lang="en-US" dirty="0" err="1" smtClean="0"/>
              <a:t>HuffmanTree</a:t>
            </a:r>
            <a:r>
              <a:rPr lang="en-US" dirty="0" smtClean="0"/>
              <a:t> to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tree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array for each node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maximum number of child nodes </a:t>
            </a:r>
            <a:r>
              <a:rPr lang="en-US" dirty="0" smtClean="0"/>
              <a:t>for the length of all arrays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27521"/>
              </p:ext>
            </p:extLst>
          </p:nvPr>
        </p:nvGraphicFramePr>
        <p:xfrm>
          <a:off x="3347864" y="3284984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16557"/>
              </p:ext>
            </p:extLst>
          </p:nvPr>
        </p:nvGraphicFramePr>
        <p:xfrm>
          <a:off x="1691680" y="4077072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64473"/>
              </p:ext>
            </p:extLst>
          </p:nvPr>
        </p:nvGraphicFramePr>
        <p:xfrm>
          <a:off x="683568" y="5301208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54455"/>
              </p:ext>
            </p:extLst>
          </p:nvPr>
        </p:nvGraphicFramePr>
        <p:xfrm>
          <a:off x="2699792" y="5301208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07375"/>
              </p:ext>
            </p:extLst>
          </p:nvPr>
        </p:nvGraphicFramePr>
        <p:xfrm>
          <a:off x="4644008" y="5301208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7627"/>
              </p:ext>
            </p:extLst>
          </p:nvPr>
        </p:nvGraphicFramePr>
        <p:xfrm>
          <a:off x="6588224" y="5301208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30239"/>
              </p:ext>
            </p:extLst>
          </p:nvPr>
        </p:nvGraphicFramePr>
        <p:xfrm>
          <a:off x="4932040" y="4077072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591780" y="3476625"/>
            <a:ext cx="1294420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4243667" y="3476625"/>
            <a:ext cx="1588473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 flipH="1">
            <a:off x="1583668" y="4259585"/>
            <a:ext cx="64518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2591780" y="4259585"/>
            <a:ext cx="100811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>
            <a:off x="2943226" y="4259585"/>
            <a:ext cx="260088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>
            <a:off x="3314700" y="4259585"/>
            <a:ext cx="4173624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095836" y="3467100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71800" y="3282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448011" y="4269110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696036" y="4259585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7250" y="548831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15616" y="4072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55976" y="4067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7209" y="5733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858857" y="5479018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08816" y="572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218" y="548831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78177" y="5733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772275" y="5478785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22234" y="57237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164288" y="2204864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588224" y="278092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812360" y="2789312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62194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874927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487660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100392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1" idx="3"/>
            <a:endCxn id="62" idx="7"/>
          </p:cNvCxnSpPr>
          <p:nvPr/>
        </p:nvCxnSpPr>
        <p:spPr>
          <a:xfrm flipH="1">
            <a:off x="6895537" y="2512177"/>
            <a:ext cx="321478" cy="32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64" idx="0"/>
          </p:cNvCxnSpPr>
          <p:nvPr/>
        </p:nvCxnSpPr>
        <p:spPr>
          <a:xfrm flipH="1">
            <a:off x="6442214" y="3140968"/>
            <a:ext cx="326030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4"/>
            <a:endCxn id="65" idx="0"/>
          </p:cNvCxnSpPr>
          <p:nvPr/>
        </p:nvCxnSpPr>
        <p:spPr>
          <a:xfrm>
            <a:off x="6768244" y="3140968"/>
            <a:ext cx="286703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4"/>
            <a:endCxn id="66" idx="0"/>
          </p:cNvCxnSpPr>
          <p:nvPr/>
        </p:nvCxnSpPr>
        <p:spPr>
          <a:xfrm>
            <a:off x="6768244" y="3140968"/>
            <a:ext cx="899436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2" idx="4"/>
            <a:endCxn id="67" idx="0"/>
          </p:cNvCxnSpPr>
          <p:nvPr/>
        </p:nvCxnSpPr>
        <p:spPr>
          <a:xfrm>
            <a:off x="6768244" y="3140968"/>
            <a:ext cx="1512168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5"/>
            <a:endCxn id="63" idx="1"/>
          </p:cNvCxnSpPr>
          <p:nvPr/>
        </p:nvCxnSpPr>
        <p:spPr>
          <a:xfrm>
            <a:off x="7471601" y="2512177"/>
            <a:ext cx="393486" cy="32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with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Link from parent to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 child</a:t>
            </a:r>
          </a:p>
          <a:p>
            <a:r>
              <a:rPr lang="en-US" dirty="0" smtClean="0"/>
              <a:t>A Link from child to </a:t>
            </a:r>
            <a:r>
              <a:rPr lang="en-US" dirty="0" smtClean="0">
                <a:solidFill>
                  <a:srgbClr val="00B050"/>
                </a:solidFill>
              </a:rPr>
              <a:t>next</a:t>
            </a:r>
            <a:r>
              <a:rPr lang="en-US" dirty="0" smtClean="0"/>
              <a:t> child of same parent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26341"/>
              </p:ext>
            </p:extLst>
          </p:nvPr>
        </p:nvGraphicFramePr>
        <p:xfrm>
          <a:off x="3347864" y="3284984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20"/>
              </p:ext>
            </p:extLst>
          </p:nvPr>
        </p:nvGraphicFramePr>
        <p:xfrm>
          <a:off x="1691680" y="4077072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23817"/>
              </p:ext>
            </p:extLst>
          </p:nvPr>
        </p:nvGraphicFramePr>
        <p:xfrm>
          <a:off x="683568" y="5301208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82717"/>
              </p:ext>
            </p:extLst>
          </p:nvPr>
        </p:nvGraphicFramePr>
        <p:xfrm>
          <a:off x="2699792" y="5301208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76534"/>
              </p:ext>
            </p:extLst>
          </p:nvPr>
        </p:nvGraphicFramePr>
        <p:xfrm>
          <a:off x="4644008" y="5301208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56515"/>
              </p:ext>
            </p:extLst>
          </p:nvPr>
        </p:nvGraphicFramePr>
        <p:xfrm>
          <a:off x="6588224" y="5301208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49985"/>
              </p:ext>
            </p:extLst>
          </p:nvPr>
        </p:nvGraphicFramePr>
        <p:xfrm>
          <a:off x="4932040" y="4077072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231740" y="3476625"/>
            <a:ext cx="1654460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1223628" y="4259585"/>
            <a:ext cx="100522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1571625" y="5484088"/>
            <a:ext cx="1128167" cy="2312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 flipV="1">
            <a:off x="2627784" y="4259952"/>
            <a:ext cx="2304256" cy="9158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95836" y="3467100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282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448011" y="4269110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7250" y="548831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4072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209" y="5733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8857" y="5479018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08816" y="572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28218" y="548831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8177" y="5733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72275" y="5478785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22234" y="57237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164288" y="2204864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88224" y="278092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12360" y="2789312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62194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74927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487660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100392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1" idx="3"/>
            <a:endCxn id="32" idx="7"/>
          </p:cNvCxnSpPr>
          <p:nvPr/>
        </p:nvCxnSpPr>
        <p:spPr>
          <a:xfrm flipH="1">
            <a:off x="6895537" y="2512177"/>
            <a:ext cx="321478" cy="32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4" idx="0"/>
          </p:cNvCxnSpPr>
          <p:nvPr/>
        </p:nvCxnSpPr>
        <p:spPr>
          <a:xfrm flipH="1">
            <a:off x="6442214" y="3140968"/>
            <a:ext cx="326030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0"/>
          </p:cNvCxnSpPr>
          <p:nvPr/>
        </p:nvCxnSpPr>
        <p:spPr>
          <a:xfrm>
            <a:off x="6768244" y="3140968"/>
            <a:ext cx="286703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6" idx="0"/>
          </p:cNvCxnSpPr>
          <p:nvPr/>
        </p:nvCxnSpPr>
        <p:spPr>
          <a:xfrm>
            <a:off x="6768244" y="3140968"/>
            <a:ext cx="899436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4"/>
            <a:endCxn id="37" idx="0"/>
          </p:cNvCxnSpPr>
          <p:nvPr/>
        </p:nvCxnSpPr>
        <p:spPr>
          <a:xfrm>
            <a:off x="6768244" y="3140968"/>
            <a:ext cx="1512168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5"/>
            <a:endCxn id="33" idx="1"/>
          </p:cNvCxnSpPr>
          <p:nvPr/>
        </p:nvCxnSpPr>
        <p:spPr>
          <a:xfrm>
            <a:off x="7471601" y="2512177"/>
            <a:ext cx="393486" cy="32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600450" y="5476474"/>
            <a:ext cx="1070310" cy="401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9" idx="1"/>
          </p:cNvCxnSpPr>
          <p:nvPr/>
        </p:nvCxnSpPr>
        <p:spPr>
          <a:xfrm flipV="1">
            <a:off x="5553075" y="5484088"/>
            <a:ext cx="1035149" cy="2312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04443" y="4259585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6582" y="450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Parent links to both children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6138"/>
              </p:ext>
            </p:extLst>
          </p:nvPr>
        </p:nvGraphicFramePr>
        <p:xfrm>
          <a:off x="3059832" y="3575566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17293"/>
              </p:ext>
            </p:extLst>
          </p:nvPr>
        </p:nvGraphicFramePr>
        <p:xfrm>
          <a:off x="1403648" y="4367654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61576"/>
              </p:ext>
            </p:extLst>
          </p:nvPr>
        </p:nvGraphicFramePr>
        <p:xfrm>
          <a:off x="395536" y="5591790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27842"/>
              </p:ext>
            </p:extLst>
          </p:nvPr>
        </p:nvGraphicFramePr>
        <p:xfrm>
          <a:off x="2411760" y="5591790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77234"/>
              </p:ext>
            </p:extLst>
          </p:nvPr>
        </p:nvGraphicFramePr>
        <p:xfrm>
          <a:off x="4355976" y="5591790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29029"/>
              </p:ext>
            </p:extLst>
          </p:nvPr>
        </p:nvGraphicFramePr>
        <p:xfrm>
          <a:off x="6300192" y="5591790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09268"/>
              </p:ext>
            </p:extLst>
          </p:nvPr>
        </p:nvGraphicFramePr>
        <p:xfrm>
          <a:off x="4644008" y="4367654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1943708" y="3767207"/>
            <a:ext cx="1654460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935596" y="4550167"/>
            <a:ext cx="100522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2302768" y="4548257"/>
            <a:ext cx="649052" cy="104353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3950593" y="3767207"/>
            <a:ext cx="1233475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07804" y="3757682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3768" y="35730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159979" y="4559692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9218" y="5778892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584" y="4363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77" y="6023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70825" y="576960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0784" y="60145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40186" y="5778892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90145" y="6023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84243" y="5769367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34202" y="60143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351094" y="1972283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5030" y="2548347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999166" y="2556731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9000" y="319216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61733" y="319216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674466" y="319216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87198" y="319216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28" idx="7"/>
          </p:cNvCxnSpPr>
          <p:nvPr/>
        </p:nvCxnSpPr>
        <p:spPr>
          <a:xfrm flipH="1">
            <a:off x="1082343" y="2279596"/>
            <a:ext cx="321478" cy="32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30" idx="0"/>
          </p:cNvCxnSpPr>
          <p:nvPr/>
        </p:nvCxnSpPr>
        <p:spPr>
          <a:xfrm flipH="1">
            <a:off x="629020" y="2855660"/>
            <a:ext cx="198737" cy="336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31" idx="0"/>
          </p:cNvCxnSpPr>
          <p:nvPr/>
        </p:nvCxnSpPr>
        <p:spPr>
          <a:xfrm>
            <a:off x="1082343" y="2855660"/>
            <a:ext cx="159410" cy="336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2" idx="0"/>
          </p:cNvCxnSpPr>
          <p:nvPr/>
        </p:nvCxnSpPr>
        <p:spPr>
          <a:xfrm flipH="1">
            <a:off x="1854486" y="2864044"/>
            <a:ext cx="197407" cy="32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3" idx="0"/>
          </p:cNvCxnSpPr>
          <p:nvPr/>
        </p:nvCxnSpPr>
        <p:spPr>
          <a:xfrm>
            <a:off x="2306479" y="2864044"/>
            <a:ext cx="160739" cy="32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5"/>
            <a:endCxn id="29" idx="1"/>
          </p:cNvCxnSpPr>
          <p:nvPr/>
        </p:nvCxnSpPr>
        <p:spPr>
          <a:xfrm>
            <a:off x="1658407" y="2279596"/>
            <a:ext cx="393486" cy="32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0"/>
          </p:cNvCxnSpPr>
          <p:nvPr/>
        </p:nvCxnSpPr>
        <p:spPr>
          <a:xfrm flipH="1">
            <a:off x="4896036" y="4547743"/>
            <a:ext cx="292808" cy="10440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9" idx="0"/>
          </p:cNvCxnSpPr>
          <p:nvPr/>
        </p:nvCxnSpPr>
        <p:spPr>
          <a:xfrm>
            <a:off x="5541268" y="4557782"/>
            <a:ext cx="1298984" cy="1034008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16411" y="4550167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88550" y="47951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723288" y="1512074"/>
            <a:ext cx="423392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isLeaf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9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numNodes</a:t>
            </a:r>
            <a:r>
              <a:rPr lang="en-US" dirty="0" smtClean="0"/>
              <a:t>: return the number of all nodes</a:t>
            </a:r>
          </a:p>
          <a:p>
            <a:r>
              <a:rPr lang="en-US" dirty="0" smtClean="0"/>
              <a:t>depth: return the depth of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83768" y="2852936"/>
            <a:ext cx="403244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BinaryTree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(){}    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(){}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7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: </a:t>
            </a:r>
            <a:r>
              <a:rPr lang="en-US" dirty="0" err="1"/>
              <a:t>numNodes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numNodes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483768" y="3497767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4572000" y="3497767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67944" y="2561663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3239852" y="2868976"/>
            <a:ext cx="880819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4375257" y="2868976"/>
            <a:ext cx="952827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6404" y="481319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left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9345" y="47986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right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251520" y="2729773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318057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Left Brace 15"/>
          <p:cNvSpPr/>
          <p:nvPr/>
        </p:nvSpPr>
        <p:spPr>
          <a:xfrm>
            <a:off x="1979712" y="1759851"/>
            <a:ext cx="360040" cy="3364660"/>
          </a:xfrm>
          <a:prstGeom prst="leftBrace">
            <a:avLst>
              <a:gd name="adj1" fmla="val 8240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64459"/>
              </p:ext>
            </p:extLst>
          </p:nvPr>
        </p:nvGraphicFramePr>
        <p:xfrm>
          <a:off x="3995936" y="1700808"/>
          <a:ext cx="455712" cy="40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/>
              </a:tblGrid>
              <a:tr h="4066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67944" y="2076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9797" y="3012992"/>
            <a:ext cx="370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1+numNodes(left)+</a:t>
            </a:r>
            <a:r>
              <a:rPr lang="en-US" dirty="0" err="1" smtClean="0">
                <a:solidFill>
                  <a:srgbClr val="C00000"/>
                </a:solidFill>
              </a:rPr>
              <a:t>numNodes</a:t>
            </a:r>
            <a:r>
              <a:rPr lang="en-US" dirty="0" smtClean="0">
                <a:solidFill>
                  <a:srgbClr val="C00000"/>
                </a:solidFill>
              </a:rPr>
              <a:t>(right)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0532" y="5157192"/>
            <a:ext cx="599190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1 +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+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8084" y="1652555"/>
            <a:ext cx="331004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5" name="Explosion 1 24"/>
          <p:cNvSpPr/>
          <p:nvPr/>
        </p:nvSpPr>
        <p:spPr>
          <a:xfrm>
            <a:off x="1124145" y="1948678"/>
            <a:ext cx="2052228" cy="9144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 animBg="1"/>
      <p:bldP spid="19" grpId="0"/>
      <p:bldP spid="20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: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depth()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483768" y="3497767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4572000" y="3497767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67944" y="2561663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3239852" y="2868976"/>
            <a:ext cx="880819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4375257" y="2868976"/>
            <a:ext cx="952827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6404" y="481319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left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9345" y="47986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right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251520" y="2729773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318057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Left Brace 15"/>
          <p:cNvSpPr/>
          <p:nvPr/>
        </p:nvSpPr>
        <p:spPr>
          <a:xfrm>
            <a:off x="1979712" y="1759851"/>
            <a:ext cx="360040" cy="3364660"/>
          </a:xfrm>
          <a:prstGeom prst="leftBrace">
            <a:avLst>
              <a:gd name="adj1" fmla="val 8240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20517"/>
              </p:ext>
            </p:extLst>
          </p:nvPr>
        </p:nvGraphicFramePr>
        <p:xfrm>
          <a:off x="3995936" y="1700808"/>
          <a:ext cx="455712" cy="40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/>
              </a:tblGrid>
              <a:tr h="4066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67944" y="207688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4207" y="3012992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1+max{depth(left),depth(right</a:t>
            </a:r>
            <a:r>
              <a:rPr lang="en-US" dirty="0" smtClean="0">
                <a:solidFill>
                  <a:srgbClr val="C00000"/>
                </a:solidFill>
              </a:rPr>
              <a:t>)}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3748" y="5157192"/>
            <a:ext cx="622869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1 +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88124" y="1628800"/>
            <a:ext cx="284431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5" name="Explosion 1 24"/>
          <p:cNvSpPr/>
          <p:nvPr/>
        </p:nvSpPr>
        <p:spPr>
          <a:xfrm>
            <a:off x="1124145" y="1948678"/>
            <a:ext cx="2052228" cy="9144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 animBg="1"/>
      <p:bldP spid="19" grpId="0"/>
      <p:bldP spid="20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5536"/>
            <a:ext cx="8229600" cy="4937760"/>
          </a:xfrm>
        </p:spPr>
        <p:txBody>
          <a:bodyPr/>
          <a:lstStyle/>
          <a:p>
            <a:r>
              <a:rPr lang="en-US" dirty="0" smtClean="0"/>
              <a:t>Visit all nodes once</a:t>
            </a:r>
          </a:p>
          <a:p>
            <a:pPr lvl="1"/>
            <a:r>
              <a:rPr lang="en-US" dirty="0" smtClean="0"/>
              <a:t>Preorder             	ABDECFHG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               	DBEAHFCG</a:t>
            </a:r>
          </a:p>
          <a:p>
            <a:pPr lvl="1"/>
            <a:r>
              <a:rPr lang="en-US" dirty="0" err="1" smtClean="0"/>
              <a:t>Postorder</a:t>
            </a:r>
            <a:r>
              <a:rPr lang="en-US" dirty="0" smtClean="0"/>
              <a:t>            	DEBHFGCA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22601" y="29249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58505" y="371703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18509" y="3725416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86261" y="468069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90553" y="468069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6461" y="468069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90753" y="468069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761590" y="3328029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122383" y="4120117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3761590" y="4120117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4922583" y="4128501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5521594" y="4128501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4625686" y="3328029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22601" y="56930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4458723" y="5083782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7784" y="162880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10086" y="2204864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627784" y="2492896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782441" y="2853308"/>
            <a:ext cx="3381375" cy="3381375"/>
          </a:xfrm>
          <a:custGeom>
            <a:avLst/>
            <a:gdLst>
              <a:gd name="connsiteX0" fmla="*/ 1343025 w 3381375"/>
              <a:gd name="connsiteY0" fmla="*/ 0 h 3381375"/>
              <a:gd name="connsiteX1" fmla="*/ 1352550 w 3381375"/>
              <a:gd name="connsiteY1" fmla="*/ 476250 h 3381375"/>
              <a:gd name="connsiteX2" fmla="*/ 466725 w 3381375"/>
              <a:gd name="connsiteY2" fmla="*/ 895350 h 3381375"/>
              <a:gd name="connsiteX3" fmla="*/ 447675 w 3381375"/>
              <a:gd name="connsiteY3" fmla="*/ 1266825 h 3381375"/>
              <a:gd name="connsiteX4" fmla="*/ 0 w 3381375"/>
              <a:gd name="connsiteY4" fmla="*/ 1838325 h 3381375"/>
              <a:gd name="connsiteX5" fmla="*/ 9525 w 3381375"/>
              <a:gd name="connsiteY5" fmla="*/ 2314575 h 3381375"/>
              <a:gd name="connsiteX6" fmla="*/ 9525 w 3381375"/>
              <a:gd name="connsiteY6" fmla="*/ 2400300 h 3381375"/>
              <a:gd name="connsiteX7" fmla="*/ 619125 w 3381375"/>
              <a:gd name="connsiteY7" fmla="*/ 2390775 h 3381375"/>
              <a:gd name="connsiteX8" fmla="*/ 619125 w 3381375"/>
              <a:gd name="connsiteY8" fmla="*/ 1847850 h 3381375"/>
              <a:gd name="connsiteX9" fmla="*/ 504825 w 3381375"/>
              <a:gd name="connsiteY9" fmla="*/ 1752600 h 3381375"/>
              <a:gd name="connsiteX10" fmla="*/ 657225 w 3381375"/>
              <a:gd name="connsiteY10" fmla="*/ 1409700 h 3381375"/>
              <a:gd name="connsiteX11" fmla="*/ 933450 w 3381375"/>
              <a:gd name="connsiteY11" fmla="*/ 1409700 h 3381375"/>
              <a:gd name="connsiteX12" fmla="*/ 1047750 w 3381375"/>
              <a:gd name="connsiteY12" fmla="*/ 1733550 h 3381375"/>
              <a:gd name="connsiteX13" fmla="*/ 933450 w 3381375"/>
              <a:gd name="connsiteY13" fmla="*/ 1857375 h 3381375"/>
              <a:gd name="connsiteX14" fmla="*/ 933450 w 3381375"/>
              <a:gd name="connsiteY14" fmla="*/ 2381250 h 3381375"/>
              <a:gd name="connsiteX15" fmla="*/ 1524000 w 3381375"/>
              <a:gd name="connsiteY15" fmla="*/ 2362200 h 3381375"/>
              <a:gd name="connsiteX16" fmla="*/ 1524000 w 3381375"/>
              <a:gd name="connsiteY16" fmla="*/ 1800225 h 3381375"/>
              <a:gd name="connsiteX17" fmla="*/ 1114425 w 3381375"/>
              <a:gd name="connsiteY17" fmla="*/ 1285875 h 3381375"/>
              <a:gd name="connsiteX18" fmla="*/ 1104900 w 3381375"/>
              <a:gd name="connsiteY18" fmla="*/ 933450 h 3381375"/>
              <a:gd name="connsiteX19" fmla="*/ 1485900 w 3381375"/>
              <a:gd name="connsiteY19" fmla="*/ 590550 h 3381375"/>
              <a:gd name="connsiteX20" fmla="*/ 1828800 w 3381375"/>
              <a:gd name="connsiteY20" fmla="*/ 600075 h 3381375"/>
              <a:gd name="connsiteX21" fmla="*/ 2209800 w 3381375"/>
              <a:gd name="connsiteY21" fmla="*/ 933450 h 3381375"/>
              <a:gd name="connsiteX22" fmla="*/ 2228850 w 3381375"/>
              <a:gd name="connsiteY22" fmla="*/ 1276350 h 3381375"/>
              <a:gd name="connsiteX23" fmla="*/ 1790700 w 3381375"/>
              <a:gd name="connsiteY23" fmla="*/ 1857375 h 3381375"/>
              <a:gd name="connsiteX24" fmla="*/ 1800225 w 3381375"/>
              <a:gd name="connsiteY24" fmla="*/ 2333625 h 3381375"/>
              <a:gd name="connsiteX25" fmla="*/ 1571625 w 3381375"/>
              <a:gd name="connsiteY25" fmla="*/ 2733675 h 3381375"/>
              <a:gd name="connsiteX26" fmla="*/ 1323975 w 3381375"/>
              <a:gd name="connsiteY26" fmla="*/ 2952750 h 3381375"/>
              <a:gd name="connsiteX27" fmla="*/ 1343025 w 3381375"/>
              <a:gd name="connsiteY27" fmla="*/ 3333750 h 3381375"/>
              <a:gd name="connsiteX28" fmla="*/ 1343025 w 3381375"/>
              <a:gd name="connsiteY28" fmla="*/ 3381375 h 3381375"/>
              <a:gd name="connsiteX29" fmla="*/ 2000250 w 3381375"/>
              <a:gd name="connsiteY29" fmla="*/ 3371850 h 3381375"/>
              <a:gd name="connsiteX30" fmla="*/ 1990725 w 3381375"/>
              <a:gd name="connsiteY30" fmla="*/ 2895600 h 3381375"/>
              <a:gd name="connsiteX31" fmla="*/ 1838325 w 3381375"/>
              <a:gd name="connsiteY31" fmla="*/ 2762250 h 3381375"/>
              <a:gd name="connsiteX32" fmla="*/ 2009775 w 3381375"/>
              <a:gd name="connsiteY32" fmla="*/ 2400300 h 3381375"/>
              <a:gd name="connsiteX33" fmla="*/ 2457450 w 3381375"/>
              <a:gd name="connsiteY33" fmla="*/ 2400300 h 3381375"/>
              <a:gd name="connsiteX34" fmla="*/ 2447925 w 3381375"/>
              <a:gd name="connsiteY34" fmla="*/ 1828800 h 3381375"/>
              <a:gd name="connsiteX35" fmla="*/ 2305050 w 3381375"/>
              <a:gd name="connsiteY35" fmla="*/ 1752600 h 3381375"/>
              <a:gd name="connsiteX36" fmla="*/ 2419350 w 3381375"/>
              <a:gd name="connsiteY36" fmla="*/ 1438275 h 3381375"/>
              <a:gd name="connsiteX37" fmla="*/ 2695575 w 3381375"/>
              <a:gd name="connsiteY37" fmla="*/ 1447800 h 3381375"/>
              <a:gd name="connsiteX38" fmla="*/ 2828925 w 3381375"/>
              <a:gd name="connsiteY38" fmla="*/ 1733550 h 3381375"/>
              <a:gd name="connsiteX39" fmla="*/ 2705100 w 3381375"/>
              <a:gd name="connsiteY39" fmla="*/ 1895475 h 3381375"/>
              <a:gd name="connsiteX40" fmla="*/ 2705100 w 3381375"/>
              <a:gd name="connsiteY40" fmla="*/ 2390775 h 3381375"/>
              <a:gd name="connsiteX41" fmla="*/ 3381375 w 3381375"/>
              <a:gd name="connsiteY41" fmla="*/ 2390775 h 3381375"/>
              <a:gd name="connsiteX42" fmla="*/ 3381375 w 3381375"/>
              <a:gd name="connsiteY42" fmla="*/ 1762125 h 3381375"/>
              <a:gd name="connsiteX43" fmla="*/ 2933700 w 3381375"/>
              <a:gd name="connsiteY43" fmla="*/ 1285875 h 3381375"/>
              <a:gd name="connsiteX44" fmla="*/ 2933700 w 3381375"/>
              <a:gd name="connsiteY44" fmla="*/ 847725 h 3381375"/>
              <a:gd name="connsiteX45" fmla="*/ 2000250 w 3381375"/>
              <a:gd name="connsiteY45" fmla="*/ 466725 h 3381375"/>
              <a:gd name="connsiteX46" fmla="*/ 1981200 w 3381375"/>
              <a:gd name="connsiteY46" fmla="*/ 0 h 3381375"/>
              <a:gd name="connsiteX47" fmla="*/ 1343025 w 3381375"/>
              <a:gd name="connsiteY47" fmla="*/ 0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381375" h="3381375">
                <a:moveTo>
                  <a:pt x="1343025" y="0"/>
                </a:moveTo>
                <a:lnTo>
                  <a:pt x="1352550" y="476250"/>
                </a:lnTo>
                <a:lnTo>
                  <a:pt x="466725" y="895350"/>
                </a:lnTo>
                <a:lnTo>
                  <a:pt x="447675" y="1266825"/>
                </a:lnTo>
                <a:lnTo>
                  <a:pt x="0" y="1838325"/>
                </a:lnTo>
                <a:lnTo>
                  <a:pt x="9525" y="2314575"/>
                </a:lnTo>
                <a:lnTo>
                  <a:pt x="9525" y="2400300"/>
                </a:lnTo>
                <a:lnTo>
                  <a:pt x="619125" y="2390775"/>
                </a:lnTo>
                <a:lnTo>
                  <a:pt x="619125" y="1847850"/>
                </a:lnTo>
                <a:lnTo>
                  <a:pt x="504825" y="1752600"/>
                </a:lnTo>
                <a:lnTo>
                  <a:pt x="657225" y="1409700"/>
                </a:lnTo>
                <a:lnTo>
                  <a:pt x="933450" y="1409700"/>
                </a:lnTo>
                <a:lnTo>
                  <a:pt x="1047750" y="1733550"/>
                </a:lnTo>
                <a:lnTo>
                  <a:pt x="933450" y="1857375"/>
                </a:lnTo>
                <a:lnTo>
                  <a:pt x="933450" y="2381250"/>
                </a:lnTo>
                <a:lnTo>
                  <a:pt x="1524000" y="2362200"/>
                </a:lnTo>
                <a:lnTo>
                  <a:pt x="1524000" y="1800225"/>
                </a:lnTo>
                <a:lnTo>
                  <a:pt x="1114425" y="1285875"/>
                </a:lnTo>
                <a:lnTo>
                  <a:pt x="1104900" y="933450"/>
                </a:lnTo>
                <a:lnTo>
                  <a:pt x="1485900" y="590550"/>
                </a:lnTo>
                <a:lnTo>
                  <a:pt x="1828800" y="600075"/>
                </a:lnTo>
                <a:lnTo>
                  <a:pt x="2209800" y="933450"/>
                </a:lnTo>
                <a:lnTo>
                  <a:pt x="2228850" y="1276350"/>
                </a:lnTo>
                <a:lnTo>
                  <a:pt x="1790700" y="1857375"/>
                </a:lnTo>
                <a:lnTo>
                  <a:pt x="1800225" y="2333625"/>
                </a:lnTo>
                <a:lnTo>
                  <a:pt x="1571625" y="2733675"/>
                </a:lnTo>
                <a:lnTo>
                  <a:pt x="1323975" y="2952750"/>
                </a:lnTo>
                <a:lnTo>
                  <a:pt x="1343025" y="3333750"/>
                </a:lnTo>
                <a:lnTo>
                  <a:pt x="1343025" y="3381375"/>
                </a:lnTo>
                <a:lnTo>
                  <a:pt x="2000250" y="3371850"/>
                </a:lnTo>
                <a:lnTo>
                  <a:pt x="1990725" y="2895600"/>
                </a:lnTo>
                <a:lnTo>
                  <a:pt x="1838325" y="2762250"/>
                </a:lnTo>
                <a:lnTo>
                  <a:pt x="2009775" y="2400300"/>
                </a:lnTo>
                <a:lnTo>
                  <a:pt x="2457450" y="2400300"/>
                </a:lnTo>
                <a:lnTo>
                  <a:pt x="2447925" y="1828800"/>
                </a:lnTo>
                <a:lnTo>
                  <a:pt x="2305050" y="1752600"/>
                </a:lnTo>
                <a:lnTo>
                  <a:pt x="2419350" y="1438275"/>
                </a:lnTo>
                <a:lnTo>
                  <a:pt x="2695575" y="1447800"/>
                </a:lnTo>
                <a:lnTo>
                  <a:pt x="2828925" y="1733550"/>
                </a:lnTo>
                <a:lnTo>
                  <a:pt x="2705100" y="1895475"/>
                </a:lnTo>
                <a:lnTo>
                  <a:pt x="2705100" y="2390775"/>
                </a:lnTo>
                <a:lnTo>
                  <a:pt x="3381375" y="2390775"/>
                </a:lnTo>
                <a:lnTo>
                  <a:pt x="3381375" y="1762125"/>
                </a:lnTo>
                <a:lnTo>
                  <a:pt x="2933700" y="1285875"/>
                </a:lnTo>
                <a:lnTo>
                  <a:pt x="2933700" y="847725"/>
                </a:lnTo>
                <a:lnTo>
                  <a:pt x="2000250" y="466725"/>
                </a:lnTo>
                <a:lnTo>
                  <a:pt x="1981200" y="0"/>
                </a:lnTo>
                <a:lnTo>
                  <a:pt x="1343025" y="0"/>
                </a:lnTo>
                <a:close/>
              </a:path>
            </a:pathLst>
          </a:cu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24325" y="297715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238500" y="3786783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771800" y="479575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718545" y="4797152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991100" y="379630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72000" y="4796433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4800" y="5825133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467350" y="478690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959993" y="5257775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45768" y="4267175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883918" y="522920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93493" y="34575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312543" y="62388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26893" y="52482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207893" y="42957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674618" y="52482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399681" y="4777011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295775" y="4774704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894132" y="3809138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773554" y="5825133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216302" y="4784712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163816" y="4774704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725963" y="3785270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773554" y="2958387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078585" y="2780928"/>
            <a:ext cx="712093" cy="11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685F5A-603D-4CA4-B913-11CE5CC4F86C}"/>
</file>

<file path=customXml/itemProps2.xml><?xml version="1.0" encoding="utf-8"?>
<ds:datastoreItem xmlns:ds="http://schemas.openxmlformats.org/officeDocument/2006/customXml" ds:itemID="{876CA811-7BA0-4A7D-9EA7-83E4ECFDFECF}"/>
</file>

<file path=customXml/itemProps3.xml><?xml version="1.0" encoding="utf-8"?>
<ds:datastoreItem xmlns:ds="http://schemas.openxmlformats.org/officeDocument/2006/customXml" ds:itemID="{4414D113-0044-4D66-9758-7216623CF133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450</TotalTime>
  <Words>930</Words>
  <Application>Microsoft Office PowerPoint</Application>
  <PresentationFormat>On-screen Show (4:3)</PresentationFormat>
  <Paragraphs>326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Origin</vt:lpstr>
      <vt:lpstr>Equation</vt:lpstr>
      <vt:lpstr>สมการ</vt:lpstr>
      <vt:lpstr>Binary Tree</vt:lpstr>
      <vt:lpstr>Tree</vt:lpstr>
      <vt:lpstr>Implement tree with array</vt:lpstr>
      <vt:lpstr>Implement with link list</vt:lpstr>
      <vt:lpstr>Binary Tree</vt:lpstr>
      <vt:lpstr>Binary Tree Class</vt:lpstr>
      <vt:lpstr>BinaryTree: numNodes</vt:lpstr>
      <vt:lpstr>BinaryTree: depth</vt:lpstr>
      <vt:lpstr>Tree Traversal</vt:lpstr>
      <vt:lpstr>Expression</vt:lpstr>
      <vt:lpstr>BinaryTree: toArray</vt:lpstr>
      <vt:lpstr>Huffman Code</vt:lpstr>
      <vt:lpstr>Why we need Huffman Code?</vt:lpstr>
      <vt:lpstr>Measuring Information</vt:lpstr>
      <vt:lpstr>Entropy</vt:lpstr>
      <vt:lpstr>Huffman Code</vt:lpstr>
      <vt:lpstr>Huffman Coding</vt:lpstr>
      <vt:lpstr>Huffman Tree</vt:lpstr>
      <vt:lpstr>HuffmanTree class</vt:lpstr>
      <vt:lpstr>Class work 1: Binary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TON</dc:creator>
  <cp:lastModifiedBy>TON</cp:lastModifiedBy>
  <cp:revision>32</cp:revision>
  <dcterms:created xsi:type="dcterms:W3CDTF">2012-07-29T12:42:59Z</dcterms:created>
  <dcterms:modified xsi:type="dcterms:W3CDTF">2012-07-31T06:48:29Z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