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9" r:id="rId5"/>
    <p:sldId id="260" r:id="rId6"/>
    <p:sldId id="265" r:id="rId7"/>
    <p:sldId id="261" r:id="rId8"/>
    <p:sldId id="262" r:id="rId9"/>
    <p:sldId id="266" r:id="rId10"/>
    <p:sldId id="267" r:id="rId11"/>
    <p:sldId id="268" r:id="rId12"/>
    <p:sldId id="269" r:id="rId13"/>
    <p:sldId id="271" r:id="rId14"/>
    <p:sldId id="263" r:id="rId15"/>
    <p:sldId id="270" r:id="rId1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7" autoAdjust="0"/>
  </p:normalViewPr>
  <p:slideViewPr>
    <p:cSldViewPr>
      <p:cViewPr varScale="1">
        <p:scale>
          <a:sx n="81" d="100"/>
          <a:sy n="81" d="100"/>
        </p:scale>
        <p:origin x="-78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2-3-4 and Red-Black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7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2: Parent </a:t>
            </a:r>
            <a:r>
              <a:rPr lang="en-US" dirty="0"/>
              <a:t>of new node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and its sibling is </a:t>
            </a:r>
            <a:r>
              <a:rPr lang="en-US" dirty="0" smtClean="0">
                <a:solidFill>
                  <a:schemeClr val="tx1"/>
                </a:solidFill>
              </a:rPr>
              <a:t>black </a:t>
            </a:r>
            <a:r>
              <a:rPr lang="en-US" dirty="0" smtClean="0"/>
              <a:t>in </a:t>
            </a:r>
            <a:r>
              <a:rPr lang="en-US" dirty="0" err="1" smtClean="0">
                <a:solidFill>
                  <a:srgbClr val="00B050"/>
                </a:solidFill>
              </a:rPr>
              <a:t>Zig-Zig</a:t>
            </a:r>
            <a:r>
              <a:rPr lang="en-US" dirty="0" smtClean="0"/>
              <a:t> pattern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/>
              <a:t>Rotation parent up </a:t>
            </a:r>
            <a:endParaRPr lang="en-US" dirty="0" smtClean="0"/>
          </a:p>
          <a:p>
            <a:pPr lvl="1"/>
            <a:r>
              <a:rPr lang="en-US" dirty="0" smtClean="0"/>
              <a:t>Invert </a:t>
            </a:r>
            <a:r>
              <a:rPr lang="en-US" dirty="0"/>
              <a:t>color of the parent and grandparent</a:t>
            </a:r>
          </a:p>
        </p:txBody>
      </p:sp>
      <p:cxnSp>
        <p:nvCxnSpPr>
          <p:cNvPr id="5" name="Straight Arrow Connector 4"/>
          <p:cNvCxnSpPr>
            <a:stCxn id="7" idx="5"/>
          </p:cNvCxnSpPr>
          <p:nvPr/>
        </p:nvCxnSpPr>
        <p:spPr>
          <a:xfrm>
            <a:off x="2570055" y="3871945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</p:cNvCxnSpPr>
          <p:nvPr/>
        </p:nvCxnSpPr>
        <p:spPr>
          <a:xfrm flipH="1">
            <a:off x="2153871" y="3871945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67744" y="3564632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7" idx="7"/>
          </p:cNvCxnSpPr>
          <p:nvPr/>
        </p:nvCxnSpPr>
        <p:spPr>
          <a:xfrm flipH="1">
            <a:off x="2570055" y="3276600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65433" y="4144516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220732" y="4725144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5"/>
            <a:endCxn id="10" idx="0"/>
          </p:cNvCxnSpPr>
          <p:nvPr/>
        </p:nvCxnSpPr>
        <p:spPr>
          <a:xfrm>
            <a:off x="2267744" y="4451829"/>
            <a:ext cx="133008" cy="27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91680" y="471676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13" idx="0"/>
          </p:cNvCxnSpPr>
          <p:nvPr/>
        </p:nvCxnSpPr>
        <p:spPr>
          <a:xfrm flipH="1">
            <a:off x="1868770" y="4451829"/>
            <a:ext cx="148531" cy="26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5"/>
          </p:cNvCxnSpPr>
          <p:nvPr/>
        </p:nvCxnSpPr>
        <p:spPr>
          <a:xfrm>
            <a:off x="7256436" y="4448009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840252" y="4448009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954125" y="4140696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24" idx="5"/>
            <a:endCxn id="22" idx="0"/>
          </p:cNvCxnSpPr>
          <p:nvPr/>
        </p:nvCxnSpPr>
        <p:spPr>
          <a:xfrm>
            <a:off x="6896396" y="3943953"/>
            <a:ext cx="23481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594085" y="3636640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6660232" y="4716760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28184" y="4140696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4" idx="3"/>
            <a:endCxn id="27" idx="0"/>
          </p:cNvCxnSpPr>
          <p:nvPr/>
        </p:nvCxnSpPr>
        <p:spPr>
          <a:xfrm flipH="1">
            <a:off x="6405274" y="3943953"/>
            <a:ext cx="24067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8" idx="5"/>
          </p:cNvCxnSpPr>
          <p:nvPr/>
        </p:nvCxnSpPr>
        <p:spPr>
          <a:xfrm>
            <a:off x="4952180" y="4448009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3"/>
          </p:cNvCxnSpPr>
          <p:nvPr/>
        </p:nvCxnSpPr>
        <p:spPr>
          <a:xfrm flipH="1">
            <a:off x="4535996" y="4448009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49869" y="414069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40" idx="5"/>
            <a:endCxn id="38" idx="0"/>
          </p:cNvCxnSpPr>
          <p:nvPr/>
        </p:nvCxnSpPr>
        <p:spPr>
          <a:xfrm>
            <a:off x="4592140" y="3943953"/>
            <a:ext cx="23481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289829" y="363664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4355976" y="4716760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23928" y="4140696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0" idx="3"/>
            <a:endCxn id="42" idx="0"/>
          </p:cNvCxnSpPr>
          <p:nvPr/>
        </p:nvCxnSpPr>
        <p:spPr>
          <a:xfrm flipH="1">
            <a:off x="4101018" y="3943953"/>
            <a:ext cx="24067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03848" y="414069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436096" y="4137347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535996" y="3295881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863322" y="3320180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526911" y="414451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934970" y="472514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39226" y="472514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0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4" grpId="0" animBg="1"/>
      <p:bldP spid="25" grpId="0" animBg="1"/>
      <p:bldP spid="2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3: </a:t>
            </a:r>
            <a:r>
              <a:rPr lang="en-US" dirty="0"/>
              <a:t>Parent of new node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its sibling is </a:t>
            </a:r>
            <a:r>
              <a:rPr lang="en-US" dirty="0">
                <a:solidFill>
                  <a:schemeClr val="tx1"/>
                </a:solidFill>
              </a:rPr>
              <a:t>black </a:t>
            </a:r>
            <a:r>
              <a:rPr lang="en-US" dirty="0"/>
              <a:t>in </a:t>
            </a:r>
            <a:r>
              <a:rPr lang="en-US" dirty="0" err="1" smtClean="0">
                <a:solidFill>
                  <a:srgbClr val="00B050"/>
                </a:solidFill>
              </a:rPr>
              <a:t>Zig-Zag</a:t>
            </a:r>
            <a:r>
              <a:rPr lang="en-US" dirty="0" smtClean="0"/>
              <a:t> </a:t>
            </a:r>
            <a:r>
              <a:rPr lang="en-US" dirty="0"/>
              <a:t>pattern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Double rotations</a:t>
            </a:r>
          </a:p>
          <a:p>
            <a:pPr lvl="1"/>
            <a:r>
              <a:rPr lang="en-US" dirty="0" smtClean="0"/>
              <a:t>Invert </a:t>
            </a:r>
            <a:r>
              <a:rPr lang="en-US" dirty="0"/>
              <a:t>color of the new node and grandparent</a:t>
            </a:r>
          </a:p>
          <a:p>
            <a:pPr lvl="1"/>
            <a:endParaRPr lang="en-US" dirty="0" smtClean="0"/>
          </a:p>
        </p:txBody>
      </p:sp>
      <p:cxnSp>
        <p:nvCxnSpPr>
          <p:cNvPr id="5" name="Straight Arrow Connector 4"/>
          <p:cNvCxnSpPr>
            <a:stCxn id="7" idx="5"/>
          </p:cNvCxnSpPr>
          <p:nvPr/>
        </p:nvCxnSpPr>
        <p:spPr>
          <a:xfrm>
            <a:off x="1236322" y="3952337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</p:cNvCxnSpPr>
          <p:nvPr/>
        </p:nvCxnSpPr>
        <p:spPr>
          <a:xfrm flipH="1">
            <a:off x="820138" y="3952337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34011" y="364502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7" idx="7"/>
          </p:cNvCxnSpPr>
          <p:nvPr/>
        </p:nvCxnSpPr>
        <p:spPr>
          <a:xfrm flipH="1">
            <a:off x="1236322" y="3356992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1700" y="4224908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323528" y="480870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0"/>
          </p:cNvCxnSpPr>
          <p:nvPr/>
        </p:nvCxnSpPr>
        <p:spPr>
          <a:xfrm flipH="1">
            <a:off x="503548" y="4532221"/>
            <a:ext cx="180020" cy="27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3347" y="4797152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9" idx="5"/>
            <a:endCxn id="12" idx="0"/>
          </p:cNvCxnSpPr>
          <p:nvPr/>
        </p:nvCxnSpPr>
        <p:spPr>
          <a:xfrm>
            <a:off x="934011" y="4532221"/>
            <a:ext cx="176426" cy="26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5"/>
          </p:cNvCxnSpPr>
          <p:nvPr/>
        </p:nvCxnSpPr>
        <p:spPr>
          <a:xfrm>
            <a:off x="3402423" y="4024345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3"/>
            <a:endCxn id="30" idx="0"/>
          </p:cNvCxnSpPr>
          <p:nvPr/>
        </p:nvCxnSpPr>
        <p:spPr>
          <a:xfrm flipH="1">
            <a:off x="2989170" y="4024345"/>
            <a:ext cx="16281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00112" y="3717032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30" idx="3"/>
            <a:endCxn id="28" idx="0"/>
          </p:cNvCxnSpPr>
          <p:nvPr/>
        </p:nvCxnSpPr>
        <p:spPr>
          <a:xfrm flipH="1">
            <a:off x="2695277" y="4600409"/>
            <a:ext cx="16867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18187" y="486916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2230155" y="5445224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12080" y="4293096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stCxn id="28" idx="3"/>
            <a:endCxn id="29" idx="0"/>
          </p:cNvCxnSpPr>
          <p:nvPr/>
        </p:nvCxnSpPr>
        <p:spPr>
          <a:xfrm flipH="1">
            <a:off x="2410175" y="5176473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1870115" y="422108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102363" y="4217739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274271" y="3376273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3" idx="5"/>
          </p:cNvCxnSpPr>
          <p:nvPr/>
        </p:nvCxnSpPr>
        <p:spPr>
          <a:xfrm>
            <a:off x="6060858" y="4672417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7" idx="5"/>
            <a:endCxn id="53" idx="0"/>
          </p:cNvCxnSpPr>
          <p:nvPr/>
        </p:nvCxnSpPr>
        <p:spPr>
          <a:xfrm>
            <a:off x="5778687" y="4096353"/>
            <a:ext cx="15695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758547" y="436510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7" idx="3"/>
            <a:endCxn id="55" idx="0"/>
          </p:cNvCxnSpPr>
          <p:nvPr/>
        </p:nvCxnSpPr>
        <p:spPr>
          <a:xfrm flipH="1">
            <a:off x="5359573" y="4096353"/>
            <a:ext cx="16867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82483" y="436510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4894451" y="4941168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76376" y="378904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55" idx="3"/>
            <a:endCxn id="56" idx="0"/>
          </p:cNvCxnSpPr>
          <p:nvPr/>
        </p:nvCxnSpPr>
        <p:spPr>
          <a:xfrm flipH="1">
            <a:off x="5074471" y="4672417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650535" y="3448281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>
            <a:off x="6522077" y="4217739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9" idx="5"/>
          </p:cNvCxnSpPr>
          <p:nvPr/>
        </p:nvCxnSpPr>
        <p:spPr>
          <a:xfrm>
            <a:off x="8480572" y="4672417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3" idx="5"/>
            <a:endCxn id="69" idx="0"/>
          </p:cNvCxnSpPr>
          <p:nvPr/>
        </p:nvCxnSpPr>
        <p:spPr>
          <a:xfrm>
            <a:off x="8198401" y="4096353"/>
            <a:ext cx="15695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178261" y="436510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73" idx="3"/>
            <a:endCxn id="71" idx="0"/>
          </p:cNvCxnSpPr>
          <p:nvPr/>
        </p:nvCxnSpPr>
        <p:spPr>
          <a:xfrm flipH="1">
            <a:off x="7779287" y="4096353"/>
            <a:ext cx="16867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602197" y="436510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>
          <a:xfrm>
            <a:off x="7314165" y="4941168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896090" y="3789040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>
            <a:stCxn id="71" idx="3"/>
            <a:endCxn id="72" idx="0"/>
          </p:cNvCxnSpPr>
          <p:nvPr/>
        </p:nvCxnSpPr>
        <p:spPr>
          <a:xfrm flipH="1">
            <a:off x="7494185" y="4672417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070249" y="3448281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193178" y="4230728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402423" y="430464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060858" y="4934262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480572" y="4941168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53" grpId="0" animBg="1"/>
      <p:bldP spid="55" grpId="0" animBg="1"/>
      <p:bldP spid="56" grpId="0" animBg="1"/>
      <p:bldP spid="57" grpId="0" animBg="1"/>
      <p:bldP spid="65" grpId="0" animBg="1"/>
      <p:bldP spid="69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4: </a:t>
            </a:r>
            <a:r>
              <a:rPr lang="en-US" dirty="0"/>
              <a:t>Parent of new node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its sibling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dirty="0" smtClean="0"/>
              <a:t>Promotion</a:t>
            </a:r>
            <a:endParaRPr lang="th-TH" dirty="0"/>
          </a:p>
        </p:txBody>
      </p:sp>
      <p:cxnSp>
        <p:nvCxnSpPr>
          <p:cNvPr id="5" name="Straight Arrow Connector 4"/>
          <p:cNvCxnSpPr>
            <a:stCxn id="7" idx="5"/>
          </p:cNvCxnSpPr>
          <p:nvPr/>
        </p:nvCxnSpPr>
        <p:spPr>
          <a:xfrm>
            <a:off x="3154911" y="3376273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</p:cNvCxnSpPr>
          <p:nvPr/>
        </p:nvCxnSpPr>
        <p:spPr>
          <a:xfrm flipH="1">
            <a:off x="2738727" y="3376273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52600" y="3068960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7" idx="7"/>
          </p:cNvCxnSpPr>
          <p:nvPr/>
        </p:nvCxnSpPr>
        <p:spPr>
          <a:xfrm flipH="1">
            <a:off x="3154911" y="2780928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50289" y="364884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805588" y="422947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5"/>
            <a:endCxn id="10" idx="0"/>
          </p:cNvCxnSpPr>
          <p:nvPr/>
        </p:nvCxnSpPr>
        <p:spPr>
          <a:xfrm>
            <a:off x="2852600" y="3956157"/>
            <a:ext cx="133008" cy="27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76536" y="4221088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9" idx="3"/>
            <a:endCxn id="12" idx="0"/>
          </p:cNvCxnSpPr>
          <p:nvPr/>
        </p:nvCxnSpPr>
        <p:spPr>
          <a:xfrm flipH="1">
            <a:off x="2453626" y="3956157"/>
            <a:ext cx="148531" cy="26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37701" y="365466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20" idx="5"/>
          </p:cNvCxnSpPr>
          <p:nvPr/>
        </p:nvCxnSpPr>
        <p:spPr>
          <a:xfrm>
            <a:off x="6251255" y="3376273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3"/>
          </p:cNvCxnSpPr>
          <p:nvPr/>
        </p:nvCxnSpPr>
        <p:spPr>
          <a:xfrm flipH="1">
            <a:off x="5835071" y="3376273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8944" y="306896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20" idx="7"/>
          </p:cNvCxnSpPr>
          <p:nvPr/>
        </p:nvCxnSpPr>
        <p:spPr>
          <a:xfrm flipH="1">
            <a:off x="6251255" y="2780928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46633" y="364884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5901932" y="422947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5"/>
            <a:endCxn id="23" idx="0"/>
          </p:cNvCxnSpPr>
          <p:nvPr/>
        </p:nvCxnSpPr>
        <p:spPr>
          <a:xfrm>
            <a:off x="5948944" y="3956157"/>
            <a:ext cx="133008" cy="27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372880" y="4221088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22" idx="3"/>
            <a:endCxn id="25" idx="0"/>
          </p:cNvCxnSpPr>
          <p:nvPr/>
        </p:nvCxnSpPr>
        <p:spPr>
          <a:xfrm flipH="1">
            <a:off x="5549970" y="3956157"/>
            <a:ext cx="148531" cy="26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4045" y="365466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283968" y="3641675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8273760">
            <a:off x="5504270" y="2757310"/>
            <a:ext cx="614999" cy="297673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Red-black is a way to implement 2-3-4 tree</a:t>
            </a:r>
          </a:p>
          <a:p>
            <a:r>
              <a:rPr lang="en-US" dirty="0" smtClean="0"/>
              <a:t>The complexity of these trees is O(log n)</a:t>
            </a:r>
          </a:p>
          <a:p>
            <a:r>
              <a:rPr lang="en-US" dirty="0" smtClean="0"/>
              <a:t>The color in the node of red-black tree is only 1 bit</a:t>
            </a:r>
          </a:p>
          <a:p>
            <a:pPr lvl="1"/>
            <a:r>
              <a:rPr lang="en-US" dirty="0" smtClean="0"/>
              <a:t>AVL tree requires 32 bits for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Treap</a:t>
            </a:r>
            <a:r>
              <a:rPr lang="en-US" dirty="0" smtClean="0"/>
              <a:t> node requires 64 bits for double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2-3-4 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ให้นักศึกษาสร้าง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Animation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ด้วย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Microsoft PowerPoint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สำหรับแสดงการเพิ่มข้อมูล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41, 42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44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ตามลำดับ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ลงในต้นไม้ที่กำหนดให้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37522" y="3443114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63688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0,5,10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5536" y="4202832"/>
            <a:ext cx="549597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231740" y="4486275"/>
            <a:ext cx="978185" cy="48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42283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12,13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>
          <a:xfrm>
            <a:off x="3410335" y="4520580"/>
            <a:ext cx="0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437522" y="4202832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30,40,45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3410335" y="3760862"/>
            <a:ext cx="1364458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10" idx="0"/>
          </p:cNvCxnSpPr>
          <p:nvPr/>
        </p:nvCxnSpPr>
        <p:spPr>
          <a:xfrm>
            <a:off x="4905574" y="3760862"/>
            <a:ext cx="0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995936" y="497014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81538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29610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68144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4252733" y="4520580"/>
            <a:ext cx="328805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>
            <a:off x="4838335" y="4520580"/>
            <a:ext cx="0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5095132" y="4520580"/>
            <a:ext cx="391275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>
            <a:off x="5288657" y="4490839"/>
            <a:ext cx="836284" cy="49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81738" y="4202832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5260095" y="3747145"/>
            <a:ext cx="1378440" cy="45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444208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6638535" y="4520580"/>
            <a:ext cx="62470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076654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838950" y="4486275"/>
            <a:ext cx="494501" cy="49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</a:t>
            </a:r>
            <a:r>
              <a:rPr lang="en-US" dirty="0" smtClean="0"/>
              <a:t>2: </a:t>
            </a:r>
            <a:r>
              <a:rPr lang="en-US" dirty="0" err="1" smtClean="0"/>
              <a:t>Reb</a:t>
            </a:r>
            <a:r>
              <a:rPr lang="en-US" dirty="0" smtClean="0"/>
              <a:t>-Black</a:t>
            </a:r>
            <a:r>
              <a:rPr lang="en-US" dirty="0" smtClean="0"/>
              <a:t> </a:t>
            </a:r>
            <a:r>
              <a:rPr lang="en-US" dirty="0" smtClean="0"/>
              <a:t>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ให้นักศึกษาสร้าง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Animation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ด้วย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Microsoft PowerPoint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สำหรับแสดงการเพิ่มข้อมูล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10, 3, 2, 15, 7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20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ตามลำดับ ลงในต้นไม้แดงดำ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792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2-3-4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of B-tree which is used in </a:t>
            </a:r>
            <a:r>
              <a:rPr lang="en-US" dirty="0" smtClean="0">
                <a:solidFill>
                  <a:srgbClr val="00B0F0"/>
                </a:solidFill>
              </a:rPr>
              <a:t>hard disk</a:t>
            </a:r>
          </a:p>
          <a:p>
            <a:r>
              <a:rPr lang="en-US" dirty="0" smtClean="0"/>
              <a:t>Each parent can handle up </a:t>
            </a:r>
            <a:r>
              <a:rPr lang="en-US" dirty="0"/>
              <a:t>to </a:t>
            </a:r>
            <a:r>
              <a:rPr lang="en-US" dirty="0" smtClean="0"/>
              <a:t>4 children</a:t>
            </a:r>
          </a:p>
          <a:p>
            <a:r>
              <a:rPr lang="en-US" dirty="0" smtClean="0"/>
              <a:t>Each node can contain up to 3 data</a:t>
            </a:r>
          </a:p>
          <a:p>
            <a:r>
              <a:rPr lang="en-US" dirty="0" smtClean="0"/>
              <a:t>k-node contains k-1 data in </a:t>
            </a:r>
            <a:r>
              <a:rPr lang="en-US" dirty="0" smtClean="0">
                <a:solidFill>
                  <a:srgbClr val="FF0000"/>
                </a:solidFill>
              </a:rPr>
              <a:t>ascending order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37522" y="3443114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63688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0,5,10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2283" y="4202832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11,15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2231740" y="4520580"/>
            <a:ext cx="837630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942283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12,13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>
          <a:xfrm>
            <a:off x="3410335" y="4520580"/>
            <a:ext cx="0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437522" y="4202832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30,40,45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3410335" y="3760862"/>
            <a:ext cx="1171203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19" idx="0"/>
          </p:cNvCxnSpPr>
          <p:nvPr/>
        </p:nvCxnSpPr>
        <p:spPr>
          <a:xfrm>
            <a:off x="4905574" y="3760862"/>
            <a:ext cx="0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995936" y="497014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581538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29610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68144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6" idx="0"/>
          </p:cNvCxnSpPr>
          <p:nvPr/>
        </p:nvCxnSpPr>
        <p:spPr>
          <a:xfrm flipH="1">
            <a:off x="4252733" y="4520580"/>
            <a:ext cx="328805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>
            <a:off x="4838335" y="4520580"/>
            <a:ext cx="0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8" idx="0"/>
          </p:cNvCxnSpPr>
          <p:nvPr/>
        </p:nvCxnSpPr>
        <p:spPr>
          <a:xfrm>
            <a:off x="5095132" y="4520580"/>
            <a:ext cx="391275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9" idx="0"/>
          </p:cNvCxnSpPr>
          <p:nvPr/>
        </p:nvCxnSpPr>
        <p:spPr>
          <a:xfrm>
            <a:off x="5288657" y="4490839"/>
            <a:ext cx="836284" cy="49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81738" y="4202832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1" idx="0"/>
          </p:cNvCxnSpPr>
          <p:nvPr/>
        </p:nvCxnSpPr>
        <p:spPr>
          <a:xfrm>
            <a:off x="5260095" y="3747145"/>
            <a:ext cx="1378440" cy="45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3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2-3-4 tree?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Minimize depth </a:t>
            </a:r>
            <a:r>
              <a:rPr lang="en-US" dirty="0"/>
              <a:t>by </a:t>
            </a:r>
            <a:r>
              <a:rPr lang="en-US" dirty="0" smtClean="0"/>
              <a:t>maximizing children</a:t>
            </a:r>
          </a:p>
          <a:p>
            <a:r>
              <a:rPr lang="en-US" dirty="0" smtClean="0"/>
              <a:t>Quick access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016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Binary tree: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m-</a:t>
                </a:r>
                <a:r>
                  <a:rPr lang="en-US" dirty="0" err="1" smtClean="0"/>
                  <a:t>ary</a:t>
                </a:r>
                <a:r>
                  <a:rPr lang="en-US" dirty="0" smtClean="0"/>
                  <a:t> tree: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Balanced 2-3-4 tree (null in same level):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4437522" y="3443114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63688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0,5,10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5536" y="4202832"/>
            <a:ext cx="549597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231740" y="4486275"/>
            <a:ext cx="978185" cy="48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42283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12,13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>
          <a:xfrm>
            <a:off x="3410335" y="4520580"/>
            <a:ext cx="0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437522" y="4202832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30,40,45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3410335" y="3760862"/>
            <a:ext cx="1364458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10" idx="0"/>
          </p:cNvCxnSpPr>
          <p:nvPr/>
        </p:nvCxnSpPr>
        <p:spPr>
          <a:xfrm>
            <a:off x="4905574" y="3760862"/>
            <a:ext cx="0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995936" y="497014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81538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29610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68144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4252733" y="4520580"/>
            <a:ext cx="328805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>
            <a:off x="4838335" y="4520580"/>
            <a:ext cx="0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5095132" y="4520580"/>
            <a:ext cx="391275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>
            <a:off x="5288657" y="4490839"/>
            <a:ext cx="836284" cy="49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81738" y="4202832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5260095" y="3747145"/>
            <a:ext cx="1378440" cy="45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444208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1" idx="2"/>
            <a:endCxn id="31" idx="0"/>
          </p:cNvCxnSpPr>
          <p:nvPr/>
        </p:nvCxnSpPr>
        <p:spPr>
          <a:xfrm>
            <a:off x="6638535" y="4520580"/>
            <a:ext cx="62470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76654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>
          <a:xfrm>
            <a:off x="6838950" y="4486275"/>
            <a:ext cx="494501" cy="49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2-3-4 Tree: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x</a:t>
            </a:r>
          </a:p>
          <a:p>
            <a:pPr lvl="1"/>
            <a:r>
              <a:rPr lang="en-US" dirty="0" smtClean="0"/>
              <a:t>Travel down the tree to find place of x</a:t>
            </a:r>
          </a:p>
          <a:p>
            <a:pPr lvl="1"/>
            <a:r>
              <a:rPr lang="en-US" dirty="0" smtClean="0"/>
              <a:t>If the leaf is 2-node, insert x</a:t>
            </a:r>
          </a:p>
          <a:p>
            <a:pPr lvl="1"/>
            <a:r>
              <a:rPr lang="en-US" dirty="0"/>
              <a:t>If the leaf is </a:t>
            </a:r>
            <a:r>
              <a:rPr lang="en-US" dirty="0" smtClean="0"/>
              <a:t>3-node</a:t>
            </a:r>
            <a:r>
              <a:rPr lang="en-US" dirty="0"/>
              <a:t>, insert x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4-node is found, split the leaf and push </a:t>
            </a:r>
            <a:r>
              <a:rPr lang="en-US" dirty="0"/>
              <a:t>the middle value up into the parent node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37522" y="429575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35536" y="5055468"/>
            <a:ext cx="549597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37522" y="5055468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30,40,45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3410335" y="4572000"/>
            <a:ext cx="1111789" cy="48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4905574" y="4613498"/>
            <a:ext cx="0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81738" y="5055468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260095" y="4599781"/>
            <a:ext cx="1378440" cy="45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430065" y="5055468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30,    ,45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3473" y="50554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40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398531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37522" y="429575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</a:t>
            </a:r>
            <a:r>
              <a:rPr lang="en-US" sz="1400" dirty="0" smtClean="0">
                <a:solidFill>
                  <a:srgbClr val="00B050"/>
                </a:solidFill>
              </a:rPr>
              <a:t>40</a:t>
            </a:r>
            <a:r>
              <a:rPr lang="en-US" sz="1400" dirty="0" smtClean="0">
                <a:solidFill>
                  <a:schemeClr val="tx1"/>
                </a:solidFill>
              </a:rPr>
              <a:t>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0762" y="5050482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5083" y="5045497"/>
            <a:ext cx="689220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41</a:t>
            </a:r>
            <a:r>
              <a:rPr lang="en-US" sz="1400" dirty="0" smtClean="0">
                <a:solidFill>
                  <a:schemeClr val="tx1"/>
                </a:solidFill>
              </a:rPr>
              <a:t>,45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4407559" y="4613564"/>
            <a:ext cx="380572" cy="436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5080218" y="4613498"/>
            <a:ext cx="599475" cy="431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01545 0.15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0.00157 -0.1097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3" grpId="0"/>
      <p:bldP spid="13" grpId="1"/>
      <p:bldP spid="13" grpId="2"/>
      <p:bldP spid="11" grpId="0"/>
      <p:bldP spid="11" grpId="1"/>
      <p:bldP spid="11" grpId="2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2-3-4 Tree </a:t>
            </a:r>
            <a:r>
              <a:rPr lang="en-US" dirty="0" smtClean="0">
                <a:sym typeface="Wingdings" pitchFamily="2" charset="2"/>
              </a:rPr>
              <a:t> Red-Black 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Balanced</a:t>
            </a:r>
          </a:p>
          <a:p>
            <a:pPr lvl="1"/>
            <a:r>
              <a:rPr lang="en-US" dirty="0" smtClean="0"/>
              <a:t>O(log n)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Different node structure</a:t>
            </a:r>
          </a:p>
          <a:p>
            <a:pPr lvl="1"/>
            <a:endParaRPr lang="en-US" dirty="0"/>
          </a:p>
          <a:p>
            <a:r>
              <a:rPr lang="en-US" dirty="0"/>
              <a:t>Can we get 2-3-4 tree advantages in a </a:t>
            </a:r>
            <a:r>
              <a:rPr lang="en-US" dirty="0" smtClean="0"/>
              <a:t>binary tree </a:t>
            </a:r>
            <a:r>
              <a:rPr lang="en-US" dirty="0"/>
              <a:t>format</a:t>
            </a:r>
            <a:r>
              <a:rPr lang="en-US" dirty="0" smtClean="0"/>
              <a:t>?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98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Represent 2-3-4 tree by binary tree</a:t>
            </a:r>
          </a:p>
          <a:p>
            <a:pPr lvl="1"/>
            <a:r>
              <a:rPr lang="en-US" sz="1800" dirty="0" smtClean="0"/>
              <a:t>3-node is replaced by two of </a:t>
            </a:r>
            <a:r>
              <a:rPr lang="en-US" sz="1800" dirty="0" smtClean="0"/>
              <a:t>2-nodes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4-node </a:t>
            </a:r>
            <a:r>
              <a:rPr lang="en-US" sz="1800" dirty="0"/>
              <a:t>is replaced by </a:t>
            </a:r>
            <a:r>
              <a:rPr lang="en-US" sz="1800" dirty="0" smtClean="0"/>
              <a:t>three of </a:t>
            </a:r>
            <a:r>
              <a:rPr lang="en-US" sz="1800" dirty="0" smtClean="0"/>
              <a:t>2-nodes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r>
              <a:rPr lang="en-US" sz="2000" dirty="0" smtClean="0"/>
              <a:t>Each </a:t>
            </a:r>
            <a:r>
              <a:rPr lang="en-US" sz="2000" dirty="0" smtClean="0"/>
              <a:t>node is labeled with black or </a:t>
            </a:r>
            <a:r>
              <a:rPr lang="en-US" sz="2000" dirty="0" smtClean="0"/>
              <a:t>red</a:t>
            </a:r>
            <a:endParaRPr lang="en-US" sz="2000" dirty="0" smtClean="0"/>
          </a:p>
          <a:p>
            <a:pPr lvl="1"/>
            <a:r>
              <a:rPr lang="en-US" sz="1800" dirty="0" smtClean="0"/>
              <a:t>Root is black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Both children of every red node </a:t>
            </a:r>
            <a:r>
              <a:rPr lang="en-US" sz="1800" dirty="0" smtClean="0">
                <a:solidFill>
                  <a:srgbClr val="FF0000"/>
                </a:solidFill>
              </a:rPr>
              <a:t>must be </a:t>
            </a:r>
            <a:r>
              <a:rPr lang="en-US" sz="1800" dirty="0" smtClean="0">
                <a:solidFill>
                  <a:srgbClr val="FF0000"/>
                </a:solidFill>
              </a:rPr>
              <a:t>black</a:t>
            </a:r>
          </a:p>
          <a:p>
            <a:pPr lvl="1"/>
            <a:r>
              <a:rPr lang="en-US" sz="1800" dirty="0" smtClean="0"/>
              <a:t>2-3-4 Depth </a:t>
            </a:r>
            <a:r>
              <a:rPr lang="en-US" sz="1800" dirty="0"/>
              <a:t>= Black </a:t>
            </a:r>
            <a:r>
              <a:rPr lang="en-US" sz="1800" dirty="0" smtClean="0"/>
              <a:t>Depth ( Red-Black Depth ≤ 2∙(2-3-4 Depth) 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55776" y="19888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2379973" y="252643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2843808" y="252261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3311860" y="252643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3023828" y="23065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0"/>
          </p:cNvCxnSpPr>
          <p:nvPr/>
        </p:nvCxnSpPr>
        <p:spPr>
          <a:xfrm flipH="1">
            <a:off x="2559993" y="2306588"/>
            <a:ext cx="144016" cy="21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352800" y="2300858"/>
            <a:ext cx="139080" cy="225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5004048" y="227687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>
            <a:off x="5436096" y="263691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6012160" y="263691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6" idx="3"/>
            <a:endCxn id="20" idx="0"/>
          </p:cNvCxnSpPr>
          <p:nvPr/>
        </p:nvCxnSpPr>
        <p:spPr>
          <a:xfrm flipH="1">
            <a:off x="5616116" y="2512177"/>
            <a:ext cx="159880" cy="12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9" idx="0"/>
          </p:cNvCxnSpPr>
          <p:nvPr/>
        </p:nvCxnSpPr>
        <p:spPr>
          <a:xfrm flipH="1">
            <a:off x="5184068" y="2080129"/>
            <a:ext cx="159880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5"/>
            <a:endCxn id="21" idx="0"/>
          </p:cNvCxnSpPr>
          <p:nvPr/>
        </p:nvCxnSpPr>
        <p:spPr>
          <a:xfrm>
            <a:off x="6026439" y="2512177"/>
            <a:ext cx="165741" cy="12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92080" y="177281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724128" y="220486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17" idx="5"/>
            <a:endCxn id="26" idx="1"/>
          </p:cNvCxnSpPr>
          <p:nvPr/>
        </p:nvCxnSpPr>
        <p:spPr>
          <a:xfrm>
            <a:off x="5594391" y="2080129"/>
            <a:ext cx="181605" cy="17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ight Arrow 1026"/>
          <p:cNvSpPr/>
          <p:nvPr/>
        </p:nvSpPr>
        <p:spPr>
          <a:xfrm>
            <a:off x="4139952" y="2204864"/>
            <a:ext cx="576064" cy="36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6948264" y="263691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7524328" y="263691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956376" y="227687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42" idx="5"/>
            <a:endCxn id="37" idx="0"/>
          </p:cNvCxnSpPr>
          <p:nvPr/>
        </p:nvCxnSpPr>
        <p:spPr>
          <a:xfrm>
            <a:off x="7544468" y="2512177"/>
            <a:ext cx="159880" cy="12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2" idx="3"/>
            <a:endCxn id="36" idx="0"/>
          </p:cNvCxnSpPr>
          <p:nvPr/>
        </p:nvCxnSpPr>
        <p:spPr>
          <a:xfrm flipH="1">
            <a:off x="7128284" y="2512177"/>
            <a:ext cx="165741" cy="12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3" idx="5"/>
            <a:endCxn id="38" idx="0"/>
          </p:cNvCxnSpPr>
          <p:nvPr/>
        </p:nvCxnSpPr>
        <p:spPr>
          <a:xfrm>
            <a:off x="7940275" y="2027402"/>
            <a:ext cx="196121" cy="24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42157" y="220486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37964" y="1720089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43" idx="3"/>
            <a:endCxn id="42" idx="7"/>
          </p:cNvCxnSpPr>
          <p:nvPr/>
        </p:nvCxnSpPr>
        <p:spPr>
          <a:xfrm flipH="1">
            <a:off x="7544468" y="2027402"/>
            <a:ext cx="145364" cy="230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/>
          <p:cNvSpPr txBox="1"/>
          <p:nvPr/>
        </p:nvSpPr>
        <p:spPr>
          <a:xfrm>
            <a:off x="6350150" y="2060848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515555" y="342900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20,50,80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2195736" y="396659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>
            <a:off x="2627784" y="3968477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3059832" y="396659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 flipH="1">
            <a:off x="2807804" y="3743325"/>
            <a:ext cx="78271" cy="225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7" idx="0"/>
          </p:cNvCxnSpPr>
          <p:nvPr/>
        </p:nvCxnSpPr>
        <p:spPr>
          <a:xfrm flipH="1">
            <a:off x="2375756" y="3743325"/>
            <a:ext cx="281719" cy="223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9" idx="0"/>
          </p:cNvCxnSpPr>
          <p:nvPr/>
        </p:nvCxnSpPr>
        <p:spPr>
          <a:xfrm>
            <a:off x="3100772" y="3741018"/>
            <a:ext cx="139080" cy="225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>
            <a:off x="5148064" y="413697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Isosceles Triangle 63"/>
          <p:cNvSpPr/>
          <p:nvPr/>
        </p:nvSpPr>
        <p:spPr>
          <a:xfrm>
            <a:off x="6228184" y="4145703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Isosceles Triangle 64"/>
          <p:cNvSpPr/>
          <p:nvPr/>
        </p:nvSpPr>
        <p:spPr>
          <a:xfrm>
            <a:off x="6804248" y="4145703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70" idx="3"/>
            <a:endCxn id="64" idx="0"/>
          </p:cNvCxnSpPr>
          <p:nvPr/>
        </p:nvCxnSpPr>
        <p:spPr>
          <a:xfrm flipH="1">
            <a:off x="6408204" y="3906693"/>
            <a:ext cx="165741" cy="23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9" idx="3"/>
            <a:endCxn id="93" idx="7"/>
          </p:cNvCxnSpPr>
          <p:nvPr/>
        </p:nvCxnSpPr>
        <p:spPr>
          <a:xfrm flipH="1">
            <a:off x="5738407" y="3520289"/>
            <a:ext cx="288616" cy="131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0" idx="5"/>
            <a:endCxn id="65" idx="0"/>
          </p:cNvCxnSpPr>
          <p:nvPr/>
        </p:nvCxnSpPr>
        <p:spPr>
          <a:xfrm>
            <a:off x="6824388" y="3906693"/>
            <a:ext cx="159880" cy="23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975155" y="321297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522077" y="359938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69" idx="5"/>
            <a:endCxn id="70" idx="1"/>
          </p:cNvCxnSpPr>
          <p:nvPr/>
        </p:nvCxnSpPr>
        <p:spPr>
          <a:xfrm>
            <a:off x="6277466" y="3520289"/>
            <a:ext cx="296479" cy="131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4099731" y="3645024"/>
            <a:ext cx="576064" cy="36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3491880" y="3968477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47" name="Straight Arrow Connector 1046"/>
          <p:cNvCxnSpPr>
            <a:endCxn id="83" idx="0"/>
          </p:cNvCxnSpPr>
          <p:nvPr/>
        </p:nvCxnSpPr>
        <p:spPr>
          <a:xfrm>
            <a:off x="3352800" y="3741018"/>
            <a:ext cx="319100" cy="227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436096" y="359938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8" name="Isosceles Triangle 107"/>
          <p:cNvSpPr/>
          <p:nvPr/>
        </p:nvSpPr>
        <p:spPr>
          <a:xfrm>
            <a:off x="5724128" y="4145703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93" idx="3"/>
            <a:endCxn id="63" idx="0"/>
          </p:cNvCxnSpPr>
          <p:nvPr/>
        </p:nvCxnSpPr>
        <p:spPr>
          <a:xfrm flipH="1">
            <a:off x="5328084" y="3906693"/>
            <a:ext cx="159880" cy="230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3" idx="5"/>
            <a:endCxn id="108" idx="0"/>
          </p:cNvCxnSpPr>
          <p:nvPr/>
        </p:nvCxnSpPr>
        <p:spPr>
          <a:xfrm>
            <a:off x="5738407" y="3906693"/>
            <a:ext cx="165741" cy="23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 is same as the binary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Assigning </a:t>
            </a:r>
            <a:r>
              <a:rPr lang="en-US" dirty="0">
                <a:solidFill>
                  <a:srgbClr val="FF0000"/>
                </a:solidFill>
              </a:rPr>
              <a:t>red </a:t>
            </a:r>
            <a:r>
              <a:rPr lang="en-US" dirty="0" smtClean="0"/>
              <a:t>to the new node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Removing the violation</a:t>
            </a:r>
          </a:p>
          <a:p>
            <a:pPr lvl="1"/>
            <a:r>
              <a:rPr lang="en-US" dirty="0" smtClean="0"/>
              <a:t>Case 1: Parent of new node is </a:t>
            </a:r>
            <a:r>
              <a:rPr lang="en-US" dirty="0" smtClean="0">
                <a:solidFill>
                  <a:schemeClr val="tx1"/>
                </a:solidFill>
              </a:rPr>
              <a:t>black</a:t>
            </a:r>
          </a:p>
          <a:p>
            <a:pPr lvl="2"/>
            <a:r>
              <a:rPr lang="en-US" dirty="0" smtClean="0"/>
              <a:t>Nothing to do</a:t>
            </a:r>
          </a:p>
          <a:p>
            <a:pPr lvl="1"/>
            <a:r>
              <a:rPr lang="en-US" dirty="0" smtClean="0"/>
              <a:t>Case 2: Parent </a:t>
            </a:r>
            <a:r>
              <a:rPr lang="en-US" dirty="0"/>
              <a:t>of new node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and its sibling is </a:t>
            </a:r>
            <a:r>
              <a:rPr lang="en-US" dirty="0" smtClean="0">
                <a:solidFill>
                  <a:schemeClr val="tx1"/>
                </a:solidFill>
              </a:rPr>
              <a:t>black </a:t>
            </a:r>
            <a:r>
              <a:rPr lang="en-US" dirty="0" smtClean="0"/>
              <a:t>in </a:t>
            </a:r>
            <a:r>
              <a:rPr lang="en-US" dirty="0" err="1" smtClean="0">
                <a:solidFill>
                  <a:srgbClr val="00B050"/>
                </a:solidFill>
              </a:rPr>
              <a:t>Zig-Zig</a:t>
            </a:r>
            <a:r>
              <a:rPr lang="en-US" dirty="0" smtClean="0"/>
              <a:t> pattern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Rotation parent up and invert color of the parent and grandparent</a:t>
            </a:r>
          </a:p>
          <a:p>
            <a:pPr lvl="1"/>
            <a:r>
              <a:rPr lang="en-US" dirty="0" smtClean="0"/>
              <a:t>Case 3: </a:t>
            </a:r>
            <a:r>
              <a:rPr lang="en-US" dirty="0"/>
              <a:t>Parent of new node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</a:t>
            </a:r>
            <a:r>
              <a:rPr lang="en-US" dirty="0" smtClean="0"/>
              <a:t>its sibling is </a:t>
            </a:r>
            <a:r>
              <a:rPr lang="en-US" dirty="0">
                <a:solidFill>
                  <a:schemeClr val="tx1"/>
                </a:solidFill>
              </a:rPr>
              <a:t>black </a:t>
            </a:r>
            <a:r>
              <a:rPr lang="en-US" dirty="0"/>
              <a:t>in </a:t>
            </a:r>
            <a:r>
              <a:rPr lang="en-US" dirty="0" err="1" smtClean="0">
                <a:solidFill>
                  <a:srgbClr val="00B050"/>
                </a:solidFill>
              </a:rPr>
              <a:t>Zig-Zag</a:t>
            </a:r>
            <a:r>
              <a:rPr lang="en-US" dirty="0" smtClean="0"/>
              <a:t> </a:t>
            </a:r>
            <a:r>
              <a:rPr lang="en-US" dirty="0"/>
              <a:t>pattern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Double rotations </a:t>
            </a:r>
            <a:r>
              <a:rPr lang="en-US" dirty="0"/>
              <a:t>and invert color of the </a:t>
            </a:r>
            <a:r>
              <a:rPr lang="en-US" dirty="0" smtClean="0"/>
              <a:t>new node and </a:t>
            </a:r>
            <a:r>
              <a:rPr lang="en-US" dirty="0"/>
              <a:t>grandparent</a:t>
            </a:r>
            <a:endParaRPr lang="en-US" dirty="0" smtClean="0"/>
          </a:p>
          <a:p>
            <a:pPr lvl="1"/>
            <a:r>
              <a:rPr lang="en-US" dirty="0"/>
              <a:t>Case </a:t>
            </a:r>
            <a:r>
              <a:rPr lang="en-US" dirty="0" smtClean="0"/>
              <a:t>4: </a:t>
            </a:r>
            <a:r>
              <a:rPr lang="en-US" dirty="0"/>
              <a:t>Parent of new node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its sibling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lvl="2"/>
            <a:r>
              <a:rPr lang="en-US" dirty="0" smtClean="0"/>
              <a:t>Promotion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553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1: Parent of new node is </a:t>
            </a:r>
            <a:r>
              <a:rPr lang="en-US" dirty="0" smtClean="0">
                <a:solidFill>
                  <a:schemeClr val="tx1"/>
                </a:solidFill>
              </a:rPr>
              <a:t>black</a:t>
            </a:r>
          </a:p>
          <a:p>
            <a:pPr lvl="1"/>
            <a:r>
              <a:rPr lang="en-US" dirty="0" smtClean="0"/>
              <a:t>Nothing to do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427984" y="3789040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5"/>
            <a:endCxn id="5" idx="0"/>
          </p:cNvCxnSpPr>
          <p:nvPr/>
        </p:nvCxnSpPr>
        <p:spPr>
          <a:xfrm>
            <a:off x="4448124" y="3520289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3"/>
          </p:cNvCxnSpPr>
          <p:nvPr/>
        </p:nvCxnSpPr>
        <p:spPr>
          <a:xfrm flipH="1">
            <a:off x="4031940" y="3520289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45813" y="321297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endCxn id="10" idx="7"/>
          </p:cNvCxnSpPr>
          <p:nvPr/>
        </p:nvCxnSpPr>
        <p:spPr>
          <a:xfrm flipH="1">
            <a:off x="4448124" y="2924944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43502" y="379286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773E34-5A3D-43D2-8D3D-DD3EA17341B6}"/>
</file>

<file path=customXml/itemProps2.xml><?xml version="1.0" encoding="utf-8"?>
<ds:datastoreItem xmlns:ds="http://schemas.openxmlformats.org/officeDocument/2006/customXml" ds:itemID="{26B433DC-BB57-45BA-B85F-2BA6984198F9}"/>
</file>

<file path=customXml/itemProps3.xml><?xml version="1.0" encoding="utf-8"?>
<ds:datastoreItem xmlns:ds="http://schemas.openxmlformats.org/officeDocument/2006/customXml" ds:itemID="{61462DB7-B04E-475F-BF12-ADF50AB7F13F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400</TotalTime>
  <Words>661</Words>
  <Application>Microsoft Office PowerPoint</Application>
  <PresentationFormat>On-screen Show (4:3)</PresentationFormat>
  <Paragraphs>199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2-3-4 and Red-Black Trees</vt:lpstr>
      <vt:lpstr>2-3-4 Tree</vt:lpstr>
      <vt:lpstr>Why 2-3-4 tree?</vt:lpstr>
      <vt:lpstr>Complexity</vt:lpstr>
      <vt:lpstr>2-3-4 Tree: add</vt:lpstr>
      <vt:lpstr>2-3-4 Tree  Red-Black Tree</vt:lpstr>
      <vt:lpstr>Red-Black Tree</vt:lpstr>
      <vt:lpstr>Red-Black Tree: add</vt:lpstr>
      <vt:lpstr>Red-Black Tree: add</vt:lpstr>
      <vt:lpstr>Red-Black Tree: add</vt:lpstr>
      <vt:lpstr>Red-Black Tree: add</vt:lpstr>
      <vt:lpstr>Red-Black Tree: add</vt:lpstr>
      <vt:lpstr>Conclusions</vt:lpstr>
      <vt:lpstr>Class work 1: 2-3-4 Tree</vt:lpstr>
      <vt:lpstr>Class work 2: Reb-Black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Trees</dc:title>
  <dc:creator>TON</dc:creator>
  <cp:lastModifiedBy>TON</cp:lastModifiedBy>
  <cp:revision>25</cp:revision>
  <dcterms:created xsi:type="dcterms:W3CDTF">2012-08-07T15:21:41Z</dcterms:created>
  <dcterms:modified xsi:type="dcterms:W3CDTF">2012-08-18T15:14:00Z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