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3"/>
  </p:notesMasterIdLst>
  <p:sldIdLst>
    <p:sldId id="256" r:id="rId2"/>
  </p:sldIdLst>
  <p:sldSz cx="25199975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/>
    <p:restoredTop sz="93605"/>
  </p:normalViewPr>
  <p:slideViewPr>
    <p:cSldViewPr snapToGrid="0">
      <p:cViewPr>
        <p:scale>
          <a:sx n="53" d="100"/>
          <a:sy n="53" d="100"/>
        </p:scale>
        <p:origin x="1520" y="-3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B0225-B59B-D846-96CB-8681BDE1B0D6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9138" y="1143000"/>
            <a:ext cx="2879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F7AA7-9740-4C43-BF13-671A759ED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7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9138" y="1143000"/>
            <a:ext cx="2879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AF7AA7-9740-4C43-BF13-671A759ED6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9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4418785"/>
            <a:ext cx="21419979" cy="9400070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4181357"/>
            <a:ext cx="18899981" cy="6518796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926B-A641-7C41-A841-EAFFDE568C8A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D5CA-489B-F340-AAB8-D33C1064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0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926B-A641-7C41-A841-EAFFDE568C8A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D5CA-489B-F340-AAB8-D33C1064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437511"/>
            <a:ext cx="5433745" cy="22881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437511"/>
            <a:ext cx="15986234" cy="2288142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926B-A641-7C41-A841-EAFFDE568C8A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D5CA-489B-F340-AAB8-D33C1064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0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926B-A641-7C41-A841-EAFFDE568C8A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D5CA-489B-F340-AAB8-D33C1064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9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6731308"/>
            <a:ext cx="21734978" cy="11231331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18068892"/>
            <a:ext cx="21734978" cy="5906292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82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82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82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82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82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82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82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926B-A641-7C41-A841-EAFFDE568C8A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D5CA-489B-F340-AAB8-D33C1064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7187553"/>
            <a:ext cx="10709989" cy="17131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7187553"/>
            <a:ext cx="10709989" cy="17131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926B-A641-7C41-A841-EAFFDE568C8A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D5CA-489B-F340-AAB8-D33C1064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3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437516"/>
            <a:ext cx="21734978" cy="521879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6618801"/>
            <a:ext cx="10660769" cy="3243772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9862573"/>
            <a:ext cx="10660769" cy="145063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6618801"/>
            <a:ext cx="10713272" cy="3243772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9862573"/>
            <a:ext cx="10713272" cy="145063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926B-A641-7C41-A841-EAFFDE568C8A}" type="datetimeFigureOut">
              <a:rPr lang="en-US" smtClean="0"/>
              <a:t>7/3/25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D5CA-489B-F340-AAB8-D33C1064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8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926B-A641-7C41-A841-EAFFDE568C8A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D5CA-489B-F340-AAB8-D33C1064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6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926B-A641-7C41-A841-EAFFDE568C8A}" type="datetimeFigureOut">
              <a:rPr lang="en-US" smtClean="0"/>
              <a:t>7/3/25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D5CA-489B-F340-AAB8-D33C1064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2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800013"/>
            <a:ext cx="8127648" cy="6300047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3887535"/>
            <a:ext cx="12757487" cy="19187642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8100060"/>
            <a:ext cx="8127648" cy="15006363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926B-A641-7C41-A841-EAFFDE568C8A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D5CA-489B-F340-AAB8-D33C1064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64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800013"/>
            <a:ext cx="8127648" cy="6300047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3887535"/>
            <a:ext cx="12757487" cy="19187642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8100060"/>
            <a:ext cx="8127648" cy="15006363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926B-A641-7C41-A841-EAFFDE568C8A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0D5CA-489B-F340-AAB8-D33C1064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8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437516"/>
            <a:ext cx="21734978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7187553"/>
            <a:ext cx="21734978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25025191"/>
            <a:ext cx="566999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55926B-A641-7C41-A841-EAFFDE568C8A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25025191"/>
            <a:ext cx="8504992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25025191"/>
            <a:ext cx="5669994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0D5CA-489B-F340-AAB8-D33C10645A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99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9DA5CB-5907-D346-92B5-4D219958291F}"/>
              </a:ext>
            </a:extLst>
          </p:cNvPr>
          <p:cNvSpPr/>
          <p:nvPr/>
        </p:nvSpPr>
        <p:spPr>
          <a:xfrm rot="16200000">
            <a:off x="-2499131" y="3225065"/>
            <a:ext cx="5740613" cy="47392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Identification</a:t>
            </a:r>
            <a:endParaRPr lang="en-SG" sz="28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C3DE2A-5940-8146-8F07-07E310509ECC}"/>
              </a:ext>
            </a:extLst>
          </p:cNvPr>
          <p:cNvSpPr/>
          <p:nvPr/>
        </p:nvSpPr>
        <p:spPr>
          <a:xfrm rot="16200000">
            <a:off x="-7216317" y="13818448"/>
            <a:ext cx="15174985" cy="4739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Screening</a:t>
            </a:r>
            <a:endParaRPr lang="en-SG" sz="28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AC21B-24F6-4A4B-A273-DF12CFC7A072}"/>
              </a:ext>
            </a:extLst>
          </p:cNvPr>
          <p:cNvSpPr/>
          <p:nvPr/>
        </p:nvSpPr>
        <p:spPr>
          <a:xfrm rot="16200000">
            <a:off x="-1395285" y="23602970"/>
            <a:ext cx="3532924" cy="47392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8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Included</a:t>
            </a:r>
            <a:endParaRPr lang="en-SG" sz="28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8A036F-7C12-9F40-8007-206EC8C5C140}"/>
              </a:ext>
            </a:extLst>
          </p:cNvPr>
          <p:cNvSpPr/>
          <p:nvPr/>
        </p:nvSpPr>
        <p:spPr>
          <a:xfrm>
            <a:off x="6140718" y="4964674"/>
            <a:ext cx="1873016" cy="106535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Duplicates</a:t>
            </a:r>
          </a:p>
          <a:p>
            <a:pPr algn="ctr">
              <a:lnSpc>
                <a:spcPct val="114000"/>
              </a:lnSpc>
            </a:pPr>
            <a:r>
              <a:rPr lang="en-GB" sz="25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147</a:t>
            </a:r>
            <a:endParaRPr lang="en-SG" sz="25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63100F-14E8-AB41-9587-67AD4ADB8CEC}"/>
              </a:ext>
            </a:extLst>
          </p:cNvPr>
          <p:cNvSpPr/>
          <p:nvPr/>
        </p:nvSpPr>
        <p:spPr>
          <a:xfrm>
            <a:off x="6138339" y="7072890"/>
            <a:ext cx="1873015" cy="101174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Duplicates</a:t>
            </a:r>
          </a:p>
          <a:p>
            <a:pPr algn="ctr">
              <a:lnSpc>
                <a:spcPct val="114000"/>
              </a:lnSpc>
            </a:pPr>
            <a:r>
              <a:rPr lang="en-GB" sz="25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5</a:t>
            </a:r>
            <a:endParaRPr lang="en-SG" sz="25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5BCCA-53F8-4C41-9370-D37874DB6A4A}"/>
              </a:ext>
            </a:extLst>
          </p:cNvPr>
          <p:cNvSpPr/>
          <p:nvPr/>
        </p:nvSpPr>
        <p:spPr>
          <a:xfrm>
            <a:off x="6140718" y="8394291"/>
            <a:ext cx="1873016" cy="106535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Retracted </a:t>
            </a:r>
          </a:p>
          <a:p>
            <a:pPr algn="ctr">
              <a:lnSpc>
                <a:spcPct val="114000"/>
              </a:lnSpc>
            </a:pPr>
            <a:r>
              <a:rPr lang="en-GB" sz="25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0</a:t>
            </a:r>
            <a:endParaRPr lang="en-SG" sz="25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8BB0F0-5127-1645-9959-D68A20FE82B8}"/>
              </a:ext>
            </a:extLst>
          </p:cNvPr>
          <p:cNvSpPr/>
          <p:nvPr/>
        </p:nvSpPr>
        <p:spPr>
          <a:xfrm>
            <a:off x="16593717" y="6332333"/>
            <a:ext cx="3461846" cy="243925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SG" sz="2500" dirty="0">
                <a:latin typeface="Arial" panose="020B0604020202020204" pitchFamily="34" charset="0"/>
                <a:cs typeface="Arial" panose="020B0604020202020204" pitchFamily="34" charset="0"/>
              </a:rPr>
              <a:t>Published in a language not among those specified for inclusion</a:t>
            </a:r>
          </a:p>
          <a:p>
            <a:pPr algn="ctr">
              <a:lnSpc>
                <a:spcPct val="114000"/>
              </a:lnSpc>
            </a:pPr>
            <a:r>
              <a:rPr lang="en-GB" sz="25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endParaRPr lang="en-SG" sz="2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B248B-B293-2948-8CF2-BDDBAC7A52EB}"/>
              </a:ext>
            </a:extLst>
          </p:cNvPr>
          <p:cNvSpPr/>
          <p:nvPr/>
        </p:nvSpPr>
        <p:spPr>
          <a:xfrm>
            <a:off x="886310" y="1142970"/>
            <a:ext cx="1692388" cy="179290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22 records identified through PsycInfo</a:t>
            </a:r>
            <a:endParaRPr lang="en-SG" sz="25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A32960-C1EA-604E-AB11-AA5E7AB8881C}"/>
              </a:ext>
            </a:extLst>
          </p:cNvPr>
          <p:cNvSpPr/>
          <p:nvPr/>
        </p:nvSpPr>
        <p:spPr>
          <a:xfrm>
            <a:off x="2689913" y="1142401"/>
            <a:ext cx="1995111" cy="180198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100 records identified through PubMed</a:t>
            </a:r>
            <a:endParaRPr lang="en-SG" sz="25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7954FE-6AAC-104E-886D-36763DB1FDEE}"/>
              </a:ext>
            </a:extLst>
          </p:cNvPr>
          <p:cNvSpPr/>
          <p:nvPr/>
        </p:nvSpPr>
        <p:spPr>
          <a:xfrm>
            <a:off x="4849025" y="1133903"/>
            <a:ext cx="1772202" cy="180196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55 records identified through Scopus</a:t>
            </a:r>
            <a:endParaRPr lang="en-SG" sz="25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23E754-B581-5A49-B461-1AF35FDD01D7}"/>
              </a:ext>
            </a:extLst>
          </p:cNvPr>
          <p:cNvSpPr/>
          <p:nvPr/>
        </p:nvSpPr>
        <p:spPr>
          <a:xfrm>
            <a:off x="8665996" y="1120314"/>
            <a:ext cx="2031901" cy="178704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50 records identified through Web of Science</a:t>
            </a:r>
            <a:endParaRPr lang="en-SG" sz="25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A2E509-CB2D-394C-929D-0E944BC93080}"/>
              </a:ext>
            </a:extLst>
          </p:cNvPr>
          <p:cNvSpPr/>
          <p:nvPr/>
        </p:nvSpPr>
        <p:spPr>
          <a:xfrm>
            <a:off x="10993550" y="4803306"/>
            <a:ext cx="3233338" cy="136688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Records retrieved in total</a:t>
            </a:r>
          </a:p>
          <a:p>
            <a:pPr algn="ctr">
              <a:lnSpc>
                <a:spcPct val="114000"/>
              </a:lnSpc>
            </a:pPr>
            <a:r>
              <a:rPr lang="en-GB" sz="25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473</a:t>
            </a:r>
            <a:endParaRPr lang="en-SG" sz="25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B864CC-0E9F-0749-B004-C987821BEA3A}"/>
              </a:ext>
            </a:extLst>
          </p:cNvPr>
          <p:cNvSpPr/>
          <p:nvPr/>
        </p:nvSpPr>
        <p:spPr>
          <a:xfrm>
            <a:off x="10999902" y="6660924"/>
            <a:ext cx="3233338" cy="17820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Records to be screened based on title and abstract</a:t>
            </a:r>
          </a:p>
          <a:p>
            <a:pPr algn="ctr">
              <a:lnSpc>
                <a:spcPct val="114000"/>
              </a:lnSpc>
            </a:pPr>
            <a:r>
              <a:rPr lang="en-GB" sz="25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326</a:t>
            </a:r>
            <a:endParaRPr lang="en-SG" sz="25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58E9E7-5FC0-3345-A9FC-D2ED2116DF58}"/>
              </a:ext>
            </a:extLst>
          </p:cNvPr>
          <p:cNvSpPr/>
          <p:nvPr/>
        </p:nvSpPr>
        <p:spPr>
          <a:xfrm>
            <a:off x="16626227" y="10453305"/>
            <a:ext cx="3429336" cy="134008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Not an empirical or quantitative study</a:t>
            </a:r>
          </a:p>
          <a:p>
            <a:pPr algn="ctr">
              <a:lnSpc>
                <a:spcPct val="114000"/>
              </a:lnSpc>
            </a:pPr>
            <a:r>
              <a:rPr lang="en-GB" sz="25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200 </a:t>
            </a:r>
            <a:endParaRPr lang="en-SG" sz="25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ED6E32-1AC8-4646-9DEC-90D15C0EAFD2}"/>
              </a:ext>
            </a:extLst>
          </p:cNvPr>
          <p:cNvSpPr/>
          <p:nvPr/>
        </p:nvSpPr>
        <p:spPr>
          <a:xfrm>
            <a:off x="16626230" y="12078379"/>
            <a:ext cx="3429333" cy="126518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mention of dyslexia</a:t>
            </a:r>
          </a:p>
          <a:p>
            <a:pPr algn="ctr">
              <a:lnSpc>
                <a:spcPct val="114000"/>
              </a:lnSpc>
            </a:pPr>
            <a:r>
              <a:rPr lang="en-GB" sz="25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= </a:t>
            </a: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21 </a:t>
            </a:r>
            <a:endParaRPr lang="en-SG" sz="25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38B9F58-B9E6-3E3C-DB8C-389E1EC58BDA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2610219" y="6170187"/>
            <a:ext cx="6352" cy="49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D18FCC-0B52-AB4A-97D4-947CDC6944CE}"/>
              </a:ext>
            </a:extLst>
          </p:cNvPr>
          <p:cNvCxnSpPr>
            <a:cxnSpLocks/>
            <a:stCxn id="17" idx="1"/>
            <a:endCxn id="8" idx="3"/>
          </p:cNvCxnSpPr>
          <p:nvPr/>
        </p:nvCxnSpPr>
        <p:spPr>
          <a:xfrm flipH="1">
            <a:off x="8013734" y="5486747"/>
            <a:ext cx="2979816" cy="1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853922C3-C4EC-AD4E-A7D3-8CCAEBB3E6C2}"/>
              </a:ext>
            </a:extLst>
          </p:cNvPr>
          <p:cNvCxnSpPr>
            <a:cxnSpLocks/>
            <a:stCxn id="18" idx="1"/>
            <a:endCxn id="10" idx="3"/>
          </p:cNvCxnSpPr>
          <p:nvPr/>
        </p:nvCxnSpPr>
        <p:spPr>
          <a:xfrm rot="10800000" flipV="1">
            <a:off x="8013734" y="7551962"/>
            <a:ext cx="2986168" cy="13750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8F43CD3-7EA5-4141-99A5-557624B4F287}"/>
              </a:ext>
            </a:extLst>
          </p:cNvPr>
          <p:cNvSpPr/>
          <p:nvPr/>
        </p:nvSpPr>
        <p:spPr>
          <a:xfrm>
            <a:off x="10993550" y="13786732"/>
            <a:ext cx="3233343" cy="195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Records to be screened based on full text</a:t>
            </a:r>
          </a:p>
          <a:p>
            <a:pPr algn="ctr">
              <a:lnSpc>
                <a:spcPct val="114000"/>
              </a:lnSpc>
            </a:pPr>
            <a:r>
              <a:rPr lang="en-GB" sz="25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50</a:t>
            </a:r>
            <a:endParaRPr lang="en-SG" sz="25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6F7BC5-6488-1C4A-B863-4A57B836E3F6}"/>
              </a:ext>
            </a:extLst>
          </p:cNvPr>
          <p:cNvSpPr/>
          <p:nvPr/>
        </p:nvSpPr>
        <p:spPr>
          <a:xfrm>
            <a:off x="6159428" y="14177892"/>
            <a:ext cx="1877774" cy="122084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Duplicates</a:t>
            </a:r>
          </a:p>
          <a:p>
            <a:pPr algn="ctr">
              <a:lnSpc>
                <a:spcPct val="114000"/>
              </a:lnSpc>
            </a:pPr>
            <a:r>
              <a:rPr lang="en-GB" sz="25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0</a:t>
            </a:r>
            <a:endParaRPr lang="en-SG" sz="25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919126-DF6F-8A40-9355-CFF198825791}"/>
              </a:ext>
            </a:extLst>
          </p:cNvPr>
          <p:cNvSpPr/>
          <p:nvPr/>
        </p:nvSpPr>
        <p:spPr>
          <a:xfrm>
            <a:off x="6135960" y="15613129"/>
            <a:ext cx="1924709" cy="119357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access</a:t>
            </a:r>
          </a:p>
          <a:p>
            <a:pPr algn="ctr">
              <a:lnSpc>
                <a:spcPct val="114000"/>
              </a:lnSpc>
            </a:pPr>
            <a:r>
              <a:rPr lang="en-GB" sz="25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0</a:t>
            </a:r>
            <a:endParaRPr lang="en-SG" sz="25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F529E3B0-329E-9740-84C1-A09C32376FF5}"/>
              </a:ext>
            </a:extLst>
          </p:cNvPr>
          <p:cNvCxnSpPr>
            <a:cxnSpLocks/>
            <a:stCxn id="28" idx="1"/>
            <a:endCxn id="294" idx="3"/>
          </p:cNvCxnSpPr>
          <p:nvPr/>
        </p:nvCxnSpPr>
        <p:spPr>
          <a:xfrm rot="10800000" flipV="1">
            <a:off x="8041428" y="14765731"/>
            <a:ext cx="2952122" cy="28521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0B93C2D6-4C3E-5E40-A089-C1DA898DB599}"/>
              </a:ext>
            </a:extLst>
          </p:cNvPr>
          <p:cNvCxnSpPr>
            <a:cxnSpLocks/>
            <a:stCxn id="28" idx="1"/>
            <a:endCxn id="31" idx="3"/>
          </p:cNvCxnSpPr>
          <p:nvPr/>
        </p:nvCxnSpPr>
        <p:spPr>
          <a:xfrm rot="10800000" flipV="1">
            <a:off x="8060670" y="14765731"/>
            <a:ext cx="2932881" cy="14441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FC04CA-3F63-1746-9097-1C7E32260762}"/>
              </a:ext>
            </a:extLst>
          </p:cNvPr>
          <p:cNvCxnSpPr>
            <a:cxnSpLocks/>
            <a:stCxn id="28" idx="1"/>
            <a:endCxn id="29" idx="3"/>
          </p:cNvCxnSpPr>
          <p:nvPr/>
        </p:nvCxnSpPr>
        <p:spPr>
          <a:xfrm flipH="1">
            <a:off x="8037202" y="14765732"/>
            <a:ext cx="2956348" cy="2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A887815-B0A6-8840-A097-9656213BF05D}"/>
              </a:ext>
            </a:extLst>
          </p:cNvPr>
          <p:cNvSpPr/>
          <p:nvPr/>
        </p:nvSpPr>
        <p:spPr>
          <a:xfrm>
            <a:off x="16593717" y="13697355"/>
            <a:ext cx="3461846" cy="213675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SG" sz="2500" dirty="0">
                <a:latin typeface="Arial" panose="020B0604020202020204" pitchFamily="34" charset="0"/>
                <a:cs typeface="Arial" panose="020B0604020202020204" pitchFamily="34" charset="0"/>
              </a:rPr>
              <a:t>Published in a language not among those specified for inclusion</a:t>
            </a:r>
          </a:p>
          <a:p>
            <a:pPr algn="ctr">
              <a:lnSpc>
                <a:spcPct val="114000"/>
              </a:lnSpc>
            </a:pPr>
            <a:r>
              <a:rPr lang="en-GB" sz="250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</a:t>
            </a: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SG" sz="2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0D4806F-A48F-1844-8747-BFA308CB04A1}"/>
              </a:ext>
            </a:extLst>
          </p:cNvPr>
          <p:cNvSpPr/>
          <p:nvPr/>
        </p:nvSpPr>
        <p:spPr>
          <a:xfrm>
            <a:off x="16593717" y="16090431"/>
            <a:ext cx="3461845" cy="1394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clinical diagnosis of dyslexia</a:t>
            </a:r>
          </a:p>
          <a:p>
            <a:pPr algn="ctr">
              <a:lnSpc>
                <a:spcPct val="114000"/>
              </a:lnSpc>
            </a:pPr>
            <a:r>
              <a:rPr lang="en-GB" sz="25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 16</a:t>
            </a:r>
            <a:endParaRPr lang="en-SG" sz="25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659EDD9-4D21-D044-A8F1-30B2C0A2BD46}"/>
              </a:ext>
            </a:extLst>
          </p:cNvPr>
          <p:cNvSpPr/>
          <p:nvPr/>
        </p:nvSpPr>
        <p:spPr>
          <a:xfrm>
            <a:off x="16621111" y="17645590"/>
            <a:ext cx="3434452" cy="1200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 control group</a:t>
            </a:r>
          </a:p>
          <a:p>
            <a:pPr algn="ctr">
              <a:lnSpc>
                <a:spcPct val="114000"/>
              </a:lnSpc>
            </a:pPr>
            <a:r>
              <a:rPr lang="en-GB" sz="25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= 5</a:t>
            </a:r>
            <a:endParaRPr lang="en-SG" sz="25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AECA2C-1553-4042-B3E3-5F622575D238}"/>
              </a:ext>
            </a:extLst>
          </p:cNvPr>
          <p:cNvSpPr/>
          <p:nvPr/>
        </p:nvSpPr>
        <p:spPr>
          <a:xfrm>
            <a:off x="16593717" y="20442203"/>
            <a:ext cx="3456678" cy="144611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Insufficient data to compute effect sizes</a:t>
            </a:r>
          </a:p>
          <a:p>
            <a:pPr algn="ctr">
              <a:lnSpc>
                <a:spcPct val="114000"/>
              </a:lnSpc>
            </a:pPr>
            <a:r>
              <a:rPr lang="en-GB" sz="25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=</a:t>
            </a: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7</a:t>
            </a:r>
            <a:endParaRPr lang="en-SG" sz="25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DDAB09-4879-9341-A406-A13BF62D76A0}"/>
              </a:ext>
            </a:extLst>
          </p:cNvPr>
          <p:cNvSpPr/>
          <p:nvPr/>
        </p:nvSpPr>
        <p:spPr>
          <a:xfrm>
            <a:off x="11067924" y="22073470"/>
            <a:ext cx="3233338" cy="135266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Records to be included</a:t>
            </a:r>
          </a:p>
          <a:p>
            <a:pPr algn="ctr">
              <a:lnSpc>
                <a:spcPct val="114000"/>
              </a:lnSpc>
            </a:pPr>
            <a:r>
              <a:rPr lang="en-GB" sz="25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9</a:t>
            </a:r>
            <a:endParaRPr lang="en-SG" sz="25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4C6757-B9D7-BF86-59FA-DC9CFFDEDB36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 flipH="1">
            <a:off x="12610222" y="8442999"/>
            <a:ext cx="6349" cy="5343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7E82F9E-42C9-5116-9872-18502FA3FEE9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flipH="1">
            <a:off x="8011354" y="7551962"/>
            <a:ext cx="2988548" cy="2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CDE975D-D950-50EC-39C5-70673E23E25F}"/>
              </a:ext>
            </a:extLst>
          </p:cNvPr>
          <p:cNvCxnSpPr>
            <a:cxnSpLocks/>
            <a:stCxn id="18" idx="3"/>
            <a:endCxn id="11" idx="1"/>
          </p:cNvCxnSpPr>
          <p:nvPr/>
        </p:nvCxnSpPr>
        <p:spPr>
          <a:xfrm flipV="1">
            <a:off x="14233240" y="7551960"/>
            <a:ext cx="236047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C60D48D3-D32D-C384-E9DB-C68DB2C06F7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14233240" y="7551962"/>
            <a:ext cx="2392987" cy="35713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29455CF7-06D3-4C37-2B7B-072CAE61C4A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14233240" y="7551962"/>
            <a:ext cx="2392990" cy="5159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4A8F5160-9E7B-886C-6E4E-A2A691AE2D5D}"/>
              </a:ext>
            </a:extLst>
          </p:cNvPr>
          <p:cNvCxnSpPr>
            <a:cxnSpLocks/>
            <a:stCxn id="28" idx="3"/>
            <a:endCxn id="36" idx="1"/>
          </p:cNvCxnSpPr>
          <p:nvPr/>
        </p:nvCxnSpPr>
        <p:spPr>
          <a:xfrm>
            <a:off x="14226893" y="14765732"/>
            <a:ext cx="2366824" cy="20219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6B0D7D22-E409-E460-8952-52E1A8B182B9}"/>
              </a:ext>
            </a:extLst>
          </p:cNvPr>
          <p:cNvCxnSpPr>
            <a:cxnSpLocks/>
            <a:stCxn id="28" idx="3"/>
            <a:endCxn id="37" idx="1"/>
          </p:cNvCxnSpPr>
          <p:nvPr/>
        </p:nvCxnSpPr>
        <p:spPr>
          <a:xfrm>
            <a:off x="14226893" y="14765732"/>
            <a:ext cx="2394218" cy="3480208"/>
          </a:xfrm>
          <a:prstGeom prst="bentConnector3">
            <a:avLst>
              <a:gd name="adj1" fmla="val 4893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DF1C3338-B2FE-1EF9-C852-0C4631D886A9}"/>
              </a:ext>
            </a:extLst>
          </p:cNvPr>
          <p:cNvCxnSpPr>
            <a:cxnSpLocks/>
            <a:stCxn id="28" idx="3"/>
            <a:endCxn id="38" idx="1"/>
          </p:cNvCxnSpPr>
          <p:nvPr/>
        </p:nvCxnSpPr>
        <p:spPr>
          <a:xfrm>
            <a:off x="14226893" y="14765732"/>
            <a:ext cx="2366824" cy="6399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CEF6E49-40CA-5A76-47BC-6E84718C9BE1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>
            <a:off x="14226893" y="14765732"/>
            <a:ext cx="23668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BE0286A-CD86-4D4D-4A1B-E338448C892C}"/>
              </a:ext>
            </a:extLst>
          </p:cNvPr>
          <p:cNvCxnSpPr>
            <a:cxnSpLocks/>
            <a:stCxn id="28" idx="2"/>
            <a:endCxn id="39" idx="0"/>
          </p:cNvCxnSpPr>
          <p:nvPr/>
        </p:nvCxnSpPr>
        <p:spPr>
          <a:xfrm>
            <a:off x="12610222" y="15744732"/>
            <a:ext cx="74371" cy="632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A15063-8AAA-C700-8948-239F7F8FEF1A}"/>
              </a:ext>
            </a:extLst>
          </p:cNvPr>
          <p:cNvSpPr/>
          <p:nvPr/>
        </p:nvSpPr>
        <p:spPr>
          <a:xfrm>
            <a:off x="6732837" y="1133885"/>
            <a:ext cx="1837322" cy="180198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 records identified through ERIC</a:t>
            </a:r>
            <a:endParaRPr lang="en-SG" sz="25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E3EC732-91A9-C4A9-A4EE-50766B2A297D}"/>
              </a:ext>
            </a:extLst>
          </p:cNvPr>
          <p:cNvSpPr/>
          <p:nvPr/>
        </p:nvSpPr>
        <p:spPr>
          <a:xfrm>
            <a:off x="10776152" y="1118598"/>
            <a:ext cx="3668134" cy="178425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 records identified through </a:t>
            </a:r>
            <a:r>
              <a:rPr lang="en-SG" sz="2500" i="1" dirty="0">
                <a:latin typeface="Arial" panose="020B0604020202020204" pitchFamily="34" charset="0"/>
                <a:cs typeface="Arial" panose="020B0604020202020204" pitchFamily="34" charset="0"/>
              </a:rPr>
              <a:t>Annals of Dyslexia; Dyslexia;</a:t>
            </a:r>
            <a:r>
              <a:rPr lang="en-SG" sz="25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SG" sz="2500" i="1" dirty="0">
                <a:latin typeface="Arial" panose="020B0604020202020204" pitchFamily="34" charset="0"/>
                <a:cs typeface="Arial" panose="020B0604020202020204" pitchFamily="34" charset="0"/>
              </a:rPr>
              <a:t>Reading and Writing</a:t>
            </a:r>
            <a:endParaRPr lang="en-SG" sz="25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F1DD37E-2FC9-0330-D3FF-576CF651381E}"/>
              </a:ext>
            </a:extLst>
          </p:cNvPr>
          <p:cNvSpPr/>
          <p:nvPr/>
        </p:nvSpPr>
        <p:spPr>
          <a:xfrm>
            <a:off x="14532848" y="1120316"/>
            <a:ext cx="2339678" cy="178180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 records identified through </a:t>
            </a:r>
            <a:r>
              <a:rPr lang="en-SG" sz="2500" i="1" dirty="0">
                <a:latin typeface="Arial" panose="020B0604020202020204" pitchFamily="34" charset="0"/>
                <a:cs typeface="Arial" panose="020B0604020202020204" pitchFamily="34" charset="0"/>
              </a:rPr>
              <a:t>Google Scholar</a:t>
            </a:r>
            <a:endParaRPr lang="en-SG" sz="25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DFA819-D757-6C01-C8E5-41D271595AB5}"/>
              </a:ext>
            </a:extLst>
          </p:cNvPr>
          <p:cNvSpPr/>
          <p:nvPr/>
        </p:nvSpPr>
        <p:spPr>
          <a:xfrm>
            <a:off x="16983179" y="1110659"/>
            <a:ext cx="1839281" cy="182520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119 records identified through </a:t>
            </a:r>
            <a:r>
              <a:rPr lang="en-SG" sz="2500" i="1" dirty="0">
                <a:latin typeface="Arial" panose="020B0604020202020204" pitchFamily="34" charset="0"/>
                <a:cs typeface="Arial" panose="020B0604020202020204" pitchFamily="34" charset="0"/>
              </a:rPr>
              <a:t>OpenGrey</a:t>
            </a:r>
            <a:endParaRPr lang="en-SG" sz="25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A3CA631-46B1-A33D-DF63-9A85321979D9}"/>
              </a:ext>
            </a:extLst>
          </p:cNvPr>
          <p:cNvSpPr/>
          <p:nvPr/>
        </p:nvSpPr>
        <p:spPr>
          <a:xfrm>
            <a:off x="18917086" y="1106144"/>
            <a:ext cx="3320255" cy="18382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117 records identified through </a:t>
            </a:r>
            <a:r>
              <a:rPr lang="en-SG" sz="2500" i="1" dirty="0">
                <a:latin typeface="Arial" panose="020B0604020202020204" pitchFamily="34" charset="0"/>
                <a:cs typeface="Arial" panose="020B0604020202020204" pitchFamily="34" charset="0"/>
              </a:rPr>
              <a:t>ProQuest Dissertations &amp; Theses</a:t>
            </a:r>
            <a:endParaRPr lang="en-SG" sz="25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EF8A39F-412D-C2B6-FDA9-543982C058AA}"/>
              </a:ext>
            </a:extLst>
          </p:cNvPr>
          <p:cNvSpPr/>
          <p:nvPr/>
        </p:nvSpPr>
        <p:spPr>
          <a:xfrm>
            <a:off x="22331965" y="1098119"/>
            <a:ext cx="2708750" cy="1825207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0 records identified through other sources (e.g., email alerts)</a:t>
            </a:r>
            <a:endParaRPr lang="en-SG" sz="25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3A7CAED-5C76-5784-F049-09619124A1B1}"/>
              </a:ext>
            </a:extLst>
          </p:cNvPr>
          <p:cNvSpPr/>
          <p:nvPr/>
        </p:nvSpPr>
        <p:spPr>
          <a:xfrm>
            <a:off x="886310" y="592816"/>
            <a:ext cx="9790988" cy="386811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Databases</a:t>
            </a:r>
            <a:endParaRPr lang="en-SG" sz="25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BB64482-AD14-0406-1FFE-E18501EDF883}"/>
              </a:ext>
            </a:extLst>
          </p:cNvPr>
          <p:cNvSpPr/>
          <p:nvPr/>
        </p:nvSpPr>
        <p:spPr>
          <a:xfrm>
            <a:off x="10776154" y="591720"/>
            <a:ext cx="11461187" cy="40024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Manual Search</a:t>
            </a:r>
            <a:endParaRPr lang="en-SG" sz="25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BF4E7CD-19F2-2CF6-B877-7DC42DA86DCD}"/>
              </a:ext>
            </a:extLst>
          </p:cNvPr>
          <p:cNvSpPr/>
          <p:nvPr/>
        </p:nvSpPr>
        <p:spPr>
          <a:xfrm>
            <a:off x="22336193" y="591722"/>
            <a:ext cx="2704522" cy="38790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Others</a:t>
            </a:r>
            <a:endParaRPr lang="en-SG" sz="2500" b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FAD6193E-FB73-9E8F-05F6-6746982006BB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rot="16200000" flipH="1">
            <a:off x="7219382" y="-587531"/>
            <a:ext cx="1858922" cy="8922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C75A052C-2DE2-78A0-5DB2-74F2E0C2B29F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rot="16200000" flipH="1">
            <a:off x="8238954" y="432041"/>
            <a:ext cx="1867436" cy="6875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F236977-2B96-22B9-56C8-29151F63AE72}"/>
              </a:ext>
            </a:extLst>
          </p:cNvPr>
          <p:cNvCxnSpPr>
            <a:cxnSpLocks/>
            <a:stCxn id="64" idx="2"/>
            <a:endCxn id="17" idx="0"/>
          </p:cNvCxnSpPr>
          <p:nvPr/>
        </p:nvCxnSpPr>
        <p:spPr>
          <a:xfrm rot="16200000" flipH="1">
            <a:off x="9197139" y="1390226"/>
            <a:ext cx="1867438" cy="49587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7C109D1A-47BE-6615-EEA4-BED125A60F87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rot="16200000" flipH="1">
            <a:off x="10198109" y="2391194"/>
            <a:ext cx="1895949" cy="2928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9053A7A0-2540-48F2-8134-A6701B70BD9C}"/>
              </a:ext>
            </a:extLst>
          </p:cNvPr>
          <p:cNvCxnSpPr>
            <a:cxnSpLocks/>
            <a:stCxn id="44" idx="2"/>
            <a:endCxn id="17" idx="0"/>
          </p:cNvCxnSpPr>
          <p:nvPr/>
        </p:nvCxnSpPr>
        <p:spPr>
          <a:xfrm rot="5400000">
            <a:off x="11659992" y="3853076"/>
            <a:ext cx="1900457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047A3F49-1353-C684-5EF4-6E8213998618}"/>
              </a:ext>
            </a:extLst>
          </p:cNvPr>
          <p:cNvCxnSpPr>
            <a:cxnSpLocks/>
            <a:stCxn id="59" idx="2"/>
            <a:endCxn id="17" idx="0"/>
          </p:cNvCxnSpPr>
          <p:nvPr/>
        </p:nvCxnSpPr>
        <p:spPr>
          <a:xfrm rot="5400000">
            <a:off x="13205862" y="2306478"/>
            <a:ext cx="1901185" cy="3092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F6AC922C-D4D2-39FB-E896-AD1D63699B6B}"/>
              </a:ext>
            </a:extLst>
          </p:cNvPr>
          <p:cNvCxnSpPr>
            <a:cxnSpLocks/>
            <a:stCxn id="62" idx="2"/>
            <a:endCxn id="17" idx="0"/>
          </p:cNvCxnSpPr>
          <p:nvPr/>
        </p:nvCxnSpPr>
        <p:spPr>
          <a:xfrm rot="5400000">
            <a:off x="14322799" y="1223285"/>
            <a:ext cx="1867440" cy="5292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C0D41240-BEFE-1162-0888-03251E218B0C}"/>
              </a:ext>
            </a:extLst>
          </p:cNvPr>
          <p:cNvCxnSpPr>
            <a:cxnSpLocks/>
            <a:stCxn id="65" idx="2"/>
            <a:endCxn id="17" idx="0"/>
          </p:cNvCxnSpPr>
          <p:nvPr/>
        </p:nvCxnSpPr>
        <p:spPr>
          <a:xfrm rot="5400000">
            <a:off x="15664256" y="-109654"/>
            <a:ext cx="1858923" cy="7966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5B78BF3C-B228-3E1A-3DDE-3FF47AA3FB17}"/>
              </a:ext>
            </a:extLst>
          </p:cNvPr>
          <p:cNvCxnSpPr>
            <a:cxnSpLocks/>
            <a:stCxn id="89" idx="2"/>
            <a:endCxn id="17" idx="0"/>
          </p:cNvCxnSpPr>
          <p:nvPr/>
        </p:nvCxnSpPr>
        <p:spPr>
          <a:xfrm rot="5400000">
            <a:off x="17208290" y="-1674744"/>
            <a:ext cx="1879980" cy="110761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Elbow Connector 192">
            <a:extLst>
              <a:ext uri="{FF2B5EF4-FFF2-40B4-BE49-F238E27FC236}">
                <a16:creationId xmlns:a16="http://schemas.microsoft.com/office/drawing/2014/main" id="{4D0C3D70-A97E-7DB2-D1A6-52B768BFEBB3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rot="16200000" flipH="1">
            <a:off x="6237646" y="-1569269"/>
            <a:ext cx="1867433" cy="10877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Rectangle 293">
            <a:extLst>
              <a:ext uri="{FF2B5EF4-FFF2-40B4-BE49-F238E27FC236}">
                <a16:creationId xmlns:a16="http://schemas.microsoft.com/office/drawing/2014/main" id="{5E1327F9-12CB-130B-0B55-5FB35F717F6F}"/>
              </a:ext>
            </a:extLst>
          </p:cNvPr>
          <p:cNvSpPr/>
          <p:nvPr/>
        </p:nvSpPr>
        <p:spPr>
          <a:xfrm>
            <a:off x="6135960" y="17021101"/>
            <a:ext cx="1905468" cy="119357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Retracted </a:t>
            </a:r>
          </a:p>
          <a:p>
            <a:pPr algn="ctr">
              <a:lnSpc>
                <a:spcPct val="114000"/>
              </a:lnSpc>
            </a:pPr>
            <a:r>
              <a:rPr lang="en-GB" sz="25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0</a:t>
            </a:r>
            <a:endParaRPr lang="en-SG" sz="25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303BD89E-7E4C-581C-822A-8890A5D017B9}"/>
              </a:ext>
            </a:extLst>
          </p:cNvPr>
          <p:cNvSpPr/>
          <p:nvPr/>
        </p:nvSpPr>
        <p:spPr>
          <a:xfrm>
            <a:off x="16621111" y="19066197"/>
            <a:ext cx="3434452" cy="1156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human participants</a:t>
            </a:r>
          </a:p>
          <a:p>
            <a:pPr algn="ctr">
              <a:lnSpc>
                <a:spcPct val="114000"/>
              </a:lnSpc>
            </a:pPr>
            <a:r>
              <a:rPr lang="en-GB" sz="25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=</a:t>
            </a: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7</a:t>
            </a:r>
            <a:endParaRPr lang="en-SG" sz="25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391" name="Elbow Connector 390">
            <a:extLst>
              <a:ext uri="{FF2B5EF4-FFF2-40B4-BE49-F238E27FC236}">
                <a16:creationId xmlns:a16="http://schemas.microsoft.com/office/drawing/2014/main" id="{BBDE8527-136A-0F16-23A1-145D566E2577}"/>
              </a:ext>
            </a:extLst>
          </p:cNvPr>
          <p:cNvCxnSpPr>
            <a:cxnSpLocks/>
            <a:stCxn id="28" idx="3"/>
            <a:endCxn id="295" idx="1"/>
          </p:cNvCxnSpPr>
          <p:nvPr/>
        </p:nvCxnSpPr>
        <p:spPr>
          <a:xfrm>
            <a:off x="14226893" y="14765732"/>
            <a:ext cx="2394218" cy="4878515"/>
          </a:xfrm>
          <a:prstGeom prst="bentConnector3">
            <a:avLst>
              <a:gd name="adj1" fmla="val 489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2" name="Rectangle 421">
            <a:extLst>
              <a:ext uri="{FF2B5EF4-FFF2-40B4-BE49-F238E27FC236}">
                <a16:creationId xmlns:a16="http://schemas.microsoft.com/office/drawing/2014/main" id="{055CC21F-DCC2-080D-0984-40FD4D0241AD}"/>
              </a:ext>
            </a:extLst>
          </p:cNvPr>
          <p:cNvSpPr/>
          <p:nvPr/>
        </p:nvSpPr>
        <p:spPr>
          <a:xfrm>
            <a:off x="11067924" y="24253729"/>
            <a:ext cx="3259074" cy="1352664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14 effect sizes from 14 independent samples</a:t>
            </a:r>
            <a:endParaRPr lang="en-SG" sz="25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2307EB09-84CE-4BE4-E091-DB9314FCC8CA}"/>
              </a:ext>
            </a:extLst>
          </p:cNvPr>
          <p:cNvCxnSpPr>
            <a:cxnSpLocks/>
            <a:stCxn id="39" idx="2"/>
            <a:endCxn id="422" idx="0"/>
          </p:cNvCxnSpPr>
          <p:nvPr/>
        </p:nvCxnSpPr>
        <p:spPr>
          <a:xfrm>
            <a:off x="12684593" y="23426134"/>
            <a:ext cx="12868" cy="82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C00A1B7-4A38-804C-678E-F4F7EF491386}"/>
              </a:ext>
            </a:extLst>
          </p:cNvPr>
          <p:cNvSpPr/>
          <p:nvPr/>
        </p:nvSpPr>
        <p:spPr>
          <a:xfrm>
            <a:off x="16621111" y="9027732"/>
            <a:ext cx="3434452" cy="1156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3138" tIns="73138" rIns="73138" bIns="73138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4000"/>
              </a:lnSpc>
            </a:pP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human participants</a:t>
            </a:r>
          </a:p>
          <a:p>
            <a:pPr algn="ctr">
              <a:lnSpc>
                <a:spcPct val="114000"/>
              </a:lnSpc>
            </a:pPr>
            <a:r>
              <a:rPr lang="en-GB" sz="2500" i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 =</a:t>
            </a:r>
            <a:r>
              <a:rPr lang="en-GB" sz="25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5</a:t>
            </a:r>
            <a:endParaRPr lang="en-SG" sz="2500" i="1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DDE91579-00DC-FA5B-C8A8-6B91AB6845ED}"/>
              </a:ext>
            </a:extLst>
          </p:cNvPr>
          <p:cNvCxnSpPr>
            <a:cxnSpLocks/>
            <a:stCxn id="18" idx="3"/>
            <a:endCxn id="270" idx="1"/>
          </p:cNvCxnSpPr>
          <p:nvPr/>
        </p:nvCxnSpPr>
        <p:spPr>
          <a:xfrm>
            <a:off x="14233240" y="7551962"/>
            <a:ext cx="2387871" cy="20538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53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480</TotalTime>
  <Words>228</Words>
  <Application>Microsoft Macintosh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 Meilan</dc:creator>
  <cp:lastModifiedBy>HU Meilan</cp:lastModifiedBy>
  <cp:revision>24</cp:revision>
  <dcterms:created xsi:type="dcterms:W3CDTF">2024-11-03T04:04:44Z</dcterms:created>
  <dcterms:modified xsi:type="dcterms:W3CDTF">2025-07-03T06:31:10Z</dcterms:modified>
</cp:coreProperties>
</file>