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118" y="-8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A54261A-3BDF-47F7-ADE2-D9EDBB7D2E95}" type="datetimeFigureOut">
              <a:rPr lang="en-AU" smtClean="0"/>
              <a:t>4/04/2024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B706590-CC67-4827-A263-0661B5738155}" type="slidenum">
              <a:rPr lang="en-AU" smtClean="0"/>
              <a:t>‹#›</a:t>
            </a:fld>
            <a:endParaRPr lang="en-AU"/>
          </a:p>
        </p:txBody>
      </p:sp>
    </p:spTree>
    <p:extLst>
      <p:ext uri="{BB962C8B-B14F-4D97-AF65-F5344CB8AC3E}">
        <p14:creationId xmlns:p14="http://schemas.microsoft.com/office/powerpoint/2010/main" val="303619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B706590-CC67-4827-A263-0661B5738155}" type="slidenum">
              <a:rPr lang="en-AU" smtClean="0"/>
              <a:t>3</a:t>
            </a:fld>
            <a:endParaRPr lang="en-AU"/>
          </a:p>
        </p:txBody>
      </p:sp>
    </p:spTree>
    <p:extLst>
      <p:ext uri="{BB962C8B-B14F-4D97-AF65-F5344CB8AC3E}">
        <p14:creationId xmlns:p14="http://schemas.microsoft.com/office/powerpoint/2010/main" val="85301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634226" cy="1986441"/>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S.LOKESH</a:t>
            </a:r>
            <a:r>
              <a:rPr lang="en-IN" spc="15" dirty="0"/>
              <a:t/>
            </a:r>
            <a:br>
              <a:rPr lang="en-IN" spc="15" dirty="0"/>
            </a:br>
            <a:r>
              <a:rPr lang="en-IN" spc="15" dirty="0" smtClean="0"/>
              <a:t>2021506043</a:t>
            </a:r>
            <a:r>
              <a:rPr lang="en-IN" spc="15" dirty="0"/>
              <a:t/>
            </a:r>
            <a:br>
              <a:rPr lang="en-IN" spc="15" dirty="0"/>
            </a:br>
            <a:r>
              <a:rPr lang="en-IN" spc="15" dirty="0"/>
              <a:t>Madras institute of technology</a:t>
            </a:r>
            <a:endParaRPr spc="15" dirty="0"/>
          </a:p>
        </p:txBody>
      </p:sp>
      <p:sp>
        <p:nvSpPr>
          <p:cNvPr id="8" name="object 8"/>
          <p:cNvSpPr txBox="1"/>
          <p:nvPr/>
        </p:nvSpPr>
        <p:spPr>
          <a:xfrm>
            <a:off x="3800475" y="4572000"/>
            <a:ext cx="5800851" cy="443711"/>
          </a:xfrm>
          <a:prstGeom prst="rect">
            <a:avLst/>
          </a:prstGeom>
        </p:spPr>
        <p:txBody>
          <a:bodyPr vert="horz" wrap="square" lIns="0" tIns="12700" rIns="0" bIns="0" rtlCol="0">
            <a:spAutoFit/>
          </a:bodyPr>
          <a:lstStyle/>
          <a:p>
            <a:pPr marL="12700">
              <a:lnSpc>
                <a:spcPct val="100000"/>
              </a:lnSpc>
              <a:spcBef>
                <a:spcPts val="100"/>
              </a:spcBef>
            </a:pPr>
            <a:r>
              <a:rPr lang="en-IN" sz="2800" spc="5" dirty="0">
                <a:solidFill>
                  <a:srgbClr val="00B050"/>
                </a:solidFill>
                <a:effectLst>
                  <a:outerShdw blurRad="38100" dist="38100" dir="2700000" algn="tl">
                    <a:srgbClr val="000000">
                      <a:alpha val="43137"/>
                    </a:srgbClr>
                  </a:outerShdw>
                </a:effectLst>
                <a:latin typeface="Trebuchet MS" panose="020B0603020202020204" pitchFamily="34" charset="0"/>
              </a:rPr>
              <a:t>Gold Price Prediction using CNN</a:t>
            </a:r>
            <a:endParaRPr sz="2800" dirty="0">
              <a:solidFill>
                <a:srgbClr val="00B050"/>
              </a:solidFill>
              <a:effectLst>
                <a:outerShdw blurRad="38100" dist="38100" dir="2700000" algn="tl">
                  <a:srgbClr val="000000">
                    <a:alpha val="43137"/>
                  </a:srgbClr>
                </a:outerShdw>
              </a:effectLst>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xmlns="" id="{225AD7F1-C29E-DE76-3E76-11A1DFB87841}"/>
              </a:ext>
            </a:extLst>
          </p:cNvPr>
          <p:cNvPicPr>
            <a:picLocks noChangeAspect="1"/>
          </p:cNvPicPr>
          <p:nvPr/>
        </p:nvPicPr>
        <p:blipFill rotWithShape="1">
          <a:blip r:embed="rId3"/>
          <a:srcRect b="9995"/>
          <a:stretch/>
        </p:blipFill>
        <p:spPr>
          <a:xfrm>
            <a:off x="1639252" y="1447800"/>
            <a:ext cx="7058590"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a16="http://schemas.microsoft.com/office/drawing/2014/main" xmlns="" id="{1E7C44E5-2630-8A9B-761F-0445395D6276}"/>
              </a:ext>
            </a:extLst>
          </p:cNvPr>
          <p:cNvPicPr>
            <a:picLocks noChangeAspect="1"/>
          </p:cNvPicPr>
          <p:nvPr/>
        </p:nvPicPr>
        <p:blipFill>
          <a:blip r:embed="rId3"/>
          <a:stretch>
            <a:fillRect/>
          </a:stretch>
        </p:blipFill>
        <p:spPr>
          <a:xfrm>
            <a:off x="1298574" y="1384552"/>
            <a:ext cx="7656499" cy="3364838"/>
          </a:xfrm>
          <a:prstGeom prst="rect">
            <a:avLst/>
          </a:prstGeom>
        </p:spPr>
      </p:pic>
    </p:spTree>
    <p:extLst>
      <p:ext uri="{BB962C8B-B14F-4D97-AF65-F5344CB8AC3E}">
        <p14:creationId xmlns:p14="http://schemas.microsoft.com/office/powerpoint/2010/main" val="399315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14400" y="5715000"/>
            <a:ext cx="7924800" cy="632224"/>
          </a:xfrm>
          <a:prstGeom prst="rect">
            <a:avLst/>
          </a:prstGeom>
        </p:spPr>
        <p:txBody>
          <a:bodyPr vert="horz" wrap="square" lIns="0" tIns="16510" rIns="0" bIns="0" rtlCol="0">
            <a:spAutoFit/>
          </a:bodyPr>
          <a:lstStyle/>
          <a:p>
            <a:pPr marL="12700">
              <a:lnSpc>
                <a:spcPct val="100000"/>
              </a:lnSpc>
              <a:spcBef>
                <a:spcPts val="130"/>
              </a:spcBef>
            </a:pPr>
            <a:r>
              <a:rPr lang="en-AU" sz="2000" u="heavy" spc="20" dirty="0" smtClean="0">
                <a:solidFill>
                  <a:srgbClr val="006FC0"/>
                </a:solidFill>
                <a:uFill>
                  <a:solidFill>
                    <a:srgbClr val="006FC0"/>
                  </a:solidFill>
                </a:uFill>
                <a:latin typeface="Trebuchet MS"/>
                <a:cs typeface="Trebuchet MS"/>
              </a:rPr>
              <a:t>https://colab.research.google.com/drive/1_ayucCYjs8W7rN0nD7J4LOZE5h3gOa8m#scrollTo=UzTeQ_w_TvP-</a:t>
            </a:r>
            <a:endParaRPr sz="2000" dirty="0">
              <a:latin typeface="Trebuchet MS"/>
              <a:cs typeface="Trebuchet MS"/>
            </a:endParaRPr>
          </a:p>
        </p:txBody>
      </p:sp>
      <p:pic>
        <p:nvPicPr>
          <p:cNvPr id="11" name="Picture 10">
            <a:extLst>
              <a:ext uri="{FF2B5EF4-FFF2-40B4-BE49-F238E27FC236}">
                <a16:creationId xmlns:a16="http://schemas.microsoft.com/office/drawing/2014/main" xmlns="" id="{1DD898EF-0CA9-083E-B3C2-08D65C14EBF3}"/>
              </a:ext>
            </a:extLst>
          </p:cNvPr>
          <p:cNvPicPr>
            <a:picLocks noChangeAspect="1"/>
          </p:cNvPicPr>
          <p:nvPr/>
        </p:nvPicPr>
        <p:blipFill>
          <a:blip r:embed="rId3"/>
          <a:stretch>
            <a:fillRect/>
          </a:stretch>
        </p:blipFill>
        <p:spPr>
          <a:xfrm>
            <a:off x="1371600" y="1347975"/>
            <a:ext cx="7467600" cy="3184621"/>
          </a:xfrm>
          <a:prstGeom prst="rect">
            <a:avLst/>
          </a:prstGeom>
        </p:spPr>
      </p:pic>
    </p:spTree>
    <p:extLst>
      <p:ext uri="{BB962C8B-B14F-4D97-AF65-F5344CB8AC3E}">
        <p14:creationId xmlns:p14="http://schemas.microsoft.com/office/powerpoint/2010/main" val="229999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81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4336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7665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9670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900747"/>
            <a:ext cx="7337425" cy="570669"/>
          </a:xfrm>
          <a:prstGeom prst="rect">
            <a:avLst/>
          </a:prstGeom>
        </p:spPr>
        <p:txBody>
          <a:bodyPr vert="horz" wrap="square" lIns="0" tIns="16510" rIns="0" bIns="0" rtlCol="0">
            <a:spAutoFit/>
          </a:bodyPr>
          <a:lstStyle/>
          <a:p>
            <a:pPr marL="12700">
              <a:lnSpc>
                <a:spcPct val="100000"/>
              </a:lnSpc>
              <a:spcBef>
                <a:spcPts val="130"/>
              </a:spcBef>
            </a:pPr>
            <a:r>
              <a:rPr lang="en-IN" sz="3600" spc="5" dirty="0"/>
              <a:t>Gold Price Prediction using CNN</a:t>
            </a:r>
            <a:endParaRPr lang="en-IN" sz="3600" dirty="0"/>
          </a:p>
        </p:txBody>
      </p:sp>
      <p:grpSp>
        <p:nvGrpSpPr>
          <p:cNvPr id="18" name="object 18"/>
          <p:cNvGrpSpPr/>
          <p:nvPr/>
        </p:nvGrpSpPr>
        <p:grpSpPr>
          <a:xfrm>
            <a:off x="466725" y="648144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54445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xfrm>
            <a:off x="11353418" y="654445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xmlns="" id="{99F040C2-1A50-319E-1B3A-C6A4B5CC324C}"/>
              </a:ext>
            </a:extLst>
          </p:cNvPr>
          <p:cNvSpPr txBox="1">
            <a:spLocks/>
          </p:cNvSpPr>
          <p:nvPr/>
        </p:nvSpPr>
        <p:spPr>
          <a:xfrm>
            <a:off x="1524000" y="2090420"/>
            <a:ext cx="7286625" cy="172551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298450" indent="-285750">
              <a:spcBef>
                <a:spcPts val="130"/>
              </a:spcBef>
              <a:buFont typeface="Arial" panose="020B0604020202020204" pitchFamily="34" charset="0"/>
              <a:buChar char="•"/>
            </a:pPr>
            <a:r>
              <a:rPr lang="en-GB" sz="1800" b="0" i="0" dirty="0">
                <a:effectLst/>
                <a:latin typeface="Söhne"/>
              </a:rPr>
              <a:t>Gold price detection using Convolutional Neural Networks (CNNs) refers to the application of deep learning techniques, specifically CNNs, to predict the future price movements of gold. CNNs are a type of neural network commonly used in image recognition tasks, but they can also be applied to sequential data such as time series, which is relevant to financial data like gold prices.</a:t>
            </a:r>
            <a:endParaRPr lang="en-IN" sz="1800" kern="0" dirty="0">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0" y="3396086"/>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52074"/>
          </a:xfrm>
          <a:prstGeom prst="rect">
            <a:avLst/>
          </a:prstGeom>
        </p:spPr>
        <p:txBody>
          <a:bodyPr vert="horz" wrap="square" lIns="0" tIns="13335" rIns="0" bIns="0" rtlCol="0">
            <a:spAutoFit/>
          </a:bodyPr>
          <a:lstStyle/>
          <a:p>
            <a:pPr marL="12700">
              <a:lnSpc>
                <a:spcPct val="100000"/>
              </a:lnSpc>
              <a:spcBef>
                <a:spcPts val="105"/>
              </a:spcBef>
            </a:pPr>
            <a:r>
              <a:rPr sz="3500" spc="25" dirty="0"/>
              <a:t>A</a:t>
            </a:r>
            <a:r>
              <a:rPr sz="3500" spc="-5" dirty="0"/>
              <a:t>G</a:t>
            </a:r>
            <a:r>
              <a:rPr sz="3500" spc="-35" dirty="0"/>
              <a:t>E</a:t>
            </a:r>
            <a:r>
              <a:rPr sz="3500" spc="15" dirty="0"/>
              <a:t>N</a:t>
            </a:r>
            <a:r>
              <a:rPr sz="35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xmlns="" id="{6FD60143-91A1-BEF0-606A-91B0AED6842F}"/>
              </a:ext>
            </a:extLst>
          </p:cNvPr>
          <p:cNvSpPr txBox="1"/>
          <p:nvPr/>
        </p:nvSpPr>
        <p:spPr>
          <a:xfrm>
            <a:off x="1596009" y="1274904"/>
            <a:ext cx="8137687" cy="4524315"/>
          </a:xfrm>
          <a:prstGeom prst="rect">
            <a:avLst/>
          </a:prstGeom>
          <a:noFill/>
        </p:spPr>
        <p:txBody>
          <a:bodyPr wrap="square">
            <a:spAutoFit/>
          </a:bodyPr>
          <a:lstStyle/>
          <a:p>
            <a:pPr algn="l"/>
            <a:r>
              <a:rPr lang="en-GB" sz="1600" spc="25" dirty="0">
                <a:latin typeface="Trebuchet MS" panose="020B0603020202020204" pitchFamily="34" charset="0"/>
              </a:rPr>
              <a:t>	</a:t>
            </a:r>
            <a:r>
              <a:rPr lang="en-GB" sz="1600" b="0" i="0" dirty="0">
                <a:effectLst/>
                <a:latin typeface="Trebuchet MS" panose="020B0603020202020204" pitchFamily="34" charset="0"/>
              </a:rPr>
              <a:t>Sure, here are three important points to consider when predicting gold prices using CNNs:</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Data Quality and Feature Selection</a:t>
            </a:r>
            <a:r>
              <a:rPr lang="en-GB" sz="1600" b="0" i="0" dirty="0">
                <a:effectLst/>
                <a:latin typeface="Trebuchet MS" panose="020B0603020202020204" pitchFamily="34" charset="0"/>
              </a:rPr>
              <a:t>: The accuracy of the predictions heavily depends on the quality and relevance of the data used for training the CNN. Ensure that the historical gold price data is clean, consistent, and covers a significant time period. Additionally, consider incorporating relevant features such as economic indicators, geopolitical events, or market sentiment data to enhance the model's predictive power.</a:t>
            </a:r>
          </a:p>
          <a:p>
            <a:pPr algn="l">
              <a:buFont typeface="+mj-lt"/>
              <a:buAutoNum type="arabicPeriod"/>
            </a:pPr>
            <a:r>
              <a:rPr lang="en-GB" sz="1600" b="1" i="0" dirty="0">
                <a:effectLst/>
                <a:latin typeface="Trebuchet MS" panose="020B0603020202020204" pitchFamily="34" charset="0"/>
              </a:rPr>
              <a:t>Model Architecture Design</a:t>
            </a:r>
            <a:r>
              <a:rPr lang="en-GB" sz="1600" b="0" i="0" dirty="0">
                <a:effectLst/>
                <a:latin typeface="Trebuchet MS" panose="020B0603020202020204" pitchFamily="34" charset="0"/>
              </a:rPr>
              <a:t>: Designing an appropriate CNN architecture for time-series forecasting is crucial. Experiment with different architectures, including the number of layers, filter sizes, and pooling strategies, to capture temporal patterns effectively. Consider incorporating techniques such as residual connections or attention mechanisms to improve the model's ability to learn from sequential data.</a:t>
            </a:r>
          </a:p>
          <a:p>
            <a:pPr algn="l">
              <a:buFont typeface="+mj-lt"/>
              <a:buAutoNum type="arabicPeriod"/>
            </a:pPr>
            <a:r>
              <a:rPr lang="en-GB" sz="1600" b="1" i="0" dirty="0">
                <a:effectLst/>
                <a:latin typeface="Trebuchet MS" panose="020B0603020202020204" pitchFamily="34" charset="0"/>
              </a:rPr>
              <a:t>Evaluation and Monitoring</a:t>
            </a:r>
            <a:r>
              <a:rPr lang="en-GB" sz="1600" b="0" i="0" dirty="0">
                <a:effectLst/>
                <a:latin typeface="Trebuchet MS" panose="020B0603020202020204" pitchFamily="34" charset="0"/>
              </a:rPr>
              <a:t>: Evaluate the trained model's performance rigorously using appropriate metrics such as Mean Absolute Error (MAE), Mean Squared Error (MSE), or Root Mean Squared Error (RMSE). Compare the model's predictions against actual gold prices to assess its accuracy and reliability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552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500" spc="-20" dirty="0"/>
              <a:t>P</a:t>
            </a:r>
            <a:r>
              <a:rPr sz="3500" spc="15" dirty="0"/>
              <a:t>ROB</a:t>
            </a:r>
            <a:r>
              <a:rPr sz="3500" spc="55" dirty="0"/>
              <a:t>L</a:t>
            </a:r>
            <a:r>
              <a:rPr sz="3500" spc="-20" dirty="0"/>
              <a:t>E</a:t>
            </a:r>
            <a:r>
              <a:rPr sz="3500" spc="20" dirty="0"/>
              <a:t>M</a:t>
            </a:r>
            <a:r>
              <a:rPr lang="en-IN" sz="3500" spc="20" dirty="0"/>
              <a:t> </a:t>
            </a:r>
            <a:r>
              <a:rPr sz="3500" spc="10" dirty="0"/>
              <a:t>S</a:t>
            </a:r>
            <a:r>
              <a:rPr sz="3500" spc="-370" dirty="0"/>
              <a:t>T</a:t>
            </a:r>
            <a:r>
              <a:rPr sz="3500" spc="-375" dirty="0"/>
              <a:t>A</a:t>
            </a:r>
            <a:r>
              <a:rPr sz="3500" spc="15" dirty="0"/>
              <a:t>T</a:t>
            </a:r>
            <a:r>
              <a:rPr sz="3500" spc="-10" dirty="0"/>
              <a:t>E</a:t>
            </a:r>
            <a:r>
              <a:rPr sz="3500" spc="-20" dirty="0"/>
              <a:t>ME</a:t>
            </a:r>
            <a:r>
              <a:rPr sz="3500" spc="10" dirty="0"/>
              <a:t>NT</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EC3B3596-2C11-995C-CC1C-925A59CBE16A}"/>
              </a:ext>
            </a:extLst>
          </p:cNvPr>
          <p:cNvSpPr txBox="1"/>
          <p:nvPr/>
        </p:nvSpPr>
        <p:spPr>
          <a:xfrm>
            <a:off x="997640" y="1321802"/>
            <a:ext cx="7612959" cy="4278094"/>
          </a:xfrm>
          <a:prstGeom prst="rect">
            <a:avLst/>
          </a:prstGeom>
          <a:noFill/>
        </p:spPr>
        <p:txBody>
          <a:bodyPr wrap="square">
            <a:spAutoFit/>
          </a:bodyPr>
          <a:lstStyle/>
          <a:p>
            <a:pPr algn="l"/>
            <a:r>
              <a:rPr lang="en-GB" sz="1600" b="0" i="0" dirty="0">
                <a:effectLst/>
                <a:latin typeface="Trebuchet MS" panose="020B0603020202020204" pitchFamily="34" charset="0"/>
              </a:rPr>
              <a:t>Here's a simplified problem statement for gold price prediction using Convolutional Neural Networks (CNNs) in three points:</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Data Representation</a:t>
            </a:r>
            <a:r>
              <a:rPr lang="en-GB" sz="1600" b="0" i="0" dirty="0">
                <a:effectLst/>
                <a:latin typeface="Trebuchet MS" panose="020B0603020202020204" pitchFamily="34" charset="0"/>
              </a:rPr>
              <a:t>: The problem involves representing historical data of gold prices in a format suitable for CNNs. This includes organizing time-series data into sequential input tensors, potentially incorporating additional features such as economic indicators or sentiment analysis.</a:t>
            </a:r>
          </a:p>
          <a:p>
            <a:pPr algn="l">
              <a:buFont typeface="+mj-lt"/>
              <a:buAutoNum type="arabicPeriod"/>
            </a:pPr>
            <a:r>
              <a:rPr lang="en-GB" sz="1600" b="1" i="0" dirty="0">
                <a:effectLst/>
                <a:latin typeface="Trebuchet MS" panose="020B0603020202020204" pitchFamily="34" charset="0"/>
              </a:rPr>
              <a:t>Model Training</a:t>
            </a:r>
            <a:r>
              <a:rPr lang="en-GB" sz="1600" b="0" i="0" dirty="0">
                <a:effectLst/>
                <a:latin typeface="Trebuchet MS" panose="020B0603020202020204" pitchFamily="34" charset="0"/>
              </a:rPr>
              <a:t>: Developing and training a CNN architecture capable of learning complex patterns and relationships within the gold price data. This requires careful selection of network architecture, optimization algorithms, and hyperparameters to effectively capture temporal dependencies and non-linear trends in the data.</a:t>
            </a:r>
          </a:p>
          <a:p>
            <a:pPr algn="l">
              <a:buFont typeface="+mj-lt"/>
              <a:buAutoNum type="arabicPeriod"/>
            </a:pPr>
            <a:r>
              <a:rPr lang="en-GB" sz="1600" b="1" i="0" dirty="0">
                <a:effectLst/>
                <a:latin typeface="Trebuchet MS" panose="020B0603020202020204" pitchFamily="34" charset="0"/>
              </a:rPr>
              <a:t>Prediction Accuracy</a:t>
            </a:r>
            <a:r>
              <a:rPr lang="en-GB" sz="1600" b="0" i="0" dirty="0">
                <a:effectLst/>
                <a:latin typeface="Trebuchet MS" panose="020B0603020202020204" pitchFamily="34" charset="0"/>
              </a:rPr>
              <a:t>: The primary objective is to accurately predict future gold prices based on historical data. This involves evaluating the performance of the CNN model in terms of metrics like mean squared error (MSE) or mean absolute error (MAE) on a test dataset, ensuring the model can generalize well to unseen data and make reliable predictions in real-world scenarios.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26523" y="304800"/>
            <a:ext cx="5263515" cy="5552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500" spc="5" dirty="0"/>
              <a:t>PROJECT</a:t>
            </a:r>
            <a:r>
              <a:rPr lang="en-IN" sz="3500" spc="5" dirty="0"/>
              <a:t>  </a:t>
            </a:r>
            <a:r>
              <a:rPr sz="3500" spc="-20" dirty="0"/>
              <a:t>OVERVIEW</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7" name="Rectangle 6">
            <a:extLst>
              <a:ext uri="{FF2B5EF4-FFF2-40B4-BE49-F238E27FC236}">
                <a16:creationId xmlns:a16="http://schemas.microsoft.com/office/drawing/2014/main" xmlns="" id="{42A737C2-5950-A311-3BEA-BDDF94D722CF}"/>
              </a:ext>
            </a:extLst>
          </p:cNvPr>
          <p:cNvSpPr>
            <a:spLocks noChangeArrowheads="1"/>
          </p:cNvSpPr>
          <p:nvPr/>
        </p:nvSpPr>
        <p:spPr bwMode="auto">
          <a:xfrm>
            <a:off x="0" y="0"/>
            <a:ext cx="26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xmlns="" id="{EFF7CD76-CFD4-684B-8D6D-2383F4A8B1BE}"/>
              </a:ext>
            </a:extLst>
          </p:cNvPr>
          <p:cNvSpPr>
            <a:spLocks noChangeArrowheads="1"/>
          </p:cNvSpPr>
          <p:nvPr/>
        </p:nvSpPr>
        <p:spPr bwMode="auto">
          <a:xfrm>
            <a:off x="838200" y="917972"/>
            <a:ext cx="80772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rebuchet MS" panose="020B0603020202020204" pitchFamily="34" charset="0"/>
              </a:rPr>
              <a:t>Objective</a:t>
            </a:r>
            <a:r>
              <a:rPr kumimoji="0" lang="en-US" altLang="en-US" sz="1800" b="0" i="0" u="none" strike="noStrike" cap="none" normalizeH="0" baseline="0" dirty="0">
                <a:ln>
                  <a:noFill/>
                </a:ln>
                <a:solidFill>
                  <a:schemeClr val="tx1"/>
                </a:solidFill>
                <a:effectLst/>
                <a:latin typeface="Trebuchet MS" panose="020B0603020202020204" pitchFamily="34" charset="0"/>
              </a:rPr>
              <a:t>: The primary goal is to leverage the capabilities of CNNs, commonly used in image recognition tasks, to analyze historical gold price data in a sequential manner and extract patterns that can aid in forecasting future price movements.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rebuchet MS" panose="020B0603020202020204" pitchFamily="34" charset="0"/>
              </a:rPr>
              <a:t>Methodology</a:t>
            </a:r>
            <a:r>
              <a:rPr kumimoji="0" lang="en-US" altLang="en-US" sz="1800" b="0" i="0" u="none" strike="noStrike" cap="none" normalizeH="0" baseline="0" dirty="0">
                <a:ln>
                  <a:noFill/>
                </a:ln>
                <a:solidFill>
                  <a:schemeClr val="tx1"/>
                </a:solidFill>
                <a:effectLst/>
                <a:latin typeface="Trebuchet MS" panose="020B0603020202020204" pitchFamily="34" charset="0"/>
              </a:rPr>
              <a:t>: The project involves preprocessing historical gold price data to create a suitable input format for the CNN model. This may include converting time-series data into image-like representations or using sliding windows to create sequential input sequences. The CNN architecture is then designed to analyze these input representations and learn relevant features that correlate with gold price dynamics. Training and validation are conducted using historical data, and the model's performance is evaluated based on its ability to accurately predict future gold prices.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rebuchet MS" panose="020B0603020202020204" pitchFamily="34" charset="0"/>
              </a:rPr>
              <a:t>Outcomes</a:t>
            </a:r>
            <a:r>
              <a:rPr kumimoji="0" lang="en-US" altLang="en-US" sz="1800" b="0" i="0" u="none" strike="noStrike" cap="none" normalizeH="0" baseline="0" dirty="0">
                <a:ln>
                  <a:noFill/>
                </a:ln>
                <a:solidFill>
                  <a:schemeClr val="tx1"/>
                </a:solidFill>
                <a:effectLst/>
                <a:latin typeface="Trebuchet MS" panose="020B0603020202020204" pitchFamily="34" charset="0"/>
              </a:rPr>
              <a:t>: The project aims to generate predictive insights into gold price movements, which can be valuable for investors, traders, and financial analysts. By utilizing CNNs, the model may capture complex patterns and dependencies within the data that traditional statistical methods might overlook. The ultimate outcome is to provide stakeholders with a reliable tool for making informed decisions in gold investment and trading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p:txBody>
      </p:sp>
      <p:sp>
        <p:nvSpPr>
          <p:cNvPr id="20" name="Rectangle 8">
            <a:extLst>
              <a:ext uri="{FF2B5EF4-FFF2-40B4-BE49-F238E27FC236}">
                <a16:creationId xmlns:a16="http://schemas.microsoft.com/office/drawing/2014/main" xmlns="" id="{AE20D14A-95D1-9A3B-D397-0116240D55B7}"/>
              </a:ext>
            </a:extLst>
          </p:cNvPr>
          <p:cNvSpPr>
            <a:spLocks noChangeArrowheads="1"/>
          </p:cNvSpPr>
          <p:nvPr/>
        </p:nvSpPr>
        <p:spPr bwMode="auto">
          <a:xfrm>
            <a:off x="152400" y="152400"/>
            <a:ext cx="26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4017"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9E1BC896-C853-4E64-4B33-D165A87548BB}"/>
              </a:ext>
            </a:extLst>
          </p:cNvPr>
          <p:cNvSpPr txBox="1"/>
          <p:nvPr/>
        </p:nvSpPr>
        <p:spPr>
          <a:xfrm>
            <a:off x="704017" y="1200296"/>
            <a:ext cx="8532747" cy="4524315"/>
          </a:xfrm>
          <a:prstGeom prst="rect">
            <a:avLst/>
          </a:prstGeom>
          <a:noFill/>
        </p:spPr>
        <p:txBody>
          <a:bodyPr wrap="square">
            <a:spAutoFit/>
          </a:bodyPr>
          <a:lstStyle/>
          <a:p>
            <a:pPr algn="l"/>
            <a:r>
              <a:rPr lang="en-GB" sz="1600" b="0" i="0" dirty="0">
                <a:effectLst/>
                <a:latin typeface="Trebuchet MS" panose="020B0603020202020204" pitchFamily="34" charset="0"/>
              </a:rPr>
              <a:t>	The end users of gold price prediction using Convolutional Neural Networks (CNN) can vary, but typically include:</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Investors and Traders</a:t>
            </a:r>
            <a:r>
              <a:rPr lang="en-GB" sz="1600" b="0" i="0" dirty="0">
                <a:effectLst/>
                <a:latin typeface="Trebuchet MS" panose="020B0603020202020204" pitchFamily="34" charset="0"/>
              </a:rPr>
              <a:t>: Individuals or institutions involved in trading gold commodities or gold-related financial instruments can utilize CNN-based price predictions to inform their buying and selling decisions. Accurate predictions can help them optimize their investment strategies and potentially maximize profits.</a:t>
            </a:r>
          </a:p>
          <a:p>
            <a:pPr algn="l">
              <a:buFont typeface="+mj-lt"/>
              <a:buAutoNum type="arabicPeriod"/>
            </a:pPr>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Financial Analysts and Advisors</a:t>
            </a:r>
            <a:r>
              <a:rPr lang="en-GB" sz="1600" b="0" i="0" dirty="0">
                <a:effectLst/>
                <a:latin typeface="Trebuchet MS" panose="020B0603020202020204" pitchFamily="34" charset="0"/>
              </a:rPr>
              <a:t>: Professionals in the financial sector, such as analysts and advisors, may use CNN-based gold price predictions to provide insights and recommendations to their clients. These predictions can aid in portfolio management and risk assessment, enabling better-informed decision-making.</a:t>
            </a:r>
          </a:p>
          <a:p>
            <a:pPr algn="l">
              <a:buFont typeface="+mj-lt"/>
              <a:buAutoNum type="arabicPeriod"/>
            </a:pPr>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Gold Industry Stakeholders</a:t>
            </a:r>
            <a:r>
              <a:rPr lang="en-GB" sz="1600" b="0" i="0" dirty="0">
                <a:effectLst/>
                <a:latin typeface="Trebuchet MS" panose="020B0603020202020204" pitchFamily="34" charset="0"/>
              </a:rPr>
              <a:t>: Companies and organizations operating within the gold industry, including miners, refiners, and </a:t>
            </a:r>
            <a:r>
              <a:rPr lang="en-GB" sz="1600" b="0" i="0" dirty="0" err="1">
                <a:effectLst/>
                <a:latin typeface="Trebuchet MS" panose="020B0603020202020204" pitchFamily="34" charset="0"/>
              </a:rPr>
              <a:t>jewelry</a:t>
            </a:r>
            <a:r>
              <a:rPr lang="en-GB" sz="1600" b="0" i="0" dirty="0">
                <a:effectLst/>
                <a:latin typeface="Trebuchet MS" panose="020B0603020202020204" pitchFamily="34" charset="0"/>
              </a:rPr>
              <a:t> manufacturers, can benefit from gold price predictions to anticipate market trends and plan production, inventory management, and pricing strategies accordingly. This helps them adapt to changing market conditions and optimize their operations.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9763125" cy="536685"/>
          </a:xfrm>
          <a:prstGeom prst="rect">
            <a:avLst/>
          </a:prstGeom>
        </p:spPr>
        <p:txBody>
          <a:bodyPr vert="horz" wrap="square" lIns="0" tIns="13335" rIns="0" bIns="0" rtlCol="0">
            <a:spAutoFit/>
          </a:bodyPr>
          <a:lstStyle/>
          <a:p>
            <a:pPr marL="12700">
              <a:lnSpc>
                <a:spcPct val="100000"/>
              </a:lnSpc>
              <a:spcBef>
                <a:spcPts val="105"/>
              </a:spcBef>
            </a:pPr>
            <a:r>
              <a:rPr sz="3400" spc="-40" dirty="0"/>
              <a:t>Y</a:t>
            </a:r>
            <a:r>
              <a:rPr sz="3400" spc="10" dirty="0"/>
              <a:t>O</a:t>
            </a:r>
            <a:r>
              <a:rPr sz="3400" spc="25" dirty="0"/>
              <a:t>U</a:t>
            </a:r>
            <a:r>
              <a:rPr sz="3400" dirty="0"/>
              <a:t>R</a:t>
            </a:r>
            <a:r>
              <a:rPr sz="3400" spc="5" dirty="0"/>
              <a:t> </a:t>
            </a:r>
            <a:r>
              <a:rPr sz="3400" spc="25" dirty="0"/>
              <a:t>S</a:t>
            </a:r>
            <a:r>
              <a:rPr sz="3400" spc="10" dirty="0"/>
              <a:t>O</a:t>
            </a:r>
            <a:r>
              <a:rPr sz="3400" spc="25" dirty="0"/>
              <a:t>LU</a:t>
            </a:r>
            <a:r>
              <a:rPr sz="3400" spc="-35" dirty="0"/>
              <a:t>T</a:t>
            </a:r>
            <a:r>
              <a:rPr sz="3400" spc="-30" dirty="0"/>
              <a:t>I</a:t>
            </a:r>
            <a:r>
              <a:rPr sz="3400" spc="10" dirty="0"/>
              <a:t>O</a:t>
            </a:r>
            <a:r>
              <a:rPr sz="3400" dirty="0"/>
              <a:t>N</a:t>
            </a:r>
            <a:r>
              <a:rPr sz="3400" spc="-345" dirty="0"/>
              <a:t> </a:t>
            </a:r>
            <a:r>
              <a:rPr sz="3400" spc="-35" dirty="0"/>
              <a:t>A</a:t>
            </a:r>
            <a:r>
              <a:rPr sz="3400" spc="-5" dirty="0"/>
              <a:t>N</a:t>
            </a:r>
            <a:r>
              <a:rPr sz="3400" dirty="0"/>
              <a:t>D</a:t>
            </a:r>
            <a:r>
              <a:rPr sz="3400" spc="35" dirty="0"/>
              <a:t> </a:t>
            </a:r>
            <a:r>
              <a:rPr sz="3400" spc="-30" dirty="0"/>
              <a:t>I</a:t>
            </a:r>
            <a:r>
              <a:rPr sz="3400" spc="-35" dirty="0"/>
              <a:t>T</a:t>
            </a:r>
            <a:r>
              <a:rPr sz="3400" dirty="0"/>
              <a:t>S</a:t>
            </a:r>
            <a:r>
              <a:rPr sz="3400" spc="60" dirty="0"/>
              <a:t> </a:t>
            </a:r>
            <a:r>
              <a:rPr sz="3400" spc="-295" dirty="0"/>
              <a:t>V</a:t>
            </a:r>
            <a:r>
              <a:rPr sz="3400" spc="-35" dirty="0"/>
              <a:t>A</a:t>
            </a:r>
            <a:r>
              <a:rPr sz="3400" spc="25" dirty="0"/>
              <a:t>LU</a:t>
            </a:r>
            <a:r>
              <a:rPr sz="3400" dirty="0"/>
              <a:t>E</a:t>
            </a:r>
            <a:r>
              <a:rPr sz="3400" spc="-65" dirty="0"/>
              <a:t> </a:t>
            </a:r>
            <a:r>
              <a:rPr sz="3400" spc="-15" dirty="0"/>
              <a:t>P</a:t>
            </a:r>
            <a:r>
              <a:rPr sz="3400" spc="-30" dirty="0"/>
              <a:t>R</a:t>
            </a:r>
            <a:r>
              <a:rPr sz="3400" spc="10" dirty="0"/>
              <a:t>O</a:t>
            </a:r>
            <a:r>
              <a:rPr sz="3400" spc="-15" dirty="0"/>
              <a:t>P</a:t>
            </a:r>
            <a:r>
              <a:rPr sz="3400" spc="10" dirty="0"/>
              <a:t>O</a:t>
            </a:r>
            <a:r>
              <a:rPr sz="3400" spc="25" dirty="0"/>
              <a:t>S</a:t>
            </a:r>
            <a:r>
              <a:rPr sz="3400" spc="-30" dirty="0"/>
              <a:t>I</a:t>
            </a:r>
            <a:r>
              <a:rPr sz="3400" spc="-35" dirty="0"/>
              <a:t>T</a:t>
            </a:r>
            <a:r>
              <a:rPr sz="3400" spc="-30" dirty="0"/>
              <a:t>I</a:t>
            </a:r>
            <a:r>
              <a:rPr sz="3400" spc="10" dirty="0"/>
              <a:t>O</a:t>
            </a:r>
            <a:r>
              <a:rPr sz="34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59EA7F59-0637-41C8-2038-5F679133FC9D}"/>
              </a:ext>
            </a:extLst>
          </p:cNvPr>
          <p:cNvSpPr txBox="1"/>
          <p:nvPr/>
        </p:nvSpPr>
        <p:spPr>
          <a:xfrm>
            <a:off x="914400" y="1219200"/>
            <a:ext cx="8229600" cy="3785652"/>
          </a:xfrm>
          <a:prstGeom prst="rect">
            <a:avLst/>
          </a:prstGeom>
          <a:noFill/>
        </p:spPr>
        <p:txBody>
          <a:bodyPr wrap="square">
            <a:spAutoFit/>
          </a:bodyPr>
          <a:lstStyle/>
          <a:p>
            <a:pPr algn="l">
              <a:buFont typeface="+mj-lt"/>
              <a:buAutoNum type="arabicPeriod"/>
            </a:pPr>
            <a:r>
              <a:rPr lang="en-GB" sz="1600" b="1" i="0" dirty="0">
                <a:effectLst/>
                <a:latin typeface="Trebuchet MS" panose="020B0603020202020204" pitchFamily="34" charset="0"/>
              </a:rPr>
              <a:t>Accurate Predictions</a:t>
            </a:r>
            <a:r>
              <a:rPr lang="en-GB" sz="1600" b="0" i="0" dirty="0">
                <a:effectLst/>
                <a:latin typeface="Trebuchet MS" panose="020B0603020202020204" pitchFamily="34" charset="0"/>
              </a:rPr>
              <a:t>: Utilizing Convolutional Neural Networks (CNNs) for gold price prediction offers the potential for highly accurate forecasts. CNNs are adept at learning complex patterns and relationships within data, making them well-suited for </a:t>
            </a:r>
            <a:r>
              <a:rPr lang="en-GB" sz="1600" b="0" i="0" dirty="0" err="1">
                <a:effectLst/>
                <a:latin typeface="Trebuchet MS" panose="020B0603020202020204" pitchFamily="34" charset="0"/>
              </a:rPr>
              <a:t>analyzing</a:t>
            </a:r>
            <a:r>
              <a:rPr lang="en-GB" sz="1600" b="0" i="0" dirty="0">
                <a:effectLst/>
                <a:latin typeface="Trebuchet MS" panose="020B0603020202020204" pitchFamily="34" charset="0"/>
              </a:rPr>
              <a:t> historical gold price data and identifying trends that may influence future prices.</a:t>
            </a:r>
          </a:p>
          <a:p>
            <a:pPr algn="l">
              <a:buFont typeface="+mj-lt"/>
              <a:buAutoNum type="arabicPeriod"/>
            </a:pPr>
            <a:r>
              <a:rPr lang="en-GB" sz="1600" b="1" i="0" dirty="0">
                <a:effectLst/>
                <a:latin typeface="Trebuchet MS" panose="020B0603020202020204" pitchFamily="34" charset="0"/>
              </a:rPr>
              <a:t>Real-time Insights</a:t>
            </a:r>
            <a:r>
              <a:rPr lang="en-GB" sz="1600" b="0" i="0" dirty="0">
                <a:effectLst/>
                <a:latin typeface="Trebuchet MS" panose="020B0603020202020204" pitchFamily="34" charset="0"/>
              </a:rPr>
              <a:t>: By leveraging CNNs, the gold price prediction model can provide real-time insights into market movements. This enables investors, traders, and financial institutions to make informed decisions quickly, based on up-to-date analyses of gold price trends and fluctuations.</a:t>
            </a:r>
          </a:p>
          <a:p>
            <a:pPr algn="l">
              <a:buFont typeface="+mj-lt"/>
              <a:buAutoNum type="arabicPeriod"/>
            </a:pPr>
            <a:r>
              <a:rPr lang="en-GB" sz="1600" b="1" i="0" dirty="0">
                <a:effectLst/>
                <a:latin typeface="Trebuchet MS" panose="020B0603020202020204" pitchFamily="34" charset="0"/>
              </a:rPr>
              <a:t>Risk Mitigation</a:t>
            </a:r>
            <a:r>
              <a:rPr lang="en-GB" sz="1600" b="0" i="0" dirty="0">
                <a:effectLst/>
                <a:latin typeface="Trebuchet MS" panose="020B0603020202020204" pitchFamily="34" charset="0"/>
              </a:rPr>
              <a:t>: Predicting gold prices with CNNs allows for proactive risk mitigation strategies. By anticipating potential changes in gold prices, stakeholders can adjust their investment portfolios, hedge against risks, and implement trading strategies to minimize losses or maximize returns in volatile market conditions. This proactive approach enhances financial stability and resilience in the face of market uncertainties.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xmlns="" id="{0DA07253-6677-FCF4-7CB9-61EA1E520168}"/>
              </a:ext>
            </a:extLst>
          </p:cNvPr>
          <p:cNvSpPr txBox="1"/>
          <p:nvPr/>
        </p:nvSpPr>
        <p:spPr>
          <a:xfrm>
            <a:off x="2971800" y="2361754"/>
            <a:ext cx="6097656" cy="2031325"/>
          </a:xfrm>
          <a:prstGeom prst="rect">
            <a:avLst/>
          </a:prstGeom>
          <a:noFill/>
        </p:spPr>
        <p:txBody>
          <a:bodyPr wrap="square">
            <a:spAutoFit/>
          </a:bodyPr>
          <a:lstStyle/>
          <a:p>
            <a:pPr algn="l"/>
            <a:r>
              <a:rPr lang="en-GB" b="0" i="0" dirty="0">
                <a:solidFill>
                  <a:srgbClr val="202214"/>
                </a:solidFill>
                <a:effectLst/>
                <a:latin typeface="Trebuchet MS" panose="020B0603020202020204" pitchFamily="34" charset="0"/>
              </a:rPr>
              <a:t>As can be seen, the price predicted by the model follows the actual prices greatly! The value of Loss and Accuracy (1-MAPE) obtained on the test data also confirm the great performance of the model:</a:t>
            </a:r>
          </a:p>
          <a:p>
            <a:pPr algn="l"/>
            <a:endParaRPr lang="en-GB" b="0" i="0" dirty="0">
              <a:solidFill>
                <a:srgbClr val="202214"/>
              </a:solidFill>
              <a:effectLst/>
              <a:latin typeface="Trebuchet MS" panose="020B0603020202020204" pitchFamily="34" charset="0"/>
            </a:endParaRPr>
          </a:p>
          <a:p>
            <a:pPr marL="285750" indent="-285750" algn="ctr">
              <a:buFont typeface="Wingdings" panose="05000000000000000000" pitchFamily="2" charset="2"/>
              <a:buChar char="ü"/>
            </a:pPr>
            <a:r>
              <a:rPr lang="en-GB" b="0" i="0" dirty="0">
                <a:solidFill>
                  <a:srgbClr val="202214"/>
                </a:solidFill>
                <a:effectLst/>
                <a:latin typeface="Trebuchet MS" panose="020B0603020202020204" pitchFamily="34" charset="0"/>
              </a:rPr>
              <a:t> </a:t>
            </a:r>
            <a:r>
              <a:rPr lang="en-GB" b="1" i="0" dirty="0">
                <a:solidFill>
                  <a:srgbClr val="202214"/>
                </a:solidFill>
                <a:effectLst>
                  <a:outerShdw blurRad="38100" dist="38100" dir="2700000" algn="tl">
                    <a:srgbClr val="000000">
                      <a:alpha val="43137"/>
                    </a:srgbClr>
                  </a:outerShdw>
                </a:effectLst>
                <a:latin typeface="Trebuchet MS" panose="020B0603020202020204" pitchFamily="34" charset="0"/>
              </a:rPr>
              <a:t>Loss: 0.001</a:t>
            </a:r>
          </a:p>
          <a:p>
            <a:pPr marL="285750" indent="-285750" algn="ctr">
              <a:buFont typeface="Wingdings" panose="05000000000000000000" pitchFamily="2" charset="2"/>
              <a:buChar char="ü"/>
            </a:pPr>
            <a:r>
              <a:rPr lang="en-GB" b="1" i="0" dirty="0">
                <a:solidFill>
                  <a:srgbClr val="202214"/>
                </a:solidFill>
                <a:effectLst>
                  <a:outerShdw blurRad="38100" dist="38100" dir="2700000" algn="tl">
                    <a:srgbClr val="000000">
                      <a:alpha val="43137"/>
                    </a:srgbClr>
                  </a:outerShdw>
                </a:effectLst>
                <a:latin typeface="Trebuchet MS" panose="020B0603020202020204" pitchFamily="34" charset="0"/>
              </a:rPr>
              <a:t> Accuracy: 96%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xmlns="" id="{97542F74-E52E-BFDD-F59F-0BD9B67BE313}"/>
              </a:ext>
            </a:extLst>
          </p:cNvPr>
          <p:cNvPicPr>
            <a:picLocks noChangeAspect="1"/>
          </p:cNvPicPr>
          <p:nvPr/>
        </p:nvPicPr>
        <p:blipFill>
          <a:blip r:embed="rId3"/>
          <a:stretch>
            <a:fillRect/>
          </a:stretch>
        </p:blipFill>
        <p:spPr>
          <a:xfrm>
            <a:off x="2209800" y="1371600"/>
            <a:ext cx="6259257" cy="3581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745</Words>
  <Application>Microsoft Office PowerPoint</Application>
  <PresentationFormat>Custom</PresentationFormat>
  <Paragraphs>70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S.LOKESH 2021506043 Madras institute of technology</vt:lpstr>
      <vt:lpstr>Gold Price Prediction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S.LOKESH 2021506043</dc:title>
  <cp:lastModifiedBy>DELL</cp:lastModifiedBy>
  <cp:revision>3</cp:revision>
  <dcterms:created xsi:type="dcterms:W3CDTF">2024-04-04T09:40:38Z</dcterms:created>
  <dcterms:modified xsi:type="dcterms:W3CDTF">2024-04-04T18:22:51Z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