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7" r:id="rId4"/>
    <p:sldId id="288" r:id="rId5"/>
    <p:sldId id="281" r:id="rId6"/>
    <p:sldId id="284" r:id="rId7"/>
    <p:sldId id="283" r:id="rId8"/>
    <p:sldId id="285" r:id="rId9"/>
    <p:sldId id="28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Test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de-DE"/>
              <a:t>11.06.2015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Test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de-DE"/>
              <a:t>11.06.2015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03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7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6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39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79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29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80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43EA-1EB5-44D3-9B25-0EF97C66BB84}" type="datetime1">
              <a:rPr lang="de-DE" noProof="0" smtClean="0"/>
              <a:t>11.06.2015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D03-5914-4BDC-A0FC-4D41593D3CE8}" type="datetime1">
              <a:rPr lang="de-DE" noProof="0" smtClean="0"/>
              <a:t>11.06.2015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876A-9B2F-4867-9E81-8B1938659437}" type="datetime1">
              <a:rPr lang="de-DE" noProof="0" smtClean="0"/>
              <a:t>11.06.2015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D485-D595-47B8-A72E-3E7D028E69A6}" type="datetime1">
              <a:rPr lang="de-DE" noProof="0" smtClean="0"/>
              <a:t>11.06.2015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F48F-97A0-4664-81AD-1F4AD6D61677}" type="datetime1">
              <a:rPr lang="de-DE" noProof="0" smtClean="0"/>
              <a:t>11.06.2015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88C9-5F17-4E05-B84D-7847C6256A9B}" type="datetime1">
              <a:rPr lang="de-DE" noProof="0" smtClean="0"/>
              <a:t>11.06.2015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CB0-FDC2-4307-8AA3-E65FC5B82D8D}" type="datetime1">
              <a:rPr lang="de-DE" noProof="0" smtClean="0"/>
              <a:t>11.06.2015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A36-9B4B-4494-B0F9-A83CEDF0AF52}" type="datetime1">
              <a:rPr lang="de-DE" noProof="0" smtClean="0"/>
              <a:t>11.06.2015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ieren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ieren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ieren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ieren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ieren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ieren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A98F-F754-444F-A73D-AC10AEEDFEE7}" type="datetime1">
              <a:rPr lang="de-DE" noProof="0" smtClean="0"/>
              <a:t>11.06.2015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ieren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ieren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ieren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ieren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ieren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ieren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C844-F320-40EC-BE17-903C4BAC7DEE}" type="datetime1">
              <a:rPr lang="de-DE" noProof="0" smtClean="0"/>
              <a:t>11.06.2015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FA6FD-6400-4641-A5FC-65B0167C7496}" type="datetime1">
              <a:rPr lang="de-DE" noProof="0" smtClean="0"/>
              <a:t>11.06.2015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996" y="171813"/>
            <a:ext cx="504056" cy="6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b="0" i="0" dirty="0" smtClean="0">
                <a:solidFill>
                  <a:schemeClr val="tx1">
                    <a:tint val="75000"/>
                  </a:schemeClr>
                </a:solidFill>
              </a:rPr>
              <a:t>Von Felix </a:t>
            </a:r>
            <a:r>
              <a:rPr lang="de-DE" b="0" i="0" dirty="0" err="1" smtClean="0">
                <a:solidFill>
                  <a:schemeClr val="tx1">
                    <a:tint val="75000"/>
                  </a:schemeClr>
                </a:solidFill>
              </a:rPr>
              <a:t>Kalley</a:t>
            </a:r>
            <a:r>
              <a:rPr lang="de-DE" b="0" i="0" dirty="0" smtClean="0">
                <a:solidFill>
                  <a:schemeClr val="tx1">
                    <a:tint val="75000"/>
                  </a:schemeClr>
                </a:solidFill>
              </a:rPr>
              <a:t>, Markus </a:t>
            </a:r>
            <a:r>
              <a:rPr lang="de-DE" b="0" i="0" dirty="0" err="1" smtClean="0">
                <a:solidFill>
                  <a:schemeClr val="tx1">
                    <a:tint val="75000"/>
                  </a:schemeClr>
                </a:solidFill>
              </a:rPr>
              <a:t>Bosek</a:t>
            </a:r>
            <a:r>
              <a:rPr lang="de-DE" b="0" i="0" dirty="0" smtClean="0">
                <a:solidFill>
                  <a:schemeClr val="tx1">
                    <a:tint val="75000"/>
                  </a:schemeClr>
                </a:solidFill>
              </a:rPr>
              <a:t> und Christian Winkler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99" y="260648"/>
            <a:ext cx="2784317" cy="350100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3898617"/>
            <a:ext cx="3672408" cy="6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1" i="0" dirty="0" smtClean="0">
                <a:solidFill>
                  <a:schemeClr val="tx1"/>
                </a:solidFill>
                <a:latin typeface="Consolas"/>
              </a:rPr>
              <a:t>Gliederung</a:t>
            </a:r>
            <a:endParaRPr lang="de-DE" b="1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2042120"/>
            <a:ext cx="9144000" cy="4267200"/>
          </a:xfrm>
        </p:spPr>
        <p:txBody>
          <a:bodyPr>
            <a:normAutofit/>
          </a:bodyPr>
          <a:lstStyle/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Ist-Zustand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Aufgetretene Probleme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Aufgabenverteilung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Ziele bis zum nächsten Sprint-Review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1193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1" i="0" dirty="0" smtClean="0">
                <a:solidFill>
                  <a:schemeClr val="tx1"/>
                </a:solidFill>
                <a:latin typeface="Consolas"/>
              </a:rPr>
              <a:t>Ist-Zustand</a:t>
            </a:r>
            <a:endParaRPr lang="de-DE" b="1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267200"/>
          </a:xfrm>
        </p:spPr>
        <p:txBody>
          <a:bodyPr>
            <a:normAutofit/>
          </a:bodyPr>
          <a:lstStyle/>
          <a:p>
            <a:pPr indent="0">
              <a:buClr>
                <a:schemeClr val="tx1"/>
              </a:buClr>
              <a:buNone/>
            </a:pPr>
            <a:r>
              <a:rPr lang="de-DE" sz="2800" dirty="0" err="1" smtClean="0"/>
              <a:t>Levelfortschritt</a:t>
            </a:r>
            <a:r>
              <a:rPr lang="de-DE" sz="2800" dirty="0" smtClean="0"/>
              <a:t> und Assets ☑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Level 1 – 8 implementiert und mit Spielmechaniken verbunden (</a:t>
            </a:r>
            <a:r>
              <a:rPr lang="de-DE" sz="2800" i="1" dirty="0" smtClean="0"/>
              <a:t>siehe Demo</a:t>
            </a:r>
            <a:r>
              <a:rPr lang="de-DE" sz="2800" dirty="0" smtClean="0"/>
              <a:t>)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Erste fertige Texturen und Models (Schildbeschreibungen, Türen, Schalter, Laserblöcke, …)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Erste Spielereien mit dem </a:t>
            </a:r>
            <a:r>
              <a:rPr lang="de-DE" sz="2800" dirty="0" err="1" smtClean="0"/>
              <a:t>Toon-Shader</a:t>
            </a:r>
            <a:endParaRPr lang="de-DE" sz="28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Erweiterte Scripts (Trigger, Laser-Interaction, Türen, …)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6375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1" i="0" dirty="0" smtClean="0">
                <a:solidFill>
                  <a:schemeClr val="tx1"/>
                </a:solidFill>
                <a:latin typeface="Consolas"/>
              </a:rPr>
              <a:t>Ist-Zustand</a:t>
            </a:r>
            <a:endParaRPr lang="de-DE" b="1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267200"/>
          </a:xfrm>
        </p:spPr>
        <p:txBody>
          <a:bodyPr>
            <a:normAutofit/>
          </a:bodyPr>
          <a:lstStyle/>
          <a:p>
            <a:pPr indent="0">
              <a:buClr>
                <a:schemeClr val="tx1"/>
              </a:buClr>
              <a:buNone/>
            </a:pPr>
            <a:r>
              <a:rPr lang="de-DE" sz="2800" dirty="0" smtClean="0"/>
              <a:t>Vollständige Sound-Liste ☑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Gehen, Laufen, Springen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Laserstrahlen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Kollisionen von Objekten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Schalterbetätigungen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Etc.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083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1" i="0" dirty="0" smtClean="0">
                <a:solidFill>
                  <a:schemeClr val="tx1"/>
                </a:solidFill>
                <a:latin typeface="Consolas"/>
              </a:rPr>
              <a:t>Aufgetretene Probleme</a:t>
            </a:r>
            <a:endParaRPr lang="de-DE" b="1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680520"/>
          </a:xfrm>
        </p:spPr>
        <p:txBody>
          <a:bodyPr>
            <a:normAutofit fontScale="92500" lnSpcReduction="10000"/>
          </a:bodyPr>
          <a:lstStyle/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Überlegungen der ersten „</a:t>
            </a:r>
            <a:r>
              <a:rPr lang="de-DE" sz="2800" i="1" dirty="0" smtClean="0"/>
              <a:t>richtigen“</a:t>
            </a:r>
            <a:r>
              <a:rPr lang="de-DE" sz="2800" dirty="0" smtClean="0"/>
              <a:t> Level war schwerer als erwartet: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dirty="0"/>
              <a:t>	</a:t>
            </a:r>
            <a:r>
              <a:rPr lang="de-DE" sz="2800" dirty="0" smtClean="0"/>
              <a:t>Zu schwierig? Zu leicht? Zu einfallslos? </a:t>
            </a:r>
            <a:r>
              <a:rPr lang="de-DE" sz="2800" u="sng" dirty="0" smtClean="0"/>
              <a:t>Zu nah am Vorbild</a:t>
            </a:r>
            <a:r>
              <a:rPr lang="de-DE" sz="2800" dirty="0" smtClean="0"/>
              <a:t>?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dirty="0"/>
              <a:t>	</a:t>
            </a:r>
            <a:r>
              <a:rPr lang="de-DE" sz="2800" dirty="0" smtClean="0">
                <a:sym typeface="Wingdings" panose="05000000000000000000" pitchFamily="2" charset="2"/>
              </a:rPr>
              <a:t> Keine Modellierung von Level 9 ff. möglich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dirty="0">
                <a:sym typeface="Wingdings" panose="05000000000000000000" pitchFamily="2" charset="2"/>
              </a:rPr>
              <a:t>	</a:t>
            </a:r>
            <a:r>
              <a:rPr lang="de-DE" sz="2800" dirty="0" smtClean="0">
                <a:sym typeface="Wingdings" panose="05000000000000000000" pitchFamily="2" charset="2"/>
              </a:rPr>
              <a:t>	 Erste Sketches stehen aber schon</a:t>
            </a:r>
            <a:endParaRPr lang="de-DE" sz="28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Texturieren der Objekte funktioniert(e) oft nicht wie </a:t>
            </a:r>
            <a:r>
              <a:rPr lang="de-DE" sz="2800" dirty="0" smtClean="0"/>
              <a:t>gewollt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Genau so wie mit den </a:t>
            </a:r>
            <a:r>
              <a:rPr lang="de-DE" sz="2800" dirty="0" err="1" smtClean="0"/>
              <a:t>Shadern</a:t>
            </a:r>
            <a:endParaRPr lang="de-DE" sz="28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Blender &lt;-&gt; </a:t>
            </a:r>
            <a:r>
              <a:rPr lang="de-DE" sz="2800" dirty="0" err="1" smtClean="0"/>
              <a:t>Unity</a:t>
            </a:r>
            <a:r>
              <a:rPr lang="de-DE" sz="2800" dirty="0" smtClean="0"/>
              <a:t> Workflow oft noch schwerfällig</a:t>
            </a:r>
            <a:r>
              <a:rPr lang="de-DE" sz="2800" dirty="0" smtClean="0"/>
              <a:t>..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dirty="0"/>
              <a:t>	</a:t>
            </a:r>
            <a:r>
              <a:rPr lang="de-DE" sz="2800" dirty="0" smtClean="0"/>
              <a:t>(Skalierung der Level, UV-Mapping, … )</a:t>
            </a:r>
            <a:endParaRPr lang="de-DE" sz="28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6142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1" i="0" dirty="0" smtClean="0">
                <a:solidFill>
                  <a:schemeClr val="tx1"/>
                </a:solidFill>
                <a:latin typeface="Consolas"/>
              </a:rPr>
              <a:t>Aufgabenverteilung bis Sprint #03</a:t>
            </a:r>
            <a:endParaRPr lang="de-DE" b="1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752528"/>
          </a:xfrm>
        </p:spPr>
        <p:txBody>
          <a:bodyPr>
            <a:normAutofit/>
          </a:bodyPr>
          <a:lstStyle/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Markus </a:t>
            </a:r>
            <a:r>
              <a:rPr lang="de-DE" sz="2800" dirty="0" err="1" smtClean="0"/>
              <a:t>Bosek</a:t>
            </a:r>
            <a:r>
              <a:rPr lang="de-DE" sz="2800" dirty="0" smtClean="0"/>
              <a:t>:</a:t>
            </a:r>
            <a:r>
              <a:rPr lang="de-DE" sz="2800" dirty="0"/>
              <a:t>	</a:t>
            </a:r>
            <a:r>
              <a:rPr lang="de-DE" sz="2800" dirty="0" smtClean="0"/>
              <a:t>	Programmierung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dirty="0"/>
              <a:t>	</a:t>
            </a:r>
            <a:r>
              <a:rPr lang="de-DE" sz="2800" dirty="0" smtClean="0"/>
              <a:t>				Einbindung der Level in </a:t>
            </a:r>
            <a:r>
              <a:rPr lang="de-DE" sz="2800" dirty="0" err="1" smtClean="0"/>
              <a:t>Unity</a:t>
            </a:r>
            <a:endParaRPr lang="de-DE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Felix </a:t>
            </a:r>
            <a:r>
              <a:rPr lang="de-DE" sz="2800" dirty="0" err="1" smtClean="0"/>
              <a:t>Kalley</a:t>
            </a:r>
            <a:r>
              <a:rPr lang="de-DE" sz="2800" dirty="0" smtClean="0"/>
              <a:t>:			</a:t>
            </a:r>
            <a:r>
              <a:rPr lang="de-DE" sz="2800" dirty="0" err="1" smtClean="0"/>
              <a:t>Asseterstellung</a:t>
            </a:r>
            <a:r>
              <a:rPr lang="de-DE" sz="2800" dirty="0" smtClean="0"/>
              <a:t>: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dirty="0"/>
              <a:t>	</a:t>
            </a:r>
            <a:r>
              <a:rPr lang="de-DE" sz="2800" dirty="0" smtClean="0"/>
              <a:t>			</a:t>
            </a:r>
            <a:r>
              <a:rPr lang="de-DE" sz="2800" dirty="0" smtClean="0">
                <a:sym typeface="Wingdings" panose="05000000000000000000" pitchFamily="2" charset="2"/>
              </a:rPr>
              <a:t> </a:t>
            </a:r>
            <a:r>
              <a:rPr lang="de-DE" sz="2800" dirty="0" err="1" smtClean="0"/>
              <a:t>Levelmodellierung</a:t>
            </a:r>
            <a:r>
              <a:rPr lang="de-DE" sz="2800" dirty="0" smtClean="0"/>
              <a:t>, 2D/3D Assets</a:t>
            </a:r>
            <a:endParaRPr lang="de-DE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Christian Winkler:		</a:t>
            </a:r>
            <a:r>
              <a:rPr lang="de-DE" sz="2800" dirty="0" err="1" smtClean="0"/>
              <a:t>Asseterstellung</a:t>
            </a:r>
            <a:r>
              <a:rPr lang="de-DE" sz="2800" dirty="0"/>
              <a:t>:</a:t>
            </a:r>
            <a:endParaRPr lang="de-DE" sz="2800" dirty="0" smtClean="0"/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dirty="0"/>
              <a:t>	</a:t>
            </a:r>
            <a:r>
              <a:rPr lang="de-DE" sz="2800" dirty="0" smtClean="0"/>
              <a:t>			</a:t>
            </a:r>
            <a:r>
              <a:rPr lang="de-DE" sz="2800" dirty="0" smtClean="0">
                <a:sym typeface="Wingdings" panose="05000000000000000000" pitchFamily="2" charset="2"/>
              </a:rPr>
              <a:t> </a:t>
            </a:r>
            <a:r>
              <a:rPr lang="de-DE" sz="2800" dirty="0" err="1" smtClean="0">
                <a:sym typeface="Wingdings" panose="05000000000000000000" pitchFamily="2" charset="2"/>
              </a:rPr>
              <a:t>Levelmodellierung</a:t>
            </a:r>
            <a:r>
              <a:rPr lang="de-DE" sz="2800" dirty="0" smtClean="0">
                <a:sym typeface="Wingdings" panose="05000000000000000000" pitchFamily="2" charset="2"/>
              </a:rPr>
              <a:t>, 3D Assets</a:t>
            </a:r>
            <a:endParaRPr lang="de-DE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53972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b="1" dirty="0" smtClean="0">
                <a:latin typeface="Consolas"/>
              </a:rPr>
              <a:t>Ziele </a:t>
            </a:r>
            <a:r>
              <a:rPr lang="de-DE" b="1" dirty="0" smtClean="0">
                <a:latin typeface="Consolas"/>
              </a:rPr>
              <a:t>bis Sprint </a:t>
            </a:r>
            <a:r>
              <a:rPr lang="de-DE" b="1" dirty="0" smtClean="0">
                <a:latin typeface="Consolas"/>
              </a:rPr>
              <a:t>#04</a:t>
            </a:r>
            <a:endParaRPr lang="de-DE" b="1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824536"/>
          </a:xfrm>
        </p:spPr>
        <p:txBody>
          <a:bodyPr>
            <a:normAutofit lnSpcReduction="10000"/>
          </a:bodyPr>
          <a:lstStyle/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Verbesserungen und Ratschläge der Playtester umsetzen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u="sng" dirty="0" smtClean="0"/>
              <a:t>Design</a:t>
            </a:r>
            <a:r>
              <a:rPr lang="de-DE" sz="2800" dirty="0" smtClean="0"/>
              <a:t>: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FF0000"/>
                </a:solidFill>
              </a:rPr>
              <a:t>(!)</a:t>
            </a:r>
            <a:r>
              <a:rPr lang="de-DE" sz="2800" dirty="0" smtClean="0"/>
              <a:t> Modellieren von		#9 – 16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Einbinden von ersten weiteren Levels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Vervollständigen von	#1 – 8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dirty="0" smtClean="0"/>
              <a:t>      </a:t>
            </a:r>
            <a:r>
              <a:rPr lang="de-DE" sz="2000" smtClean="0"/>
              <a:t>(</a:t>
            </a:r>
            <a:r>
              <a:rPr lang="de-DE" sz="2000" u="sng" smtClean="0"/>
              <a:t>Texturieren</a:t>
            </a:r>
            <a:r>
              <a:rPr lang="de-DE" sz="2000" smtClean="0"/>
              <a:t>, </a:t>
            </a:r>
            <a:r>
              <a:rPr lang="de-DE" sz="2000" dirty="0" smtClean="0"/>
              <a:t>Einsatz des </a:t>
            </a:r>
            <a:r>
              <a:rPr lang="de-DE" sz="2000" dirty="0" err="1" smtClean="0"/>
              <a:t>Toon-Shaders</a:t>
            </a:r>
            <a:r>
              <a:rPr lang="de-DE" sz="2000" dirty="0" smtClean="0"/>
              <a:t>, …)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u="sng" dirty="0" smtClean="0"/>
              <a:t>Programmieren</a:t>
            </a:r>
            <a:r>
              <a:rPr lang="de-DE" sz="2800" dirty="0" smtClean="0"/>
              <a:t>: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Voll funktionsfähige Dark-Matter-</a:t>
            </a:r>
            <a:r>
              <a:rPr lang="de-DE" sz="2800" dirty="0" err="1" smtClean="0"/>
              <a:t>Gun</a:t>
            </a:r>
            <a:endParaRPr lang="de-DE" sz="2800" dirty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58151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6600" b="1" dirty="0" smtClean="0">
                <a:latin typeface="Consolas"/>
              </a:rPr>
              <a:t>Vielen Dank!</a:t>
            </a:r>
            <a:endParaRPr lang="de-DE" sz="6600" b="1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2924944"/>
            <a:ext cx="9144000" cy="4267200"/>
          </a:xfrm>
        </p:spPr>
        <p:txBody>
          <a:bodyPr>
            <a:normAutofit/>
          </a:bodyPr>
          <a:lstStyle/>
          <a:p>
            <a:pPr lvl="1" indent="0" algn="ctr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en-US" sz="2800" dirty="0" smtClean="0"/>
              <a:t>“If </a:t>
            </a:r>
            <a:r>
              <a:rPr lang="en-US" sz="2800" dirty="0"/>
              <a:t>the laws of physics no longer apply in the </a:t>
            </a:r>
            <a:r>
              <a:rPr lang="en-US" sz="2800" dirty="0" smtClean="0"/>
              <a:t>future,</a:t>
            </a:r>
          </a:p>
          <a:p>
            <a:pPr lvl="1" indent="0" algn="ctr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en-US" sz="2800" dirty="0" smtClean="0"/>
              <a:t>God </a:t>
            </a:r>
            <a:r>
              <a:rPr lang="en-US" sz="2800" dirty="0"/>
              <a:t>help </a:t>
            </a:r>
            <a:r>
              <a:rPr lang="en-US" sz="2800" dirty="0" smtClean="0"/>
              <a:t>you.” </a:t>
            </a:r>
            <a:endParaRPr lang="de-DE" sz="2800" b="0" dirty="0" smtClean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894612" y="4077072"/>
            <a:ext cx="191488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 i="1" dirty="0" smtClean="0"/>
              <a:t>- </a:t>
            </a:r>
            <a:r>
              <a:rPr lang="de-DE" sz="1600" i="1" dirty="0" err="1" smtClean="0"/>
              <a:t>Announcer</a:t>
            </a:r>
            <a:r>
              <a:rPr lang="de-DE" sz="1600" i="1" dirty="0" smtClean="0"/>
              <a:t>, Portal 2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20585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67187-16B7-465E-9B2B-D6BEE742F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Schultafel (Breitbild)</Template>
  <TotalTime>0</TotalTime>
  <Words>146</Words>
  <Application>Microsoft Office PowerPoint</Application>
  <PresentationFormat>Benutzerdefiniert</PresentationFormat>
  <Paragraphs>50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Consolas</vt:lpstr>
      <vt:lpstr>Corbel</vt:lpstr>
      <vt:lpstr>Wingdings</vt:lpstr>
      <vt:lpstr>Chalkboard_16x9</vt:lpstr>
      <vt:lpstr>PowerPoint-Präsentation</vt:lpstr>
      <vt:lpstr>Gliederung</vt:lpstr>
      <vt:lpstr>Ist-Zustand</vt:lpstr>
      <vt:lpstr>Ist-Zustand</vt:lpstr>
      <vt:lpstr>Aufgetretene Probleme</vt:lpstr>
      <vt:lpstr>Aufgabenverteilung bis Sprint #03</vt:lpstr>
      <vt:lpstr>Ziele bis Sprint #04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2015-04-23T12:41:56Z</dcterms:created>
  <dcterms:modified xsi:type="dcterms:W3CDTF">2015-06-11T19:13:54Z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