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3" r:id="rId5"/>
    <p:sldId id="262" r:id="rId6"/>
    <p:sldId id="267" r:id="rId7"/>
    <p:sldId id="261" r:id="rId8"/>
    <p:sldId id="265" r:id="rId9"/>
    <p:sldId id="268" r:id="rId10"/>
    <p:sldId id="259" r:id="rId11"/>
    <p:sldId id="264" r:id="rId12"/>
    <p:sldId id="269" r:id="rId13"/>
    <p:sldId id="270" r:id="rId14"/>
    <p:sldId id="271"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8/31/2018</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10210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303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p:txBody>
      </p:sp>
      <p:sp>
        <p:nvSpPr>
          <p:cNvPr id="2" name="Title 1"/>
          <p:cNvSpPr>
            <a:spLocks noGrp="1"/>
          </p:cNvSpPr>
          <p:nvPr>
            <p:ph type="title"/>
          </p:nvPr>
        </p:nvSpPr>
        <p:spPr/>
        <p:txBody>
          <a:bodyPr/>
          <a:lstStyle/>
          <a:p>
            <a:r>
              <a:rPr lang="en-US" baseline="0" dirty="0" smtClean="0"/>
              <a:t>Time</a:t>
            </a:r>
            <a:endParaRPr lang="en-US" dirty="0"/>
          </a:p>
        </p:txBody>
      </p:sp>
    </p:spTree>
    <p:extLst>
      <p:ext uri="{BB962C8B-B14F-4D97-AF65-F5344CB8AC3E}">
        <p14:creationId xmlns:p14="http://schemas.microsoft.com/office/powerpoint/2010/main" val="4284266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09801"/>
            <a:ext cx="7745505" cy="1828799"/>
          </a:xfrm>
        </p:spPr>
        <p:txBody>
          <a:bodyPr>
            <a:normAutofit/>
          </a:bodyPr>
          <a:lstStyle/>
          <a:p>
            <a:r>
              <a:rPr lang="en-US" sz="2000" b="1" u="sng" dirty="0" smtClean="0"/>
              <a:t>RESTRICTION IN ROATING ROOMS: </a:t>
            </a:r>
            <a:endParaRPr lang="en-US" sz="2000" dirty="0"/>
          </a:p>
          <a:p>
            <a:pPr lvl="1">
              <a:buFont typeface="Wingdings" panose="05000000000000000000" pitchFamily="2" charset="2"/>
              <a:buChar char="ü"/>
            </a:pPr>
            <a:r>
              <a:rPr lang="en-US" sz="2000" dirty="0"/>
              <a:t>The rooms can be rotated only clockwise 90º .</a:t>
            </a:r>
          </a:p>
          <a:p>
            <a:pPr lvl="1">
              <a:buFont typeface="Wingdings" panose="05000000000000000000" pitchFamily="2" charset="2"/>
              <a:buChar char="ü"/>
            </a:pPr>
            <a:r>
              <a:rPr lang="en-US" sz="2000" dirty="0"/>
              <a:t>A player cannot use rotation gears in consecutive moves.</a:t>
            </a:r>
          </a:p>
          <a:p>
            <a:pPr lvl="1">
              <a:buFont typeface="Wingdings" panose="05000000000000000000" pitchFamily="2" charset="2"/>
              <a:buChar char="ü"/>
            </a:pPr>
            <a:r>
              <a:rPr lang="en-US" sz="2000" dirty="0"/>
              <a:t>A room cannot be rotated if the opponent’s King is present in that room.</a:t>
            </a:r>
          </a:p>
          <a:p>
            <a:endParaRPr lang="en-US" dirty="0" smtClean="0"/>
          </a:p>
        </p:txBody>
      </p:sp>
      <p:sp>
        <p:nvSpPr>
          <p:cNvPr id="2" name="Title 1"/>
          <p:cNvSpPr>
            <a:spLocks noGrp="1"/>
          </p:cNvSpPr>
          <p:nvPr>
            <p:ph type="title"/>
          </p:nvPr>
        </p:nvSpPr>
        <p:spPr/>
        <p:txBody>
          <a:bodyPr/>
          <a:lstStyle/>
          <a:p>
            <a:r>
              <a:rPr lang="en-US" dirty="0" smtClean="0"/>
              <a:t>Special</a:t>
            </a:r>
            <a:r>
              <a:rPr lang="en-US" baseline="0" dirty="0" smtClean="0"/>
              <a:t> Rules</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96" b="373"/>
          <a:stretch/>
        </p:blipFill>
        <p:spPr bwMode="auto">
          <a:xfrm>
            <a:off x="6477000" y="4267200"/>
            <a:ext cx="2229612" cy="223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7201" y="4038600"/>
            <a:ext cx="5791200"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BISHOP: </a:t>
            </a:r>
          </a:p>
          <a:p>
            <a:pPr lvl="1">
              <a:buFont typeface="Wingdings" panose="05000000000000000000" pitchFamily="2" charset="2"/>
              <a:buChar char="ü"/>
            </a:pPr>
            <a:r>
              <a:rPr lang="en-US" dirty="0"/>
              <a:t>The bishop cannot cross a </a:t>
            </a:r>
            <a:r>
              <a:rPr lang="en-US" dirty="0" smtClean="0"/>
              <a:t>cornered wall as shown in move A.</a:t>
            </a:r>
          </a:p>
          <a:p>
            <a:pPr lvl="1">
              <a:buFont typeface="Wingdings" panose="05000000000000000000" pitchFamily="2" charset="2"/>
              <a:buChar char="ü"/>
            </a:pPr>
            <a:r>
              <a:rPr lang="en-US" dirty="0" smtClean="0"/>
              <a:t>The bishop can however cross a single wall from the edge as shown in move B , but not move C.</a:t>
            </a:r>
            <a:endParaRPr lang="en-US" dirty="0"/>
          </a:p>
          <a:p>
            <a:endParaRPr lang="en-US" dirty="0" smtClean="0"/>
          </a:p>
        </p:txBody>
      </p:sp>
      <p:cxnSp>
        <p:nvCxnSpPr>
          <p:cNvPr id="7" name="Straight Arrow Connector 6"/>
          <p:cNvCxnSpPr/>
          <p:nvPr/>
        </p:nvCxnSpPr>
        <p:spPr>
          <a:xfrm flipV="1">
            <a:off x="7696200" y="46482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696200" y="5486400"/>
            <a:ext cx="609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781800" y="4572000"/>
            <a:ext cx="609600" cy="738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Multiply 11"/>
          <p:cNvSpPr/>
          <p:nvPr/>
        </p:nvSpPr>
        <p:spPr>
          <a:xfrm rot="20705000">
            <a:off x="7837745" y="4700626"/>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4" name="Multiply 13"/>
          <p:cNvSpPr/>
          <p:nvPr/>
        </p:nvSpPr>
        <p:spPr>
          <a:xfrm rot="20705000">
            <a:off x="7807265" y="5662574"/>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3" name="Rectangle 12"/>
          <p:cNvSpPr/>
          <p:nvPr/>
        </p:nvSpPr>
        <p:spPr>
          <a:xfrm>
            <a:off x="8315481"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sp>
        <p:nvSpPr>
          <p:cNvPr id="16" name="Rectangle 15"/>
          <p:cNvSpPr/>
          <p:nvPr/>
        </p:nvSpPr>
        <p:spPr>
          <a:xfrm>
            <a:off x="6934200"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B</a:t>
            </a:r>
            <a:endParaRPr lang="en-US" sz="2400" b="1" cap="none" spc="0" dirty="0">
              <a:ln w="50800"/>
              <a:solidFill>
                <a:schemeClr val="bg1">
                  <a:shade val="50000"/>
                </a:schemeClr>
              </a:solidFill>
              <a:effectLst/>
            </a:endParaRPr>
          </a:p>
        </p:txBody>
      </p:sp>
      <p:sp>
        <p:nvSpPr>
          <p:cNvPr id="17" name="Rectangle 16"/>
          <p:cNvSpPr/>
          <p:nvPr/>
        </p:nvSpPr>
        <p:spPr>
          <a:xfrm>
            <a:off x="8342107" y="5869129"/>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C</a:t>
            </a:r>
            <a:endParaRPr lang="en-US" sz="2400" b="1" cap="none" spc="0" dirty="0">
              <a:ln w="50800"/>
              <a:solidFill>
                <a:schemeClr val="bg1">
                  <a:shade val="50000"/>
                </a:schemeClr>
              </a:solidFill>
              <a:effectLst/>
            </a:endParaRPr>
          </a:p>
        </p:txBody>
      </p:sp>
    </p:spTree>
    <p:extLst>
      <p:ext uri="{BB962C8B-B14F-4D97-AF65-F5344CB8AC3E}">
        <p14:creationId xmlns:p14="http://schemas.microsoft.com/office/powerpoint/2010/main" val="219109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500"/>
                                        <p:tgtEl>
                                          <p:spTgt spid="6">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304800" y="381000"/>
            <a:ext cx="5472953"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a:t>
            </a:r>
            <a:r>
              <a:rPr lang="en-US" b="1" u="sng" dirty="0" smtClean="0"/>
              <a:t>KNIGHT: </a:t>
            </a:r>
            <a:endParaRPr lang="en-US" b="1" u="sng" dirty="0"/>
          </a:p>
          <a:p>
            <a:pPr lvl="1">
              <a:buFont typeface="Wingdings" panose="05000000000000000000" pitchFamily="2" charset="2"/>
              <a:buChar char="ü"/>
            </a:pPr>
            <a:r>
              <a:rPr lang="en-US" dirty="0"/>
              <a:t>The </a:t>
            </a:r>
            <a:r>
              <a:rPr lang="en-US" dirty="0" smtClean="0"/>
              <a:t>knight move must be first 2 forward moves and then 1 side move only but not 1 forward and 2 sideways as in move C.</a:t>
            </a:r>
          </a:p>
          <a:p>
            <a:pPr lvl="1">
              <a:buFont typeface="Wingdings" panose="05000000000000000000" pitchFamily="2" charset="2"/>
              <a:buChar char="ü"/>
            </a:pPr>
            <a:r>
              <a:rPr lang="en-IN" dirty="0" smtClean="0"/>
              <a:t>During this movement if it comes across only one wall as in move A, it is a valid move.</a:t>
            </a:r>
          </a:p>
          <a:p>
            <a:pPr lvl="1">
              <a:buFont typeface="Wingdings" panose="05000000000000000000" pitchFamily="2" charset="2"/>
              <a:buChar char="ü"/>
            </a:pPr>
            <a:r>
              <a:rPr lang="en-IN" dirty="0" smtClean="0"/>
              <a:t>If the it comes across more than 1 wall as in move B, it is invalid.</a:t>
            </a:r>
            <a:endParaRPr lang="en-US" dirty="0" smtClean="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360" y="2173224"/>
            <a:ext cx="2072640" cy="155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0492" b="3108"/>
          <a:stretch/>
        </p:blipFill>
        <p:spPr bwMode="auto">
          <a:xfrm>
            <a:off x="6294497" y="362712"/>
            <a:ext cx="2059679" cy="154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Bent-Up Arrow 10"/>
          <p:cNvSpPr/>
          <p:nvPr/>
        </p:nvSpPr>
        <p:spPr>
          <a:xfrm>
            <a:off x="7086600" y="685800"/>
            <a:ext cx="1143000" cy="448056"/>
          </a:xfrm>
          <a:prstGeom prst="bentUpArrow">
            <a:avLst>
              <a:gd name="adj1" fmla="val 8673"/>
              <a:gd name="adj2" fmla="val 26020"/>
              <a:gd name="adj3" fmla="val 2704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Up Arrow 14"/>
          <p:cNvSpPr/>
          <p:nvPr/>
        </p:nvSpPr>
        <p:spPr>
          <a:xfrm rot="10800000">
            <a:off x="6400800" y="2941320"/>
            <a:ext cx="1143000" cy="448056"/>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ent-Up Arrow 15"/>
          <p:cNvSpPr/>
          <p:nvPr/>
        </p:nvSpPr>
        <p:spPr>
          <a:xfrm rot="5400000" flipV="1">
            <a:off x="6830949" y="2826639"/>
            <a:ext cx="509778" cy="1068325"/>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ultiply 16"/>
          <p:cNvSpPr/>
          <p:nvPr/>
        </p:nvSpPr>
        <p:spPr>
          <a:xfrm rot="20705000">
            <a:off x="6473766" y="2759963"/>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8" name="Multiply 17"/>
          <p:cNvSpPr/>
          <p:nvPr/>
        </p:nvSpPr>
        <p:spPr>
          <a:xfrm rot="20705000">
            <a:off x="6899333" y="3294279"/>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9" name="Rectangle 18"/>
          <p:cNvSpPr/>
          <p:nvPr/>
        </p:nvSpPr>
        <p:spPr>
          <a:xfrm>
            <a:off x="8010681" y="300335"/>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sp>
        <p:nvSpPr>
          <p:cNvPr id="20" name="Rectangle 19"/>
          <p:cNvSpPr/>
          <p:nvPr/>
        </p:nvSpPr>
        <p:spPr>
          <a:xfrm>
            <a:off x="6530339" y="23622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B</a:t>
            </a:r>
            <a:endParaRPr lang="en-US" sz="2400" b="1" cap="none" spc="0" dirty="0">
              <a:ln w="50800"/>
              <a:solidFill>
                <a:schemeClr val="bg1">
                  <a:shade val="50000"/>
                </a:schemeClr>
              </a:solidFill>
              <a:effectLst/>
            </a:endParaRPr>
          </a:p>
        </p:txBody>
      </p:sp>
      <p:sp>
        <p:nvSpPr>
          <p:cNvPr id="21" name="Rectangle 20"/>
          <p:cNvSpPr/>
          <p:nvPr/>
        </p:nvSpPr>
        <p:spPr>
          <a:xfrm>
            <a:off x="7620001" y="3241853"/>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C</a:t>
            </a:r>
            <a:endParaRPr lang="en-US" sz="2400" b="1" cap="none" spc="0" dirty="0">
              <a:ln w="50800"/>
              <a:solidFill>
                <a:schemeClr val="bg1">
                  <a:shade val="50000"/>
                </a:schemeClr>
              </a:solidFill>
              <a:effectLst/>
            </a:endParaRPr>
          </a:p>
        </p:txBody>
      </p:sp>
    </p:spTree>
    <p:extLst>
      <p:ext uri="{BB962C8B-B14F-4D97-AF65-F5344CB8AC3E}">
        <p14:creationId xmlns:p14="http://schemas.microsoft.com/office/powerpoint/2010/main" val="46989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player gets points for each kill he makes. The value of each piece is as follows:</a:t>
            </a:r>
          </a:p>
          <a:p>
            <a:pPr lvl="4"/>
            <a:r>
              <a:rPr lang="en-US" dirty="0" smtClean="0"/>
              <a:t>King	-	70 points</a:t>
            </a:r>
          </a:p>
          <a:p>
            <a:pPr lvl="4"/>
            <a:r>
              <a:rPr lang="en-US" dirty="0" smtClean="0"/>
              <a:t>Knight 	- 	40 points</a:t>
            </a:r>
          </a:p>
          <a:p>
            <a:pPr lvl="4"/>
            <a:r>
              <a:rPr lang="en-US" dirty="0" smtClean="0"/>
              <a:t>Rook	- 	35 points</a:t>
            </a:r>
          </a:p>
          <a:p>
            <a:pPr lvl="4"/>
            <a:r>
              <a:rPr lang="en-US" dirty="0" smtClean="0"/>
              <a:t>Bishop	-	35 points	</a:t>
            </a:r>
          </a:p>
          <a:p>
            <a:r>
              <a:rPr lang="en-US" dirty="0" smtClean="0"/>
              <a:t>For the each check, a player makes </a:t>
            </a:r>
            <a:r>
              <a:rPr lang="en-US" dirty="0"/>
              <a:t>to </a:t>
            </a:r>
            <a:r>
              <a:rPr lang="en-US" dirty="0" smtClean="0"/>
              <a:t>the opponent’s king, he gets 5 extra points.</a:t>
            </a:r>
          </a:p>
          <a:p>
            <a:pPr marL="0" indent="0">
              <a:buNone/>
            </a:pPr>
            <a:endParaRPr lang="en-US" dirty="0" smtClean="0"/>
          </a:p>
        </p:txBody>
      </p:sp>
      <p:sp>
        <p:nvSpPr>
          <p:cNvPr id="3" name="Title 2"/>
          <p:cNvSpPr>
            <a:spLocks noGrp="1"/>
          </p:cNvSpPr>
          <p:nvPr>
            <p:ph type="title"/>
          </p:nvPr>
        </p:nvSpPr>
        <p:spPr/>
        <p:txBody>
          <a:bodyPr/>
          <a:lstStyle/>
          <a:p>
            <a:r>
              <a:rPr lang="en-US" dirty="0" smtClean="0"/>
              <a:t>POINTS</a:t>
            </a:r>
            <a:endParaRPr lang="en-US" dirty="0"/>
          </a:p>
        </p:txBody>
      </p:sp>
    </p:spTree>
    <p:extLst>
      <p:ext uri="{BB962C8B-B14F-4D97-AF65-F5344CB8AC3E}">
        <p14:creationId xmlns:p14="http://schemas.microsoft.com/office/powerpoint/2010/main" val="65635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990600"/>
            <a:ext cx="7745505" cy="5181600"/>
          </a:xfrm>
        </p:spPr>
        <p:txBody>
          <a:bodyPr>
            <a:noAutofit/>
          </a:bodyPr>
          <a:lstStyle/>
          <a:p>
            <a:r>
              <a:rPr lang="en-US" sz="1800" b="1" u="sng" dirty="0"/>
              <a:t>Normal game: </a:t>
            </a:r>
            <a:endParaRPr lang="en-US" sz="1800" b="1" u="sng" dirty="0" smtClean="0"/>
          </a:p>
          <a:p>
            <a:pPr marL="411480" lvl="1" indent="0">
              <a:buNone/>
            </a:pPr>
            <a:r>
              <a:rPr lang="en-US" sz="1600" dirty="0"/>
              <a:t> </a:t>
            </a:r>
            <a:r>
              <a:rPr lang="en-US" sz="1600" dirty="0" smtClean="0"/>
              <a:t>The </a:t>
            </a:r>
            <a:r>
              <a:rPr lang="en-US" sz="1600" dirty="0"/>
              <a:t>game continues with some kills and then one of the king is killed, then</a:t>
            </a:r>
          </a:p>
          <a:p>
            <a:pPr lvl="2" fontAlgn="base"/>
            <a:r>
              <a:rPr lang="en-US" sz="1600" dirty="0"/>
              <a:t>Each player gets the sum of the value of pieces they killed.</a:t>
            </a:r>
          </a:p>
          <a:p>
            <a:pPr lvl="2" fontAlgn="base"/>
            <a:r>
              <a:rPr lang="en-US" sz="1600" dirty="0"/>
              <a:t>Time isn't considered for giving points.</a:t>
            </a:r>
          </a:p>
          <a:p>
            <a:pPr lvl="2"/>
            <a:r>
              <a:rPr lang="en-US" sz="1600" dirty="0"/>
              <a:t>The Winner is </a:t>
            </a:r>
            <a:r>
              <a:rPr lang="en-US" sz="1600" dirty="0" smtClean="0"/>
              <a:t>decided.</a:t>
            </a:r>
            <a:endParaRPr lang="en-US" sz="1600" dirty="0"/>
          </a:p>
          <a:p>
            <a:r>
              <a:rPr lang="en-US" sz="1800" b="1" u="sng" dirty="0"/>
              <a:t>Draw Type 1:</a:t>
            </a:r>
            <a:endParaRPr lang="en-US" sz="1800" u="sng" dirty="0"/>
          </a:p>
          <a:p>
            <a:pPr marL="0" indent="0">
              <a:buNone/>
            </a:pPr>
            <a:r>
              <a:rPr lang="en-US" sz="1800" dirty="0" smtClean="0"/>
              <a:t>	If </a:t>
            </a:r>
            <a:r>
              <a:rPr lang="en-US" sz="1800" dirty="0"/>
              <a:t>the game is draw type1 (time drains completely for a player), </a:t>
            </a:r>
            <a:r>
              <a:rPr lang="en-US" sz="1800" dirty="0" smtClean="0"/>
              <a:t>	the winner will </a:t>
            </a:r>
            <a:r>
              <a:rPr lang="en-US" sz="1800" dirty="0"/>
              <a:t>be getting points from his </a:t>
            </a:r>
            <a:r>
              <a:rPr lang="en-US" sz="1800" dirty="0" smtClean="0"/>
              <a:t>time( </a:t>
            </a:r>
            <a:r>
              <a:rPr lang="en-US" sz="1800" dirty="0"/>
              <a:t>minutes </a:t>
            </a:r>
            <a:r>
              <a:rPr lang="en-US" sz="1800" dirty="0" smtClean="0"/>
              <a:t>left </a:t>
            </a:r>
            <a:r>
              <a:rPr lang="en-US" sz="1800" dirty="0"/>
              <a:t>* 10 </a:t>
            </a:r>
            <a:r>
              <a:rPr lang="en-US" sz="1800" dirty="0" smtClean="0"/>
              <a:t>	+ </a:t>
            </a:r>
            <a:r>
              <a:rPr lang="en-US" sz="1800" dirty="0"/>
              <a:t>half of </a:t>
            </a:r>
            <a:r>
              <a:rPr lang="en-US" sz="1800" dirty="0" smtClean="0"/>
              <a:t>	the </a:t>
            </a:r>
            <a:r>
              <a:rPr lang="en-US" sz="1800" dirty="0"/>
              <a:t>value of the </a:t>
            </a:r>
            <a:r>
              <a:rPr lang="en-US" sz="1800" dirty="0" smtClean="0"/>
              <a:t>opponent </a:t>
            </a:r>
            <a:r>
              <a:rPr lang="en-US" sz="1800" dirty="0"/>
              <a:t>pieces left </a:t>
            </a:r>
            <a:r>
              <a:rPr lang="en-US" sz="1800" dirty="0" smtClean="0"/>
              <a:t>on </a:t>
            </a:r>
            <a:r>
              <a:rPr lang="en-US" sz="1800" dirty="0"/>
              <a:t>board) apart </a:t>
            </a:r>
            <a:r>
              <a:rPr lang="en-US" sz="1800" dirty="0" smtClean="0"/>
              <a:t>	from </a:t>
            </a:r>
            <a:r>
              <a:rPr lang="en-US" sz="1800" dirty="0"/>
              <a:t>the points </a:t>
            </a:r>
            <a:r>
              <a:rPr lang="en-US" sz="1800" dirty="0" smtClean="0"/>
              <a:t>each </a:t>
            </a:r>
            <a:r>
              <a:rPr lang="en-US" sz="1800" dirty="0"/>
              <a:t>player gets </a:t>
            </a:r>
            <a:r>
              <a:rPr lang="en-US" sz="1800" dirty="0" smtClean="0"/>
              <a:t>according </a:t>
            </a:r>
            <a:r>
              <a:rPr lang="en-US" sz="1800" dirty="0"/>
              <a:t>to </a:t>
            </a:r>
            <a:r>
              <a:rPr lang="en-US" sz="1800" dirty="0" smtClean="0"/>
              <a:t>their </a:t>
            </a:r>
            <a:r>
              <a:rPr lang="en-US" sz="1800" dirty="0"/>
              <a:t>kills.</a:t>
            </a:r>
          </a:p>
          <a:p>
            <a:r>
              <a:rPr lang="en-US" sz="1800" b="1" u="sng" dirty="0"/>
              <a:t>Draw Type 2:</a:t>
            </a:r>
            <a:endParaRPr lang="en-US" sz="1800" u="sng" dirty="0"/>
          </a:p>
          <a:p>
            <a:pPr marL="0" indent="0">
              <a:buNone/>
            </a:pPr>
            <a:r>
              <a:rPr lang="en-US" sz="1800" dirty="0" smtClean="0"/>
              <a:t>	If </a:t>
            </a:r>
            <a:r>
              <a:rPr lang="en-US" sz="1800" dirty="0"/>
              <a:t>one player is left with only King, he should defend it in 7 </a:t>
            </a:r>
            <a:r>
              <a:rPr lang="en-US" sz="1800" dirty="0" smtClean="0"/>
              <a:t>	moves</a:t>
            </a:r>
            <a:r>
              <a:rPr lang="en-US" sz="1800" dirty="0"/>
              <a:t>.</a:t>
            </a:r>
          </a:p>
          <a:p>
            <a:pPr lvl="2"/>
            <a:r>
              <a:rPr lang="en-US" sz="1600" dirty="0"/>
              <a:t>1.If he isn't killed, the game is draw type 2, the player with more time gets points from his time (minutes left * 10) apart from the kill points.</a:t>
            </a:r>
          </a:p>
          <a:p>
            <a:pPr lvl="2"/>
            <a:r>
              <a:rPr lang="en-US" sz="1600" dirty="0"/>
              <a:t>2.If he is killed, the points will be given like normal game</a:t>
            </a:r>
            <a:r>
              <a:rPr lang="en-US" sz="1600" dirty="0" smtClean="0"/>
              <a:t>.</a:t>
            </a:r>
            <a:r>
              <a:rPr lang="en-US" sz="1600" dirty="0"/>
              <a:t/>
            </a:r>
            <a:br>
              <a:rPr lang="en-US" sz="1600" dirty="0"/>
            </a:br>
            <a:endParaRPr lang="en-US" sz="1600" dirty="0"/>
          </a:p>
        </p:txBody>
      </p:sp>
    </p:spTree>
    <p:extLst>
      <p:ext uri="{BB962C8B-B14F-4D97-AF65-F5344CB8AC3E}">
        <p14:creationId xmlns:p14="http://schemas.microsoft.com/office/powerpoint/2010/main" val="300122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r>
              <a:rPr lang="en-US" dirty="0" smtClean="0"/>
              <a:t>End of the game</a:t>
            </a:r>
            <a:endParaRPr lang="en-US" dirty="0"/>
          </a:p>
        </p:txBody>
      </p:sp>
    </p:spTree>
    <p:extLst>
      <p:ext uri="{BB962C8B-B14F-4D97-AF65-F5344CB8AC3E}">
        <p14:creationId xmlns:p14="http://schemas.microsoft.com/office/powerpoint/2010/main" val="152290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981200" y="1371600"/>
            <a:ext cx="5257325" cy="3416320"/>
          </a:xfrm>
          <a:prstGeom prst="rect">
            <a:avLst/>
          </a:prstGeom>
          <a:noFill/>
        </p:spPr>
        <p:txBody>
          <a:bodyPr wrap="square" lIns="91440" tIns="45720" rIns="91440" bIns="45720">
            <a:spAutoFit/>
          </a:bodyPr>
          <a:lstStyle/>
          <a:p>
            <a:pPr algn="ctr"/>
            <a:r>
              <a:rPr lang="en-US" sz="72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The</a:t>
            </a:r>
          </a:p>
          <a:p>
            <a:pPr algn="ctr"/>
            <a:r>
              <a:rPr lang="en-US" sz="72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 Marauders’ </a:t>
            </a:r>
          </a:p>
          <a:p>
            <a:pPr algn="ctr"/>
            <a:r>
              <a:rPr lang="en-US" sz="72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Chess</a:t>
            </a:r>
            <a:endParaRPr lang="en-US" sz="72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p:txBody>
      </p:sp>
    </p:spTree>
    <p:extLst>
      <p:ext uri="{BB962C8B-B14F-4D97-AF65-F5344CB8AC3E}">
        <p14:creationId xmlns:p14="http://schemas.microsoft.com/office/powerpoint/2010/main" val="764351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of the Game</a:t>
            </a:r>
            <a:endParaRPr lang="en-US" dirty="0"/>
          </a:p>
        </p:txBody>
      </p:sp>
      <p:sp>
        <p:nvSpPr>
          <p:cNvPr id="6" name="Content Placeholder 2"/>
          <p:cNvSpPr>
            <a:spLocks noGrp="1"/>
          </p:cNvSpPr>
          <p:nvPr>
            <p:ph idx="1"/>
          </p:nvPr>
        </p:nvSpPr>
        <p:spPr>
          <a:xfrm>
            <a:off x="699247" y="2248347"/>
            <a:ext cx="7745505" cy="3877815"/>
          </a:xfrm>
        </p:spPr>
        <p:txBody>
          <a:bodyPr>
            <a:normAutofit/>
          </a:bodyPr>
          <a:lstStyle/>
          <a:p>
            <a:r>
              <a:rPr lang="en-US" dirty="0"/>
              <a:t>The </a:t>
            </a:r>
            <a:r>
              <a:rPr lang="en-US" dirty="0" smtClean="0"/>
              <a:t>Marauders’ Chess </a:t>
            </a:r>
            <a:r>
              <a:rPr lang="en-US" dirty="0"/>
              <a:t>is a strategic </a:t>
            </a:r>
            <a:r>
              <a:rPr lang="en-US" dirty="0" smtClean="0"/>
              <a:t>game </a:t>
            </a:r>
            <a:r>
              <a:rPr lang="en-US" dirty="0"/>
              <a:t>in which two opponents play against each other using their 4 </a:t>
            </a:r>
            <a:r>
              <a:rPr lang="en-US" dirty="0" smtClean="0"/>
              <a:t>characters.</a:t>
            </a:r>
          </a:p>
          <a:p>
            <a:r>
              <a:rPr lang="en-US" dirty="0"/>
              <a:t>The objective is to </a:t>
            </a:r>
            <a:r>
              <a:rPr lang="en-US" dirty="0" smtClean="0"/>
              <a:t>kill the </a:t>
            </a:r>
            <a:r>
              <a:rPr lang="en-US" dirty="0"/>
              <a:t>opponent's </a:t>
            </a:r>
            <a:r>
              <a:rPr lang="en-US" dirty="0" smtClean="0"/>
              <a:t>king. </a:t>
            </a:r>
            <a:r>
              <a:rPr lang="en-US" dirty="0"/>
              <a:t>To this end, a player's pieces are used to attack and capture the opponent's pieces, while supporting each other</a:t>
            </a:r>
            <a:r>
              <a:rPr lang="en-US" dirty="0" smtClean="0"/>
              <a:t>.</a:t>
            </a:r>
          </a:p>
          <a:p>
            <a:r>
              <a:rPr lang="en-US" dirty="0" smtClean="0"/>
              <a:t> </a:t>
            </a:r>
            <a:r>
              <a:rPr lang="en-US" dirty="0"/>
              <a:t>In addition to </a:t>
            </a:r>
            <a:r>
              <a:rPr lang="en-US" dirty="0" smtClean="0"/>
              <a:t>that, </a:t>
            </a:r>
            <a:r>
              <a:rPr lang="en-US" dirty="0"/>
              <a:t>the </a:t>
            </a:r>
            <a:r>
              <a:rPr lang="en-US" dirty="0" smtClean="0"/>
              <a:t>players can earn points by killing the other pieces of opponents.</a:t>
            </a:r>
          </a:p>
        </p:txBody>
      </p:sp>
    </p:spTree>
    <p:extLst>
      <p:ext uri="{BB962C8B-B14F-4D97-AF65-F5344CB8AC3E}">
        <p14:creationId xmlns:p14="http://schemas.microsoft.com/office/powerpoint/2010/main" val="10423173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522985"/>
            <a:ext cx="7745505" cy="3877815"/>
          </a:xfrm>
        </p:spPr>
        <p:txBody>
          <a:bodyPr>
            <a:normAutofit/>
          </a:bodyPr>
          <a:lstStyle/>
          <a:p>
            <a:r>
              <a:rPr lang="en-US" dirty="0" smtClean="0"/>
              <a:t>The Game </a:t>
            </a:r>
            <a:r>
              <a:rPr lang="en-US" dirty="0"/>
              <a:t>is played on a </a:t>
            </a:r>
            <a:r>
              <a:rPr lang="en-US" dirty="0" smtClean="0"/>
              <a:t>main board, which consists of 6 square room. </a:t>
            </a:r>
            <a:r>
              <a:rPr lang="en-US" dirty="0"/>
              <a:t>Each </a:t>
            </a:r>
            <a:r>
              <a:rPr lang="en-US" dirty="0" smtClean="0"/>
              <a:t>square room </a:t>
            </a:r>
            <a:r>
              <a:rPr lang="en-US" dirty="0"/>
              <a:t>is a 5x5 maze with some walls </a:t>
            </a:r>
            <a:r>
              <a:rPr lang="en-US" dirty="0" smtClean="0"/>
              <a:t>blocking the movement of pieces through them.</a:t>
            </a:r>
          </a:p>
          <a:p>
            <a:r>
              <a:rPr lang="en-US" dirty="0"/>
              <a:t>Each player begins the game with 4 pieces: one king, one rook, one knights and one bishops. </a:t>
            </a:r>
            <a:endParaRPr lang="en-US" dirty="0" smtClean="0"/>
          </a:p>
          <a:p>
            <a:r>
              <a:rPr lang="en-US" dirty="0" smtClean="0"/>
              <a:t>The White player starts from the left side and The black player from the right.</a:t>
            </a:r>
            <a:endParaRPr lang="en-US" dirty="0"/>
          </a:p>
        </p:txBody>
      </p:sp>
      <p:sp>
        <p:nvSpPr>
          <p:cNvPr id="2" name="Title 1"/>
          <p:cNvSpPr>
            <a:spLocks noGrp="1"/>
          </p:cNvSpPr>
          <p:nvPr>
            <p:ph type="title"/>
          </p:nvPr>
        </p:nvSpPr>
        <p:spPr/>
        <p:txBody>
          <a:bodyPr/>
          <a:lstStyle/>
          <a:p>
            <a:r>
              <a:rPr lang="en-US" dirty="0" smtClean="0"/>
              <a:t>Setup at the Start </a:t>
            </a:r>
            <a:endParaRPr lang="en-US" dirty="0"/>
          </a:p>
        </p:txBody>
      </p:sp>
    </p:spTree>
    <p:extLst>
      <p:ext uri="{BB962C8B-B14F-4D97-AF65-F5344CB8AC3E}">
        <p14:creationId xmlns:p14="http://schemas.microsoft.com/office/powerpoint/2010/main" val="313408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590800"/>
            <a:ext cx="7745505" cy="3877815"/>
          </a:xfrm>
        </p:spPr>
        <p:txBody>
          <a:bodyPr/>
          <a:lstStyle/>
          <a:p>
            <a:r>
              <a:rPr lang="en-US" dirty="0" smtClean="0"/>
              <a:t>All the pieces have traditional chess moves.</a:t>
            </a:r>
          </a:p>
          <a:p>
            <a:r>
              <a:rPr lang="en-US" dirty="0" smtClean="0"/>
              <a:t>As the pieces are trapped in a maze, the giant walls block the direct movement of King, Rook, Bishop through them.</a:t>
            </a:r>
          </a:p>
          <a:p>
            <a:r>
              <a:rPr lang="en-US" dirty="0" smtClean="0"/>
              <a:t>However, </a:t>
            </a:r>
            <a:r>
              <a:rPr lang="en-US" dirty="0"/>
              <a:t>a</a:t>
            </a:r>
            <a:r>
              <a:rPr lang="en-US" dirty="0" smtClean="0"/>
              <a:t> Knight can jump over “one wall” in a move.</a:t>
            </a:r>
            <a:endParaRPr lang="en-US" dirty="0"/>
          </a:p>
        </p:txBody>
      </p:sp>
      <p:sp>
        <p:nvSpPr>
          <p:cNvPr id="2" name="Title 1"/>
          <p:cNvSpPr>
            <a:spLocks noGrp="1"/>
          </p:cNvSpPr>
          <p:nvPr>
            <p:ph type="title"/>
          </p:nvPr>
        </p:nvSpPr>
        <p:spPr/>
        <p:txBody>
          <a:bodyPr/>
          <a:lstStyle/>
          <a:p>
            <a:r>
              <a:rPr lang="en-US" dirty="0" smtClean="0"/>
              <a:t>Movements</a:t>
            </a:r>
            <a:r>
              <a:rPr lang="en-US" baseline="0" dirty="0" smtClean="0"/>
              <a:t> of the pieces</a:t>
            </a:r>
            <a:endParaRPr lang="en-US" dirty="0"/>
          </a:p>
        </p:txBody>
      </p:sp>
    </p:spTree>
    <p:extLst>
      <p:ext uri="{BB962C8B-B14F-4D97-AF65-F5344CB8AC3E}">
        <p14:creationId xmlns:p14="http://schemas.microsoft.com/office/powerpoint/2010/main" val="243560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Thanks to the creators of the marauders’ maze! </a:t>
            </a:r>
            <a:r>
              <a:rPr lang="en-US" dirty="0"/>
              <a:t>Each </a:t>
            </a:r>
            <a:r>
              <a:rPr lang="en-US" dirty="0" smtClean="0"/>
              <a:t>room </a:t>
            </a:r>
            <a:r>
              <a:rPr lang="en-US" dirty="0"/>
              <a:t>is equipped with a complex wheels and gears mechanism allowing it to rotate</a:t>
            </a:r>
            <a:r>
              <a:rPr lang="en-US" dirty="0" smtClean="0"/>
              <a:t>.</a:t>
            </a:r>
          </a:p>
          <a:p>
            <a:r>
              <a:rPr lang="en-US" dirty="0" smtClean="0"/>
              <a:t>The rooms can be rotated clockwise 90</a:t>
            </a:r>
            <a:r>
              <a:rPr lang="en-US" dirty="0" smtClean="0">
                <a:latin typeface="Book Antiqua"/>
                <a:sym typeface="Symbol"/>
              </a:rPr>
              <a:t>º.</a:t>
            </a:r>
            <a:r>
              <a:rPr lang="en-US" dirty="0"/>
              <a:t> The Rotation Gear which triggers this movement is represented by a colored </a:t>
            </a:r>
            <a:r>
              <a:rPr lang="en-US" dirty="0" smtClean="0"/>
              <a:t>button on the left side of the screen.</a:t>
            </a:r>
          </a:p>
          <a:p>
            <a:r>
              <a:rPr lang="en-US" dirty="0" smtClean="0"/>
              <a:t>Escaping the mazes is made easy with this rotation of the rooms.</a:t>
            </a:r>
            <a:endParaRPr lang="en-US" dirty="0"/>
          </a:p>
        </p:txBody>
      </p:sp>
      <p:sp>
        <p:nvSpPr>
          <p:cNvPr id="3" name="Title 2"/>
          <p:cNvSpPr>
            <a:spLocks noGrp="1"/>
          </p:cNvSpPr>
          <p:nvPr>
            <p:ph type="title"/>
          </p:nvPr>
        </p:nvSpPr>
        <p:spPr/>
        <p:txBody>
          <a:bodyPr/>
          <a:lstStyle/>
          <a:p>
            <a:r>
              <a:rPr lang="en-US" dirty="0" smtClean="0"/>
              <a:t>Mazes in Motion!</a:t>
            </a:r>
            <a:endParaRPr lang="en-US" dirty="0"/>
          </a:p>
        </p:txBody>
      </p:sp>
    </p:spTree>
    <p:extLst>
      <p:ext uri="{BB962C8B-B14F-4D97-AF65-F5344CB8AC3E}">
        <p14:creationId xmlns:p14="http://schemas.microsoft.com/office/powerpoint/2010/main" val="244622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start the game, each player has to transfer 4 of his pieces onto the board from a starting platform within 30 seconds.</a:t>
            </a:r>
          </a:p>
          <a:p>
            <a:r>
              <a:rPr lang="en-US" dirty="0" smtClean="0"/>
              <a:t>The game will be a turn based , in which he can decide to either move one of his pieces or Rotate one of the Rooms.</a:t>
            </a:r>
          </a:p>
          <a:p>
            <a:r>
              <a:rPr lang="en-US" dirty="0" smtClean="0"/>
              <a:t>Each player has 15 minutes of time for his turns whic</a:t>
            </a:r>
            <a:r>
              <a:rPr lang="en-US" dirty="0"/>
              <a:t>h</a:t>
            </a:r>
            <a:r>
              <a:rPr lang="en-US" dirty="0" smtClean="0"/>
              <a:t> automatically halts during the opponents turn.</a:t>
            </a:r>
            <a:endParaRPr lang="en-US" dirty="0"/>
          </a:p>
        </p:txBody>
      </p:sp>
      <p:sp>
        <p:nvSpPr>
          <p:cNvPr id="2" name="Title 1"/>
          <p:cNvSpPr>
            <a:spLocks noGrp="1"/>
          </p:cNvSpPr>
          <p:nvPr>
            <p:ph type="title"/>
          </p:nvPr>
        </p:nvSpPr>
        <p:spPr/>
        <p:txBody>
          <a:bodyPr/>
          <a:lstStyle/>
          <a:p>
            <a:r>
              <a:rPr lang="en-US" dirty="0" smtClean="0"/>
              <a:t>How to play</a:t>
            </a:r>
            <a:endParaRPr lang="en-US" dirty="0"/>
          </a:p>
        </p:txBody>
      </p:sp>
    </p:spTree>
    <p:extLst>
      <p:ext uri="{BB962C8B-B14F-4D97-AF65-F5344CB8AC3E}">
        <p14:creationId xmlns:p14="http://schemas.microsoft.com/office/powerpoint/2010/main" val="14598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A game may end in different scenarios :</a:t>
            </a:r>
          </a:p>
          <a:p>
            <a:pPr lvl="1">
              <a:buFont typeface="Wingdings" panose="05000000000000000000" pitchFamily="2" charset="2"/>
              <a:buChar char="q"/>
            </a:pPr>
            <a:r>
              <a:rPr lang="en-US" dirty="0" smtClean="0"/>
              <a:t>The </a:t>
            </a:r>
            <a:r>
              <a:rPr lang="en-US" dirty="0"/>
              <a:t>opponent is defeated if his King is </a:t>
            </a:r>
            <a:r>
              <a:rPr lang="en-US" dirty="0" smtClean="0"/>
              <a:t>killed =&gt; </a:t>
            </a:r>
            <a:r>
              <a:rPr lang="en-US" dirty="0"/>
              <a:t>The game ends and you escape the Labyrinth</a:t>
            </a:r>
            <a:r>
              <a:rPr lang="en-US" dirty="0" smtClean="0"/>
              <a:t>.</a:t>
            </a:r>
          </a:p>
          <a:p>
            <a:pPr lvl="1">
              <a:buFont typeface="Wingdings" panose="05000000000000000000" pitchFamily="2" charset="2"/>
              <a:buChar char="q"/>
            </a:pPr>
            <a:r>
              <a:rPr lang="en-US" dirty="0" smtClean="0"/>
              <a:t>A player runs out of his time =&gt; His forces are down and the other player can escape the Labyrinth without any fear.</a:t>
            </a:r>
          </a:p>
          <a:p>
            <a:pPr lvl="1">
              <a:buFont typeface="Wingdings" panose="05000000000000000000" pitchFamily="2" charset="2"/>
              <a:buChar char="q"/>
            </a:pPr>
            <a:r>
              <a:rPr lang="en-US" dirty="0" smtClean="0"/>
              <a:t>Unable to kill the king =&gt; If only the king is left and the other player is unable to kill it within 7 of its moves, both must give up and leave the Labyrinth.</a:t>
            </a:r>
            <a:endParaRPr lang="en-US" dirty="0"/>
          </a:p>
          <a:p>
            <a:pPr marL="0" indent="0">
              <a:buNone/>
            </a:pPr>
            <a:r>
              <a:rPr lang="en-US" dirty="0"/>
              <a:t>			</a:t>
            </a:r>
          </a:p>
          <a:p>
            <a:pPr marL="0" indent="0">
              <a:buNone/>
            </a:pPr>
            <a:r>
              <a:rPr lang="en-US" dirty="0" smtClean="0"/>
              <a:t>Each of the player gets points according to his performance in the game.</a:t>
            </a:r>
          </a:p>
          <a:p>
            <a:pPr marL="0" indent="0">
              <a:buNone/>
            </a:pPr>
            <a:r>
              <a:rPr lang="en-US" dirty="0" smtClean="0"/>
              <a:t>   </a:t>
            </a:r>
          </a:p>
          <a:p>
            <a:pPr marL="0" indent="0">
              <a:buNone/>
            </a:pPr>
            <a:r>
              <a:rPr lang="en-US" dirty="0"/>
              <a:t>	</a:t>
            </a:r>
            <a:r>
              <a:rPr lang="en-US" dirty="0" smtClean="0"/>
              <a:t>	 </a:t>
            </a:r>
            <a:r>
              <a:rPr lang="en-US" dirty="0"/>
              <a:t>But!!! Do not rest </a:t>
            </a:r>
            <a:r>
              <a:rPr lang="en-US" dirty="0" smtClean="0"/>
              <a:t>here…..</a:t>
            </a:r>
            <a:endParaRPr lang="en-US" dirty="0"/>
          </a:p>
          <a:p>
            <a:pPr marL="0" indent="0">
              <a:buNone/>
            </a:pPr>
            <a:r>
              <a:rPr lang="en-US" dirty="0"/>
              <a:t>There are many more deepest Dungeons you need to escape by defeating </a:t>
            </a:r>
            <a:r>
              <a:rPr lang="en-US" dirty="0" smtClean="0"/>
              <a:t>your </a:t>
            </a:r>
            <a:r>
              <a:rPr lang="en-US" dirty="0"/>
              <a:t>enemy forces.</a:t>
            </a:r>
          </a:p>
          <a:p>
            <a:endParaRPr lang="en-US" dirty="0"/>
          </a:p>
        </p:txBody>
      </p:sp>
      <p:sp>
        <p:nvSpPr>
          <p:cNvPr id="2" name="Title 1"/>
          <p:cNvSpPr>
            <a:spLocks noGrp="1"/>
          </p:cNvSpPr>
          <p:nvPr>
            <p:ph type="title"/>
          </p:nvPr>
        </p:nvSpPr>
        <p:spPr/>
        <p:txBody>
          <a:bodyPr/>
          <a:lstStyle/>
          <a:p>
            <a:r>
              <a:rPr lang="en-US" dirty="0" smtClean="0"/>
              <a:t>How does it End?</a:t>
            </a:r>
            <a:endParaRPr lang="en-US" dirty="0"/>
          </a:p>
        </p:txBody>
      </p:sp>
    </p:spTree>
    <p:extLst>
      <p:ext uri="{BB962C8B-B14F-4D97-AF65-F5344CB8AC3E}">
        <p14:creationId xmlns:p14="http://schemas.microsoft.com/office/powerpoint/2010/main" val="37507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1371600"/>
            <a:ext cx="7745505" cy="5791200"/>
          </a:xfrm>
        </p:spPr>
        <p:txBody>
          <a:bodyPr>
            <a:normAutofit/>
          </a:bodyPr>
          <a:lstStyle/>
          <a:p>
            <a:r>
              <a:rPr lang="en-US" dirty="0" smtClean="0"/>
              <a:t>During the game, each player must try to kill the pieces of the opponent.</a:t>
            </a:r>
          </a:p>
          <a:p>
            <a:r>
              <a:rPr lang="en-US" dirty="0" smtClean="0"/>
              <a:t>To initiate a move, select the piece and then select the destination cell. The piece can be moved only if it is its valid movement and no other piece or wall is blocking its way.</a:t>
            </a:r>
          </a:p>
          <a:p>
            <a:r>
              <a:rPr lang="en-US" dirty="0" smtClean="0"/>
              <a:t>To Rotate a Room, just click on the respective Rotate gear button on the left side of the screen.</a:t>
            </a:r>
          </a:p>
          <a:p>
            <a:pPr marL="0" indent="0">
              <a:buNone/>
            </a:pPr>
            <a:endParaRPr lang="en-US" dirty="0" smtClean="0"/>
          </a:p>
        </p:txBody>
      </p:sp>
    </p:spTree>
    <p:extLst>
      <p:ext uri="{BB962C8B-B14F-4D97-AF65-F5344CB8AC3E}">
        <p14:creationId xmlns:p14="http://schemas.microsoft.com/office/powerpoint/2010/main" val="155215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182</TotalTime>
  <Words>730</Words>
  <Application>Microsoft Office PowerPoint</Application>
  <PresentationFormat>On-screen Show (4:3)</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Hardcover</vt:lpstr>
      <vt:lpstr>PowerPoint Presentation</vt:lpstr>
      <vt:lpstr>PowerPoint Presentation</vt:lpstr>
      <vt:lpstr>Object of the Game</vt:lpstr>
      <vt:lpstr>Setup at the Start </vt:lpstr>
      <vt:lpstr>Movements of the pieces</vt:lpstr>
      <vt:lpstr>Mazes in Motion!</vt:lpstr>
      <vt:lpstr>How to play</vt:lpstr>
      <vt:lpstr>How does it End?</vt:lpstr>
      <vt:lpstr>PowerPoint Presentation</vt:lpstr>
      <vt:lpstr>Time</vt:lpstr>
      <vt:lpstr>Special Rules</vt:lpstr>
      <vt:lpstr>PowerPoint Presentation</vt:lpstr>
      <vt:lpstr>POINTS</vt:lpstr>
      <vt:lpstr>PowerPoint Presentation</vt:lpstr>
      <vt:lpstr>End of the game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Suhas</dc:creator>
  <cp:lastModifiedBy>Suhas</cp:lastModifiedBy>
  <cp:revision>34</cp:revision>
  <dcterms:created xsi:type="dcterms:W3CDTF">2006-08-16T00:00:00Z</dcterms:created>
  <dcterms:modified xsi:type="dcterms:W3CDTF">2018-08-31T14:27:38Z</dcterms:modified>
</cp:coreProperties>
</file>