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sz="1300" b="1">
                <a:solidFill>
                  <a:srgbClr val="000000"/>
                </a:solidFill>
                <a:latin typeface="Arial"/>
                <a:ea typeface="DejaVu Sans"/>
              </a:rPr>
              <a:t>Total Area</a:t>
            </a:r>
          </a:p>
        </c:rich>
      </c:tx>
      <c:layout>
        <c:manualLayout>
          <c:xMode val="edge"/>
          <c:yMode val="edge"/>
          <c:x val="0.37181709925148243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58436619033732"/>
          <c:y val="5.7481047724105054E-2"/>
          <c:w val="0.44930045202683"/>
          <c:h val="0.9297453861149827"/>
        </c:manualLayout>
      </c:layout>
      <c:pieChart>
        <c:varyColors val="1"/>
        <c:ser>
          <c:idx val="0"/>
          <c:order val="0"/>
          <c:spPr>
            <a:solidFill>
              <a:srgbClr val="0099FF"/>
            </a:solidFill>
          </c:spPr>
          <c:dPt>
            <c:idx val="0"/>
            <c:bubble3D val="0"/>
            <c:spPr>
              <a:solidFill>
                <a:srgbClr val="00FF00"/>
              </a:solidFill>
            </c:spPr>
          </c:dPt>
          <c:dPt>
            <c:idx val="1"/>
            <c:bubble3D val="0"/>
            <c:spPr>
              <a:solidFill>
                <a:srgbClr val="008000"/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800000"/>
              </a:solidFill>
            </c:spPr>
          </c:dPt>
          <c:dPt>
            <c:idx val="4"/>
            <c:bubble3D val="0"/>
            <c:spPr>
              <a:solidFill>
                <a:srgbClr val="00FFFF"/>
              </a:solidFill>
            </c:spPr>
          </c:dPt>
          <c:dPt>
            <c:idx val="5"/>
            <c:bubble3D val="0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6"/>
                <c:pt idx="0">
                  <c:v>3DES Combinational</c:v>
                </c:pt>
                <c:pt idx="1">
                  <c:v>3DES Non-Combinational</c:v>
                </c:pt>
                <c:pt idx="2">
                  <c:v>ECC Combinational</c:v>
                </c:pt>
                <c:pt idx="3">
                  <c:v>ECC Non-Combinational</c:v>
                </c:pt>
                <c:pt idx="4">
                  <c:v>Controller Combinational</c:v>
                </c:pt>
                <c:pt idx="5">
                  <c:v>Controller Non-Combinational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15216993</c:v>
                </c:pt>
                <c:pt idx="1">
                  <c:v>4942080</c:v>
                </c:pt>
                <c:pt idx="2">
                  <c:v>7292763</c:v>
                </c:pt>
                <c:pt idx="3">
                  <c:v>8377776</c:v>
                </c:pt>
                <c:pt idx="4">
                  <c:v>219879</c:v>
                </c:pt>
                <c:pt idx="5">
                  <c:v>535392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63771993778555458"/>
          <c:y val="0.25030959553810278"/>
          <c:w val="0.3607368523379022"/>
          <c:h val="0.49618716593541351"/>
        </c:manualLayout>
      </c:layout>
      <c:overlay val="1"/>
      <c:spPr>
        <a:noFill/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sz="1300" b="1">
                <a:solidFill>
                  <a:srgbClr val="000000"/>
                </a:solidFill>
                <a:latin typeface="Arial"/>
                <a:ea typeface="DejaVu Sans"/>
              </a:rPr>
              <a:t>Total Power</a:t>
            </a:r>
          </a:p>
        </c:rich>
      </c:tx>
      <c:layout>
        <c:manualLayout>
          <c:xMode val="edge"/>
          <c:yMode val="edge"/>
          <c:x val="0.41096828108750549"/>
          <c:y val="7.363343305735290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7044769824053987"/>
          <c:y val="6.9951761404485266E-2"/>
          <c:w val="0.5969284767413835"/>
          <c:h val="0.91900322363691178"/>
        </c:manualLayout>
      </c:layout>
      <c:pieChart>
        <c:varyColors val="1"/>
        <c:ser>
          <c:idx val="0"/>
          <c:order val="0"/>
          <c:spPr>
            <a:solidFill>
              <a:srgbClr val="0047FF"/>
            </a:solidFill>
          </c:spPr>
          <c:dPt>
            <c:idx val="0"/>
            <c:bubble3D val="0"/>
            <c:spPr>
              <a:solidFill>
                <a:srgbClr val="00FF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3"/>
                <c:pt idx="0">
                  <c:v>3DES</c:v>
                </c:pt>
                <c:pt idx="1">
                  <c:v>ECC</c:v>
                </c:pt>
                <c:pt idx="2">
                  <c:v>Controller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6840</c:v>
                </c:pt>
                <c:pt idx="1">
                  <c:v>2970</c:v>
                </c:pt>
                <c:pt idx="2">
                  <c:v>78.441999999999993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1585586589412176"/>
          <c:y val="0.29163622764906416"/>
          <c:w val="0.24109914326746895"/>
          <c:h val="0.39095555323639231"/>
        </c:manualLayout>
      </c:layout>
      <c:overlay val="1"/>
      <c:spPr>
        <a:noFill/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0E34B-DBB1-4A25-BD09-D35948A1E29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9F813-D70A-417F-AAE9-68E35B0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9F813-D70A-417F-AAE9-68E35B0FF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10080000" cy="755892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10079640" cy="755856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440" y="568800"/>
            <a:ext cx="9052200" cy="1351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ECCDH3DES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48640" y="219996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/>
              <a:t>Team 3 Members: </a:t>
            </a:r>
            <a:r>
              <a:rPr lang="en-US" sz="2800" dirty="0" err="1"/>
              <a:t>Nico</a:t>
            </a:r>
            <a:r>
              <a:rPr lang="en-US" sz="2800" dirty="0"/>
              <a:t> </a:t>
            </a:r>
            <a:r>
              <a:rPr lang="en-US" sz="2800" dirty="0" err="1"/>
              <a:t>Bellante</a:t>
            </a:r>
            <a:r>
              <a:rPr lang="en-US" sz="2800" dirty="0"/>
              <a:t>, Lucas Dahl, Manish Gupta, </a:t>
            </a:r>
            <a:r>
              <a:rPr lang="en-US" sz="2800" dirty="0" err="1"/>
              <a:t>Xiong</a:t>
            </a:r>
            <a:r>
              <a:rPr lang="en-US" sz="2800" dirty="0"/>
              <a:t>-Yao </a:t>
            </a:r>
            <a:r>
              <a:rPr lang="en-US" sz="2800" dirty="0" err="1"/>
              <a:t>Zha</a:t>
            </a:r>
            <a:endParaRPr dirty="0"/>
          </a:p>
          <a:p>
            <a:pPr algn="ctr">
              <a:lnSpc>
                <a:spcPct val="100000"/>
              </a:lnSpc>
              <a:buSzPct val="25000"/>
            </a:pPr>
            <a:r>
              <a:rPr lang="en-US" sz="2800" dirty="0"/>
              <a:t>Lab Section 3</a:t>
            </a:r>
            <a:endParaRPr dirty="0"/>
          </a:p>
          <a:p>
            <a:pPr algn="ctr">
              <a:lnSpc>
                <a:spcPct val="100000"/>
              </a:lnSpc>
              <a:buSzPct val="25000"/>
            </a:pPr>
            <a:r>
              <a:rPr lang="en-US" sz="2800" dirty="0"/>
              <a:t>TA: </a:t>
            </a:r>
            <a:r>
              <a:rPr lang="en-US" sz="2800" dirty="0" err="1"/>
              <a:t>Yunus</a:t>
            </a:r>
            <a:r>
              <a:rPr lang="en-US" sz="2800" dirty="0"/>
              <a:t> Akhtar</a:t>
            </a:r>
            <a:endParaRPr dirty="0"/>
          </a:p>
          <a:p>
            <a:pPr algn="ctr">
              <a:lnSpc>
                <a:spcPct val="100000"/>
              </a:lnSpc>
              <a:buSzPct val="25000"/>
            </a:pPr>
            <a:r>
              <a:rPr lang="en-US" sz="2800" dirty="0"/>
              <a:t>4/28/15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Critical Paths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lvl="5">
              <a:lnSpc>
                <a:spcPct val="100000"/>
              </a:lnSpc>
              <a:buSzPct val="25000"/>
            </a:pPr>
            <a:r>
              <a:rPr lang="en-US" sz="2800" dirty="0" smtClean="0"/>
              <a:t>DES			ECC</a:t>
            </a:r>
            <a:endParaRPr sz="2800" dirty="0"/>
          </a:p>
        </p:txBody>
      </p:sp>
      <p:pic>
        <p:nvPicPr>
          <p:cNvPr id="3074" name="Picture 2" descr="C:\Users\Lucas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6" y="2560320"/>
            <a:ext cx="4543426" cy="44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ucas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2" y="2560319"/>
            <a:ext cx="4788378" cy="44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Critical Paths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25000"/>
            </a:pPr>
            <a:r>
              <a:rPr lang="en-US" sz="2800" dirty="0"/>
              <a:t>OVERALL</a:t>
            </a:r>
            <a:endParaRPr dirty="0"/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2220912" y="2484437"/>
            <a:ext cx="5880069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912" y="6980237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Area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Total Area in mm^2 = 36.58</a:t>
            </a:r>
            <a:endParaRPr dirty="0"/>
          </a:p>
        </p:txBody>
      </p:sp>
      <p:graphicFrame>
        <p:nvGraphicFramePr>
          <p:cNvPr id="132" name="Chart 131"/>
          <p:cNvGraphicFramePr/>
          <p:nvPr>
            <p:extLst>
              <p:ext uri="{D42A27DB-BD31-4B8C-83A1-F6EECF244321}">
                <p14:modId xmlns:p14="http://schemas.microsoft.com/office/powerpoint/2010/main" val="1437000968"/>
              </p:ext>
            </p:extLst>
          </p:nvPr>
        </p:nvGraphicFramePr>
        <p:xfrm>
          <a:off x="773112" y="2789237"/>
          <a:ext cx="8229600" cy="397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Power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Total power in </a:t>
            </a:r>
            <a:r>
              <a:rPr lang="en-US" sz="2800" dirty="0" err="1"/>
              <a:t>mW</a:t>
            </a:r>
            <a:r>
              <a:rPr lang="en-US" sz="2800" dirty="0"/>
              <a:t> = 9888.442</a:t>
            </a:r>
            <a:endParaRPr dirty="0"/>
          </a:p>
        </p:txBody>
      </p:sp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1710633198"/>
              </p:ext>
            </p:extLst>
          </p:nvPr>
        </p:nvGraphicFramePr>
        <p:xfrm>
          <a:off x="1001712" y="3225240"/>
          <a:ext cx="8077200" cy="344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Quartus report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Area </a:t>
            </a:r>
            <a:r>
              <a:rPr lang="en-US" sz="2800" dirty="0" smtClean="0"/>
              <a:t>on </a:t>
            </a:r>
            <a:r>
              <a:rPr lang="en-US" sz="2800" dirty="0" smtClean="0"/>
              <a:t>the FPGA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FPGA Clock</a:t>
            </a:r>
            <a:endParaRPr dirty="0"/>
          </a:p>
        </p:txBody>
      </p:sp>
      <p:pic>
        <p:nvPicPr>
          <p:cNvPr id="139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534987" y="5837237"/>
            <a:ext cx="7618320" cy="932400"/>
          </a:xfrm>
          <a:prstGeom prst="rect">
            <a:avLst/>
          </a:prstGeom>
        </p:spPr>
      </p:pic>
      <p:pic>
        <p:nvPicPr>
          <p:cNvPr id="4098" name="Picture 2" descr="C:\Users\Lucas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2332037"/>
            <a:ext cx="58007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3800" dirty="0" smtClean="0"/>
              <a:t>Design </a:t>
            </a:r>
            <a:r>
              <a:rPr lang="en-US" sz="3800" dirty="0"/>
              <a:t>Specific Success </a:t>
            </a:r>
            <a:r>
              <a:rPr lang="en-US" sz="3800" dirty="0" smtClean="0"/>
              <a:t>Criteria (DSSC)</a:t>
            </a:r>
            <a:endParaRPr sz="3800" dirty="0"/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00" dirty="0"/>
              <a:t>Demonstrate by simulation of a Verilog test bench:</a:t>
            </a:r>
            <a:endParaRPr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sz="2600" dirty="0"/>
              <a:t>That the public keys of A that are generated are correct.</a:t>
            </a:r>
            <a:endParaRPr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sz="2600" dirty="0"/>
              <a:t>That the values of </a:t>
            </a:r>
            <a:r>
              <a:rPr lang="en-US" sz="2600" dirty="0" err="1"/>
              <a:t>Skx</a:t>
            </a:r>
            <a:r>
              <a:rPr lang="en-US" sz="2600" dirty="0"/>
              <a:t> and Sky are both generated correctly.</a:t>
            </a:r>
            <a:endParaRPr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sz="2600" dirty="0"/>
              <a:t>That the controller module correctly transitions through its states.</a:t>
            </a:r>
            <a:endParaRPr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sz="2600" dirty="0"/>
              <a:t>That given a key, the Triple DES encryption gives the </a:t>
            </a:r>
            <a:r>
              <a:rPr lang="en-US" sz="2600" dirty="0" smtClean="0"/>
              <a:t>correct </a:t>
            </a:r>
            <a:r>
              <a:rPr lang="en-US" sz="2600" dirty="0"/>
              <a:t>output values.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ECC Test Results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</p:sp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3043800"/>
            <a:ext cx="5484240" cy="1436400"/>
          </a:xfrm>
          <a:prstGeom prst="rect">
            <a:avLst/>
          </a:prstGeom>
        </p:spPr>
      </p:pic>
      <p:sp>
        <p:nvSpPr>
          <p:cNvPr id="145" name="CustomShape 3"/>
          <p:cNvSpPr/>
          <p:nvPr/>
        </p:nvSpPr>
        <p:spPr>
          <a:xfrm>
            <a:off x="434520" y="160380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The generated Public Keys of A and B match that of the python implementation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Satisfies DSSC #1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ECC Test Results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</p:sp>
      <p:sp>
        <p:nvSpPr>
          <p:cNvPr id="148" name="CustomShape 3"/>
          <p:cNvSpPr/>
          <p:nvPr/>
        </p:nvSpPr>
        <p:spPr>
          <a:xfrm>
            <a:off x="434520" y="160380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The generated Session keys of A and B match each other as well as the python implementation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Satisfies DSSC #2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9" name="Picture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240" y="3291840"/>
            <a:ext cx="5484240" cy="1055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Controller Test Results</a:t>
            </a:r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680400" y="3123720"/>
            <a:ext cx="6360120" cy="1265040"/>
          </a:xfrm>
          <a:prstGeom prst="rect">
            <a:avLst/>
          </a:prstGeom>
        </p:spPr>
      </p:pic>
      <p:sp>
        <p:nvSpPr>
          <p:cNvPr id="152" name="CustomShape 2"/>
          <p:cNvSpPr/>
          <p:nvPr/>
        </p:nvSpPr>
        <p:spPr>
          <a:xfrm>
            <a:off x="434160" y="16034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Coming off reset the controller goes through the states of the initial ECC key generation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/>
              <a:t>A done signal is asserted when ECC has finished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 smtClean="0"/>
              <a:t>Satisfies DSSC #3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Controller Test Results</a:t>
            </a:r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779400" y="3152160"/>
            <a:ext cx="7084080" cy="1236600"/>
          </a:xfrm>
          <a:prstGeom prst="rect">
            <a:avLst/>
          </a:prstGeom>
        </p:spPr>
      </p:pic>
      <p:sp>
        <p:nvSpPr>
          <p:cNvPr id="155" name="CustomShape 2"/>
          <p:cNvSpPr/>
          <p:nvPr/>
        </p:nvSpPr>
        <p:spPr>
          <a:xfrm>
            <a:off x="434160" y="1603440"/>
            <a:ext cx="9070560" cy="4383360"/>
          </a:xfrm>
          <a:prstGeom prst="rect">
            <a:avLst/>
          </a:prstGeom>
          <a:noFill/>
        </p:spPr>
      </p:sp>
      <p:sp>
        <p:nvSpPr>
          <p:cNvPr id="156" name="CustomShape 3"/>
          <p:cNvSpPr/>
          <p:nvPr/>
        </p:nvSpPr>
        <p:spPr>
          <a:xfrm>
            <a:off x="434520" y="160380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Given a start signal the Controller goes through the states for the ECC session key generation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/>
              <a:t>A done signal is asserted when ECC has finished</a:t>
            </a:r>
            <a:r>
              <a:rPr lang="en-US" sz="2800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/>
              <a:t>Satisfies DSSC #3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" y="548640"/>
            <a:ext cx="9344160" cy="1279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What have we designed?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/>
              <a:t>We designed a chip used for secure transmission of data.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1920240" y="4261680"/>
            <a:ext cx="1188000" cy="118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id="79" name="Line 4"/>
          <p:cNvSpPr/>
          <p:nvPr/>
        </p:nvSpPr>
        <p:spPr>
          <a:xfrm>
            <a:off x="210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0" name="Line 5"/>
          <p:cNvSpPr/>
          <p:nvPr/>
        </p:nvSpPr>
        <p:spPr>
          <a:xfrm>
            <a:off x="228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1" name="Line 6"/>
          <p:cNvSpPr/>
          <p:nvPr/>
        </p:nvSpPr>
        <p:spPr>
          <a:xfrm>
            <a:off x="246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2" name="Line 7"/>
          <p:cNvSpPr/>
          <p:nvPr/>
        </p:nvSpPr>
        <p:spPr>
          <a:xfrm>
            <a:off x="264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3" name="Line 8"/>
          <p:cNvSpPr/>
          <p:nvPr/>
        </p:nvSpPr>
        <p:spPr>
          <a:xfrm>
            <a:off x="282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4" name="Line 9"/>
          <p:cNvSpPr/>
          <p:nvPr/>
        </p:nvSpPr>
        <p:spPr>
          <a:xfrm>
            <a:off x="300312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5" name="Line 10"/>
          <p:cNvSpPr/>
          <p:nvPr/>
        </p:nvSpPr>
        <p:spPr>
          <a:xfrm flipH="1">
            <a:off x="1737360" y="438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6" name="Line 11"/>
          <p:cNvSpPr/>
          <p:nvPr/>
        </p:nvSpPr>
        <p:spPr>
          <a:xfrm flipH="1">
            <a:off x="1737360" y="456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7" name="Line 12"/>
          <p:cNvSpPr/>
          <p:nvPr/>
        </p:nvSpPr>
        <p:spPr>
          <a:xfrm flipH="1">
            <a:off x="1737360" y="474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8" name="Line 13"/>
          <p:cNvSpPr/>
          <p:nvPr/>
        </p:nvSpPr>
        <p:spPr>
          <a:xfrm flipH="1">
            <a:off x="1737360" y="492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89" name="Line 14"/>
          <p:cNvSpPr/>
          <p:nvPr/>
        </p:nvSpPr>
        <p:spPr>
          <a:xfrm flipH="1">
            <a:off x="1737360" y="510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0" name="Line 15"/>
          <p:cNvSpPr/>
          <p:nvPr/>
        </p:nvSpPr>
        <p:spPr>
          <a:xfrm flipH="1">
            <a:off x="1737360" y="528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1" name="CustomShape 16"/>
          <p:cNvSpPr/>
          <p:nvPr/>
        </p:nvSpPr>
        <p:spPr>
          <a:xfrm>
            <a:off x="6583680" y="4261680"/>
            <a:ext cx="1188000" cy="118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id="92" name="Line 17"/>
          <p:cNvSpPr/>
          <p:nvPr/>
        </p:nvSpPr>
        <p:spPr>
          <a:xfrm>
            <a:off x="676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3" name="Line 18"/>
          <p:cNvSpPr/>
          <p:nvPr/>
        </p:nvSpPr>
        <p:spPr>
          <a:xfrm>
            <a:off x="694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4" name="Line 19"/>
          <p:cNvSpPr/>
          <p:nvPr/>
        </p:nvSpPr>
        <p:spPr>
          <a:xfrm>
            <a:off x="712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5" name="Line 20"/>
          <p:cNvSpPr/>
          <p:nvPr/>
        </p:nvSpPr>
        <p:spPr>
          <a:xfrm>
            <a:off x="730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6" name="Line 21"/>
          <p:cNvSpPr/>
          <p:nvPr/>
        </p:nvSpPr>
        <p:spPr>
          <a:xfrm>
            <a:off x="748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7" name="Line 22"/>
          <p:cNvSpPr/>
          <p:nvPr/>
        </p:nvSpPr>
        <p:spPr>
          <a:xfrm>
            <a:off x="7666560" y="4114800"/>
            <a:ext cx="0" cy="1463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8" name="Line 23"/>
          <p:cNvSpPr/>
          <p:nvPr/>
        </p:nvSpPr>
        <p:spPr>
          <a:xfrm flipH="1">
            <a:off x="6400800" y="438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99" name="Line 24"/>
          <p:cNvSpPr/>
          <p:nvPr/>
        </p:nvSpPr>
        <p:spPr>
          <a:xfrm flipH="1">
            <a:off x="6400800" y="456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100" name="Line 25"/>
          <p:cNvSpPr/>
          <p:nvPr/>
        </p:nvSpPr>
        <p:spPr>
          <a:xfrm flipH="1">
            <a:off x="6400800" y="474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101" name="Line 26"/>
          <p:cNvSpPr/>
          <p:nvPr/>
        </p:nvSpPr>
        <p:spPr>
          <a:xfrm flipH="1">
            <a:off x="6400800" y="492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102" name="Line 27"/>
          <p:cNvSpPr/>
          <p:nvPr/>
        </p:nvSpPr>
        <p:spPr>
          <a:xfrm flipH="1">
            <a:off x="6400800" y="510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103" name="Line 28"/>
          <p:cNvSpPr/>
          <p:nvPr/>
        </p:nvSpPr>
        <p:spPr>
          <a:xfrm flipH="1">
            <a:off x="6400800" y="5289120"/>
            <a:ext cx="155448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</p:sp>
      <p:sp>
        <p:nvSpPr>
          <p:cNvPr id="104" name="CustomShape 29"/>
          <p:cNvSpPr/>
          <p:nvPr/>
        </p:nvSpPr>
        <p:spPr>
          <a:xfrm>
            <a:off x="2139120" y="4496760"/>
            <a:ext cx="751680" cy="7146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Our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Chip</a:t>
            </a:r>
            <a:endParaRPr/>
          </a:p>
        </p:txBody>
      </p:sp>
      <p:sp>
        <p:nvSpPr>
          <p:cNvPr id="105" name="CustomShape 30"/>
          <p:cNvSpPr/>
          <p:nvPr/>
        </p:nvSpPr>
        <p:spPr>
          <a:xfrm>
            <a:off x="6819120" y="4533120"/>
            <a:ext cx="751680" cy="7146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Our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Chip</a:t>
            </a:r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003120" y="3200400"/>
            <a:ext cx="547920" cy="913680"/>
          </a:xfrm>
          <a:prstGeom prst="rect">
            <a:avLst/>
          </a:prstGeom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217920" y="3164400"/>
            <a:ext cx="562320" cy="937440"/>
          </a:xfrm>
          <a:prstGeom prst="rect">
            <a:avLst/>
          </a:prstGeom>
        </p:spPr>
      </p:pic>
      <p:sp>
        <p:nvSpPr>
          <p:cNvPr id="108" name="CustomShape 31"/>
          <p:cNvSpPr/>
          <p:nvPr/>
        </p:nvSpPr>
        <p:spPr>
          <a:xfrm>
            <a:off x="3686760" y="3685320"/>
            <a:ext cx="2239560" cy="16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35" name="TextBox 34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Controller Test Results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34160" y="1603439"/>
            <a:ext cx="9070560" cy="5376797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Controller goes through two initial wait states.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Then it waits for the start signal to be </a:t>
            </a:r>
            <a:r>
              <a:rPr lang="en-US" sz="2800" dirty="0" err="1"/>
              <a:t>deasserted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Lastly </a:t>
            </a:r>
            <a:r>
              <a:rPr lang="en-US" sz="2800" dirty="0"/>
              <a:t>it </a:t>
            </a:r>
            <a:r>
              <a:rPr lang="en-US" sz="2800" dirty="0" err="1"/>
              <a:t>deasserts</a:t>
            </a:r>
            <a:r>
              <a:rPr lang="en-US" sz="2800" dirty="0"/>
              <a:t> the done signal and goes to the IDLE state after 48 cycle delay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 dirty="0"/>
              <a:t>Satisfies DSSC #3</a:t>
            </a:r>
          </a:p>
          <a:p>
            <a:pPr>
              <a:lnSpc>
                <a:spcPct val="100000"/>
              </a:lnSpc>
              <a:buSzPct val="25000"/>
            </a:pPr>
            <a:endParaRPr dirty="0"/>
          </a:p>
        </p:txBody>
      </p:sp>
      <p:sp>
        <p:nvSpPr>
          <p:cNvPr id="159" name="CustomShape 3"/>
          <p:cNvSpPr/>
          <p:nvPr/>
        </p:nvSpPr>
        <p:spPr>
          <a:xfrm>
            <a:off x="4989960" y="4157957"/>
            <a:ext cx="2425320" cy="82188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1225000000" sp="35000"/>
            </a:custDash>
          </a:ln>
        </p:spPr>
      </p:sp>
      <p:sp>
        <p:nvSpPr>
          <p:cNvPr id="160" name="CustomShape 4"/>
          <p:cNvSpPr/>
          <p:nvPr/>
        </p:nvSpPr>
        <p:spPr>
          <a:xfrm>
            <a:off x="1929960" y="4157957"/>
            <a:ext cx="2833560" cy="82188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1225000000" sp="35000"/>
            </a:custDash>
          </a:ln>
        </p:spPr>
      </p:sp>
      <p:pic>
        <p:nvPicPr>
          <p:cNvPr id="161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3017837"/>
            <a:ext cx="8969760" cy="1103040"/>
          </a:xfrm>
          <a:prstGeom prst="rect">
            <a:avLst/>
          </a:prstGeom>
        </p:spPr>
      </p:pic>
      <p:sp>
        <p:nvSpPr>
          <p:cNvPr id="162" name="Line 5"/>
          <p:cNvSpPr/>
          <p:nvPr/>
        </p:nvSpPr>
        <p:spPr>
          <a:xfrm>
            <a:off x="2918520" y="3526157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63" name="Line 6"/>
          <p:cNvSpPr/>
          <p:nvPr/>
        </p:nvSpPr>
        <p:spPr>
          <a:xfrm>
            <a:off x="2918520" y="3958157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64" name="Line 7"/>
          <p:cNvSpPr/>
          <p:nvPr/>
        </p:nvSpPr>
        <p:spPr>
          <a:xfrm>
            <a:off x="2918520" y="3526157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65" name="Line 8"/>
          <p:cNvSpPr/>
          <p:nvPr/>
        </p:nvSpPr>
        <p:spPr>
          <a:xfrm>
            <a:off x="3206520" y="3526157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66" name="Line 9"/>
          <p:cNvSpPr/>
          <p:nvPr/>
        </p:nvSpPr>
        <p:spPr>
          <a:xfrm flipV="1">
            <a:off x="1929960" y="3526157"/>
            <a:ext cx="98856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67" name="Line 10"/>
          <p:cNvSpPr/>
          <p:nvPr/>
        </p:nvSpPr>
        <p:spPr>
          <a:xfrm flipV="1">
            <a:off x="1929960" y="3958517"/>
            <a:ext cx="98856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68" name="Line 11"/>
          <p:cNvSpPr/>
          <p:nvPr/>
        </p:nvSpPr>
        <p:spPr>
          <a:xfrm flipH="1" flipV="1">
            <a:off x="3206520" y="3526517"/>
            <a:ext cx="1558080" cy="63144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69" name="Line 12"/>
          <p:cNvSpPr/>
          <p:nvPr/>
        </p:nvSpPr>
        <p:spPr>
          <a:xfrm flipH="1" flipV="1">
            <a:off x="3206520" y="3958517"/>
            <a:ext cx="155808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id="170" name="Picture 169"/>
          <p:cNvPicPr/>
          <p:nvPr/>
        </p:nvPicPr>
        <p:blipFill>
          <a:blip r:embed="rId3"/>
          <a:stretch>
            <a:fillRect/>
          </a:stretch>
        </p:blipFill>
        <p:spPr>
          <a:xfrm>
            <a:off x="2045160" y="4213397"/>
            <a:ext cx="2626920" cy="684000"/>
          </a:xfrm>
          <a:prstGeom prst="rect">
            <a:avLst/>
          </a:prstGeom>
        </p:spPr>
      </p:pic>
      <p:sp>
        <p:nvSpPr>
          <p:cNvPr id="171" name="Line 13"/>
          <p:cNvSpPr/>
          <p:nvPr/>
        </p:nvSpPr>
        <p:spPr>
          <a:xfrm>
            <a:off x="5330520" y="3526517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72" name="Line 14"/>
          <p:cNvSpPr/>
          <p:nvPr/>
        </p:nvSpPr>
        <p:spPr>
          <a:xfrm>
            <a:off x="5330520" y="3958517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73" name="Line 15"/>
          <p:cNvSpPr/>
          <p:nvPr/>
        </p:nvSpPr>
        <p:spPr>
          <a:xfrm>
            <a:off x="5330520" y="3526517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74" name="Line 16"/>
          <p:cNvSpPr/>
          <p:nvPr/>
        </p:nvSpPr>
        <p:spPr>
          <a:xfrm>
            <a:off x="5618520" y="3526517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75" name="Line 17"/>
          <p:cNvSpPr/>
          <p:nvPr/>
        </p:nvSpPr>
        <p:spPr>
          <a:xfrm flipV="1">
            <a:off x="4989960" y="3526157"/>
            <a:ext cx="340560" cy="6321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76" name="Line 18"/>
          <p:cNvSpPr/>
          <p:nvPr/>
        </p:nvSpPr>
        <p:spPr>
          <a:xfrm flipH="1" flipV="1">
            <a:off x="5604840" y="3526157"/>
            <a:ext cx="181152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77" name="Line 19"/>
          <p:cNvSpPr/>
          <p:nvPr/>
        </p:nvSpPr>
        <p:spPr>
          <a:xfrm flipH="1" flipV="1">
            <a:off x="5604840" y="3958517"/>
            <a:ext cx="181152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78" name="Line 20"/>
          <p:cNvSpPr/>
          <p:nvPr/>
        </p:nvSpPr>
        <p:spPr>
          <a:xfrm flipV="1">
            <a:off x="4989960" y="3922157"/>
            <a:ext cx="340560" cy="10587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id="179" name="Picture 178"/>
          <p:cNvPicPr/>
          <p:nvPr/>
        </p:nvPicPr>
        <p:blipFill>
          <a:blip r:embed="rId4"/>
          <a:stretch>
            <a:fillRect/>
          </a:stretch>
        </p:blipFill>
        <p:spPr>
          <a:xfrm>
            <a:off x="5068440" y="4213397"/>
            <a:ext cx="2255400" cy="68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Triple DES Test Results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590480"/>
            <a:ext cx="9509400" cy="522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1440" y="548640"/>
            <a:ext cx="9483120" cy="74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Triple DES Test Results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</p:sp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290880" y="1609920"/>
            <a:ext cx="9509400" cy="519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1440" y="548640"/>
            <a:ext cx="9483120" cy="74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Triple DES Test Results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34520" y="1708920"/>
            <a:ext cx="9070560" cy="4383360"/>
          </a:xfrm>
          <a:prstGeom prst="rect">
            <a:avLst/>
          </a:prstGeom>
          <a:noFill/>
        </p:spPr>
      </p:sp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3322440"/>
            <a:ext cx="9509400" cy="822600"/>
          </a:xfrm>
          <a:prstGeom prst="rect">
            <a:avLst/>
          </a:prstGeom>
        </p:spPr>
      </p:pic>
      <p:sp>
        <p:nvSpPr>
          <p:cNvPr id="189" name="Line 3"/>
          <p:cNvSpPr/>
          <p:nvPr/>
        </p:nvSpPr>
        <p:spPr>
          <a:xfrm>
            <a:off x="2915640" y="4024277"/>
            <a:ext cx="97560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0" name="Line 4"/>
          <p:cNvSpPr/>
          <p:nvPr/>
        </p:nvSpPr>
        <p:spPr>
          <a:xfrm>
            <a:off x="2915640" y="3779837"/>
            <a:ext cx="97560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1" name="Line 5"/>
          <p:cNvSpPr/>
          <p:nvPr/>
        </p:nvSpPr>
        <p:spPr>
          <a:xfrm flipV="1">
            <a:off x="3891240" y="3779837"/>
            <a:ext cx="0" cy="24444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2" name="Line 6"/>
          <p:cNvSpPr/>
          <p:nvPr/>
        </p:nvSpPr>
        <p:spPr>
          <a:xfrm flipV="1">
            <a:off x="2913480" y="3779837"/>
            <a:ext cx="0" cy="24444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93" name="CustomShape 7"/>
          <p:cNvSpPr/>
          <p:nvPr/>
        </p:nvSpPr>
        <p:spPr>
          <a:xfrm>
            <a:off x="434520" y="160380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/>
              <a:t>The output of our module matches that of the online Triple DES encryption using the same key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/>
          </a:p>
          <a:p>
            <a:pPr>
              <a:lnSpc>
                <a:spcPct val="100000"/>
              </a:lnSpc>
              <a:buSzPct val="25000"/>
            </a:pPr>
            <a:r>
              <a:rPr lang="en-US" sz="2800" dirty="0" smtClean="0"/>
              <a:t>Satisfies DSSC #4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Conclusions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Challenges we faced:</a:t>
            </a:r>
            <a:endParaRPr dirty="0"/>
          </a:p>
          <a:p>
            <a:pPr marL="914400" lvl="1" indent="-45720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sz="2800" dirty="0"/>
              <a:t>Implementing the ECC algorithms</a:t>
            </a:r>
            <a:endParaRPr dirty="0"/>
          </a:p>
          <a:p>
            <a:pPr marL="914400" lvl="1" indent="-45720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sz="2800" dirty="0"/>
              <a:t>Debugging and optimizing ECC</a:t>
            </a:r>
            <a:endParaRPr dirty="0"/>
          </a:p>
          <a:p>
            <a:pPr marL="914400" lvl="1" indent="-45720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sz="2800" dirty="0"/>
              <a:t>FPGA implementation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If we were to do this project again we would research alternate algorithms for ECC.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If we had more time we would have improved our design by using a more versatile bus protocol.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459912" y="6980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301320"/>
            <a:ext cx="9488688" cy="1262160"/>
          </a:xfrm>
        </p:spPr>
        <p:txBody>
          <a:bodyPr/>
          <a:lstStyle/>
          <a:p>
            <a:r>
              <a:rPr lang="en-US" sz="4400" dirty="0" smtClean="0"/>
              <a:t>	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471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1769040"/>
            <a:ext cx="6169680" cy="788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/>
              <a:t>Controller: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  <p:pic>
        <p:nvPicPr>
          <p:cNvPr id="198" name="Picture 197"/>
          <p:cNvPicPr/>
          <p:nvPr/>
        </p:nvPicPr>
        <p:blipFill>
          <a:blip r:embed="rId2"/>
          <a:stretch>
            <a:fillRect/>
          </a:stretch>
        </p:blipFill>
        <p:spPr>
          <a:xfrm>
            <a:off x="2103120" y="1828800"/>
            <a:ext cx="5668920" cy="520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13520" y="2485440"/>
            <a:ext cx="8429040" cy="3544560"/>
          </a:xfrm>
          <a:prstGeom prst="rect">
            <a:avLst/>
          </a:prstGeom>
        </p:spPr>
      </p:pic>
      <p:sp>
        <p:nvSpPr>
          <p:cNvPr id="200" name="CustomShape 1"/>
          <p:cNvSpPr/>
          <p:nvPr/>
        </p:nvSpPr>
        <p:spPr>
          <a:xfrm>
            <a:off x="504000" y="1769040"/>
            <a:ext cx="6169680" cy="788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/>
              <a:t>GF_mod: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GF_square</a:t>
            </a:r>
            <a:endParaRPr/>
          </a:p>
        </p:txBody>
      </p:sp>
      <p:pic>
        <p:nvPicPr>
          <p:cNvPr id="2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17840" y="2411280"/>
            <a:ext cx="8608680" cy="4262400"/>
          </a:xfrm>
          <a:prstGeom prst="rect">
            <a:avLst/>
          </a:prstGeom>
        </p:spPr>
      </p:pic>
      <p:sp>
        <p:nvSpPr>
          <p:cNvPr id="204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1517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GF_mult</a:t>
            </a:r>
            <a:endParaRPr/>
          </a:p>
        </p:txBody>
      </p:sp>
      <p:pic>
        <p:nvPicPr>
          <p:cNvPr id="2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480" y="2011680"/>
            <a:ext cx="6732360" cy="5119200"/>
          </a:xfrm>
          <a:prstGeom prst="rect">
            <a:avLst/>
          </a:prstGeom>
        </p:spPr>
      </p:pic>
      <p:sp>
        <p:nvSpPr>
          <p:cNvPr id="207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-304560" y="620640"/>
            <a:ext cx="9344160" cy="1279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3600"/>
              <a:t>	Why would someone want to use your chip?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94280" y="1677240"/>
            <a:ext cx="8831880" cy="36568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163 bits as our key size for ECC, </a:t>
            </a:r>
            <a:r>
              <a:rPr lang="en-US" sz="2800" dirty="0" smtClean="0"/>
              <a:t>we </a:t>
            </a:r>
            <a:r>
              <a:rPr lang="en-US" sz="2800" dirty="0"/>
              <a:t>are able to achieve a greater security than </a:t>
            </a:r>
            <a:r>
              <a:rPr lang="en-US" sz="2800" dirty="0" smtClean="0"/>
              <a:t>RSA </a:t>
            </a:r>
            <a:r>
              <a:rPr lang="en-US" sz="2800" dirty="0"/>
              <a:t>with 1024 bit keys.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encryption is implemented using a 48 stage pipelined Triple DES algorithm that allows for 64 bits of data to be encrypted on each clock cycle.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32000" y="1517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GF_divide</a:t>
            </a:r>
            <a:endParaRPr/>
          </a:p>
        </p:txBody>
      </p:sp>
      <p:pic>
        <p:nvPicPr>
          <p:cNvPr id="20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720" y="2139480"/>
            <a:ext cx="8059680" cy="4955400"/>
          </a:xfrm>
          <a:prstGeom prst="rect">
            <a:avLst/>
          </a:prstGeom>
        </p:spPr>
      </p:pic>
      <p:sp>
        <p:nvSpPr>
          <p:cNvPr id="210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Addition</a:t>
            </a:r>
            <a:endParaRPr/>
          </a:p>
        </p:txBody>
      </p:sp>
      <p:pic>
        <p:nvPicPr>
          <p:cNvPr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39960" y="1463040"/>
            <a:ext cx="4391640" cy="5713200"/>
          </a:xfrm>
          <a:prstGeom prst="rect">
            <a:avLst/>
          </a:prstGeom>
        </p:spPr>
      </p:pic>
      <p:sp>
        <p:nvSpPr>
          <p:cNvPr id="213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Double </a:t>
            </a:r>
            <a:endParaRPr/>
          </a:p>
        </p:txBody>
      </p:sp>
      <p:pic>
        <p:nvPicPr>
          <p:cNvPr id="2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09880" y="1682640"/>
            <a:ext cx="3975480" cy="5119200"/>
          </a:xfrm>
          <a:prstGeom prst="rect">
            <a:avLst/>
          </a:prstGeom>
        </p:spPr>
      </p:pic>
      <p:sp>
        <p:nvSpPr>
          <p:cNvPr id="216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Mxy</a:t>
            </a:r>
            <a:endParaRPr/>
          </a:p>
        </p:txBody>
      </p:sp>
      <p:pic>
        <p:nvPicPr>
          <p:cNvPr id="2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15880" y="1389960"/>
            <a:ext cx="3274920" cy="5740920"/>
          </a:xfrm>
          <a:prstGeom prst="rect">
            <a:avLst/>
          </a:prstGeom>
        </p:spPr>
      </p:pic>
      <p:sp>
        <p:nvSpPr>
          <p:cNvPr id="219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159048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Multiplication</a:t>
            </a:r>
            <a:endParaRPr/>
          </a:p>
        </p:txBody>
      </p:sp>
      <p:pic>
        <p:nvPicPr>
          <p:cNvPr id="2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76360" y="2258640"/>
            <a:ext cx="4680360" cy="4663440"/>
          </a:xfrm>
          <a:prstGeom prst="rect">
            <a:avLst/>
          </a:prstGeom>
        </p:spPr>
      </p:pic>
      <p:sp>
        <p:nvSpPr>
          <p:cNvPr id="222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1625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Triple DES</a:t>
            </a:r>
            <a:endParaRPr/>
          </a:p>
        </p:txBody>
      </p:sp>
      <p:pic>
        <p:nvPicPr>
          <p:cNvPr id="2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93480" y="2491200"/>
            <a:ext cx="5560920" cy="3283560"/>
          </a:xfrm>
          <a:prstGeom prst="rect">
            <a:avLst/>
          </a:prstGeom>
        </p:spPr>
      </p:pic>
      <p:sp>
        <p:nvSpPr>
          <p:cNvPr id="225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4840" y="149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Key Schedule</a:t>
            </a:r>
            <a:endParaRPr/>
          </a:p>
        </p:txBody>
      </p:sp>
      <p:pic>
        <p:nvPicPr>
          <p:cNvPr id="22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200" y="1527480"/>
            <a:ext cx="4722480" cy="5622840"/>
          </a:xfrm>
          <a:prstGeom prst="rect">
            <a:avLst/>
          </a:prstGeom>
        </p:spPr>
      </p:pic>
      <p:sp>
        <p:nvSpPr>
          <p:cNvPr id="228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68000" y="1625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Generate Round Keys</a:t>
            </a:r>
            <a:endParaRPr/>
          </a:p>
        </p:txBody>
      </p:sp>
      <p:pic>
        <p:nvPicPr>
          <p:cNvPr id="2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89880"/>
            <a:ext cx="7953840" cy="4850280"/>
          </a:xfrm>
          <a:prstGeom prst="rect">
            <a:avLst/>
          </a:prstGeom>
        </p:spPr>
      </p:pic>
      <p:sp>
        <p:nvSpPr>
          <p:cNvPr id="231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DES</a:t>
            </a:r>
            <a:endParaRPr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1549080"/>
            <a:ext cx="5846400" cy="5398920"/>
          </a:xfrm>
          <a:prstGeom prst="rect">
            <a:avLst/>
          </a:prstGeom>
        </p:spPr>
      </p:pic>
      <p:sp>
        <p:nvSpPr>
          <p:cNvPr id="234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93720" y="1607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/>
              <a:t>DES_Round</a:t>
            </a:r>
            <a:endParaRPr/>
          </a:p>
        </p:txBody>
      </p:sp>
      <p:pic>
        <p:nvPicPr>
          <p:cNvPr id="2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120" y="1479600"/>
            <a:ext cx="4722480" cy="5664960"/>
          </a:xfrm>
          <a:prstGeom prst="rect">
            <a:avLst/>
          </a:prstGeom>
        </p:spPr>
      </p:pic>
      <p:sp>
        <p:nvSpPr>
          <p:cNvPr id="237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16560" y="620640"/>
            <a:ext cx="9344160" cy="1279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3600"/>
              <a:t>Why is this design appropriate for hardware?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94280" y="1677240"/>
            <a:ext cx="8831880" cy="28641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chose to implement ECC using Galois Fields, a domain perfect for </a:t>
            </a:r>
            <a:r>
              <a:rPr lang="en-US" sz="2800" dirty="0" smtClean="0"/>
              <a:t>hardware.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Fixed </a:t>
            </a:r>
            <a:r>
              <a:rPr lang="en-US" sz="2800" dirty="0"/>
              <a:t>size bit </a:t>
            </a:r>
            <a:r>
              <a:rPr lang="en-US" sz="2800" dirty="0" smtClean="0"/>
              <a:t>patterns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Addition </a:t>
            </a:r>
            <a:r>
              <a:rPr lang="en-US" sz="2800" dirty="0"/>
              <a:t>in GF is </a:t>
            </a:r>
            <a:r>
              <a:rPr lang="en-US" sz="2800" dirty="0" err="1"/>
              <a:t>xors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DES was originally designed for hardware.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1877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Feistel</a:t>
            </a:r>
            <a:endParaRPr/>
          </a:p>
        </p:txBody>
      </p:sp>
      <p:pic>
        <p:nvPicPr>
          <p:cNvPr id="23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1892880"/>
            <a:ext cx="6302880" cy="4928400"/>
          </a:xfrm>
          <a:prstGeom prst="rect">
            <a:avLst/>
          </a:prstGeom>
        </p:spPr>
      </p:pic>
      <p:sp>
        <p:nvSpPr>
          <p:cNvPr id="240" name="CustomShape 2"/>
          <p:cNvSpPr/>
          <p:nvPr/>
        </p:nvSpPr>
        <p:spPr>
          <a:xfrm>
            <a:off x="91440" y="54900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" y="548640"/>
            <a:ext cx="9051840" cy="11034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Diagrams for Reference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Substitutions</a:t>
            </a:r>
            <a:endParaRPr/>
          </a:p>
        </p:txBody>
      </p:sp>
      <p:pic>
        <p:nvPicPr>
          <p:cNvPr id="24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720" y="2743200"/>
            <a:ext cx="6806880" cy="429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553320"/>
            <a:ext cx="9070200" cy="135072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000"/>
              <a:t>Diagrams for Reference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</a:t>
            </a:r>
            <a:endParaRPr/>
          </a:p>
        </p:txBody>
      </p:sp>
      <p:pic>
        <p:nvPicPr>
          <p:cNvPr id="24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26680" y="2468880"/>
            <a:ext cx="4570200" cy="3519360"/>
          </a:xfrm>
          <a:prstGeom prst="rect">
            <a:avLst/>
          </a:prstGeom>
        </p:spPr>
      </p:pic>
      <p:pic>
        <p:nvPicPr>
          <p:cNvPr id="24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4680" y="2491200"/>
            <a:ext cx="4478760" cy="345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" y="548640"/>
            <a:ext cx="9326520" cy="1351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System Design on FPGA</a:t>
            </a:r>
            <a:endParaRPr/>
          </a:p>
        </p:txBody>
      </p:sp>
      <p:pic>
        <p:nvPicPr>
          <p:cNvPr id="1026" name="Picture 2" descr="C:\Users\Lucas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722437"/>
            <a:ext cx="5597524" cy="52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" y="515160"/>
            <a:ext cx="9317880" cy="1351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Sequence of Operations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Upon reset generate and broadcast our Public key using ECC of our Private key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Then we generate a session key using ECC of our Private key and another party's Public key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2800" dirty="0"/>
              <a:t>Finally we encrypt data using Triple DES encryption with our created session key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" y="548640"/>
            <a:ext cx="9509400" cy="125964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Internal Architecture</a:t>
            </a:r>
            <a:endParaRPr/>
          </a:p>
        </p:txBody>
      </p:sp>
      <p:pic>
        <p:nvPicPr>
          <p:cNvPr id="2050" name="Picture 2" descr="C:\Users\Lucas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1808280"/>
            <a:ext cx="8531600" cy="42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" y="548640"/>
            <a:ext cx="9052200" cy="13510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Design Decisions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chose to optimize the area of our ECC </a:t>
            </a:r>
            <a:r>
              <a:rPr lang="en-US" sz="2800" dirty="0" smtClean="0"/>
              <a:t>module.</a:t>
            </a:r>
            <a:endParaRPr lang="en-US" sz="2800" dirty="0"/>
          </a:p>
          <a:p>
            <a:pPr marL="971550" lvl="1" indent="-514350"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Our </a:t>
            </a:r>
            <a:r>
              <a:rPr lang="en-US" sz="2800" dirty="0"/>
              <a:t>ECC algorithm is only run once before encrypting data.</a:t>
            </a:r>
            <a:endParaRPr sz="2800" dirty="0"/>
          </a:p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sz="2800" dirty="0"/>
          </a:p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We chose to pipeline our DES so we could have encrypted data coming out every clock cycle.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" y="548640"/>
            <a:ext cx="9483120" cy="110376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 sz="4400"/>
              <a:t>	Improvements we've made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3200" dirty="0"/>
              <a:t>We reduced the total area from 300 cm^2 down to 3 cm^2 and then further to our final of </a:t>
            </a:r>
            <a:r>
              <a:rPr lang="en-US" sz="3200" dirty="0" smtClean="0"/>
              <a:t>36mm^2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3200" dirty="0"/>
              <a:t>We managed to reduce our critical path of ECC down from 8ns down to just under 4ns.</a:t>
            </a:r>
            <a:endParaRPr dirty="0"/>
          </a:p>
          <a:p>
            <a:pPr marL="285750" indent="-28575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SzPct val="101000"/>
              <a:buFont typeface="Arial" panose="020B0604020202020204" pitchFamily="34" charset="0"/>
              <a:buChar char="•"/>
            </a:pPr>
            <a:r>
              <a:rPr lang="en-US" sz="3200" dirty="0"/>
              <a:t> We changed the design of the controller to allow for more user control.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36112" y="698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604</Words>
  <Application>Microsoft Office PowerPoint</Application>
  <PresentationFormat>Custom</PresentationFormat>
  <Paragraphs>206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13</cp:revision>
  <dcterms:modified xsi:type="dcterms:W3CDTF">2015-04-29T16:13:24Z</dcterms:modified>
</cp:coreProperties>
</file>