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5" r:id="rId5"/>
    <p:sldId id="257" r:id="rId6"/>
    <p:sldId id="268" r:id="rId7"/>
    <p:sldId id="272" r:id="rId8"/>
    <p:sldId id="267" r:id="rId9"/>
    <p:sldId id="277" r:id="rId10"/>
    <p:sldId id="273" r:id="rId11"/>
    <p:sldId id="274" r:id="rId12"/>
    <p:sldId id="278" r:id="rId13"/>
    <p:sldId id="279" r:id="rId14"/>
    <p:sldId id="276"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78" autoAdjust="0"/>
    <p:restoredTop sz="94660"/>
  </p:normalViewPr>
  <p:slideViewPr>
    <p:cSldViewPr>
      <p:cViewPr varScale="1">
        <p:scale>
          <a:sx n="78" d="100"/>
          <a:sy n="78" d="100"/>
        </p:scale>
        <p:origin x="780" y="8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2E837E-EAF4-46B5-B44E-D455D9285F9E}"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F0DC3AC3-C8C8-436C-9F96-1391AE28E452}">
      <dgm:prSet phldrT="[Text]" custT="1"/>
      <dgm:spPr>
        <a:solidFill>
          <a:srgbClr val="FFFF00"/>
        </a:solidFill>
        <a:ln>
          <a:solidFill>
            <a:srgbClr val="FFFF00"/>
          </a:solidFill>
        </a:ln>
      </dgm:spPr>
      <dgm:t>
        <a:bodyPr/>
        <a:lstStyle/>
        <a:p>
          <a:pPr algn="ctr"/>
          <a:r>
            <a:rPr lang="en-US" sz="3200" b="1" dirty="0">
              <a:solidFill>
                <a:schemeClr val="bg1"/>
              </a:solidFill>
            </a:rPr>
            <a:t>PHP</a:t>
          </a:r>
        </a:p>
      </dgm:t>
    </dgm:pt>
    <dgm:pt modelId="{1FBA190B-8EF2-4958-B9C2-AD30C9CEEC4B}" type="parTrans" cxnId="{869870BD-A041-4262-87A6-CD9B5936536E}">
      <dgm:prSet/>
      <dgm:spPr/>
      <dgm:t>
        <a:bodyPr/>
        <a:lstStyle/>
        <a:p>
          <a:endParaRPr lang="en-US"/>
        </a:p>
      </dgm:t>
    </dgm:pt>
    <dgm:pt modelId="{0A957F5A-DDF5-4F77-8476-A92A8AE7D0E8}" type="sibTrans" cxnId="{869870BD-A041-4262-87A6-CD9B5936536E}">
      <dgm:prSet/>
      <dgm:spPr/>
      <dgm:t>
        <a:bodyPr/>
        <a:lstStyle/>
        <a:p>
          <a:endParaRPr lang="en-US"/>
        </a:p>
      </dgm:t>
    </dgm:pt>
    <dgm:pt modelId="{FC4A8318-EC5F-41CD-8176-76E45382386F}">
      <dgm:prSet phldrT="[Text]"/>
      <dgm:spPr>
        <a:ln>
          <a:solidFill>
            <a:srgbClr val="FFFF00"/>
          </a:solidFill>
        </a:ln>
      </dgm:spPr>
      <dgm:t>
        <a:bodyPr/>
        <a:lstStyle/>
        <a:p>
          <a:r>
            <a:rPr lang="en-IN" dirty="0"/>
            <a:t>Programming language that is common in the scripting of Web application code</a:t>
          </a:r>
          <a:endParaRPr lang="en-US" dirty="0"/>
        </a:p>
      </dgm:t>
    </dgm:pt>
    <dgm:pt modelId="{8D05C5EC-D12E-4442-8537-EA3E9D248A34}" type="parTrans" cxnId="{E4B813B7-DAAF-45BC-8F19-87594761CDEB}">
      <dgm:prSet/>
      <dgm:spPr>
        <a:ln>
          <a:solidFill>
            <a:srgbClr val="FFFF00"/>
          </a:solidFill>
        </a:ln>
      </dgm:spPr>
      <dgm:t>
        <a:bodyPr/>
        <a:lstStyle/>
        <a:p>
          <a:endParaRPr lang="en-US"/>
        </a:p>
      </dgm:t>
    </dgm:pt>
    <dgm:pt modelId="{84891593-0150-4F30-A010-48ABCFB5E91D}" type="sibTrans" cxnId="{E4B813B7-DAAF-45BC-8F19-87594761CDEB}">
      <dgm:prSet/>
      <dgm:spPr/>
      <dgm:t>
        <a:bodyPr/>
        <a:lstStyle/>
        <a:p>
          <a:endParaRPr lang="en-US"/>
        </a:p>
      </dgm:t>
    </dgm:pt>
    <dgm:pt modelId="{D2AC0D59-1420-4110-9260-DC1EE9E59298}">
      <dgm:prSet phldrT="[Text]"/>
      <dgm:spPr>
        <a:ln>
          <a:solidFill>
            <a:srgbClr val="FFFF00"/>
          </a:solidFill>
        </a:ln>
      </dgm:spPr>
      <dgm:t>
        <a:bodyPr/>
        <a:lstStyle/>
        <a:p>
          <a:r>
            <a:rPr lang="en-IN" b="0" i="0" dirty="0"/>
            <a:t>Comes with some pre-written module used for a wide variety of purposes (not just generating web pages)</a:t>
          </a:r>
          <a:endParaRPr lang="en-US" dirty="0"/>
        </a:p>
      </dgm:t>
    </dgm:pt>
    <dgm:pt modelId="{C3910E2A-A1AB-4DD2-92D8-1514B6CB1006}" type="parTrans" cxnId="{64815B71-2340-4EB8-99EF-992784B5656D}">
      <dgm:prSet/>
      <dgm:spPr>
        <a:ln>
          <a:solidFill>
            <a:srgbClr val="FFFF00"/>
          </a:solidFill>
        </a:ln>
      </dgm:spPr>
      <dgm:t>
        <a:bodyPr/>
        <a:lstStyle/>
        <a:p>
          <a:endParaRPr lang="en-US"/>
        </a:p>
      </dgm:t>
    </dgm:pt>
    <dgm:pt modelId="{2536CDC8-B05A-4C2A-BFF8-B5C7DA69DF47}" type="sibTrans" cxnId="{64815B71-2340-4EB8-99EF-992784B5656D}">
      <dgm:prSet/>
      <dgm:spPr/>
      <dgm:t>
        <a:bodyPr/>
        <a:lstStyle/>
        <a:p>
          <a:endParaRPr lang="en-US"/>
        </a:p>
      </dgm:t>
    </dgm:pt>
    <dgm:pt modelId="{05D9207C-9814-415B-AEA9-7DADB46E442A}">
      <dgm:prSet phldrT="[Text]" custT="1"/>
      <dgm:spPr>
        <a:solidFill>
          <a:srgbClr val="FFFF00"/>
        </a:solidFill>
        <a:ln>
          <a:solidFill>
            <a:srgbClr val="FFFF00"/>
          </a:solidFill>
        </a:ln>
      </dgm:spPr>
      <dgm:t>
        <a:bodyPr/>
        <a:lstStyle/>
        <a:p>
          <a:r>
            <a:rPr lang="en-US" sz="3200" b="1" dirty="0">
              <a:solidFill>
                <a:schemeClr val="bg1"/>
              </a:solidFill>
            </a:rPr>
            <a:t>CGI</a:t>
          </a:r>
          <a:endParaRPr lang="en-US" sz="3200" dirty="0">
            <a:solidFill>
              <a:schemeClr val="bg1"/>
            </a:solidFill>
          </a:endParaRPr>
        </a:p>
      </dgm:t>
    </dgm:pt>
    <dgm:pt modelId="{FFB1EC62-00AE-4F72-A525-C795DE2E70B2}" type="parTrans" cxnId="{EAE8F62C-2146-45A6-BD06-C8880A2C9275}">
      <dgm:prSet/>
      <dgm:spPr/>
      <dgm:t>
        <a:bodyPr/>
        <a:lstStyle/>
        <a:p>
          <a:endParaRPr lang="en-US"/>
        </a:p>
      </dgm:t>
    </dgm:pt>
    <dgm:pt modelId="{296D9D01-5316-428C-9C27-A72C7698E35E}" type="sibTrans" cxnId="{EAE8F62C-2146-45A6-BD06-C8880A2C9275}">
      <dgm:prSet/>
      <dgm:spPr/>
      <dgm:t>
        <a:bodyPr/>
        <a:lstStyle/>
        <a:p>
          <a:endParaRPr lang="en-US"/>
        </a:p>
      </dgm:t>
    </dgm:pt>
    <dgm:pt modelId="{1F485708-032B-4DA7-8919-F2235A673130}">
      <dgm:prSet phldrT="[Text]"/>
      <dgm:spPr>
        <a:ln>
          <a:solidFill>
            <a:srgbClr val="FFFF00"/>
          </a:solidFill>
        </a:ln>
      </dgm:spPr>
      <dgm:t>
        <a:bodyPr/>
        <a:lstStyle/>
        <a:p>
          <a:r>
            <a:rPr lang="en-IN" dirty="0"/>
            <a:t>Not a programming language but rather an interface to the system.</a:t>
          </a:r>
          <a:endParaRPr lang="en-US" dirty="0"/>
        </a:p>
      </dgm:t>
    </dgm:pt>
    <dgm:pt modelId="{7514B05C-7C93-428A-ABD1-8C2D0E722662}" type="parTrans" cxnId="{0114AF6F-90D3-4CCB-AC5B-6F0980F65C3D}">
      <dgm:prSet/>
      <dgm:spPr>
        <a:ln>
          <a:solidFill>
            <a:srgbClr val="FFFF00"/>
          </a:solidFill>
        </a:ln>
      </dgm:spPr>
      <dgm:t>
        <a:bodyPr/>
        <a:lstStyle/>
        <a:p>
          <a:endParaRPr lang="en-US"/>
        </a:p>
      </dgm:t>
    </dgm:pt>
    <dgm:pt modelId="{0EF43200-A6BE-4D9F-96A1-AB470EE649F5}" type="sibTrans" cxnId="{0114AF6F-90D3-4CCB-AC5B-6F0980F65C3D}">
      <dgm:prSet/>
      <dgm:spPr/>
      <dgm:t>
        <a:bodyPr/>
        <a:lstStyle/>
        <a:p>
          <a:endParaRPr lang="en-US"/>
        </a:p>
      </dgm:t>
    </dgm:pt>
    <dgm:pt modelId="{9F6F124A-BA01-4783-830D-5451E7A20802}">
      <dgm:prSet phldrT="[Text]"/>
      <dgm:spPr>
        <a:ln>
          <a:solidFill>
            <a:srgbClr val="FFFF00"/>
          </a:solidFill>
        </a:ln>
      </dgm:spPr>
      <dgm:t>
        <a:bodyPr/>
        <a:lstStyle/>
        <a:p>
          <a:r>
            <a:rPr lang="en-IN" dirty="0"/>
            <a:t>Allows for an interface that comes to the system using a script or executable file of which may be C, C++, Perl, and similar languages</a:t>
          </a:r>
          <a:endParaRPr lang="en-US" dirty="0"/>
        </a:p>
      </dgm:t>
    </dgm:pt>
    <dgm:pt modelId="{0393B908-61C5-4997-8C76-17722550A2A1}" type="parTrans" cxnId="{3053BC05-8DA9-4948-90D7-B3B12F4C9670}">
      <dgm:prSet/>
      <dgm:spPr>
        <a:ln>
          <a:solidFill>
            <a:srgbClr val="FFFF00"/>
          </a:solidFill>
        </a:ln>
      </dgm:spPr>
      <dgm:t>
        <a:bodyPr/>
        <a:lstStyle/>
        <a:p>
          <a:endParaRPr lang="en-US"/>
        </a:p>
      </dgm:t>
    </dgm:pt>
    <dgm:pt modelId="{2BB75A2F-EB89-4DFC-84D2-E1D1B1D2D24F}" type="sibTrans" cxnId="{3053BC05-8DA9-4948-90D7-B3B12F4C9670}">
      <dgm:prSet/>
      <dgm:spPr/>
      <dgm:t>
        <a:bodyPr/>
        <a:lstStyle/>
        <a:p>
          <a:endParaRPr lang="en-US"/>
        </a:p>
      </dgm:t>
    </dgm:pt>
    <dgm:pt modelId="{49C3D53A-D38F-4FF8-B75D-E24B2C1D046F}" type="pres">
      <dgm:prSet presAssocID="{A42E837E-EAF4-46B5-B44E-D455D9285F9E}" presName="diagram" presStyleCnt="0">
        <dgm:presLayoutVars>
          <dgm:chPref val="1"/>
          <dgm:dir/>
          <dgm:animOne val="branch"/>
          <dgm:animLvl val="lvl"/>
          <dgm:resizeHandles/>
        </dgm:presLayoutVars>
      </dgm:prSet>
      <dgm:spPr/>
    </dgm:pt>
    <dgm:pt modelId="{CED7567B-3C9A-494D-8B27-E7D631BCB427}" type="pres">
      <dgm:prSet presAssocID="{F0DC3AC3-C8C8-436C-9F96-1391AE28E452}" presName="root" presStyleCnt="0"/>
      <dgm:spPr/>
    </dgm:pt>
    <dgm:pt modelId="{6CCB0433-41BD-4952-A436-41B0F9C2D6B4}" type="pres">
      <dgm:prSet presAssocID="{F0DC3AC3-C8C8-436C-9F96-1391AE28E452}" presName="rootComposite" presStyleCnt="0"/>
      <dgm:spPr/>
    </dgm:pt>
    <dgm:pt modelId="{2208A4B0-A8D2-4462-9421-CD251242CFD7}" type="pres">
      <dgm:prSet presAssocID="{F0DC3AC3-C8C8-436C-9F96-1391AE28E452}" presName="rootText" presStyleLbl="node1" presStyleIdx="0" presStyleCnt="2" custScaleY="46753"/>
      <dgm:spPr/>
    </dgm:pt>
    <dgm:pt modelId="{CB61BB0B-DF85-4955-A929-21AF1E0583CC}" type="pres">
      <dgm:prSet presAssocID="{F0DC3AC3-C8C8-436C-9F96-1391AE28E452}" presName="rootConnector" presStyleLbl="node1" presStyleIdx="0" presStyleCnt="2"/>
      <dgm:spPr/>
    </dgm:pt>
    <dgm:pt modelId="{A910F88E-45A7-4510-9367-6C353625CC57}" type="pres">
      <dgm:prSet presAssocID="{F0DC3AC3-C8C8-436C-9F96-1391AE28E452}" presName="childShape" presStyleCnt="0"/>
      <dgm:spPr/>
    </dgm:pt>
    <dgm:pt modelId="{67EC88F5-FBF7-49D2-B46E-2F6651513CD6}" type="pres">
      <dgm:prSet presAssocID="{8D05C5EC-D12E-4442-8537-EA3E9D248A34}" presName="Name13" presStyleLbl="parChTrans1D2" presStyleIdx="0" presStyleCnt="4"/>
      <dgm:spPr/>
    </dgm:pt>
    <dgm:pt modelId="{F76BC54D-DE5D-46D3-8C2E-4F547CC4A3D0}" type="pres">
      <dgm:prSet presAssocID="{FC4A8318-EC5F-41CD-8176-76E45382386F}" presName="childText" presStyleLbl="bgAcc1" presStyleIdx="0" presStyleCnt="4" custScaleX="119294" custScaleY="58460">
        <dgm:presLayoutVars>
          <dgm:bulletEnabled val="1"/>
        </dgm:presLayoutVars>
      </dgm:prSet>
      <dgm:spPr/>
    </dgm:pt>
    <dgm:pt modelId="{38E26824-636E-42C0-86D1-6091FADE9F74}" type="pres">
      <dgm:prSet presAssocID="{C3910E2A-A1AB-4DD2-92D8-1514B6CB1006}" presName="Name13" presStyleLbl="parChTrans1D2" presStyleIdx="1" presStyleCnt="4"/>
      <dgm:spPr/>
    </dgm:pt>
    <dgm:pt modelId="{C3F57F28-3E68-4816-9A58-9031CE88B862}" type="pres">
      <dgm:prSet presAssocID="{D2AC0D59-1420-4110-9260-DC1EE9E59298}" presName="childText" presStyleLbl="bgAcc1" presStyleIdx="1" presStyleCnt="4" custScaleX="119294" custScaleY="58460">
        <dgm:presLayoutVars>
          <dgm:bulletEnabled val="1"/>
        </dgm:presLayoutVars>
      </dgm:prSet>
      <dgm:spPr/>
    </dgm:pt>
    <dgm:pt modelId="{B3644074-F5AE-4667-A9C7-F39B9539E9AC}" type="pres">
      <dgm:prSet presAssocID="{05D9207C-9814-415B-AEA9-7DADB46E442A}" presName="root" presStyleCnt="0"/>
      <dgm:spPr/>
    </dgm:pt>
    <dgm:pt modelId="{7078B3FF-3CAA-4FDF-BF61-63B5DBA8AB4C}" type="pres">
      <dgm:prSet presAssocID="{05D9207C-9814-415B-AEA9-7DADB46E442A}" presName="rootComposite" presStyleCnt="0"/>
      <dgm:spPr/>
    </dgm:pt>
    <dgm:pt modelId="{85195EAF-F819-4EA9-91CC-32B29122AEFE}" type="pres">
      <dgm:prSet presAssocID="{05D9207C-9814-415B-AEA9-7DADB46E442A}" presName="rootText" presStyleLbl="node1" presStyleIdx="1" presStyleCnt="2" custScaleY="49626"/>
      <dgm:spPr/>
    </dgm:pt>
    <dgm:pt modelId="{BC45671A-4546-4082-AE86-AE213BEA0C55}" type="pres">
      <dgm:prSet presAssocID="{05D9207C-9814-415B-AEA9-7DADB46E442A}" presName="rootConnector" presStyleLbl="node1" presStyleIdx="1" presStyleCnt="2"/>
      <dgm:spPr/>
    </dgm:pt>
    <dgm:pt modelId="{D995A4E6-27A2-4EAF-9387-5B42B63FB832}" type="pres">
      <dgm:prSet presAssocID="{05D9207C-9814-415B-AEA9-7DADB46E442A}" presName="childShape" presStyleCnt="0"/>
      <dgm:spPr/>
    </dgm:pt>
    <dgm:pt modelId="{425BF1D9-AD6F-4288-AB6D-19F242D84C82}" type="pres">
      <dgm:prSet presAssocID="{7514B05C-7C93-428A-ABD1-8C2D0E722662}" presName="Name13" presStyleLbl="parChTrans1D2" presStyleIdx="2" presStyleCnt="4"/>
      <dgm:spPr/>
    </dgm:pt>
    <dgm:pt modelId="{318BADFF-3561-40FC-9593-667589A7866E}" type="pres">
      <dgm:prSet presAssocID="{1F485708-032B-4DA7-8919-F2235A673130}" presName="childText" presStyleLbl="bgAcc1" presStyleIdx="2" presStyleCnt="4" custScaleX="119294" custScaleY="58460">
        <dgm:presLayoutVars>
          <dgm:bulletEnabled val="1"/>
        </dgm:presLayoutVars>
      </dgm:prSet>
      <dgm:spPr/>
    </dgm:pt>
    <dgm:pt modelId="{96582A9D-11E8-44E0-BA51-735683A6A2A1}" type="pres">
      <dgm:prSet presAssocID="{0393B908-61C5-4997-8C76-17722550A2A1}" presName="Name13" presStyleLbl="parChTrans1D2" presStyleIdx="3" presStyleCnt="4"/>
      <dgm:spPr/>
    </dgm:pt>
    <dgm:pt modelId="{2EF05A29-8DEC-4500-9873-92414E258073}" type="pres">
      <dgm:prSet presAssocID="{9F6F124A-BA01-4783-830D-5451E7A20802}" presName="childText" presStyleLbl="bgAcc1" presStyleIdx="3" presStyleCnt="4" custScaleX="119294" custScaleY="58460">
        <dgm:presLayoutVars>
          <dgm:bulletEnabled val="1"/>
        </dgm:presLayoutVars>
      </dgm:prSet>
      <dgm:spPr/>
    </dgm:pt>
  </dgm:ptLst>
  <dgm:cxnLst>
    <dgm:cxn modelId="{2D7D3F04-0F10-4E40-B235-532DAB351024}" type="presOf" srcId="{8D05C5EC-D12E-4442-8537-EA3E9D248A34}" destId="{67EC88F5-FBF7-49D2-B46E-2F6651513CD6}" srcOrd="0" destOrd="0" presId="urn:microsoft.com/office/officeart/2005/8/layout/hierarchy3"/>
    <dgm:cxn modelId="{3053BC05-8DA9-4948-90D7-B3B12F4C9670}" srcId="{05D9207C-9814-415B-AEA9-7DADB46E442A}" destId="{9F6F124A-BA01-4783-830D-5451E7A20802}" srcOrd="1" destOrd="0" parTransId="{0393B908-61C5-4997-8C76-17722550A2A1}" sibTransId="{2BB75A2F-EB89-4DFC-84D2-E1D1B1D2D24F}"/>
    <dgm:cxn modelId="{E8FECF17-E2E1-4289-8C6C-23BA49764FD2}" type="presOf" srcId="{9F6F124A-BA01-4783-830D-5451E7A20802}" destId="{2EF05A29-8DEC-4500-9873-92414E258073}" srcOrd="0" destOrd="0" presId="urn:microsoft.com/office/officeart/2005/8/layout/hierarchy3"/>
    <dgm:cxn modelId="{9FC3C121-12CB-4BA5-BFCE-F0A32A3D6628}" type="presOf" srcId="{FC4A8318-EC5F-41CD-8176-76E45382386F}" destId="{F76BC54D-DE5D-46D3-8C2E-4F547CC4A3D0}" srcOrd="0" destOrd="0" presId="urn:microsoft.com/office/officeart/2005/8/layout/hierarchy3"/>
    <dgm:cxn modelId="{EAE8F62C-2146-45A6-BD06-C8880A2C9275}" srcId="{A42E837E-EAF4-46B5-B44E-D455D9285F9E}" destId="{05D9207C-9814-415B-AEA9-7DADB46E442A}" srcOrd="1" destOrd="0" parTransId="{FFB1EC62-00AE-4F72-A525-C795DE2E70B2}" sibTransId="{296D9D01-5316-428C-9C27-A72C7698E35E}"/>
    <dgm:cxn modelId="{7EB6565D-5EA9-4127-9F3E-D7A9B1794C9C}" type="presOf" srcId="{05D9207C-9814-415B-AEA9-7DADB46E442A}" destId="{BC45671A-4546-4082-AE86-AE213BEA0C55}" srcOrd="1" destOrd="0" presId="urn:microsoft.com/office/officeart/2005/8/layout/hierarchy3"/>
    <dgm:cxn modelId="{768DEC5E-D3E1-4DC5-98AA-F56D07A73804}" type="presOf" srcId="{F0DC3AC3-C8C8-436C-9F96-1391AE28E452}" destId="{2208A4B0-A8D2-4462-9421-CD251242CFD7}" srcOrd="0" destOrd="0" presId="urn:microsoft.com/office/officeart/2005/8/layout/hierarchy3"/>
    <dgm:cxn modelId="{E3696A69-9E94-4F9F-964F-205BC1BFE8F0}" type="presOf" srcId="{F0DC3AC3-C8C8-436C-9F96-1391AE28E452}" destId="{CB61BB0B-DF85-4955-A929-21AF1E0583CC}" srcOrd="1" destOrd="0" presId="urn:microsoft.com/office/officeart/2005/8/layout/hierarchy3"/>
    <dgm:cxn modelId="{47CE476A-957C-40B3-BC59-751C239FF33A}" type="presOf" srcId="{D2AC0D59-1420-4110-9260-DC1EE9E59298}" destId="{C3F57F28-3E68-4816-9A58-9031CE88B862}" srcOrd="0" destOrd="0" presId="urn:microsoft.com/office/officeart/2005/8/layout/hierarchy3"/>
    <dgm:cxn modelId="{D1C5184E-9B2B-443C-BB2A-50CFE8212040}" type="presOf" srcId="{0393B908-61C5-4997-8C76-17722550A2A1}" destId="{96582A9D-11E8-44E0-BA51-735683A6A2A1}" srcOrd="0" destOrd="0" presId="urn:microsoft.com/office/officeart/2005/8/layout/hierarchy3"/>
    <dgm:cxn modelId="{0114AF6F-90D3-4CCB-AC5B-6F0980F65C3D}" srcId="{05D9207C-9814-415B-AEA9-7DADB46E442A}" destId="{1F485708-032B-4DA7-8919-F2235A673130}" srcOrd="0" destOrd="0" parTransId="{7514B05C-7C93-428A-ABD1-8C2D0E722662}" sibTransId="{0EF43200-A6BE-4D9F-96A1-AB470EE649F5}"/>
    <dgm:cxn modelId="{64815B71-2340-4EB8-99EF-992784B5656D}" srcId="{F0DC3AC3-C8C8-436C-9F96-1391AE28E452}" destId="{D2AC0D59-1420-4110-9260-DC1EE9E59298}" srcOrd="1" destOrd="0" parTransId="{C3910E2A-A1AB-4DD2-92D8-1514B6CB1006}" sibTransId="{2536CDC8-B05A-4C2A-BFF8-B5C7DA69DF47}"/>
    <dgm:cxn modelId="{DB46B17F-632A-4CA0-B104-B588F1774007}" type="presOf" srcId="{7514B05C-7C93-428A-ABD1-8C2D0E722662}" destId="{425BF1D9-AD6F-4288-AB6D-19F242D84C82}" srcOrd="0" destOrd="0" presId="urn:microsoft.com/office/officeart/2005/8/layout/hierarchy3"/>
    <dgm:cxn modelId="{19E7FE80-6695-4707-967D-9836B565B5A7}" type="presOf" srcId="{A42E837E-EAF4-46B5-B44E-D455D9285F9E}" destId="{49C3D53A-D38F-4FF8-B75D-E24B2C1D046F}" srcOrd="0" destOrd="0" presId="urn:microsoft.com/office/officeart/2005/8/layout/hierarchy3"/>
    <dgm:cxn modelId="{E4B813B7-DAAF-45BC-8F19-87594761CDEB}" srcId="{F0DC3AC3-C8C8-436C-9F96-1391AE28E452}" destId="{FC4A8318-EC5F-41CD-8176-76E45382386F}" srcOrd="0" destOrd="0" parTransId="{8D05C5EC-D12E-4442-8537-EA3E9D248A34}" sibTransId="{84891593-0150-4F30-A010-48ABCFB5E91D}"/>
    <dgm:cxn modelId="{20D57DBA-9C5A-4835-B79A-BF570B23F8CE}" type="presOf" srcId="{C3910E2A-A1AB-4DD2-92D8-1514B6CB1006}" destId="{38E26824-636E-42C0-86D1-6091FADE9F74}" srcOrd="0" destOrd="0" presId="urn:microsoft.com/office/officeart/2005/8/layout/hierarchy3"/>
    <dgm:cxn modelId="{869870BD-A041-4262-87A6-CD9B5936536E}" srcId="{A42E837E-EAF4-46B5-B44E-D455D9285F9E}" destId="{F0DC3AC3-C8C8-436C-9F96-1391AE28E452}" srcOrd="0" destOrd="0" parTransId="{1FBA190B-8EF2-4958-B9C2-AD30C9CEEC4B}" sibTransId="{0A957F5A-DDF5-4F77-8476-A92A8AE7D0E8}"/>
    <dgm:cxn modelId="{9F1C11CD-0D94-475E-B91C-9B9EFC514589}" type="presOf" srcId="{05D9207C-9814-415B-AEA9-7DADB46E442A}" destId="{85195EAF-F819-4EA9-91CC-32B29122AEFE}" srcOrd="0" destOrd="0" presId="urn:microsoft.com/office/officeart/2005/8/layout/hierarchy3"/>
    <dgm:cxn modelId="{261776D1-A350-41A2-9695-AAF641B42450}" type="presOf" srcId="{1F485708-032B-4DA7-8919-F2235A673130}" destId="{318BADFF-3561-40FC-9593-667589A7866E}" srcOrd="0" destOrd="0" presId="urn:microsoft.com/office/officeart/2005/8/layout/hierarchy3"/>
    <dgm:cxn modelId="{1832CC60-50C9-4684-9E4B-843F8D027136}" type="presParOf" srcId="{49C3D53A-D38F-4FF8-B75D-E24B2C1D046F}" destId="{CED7567B-3C9A-494D-8B27-E7D631BCB427}" srcOrd="0" destOrd="0" presId="urn:microsoft.com/office/officeart/2005/8/layout/hierarchy3"/>
    <dgm:cxn modelId="{8BD621C6-0F64-47D5-97E6-DEA76B531B5E}" type="presParOf" srcId="{CED7567B-3C9A-494D-8B27-E7D631BCB427}" destId="{6CCB0433-41BD-4952-A436-41B0F9C2D6B4}" srcOrd="0" destOrd="0" presId="urn:microsoft.com/office/officeart/2005/8/layout/hierarchy3"/>
    <dgm:cxn modelId="{B0F55FBB-69BD-4F2A-95A8-18DDC030C937}" type="presParOf" srcId="{6CCB0433-41BD-4952-A436-41B0F9C2D6B4}" destId="{2208A4B0-A8D2-4462-9421-CD251242CFD7}" srcOrd="0" destOrd="0" presId="urn:microsoft.com/office/officeart/2005/8/layout/hierarchy3"/>
    <dgm:cxn modelId="{D42060F3-6B3C-45D7-A1EE-8E66349ED4E8}" type="presParOf" srcId="{6CCB0433-41BD-4952-A436-41B0F9C2D6B4}" destId="{CB61BB0B-DF85-4955-A929-21AF1E0583CC}" srcOrd="1" destOrd="0" presId="urn:microsoft.com/office/officeart/2005/8/layout/hierarchy3"/>
    <dgm:cxn modelId="{57513E4F-CC68-416F-88DB-282264BC6D37}" type="presParOf" srcId="{CED7567B-3C9A-494D-8B27-E7D631BCB427}" destId="{A910F88E-45A7-4510-9367-6C353625CC57}" srcOrd="1" destOrd="0" presId="urn:microsoft.com/office/officeart/2005/8/layout/hierarchy3"/>
    <dgm:cxn modelId="{2D64D60F-38CE-47F1-8101-7EA29D5C70B9}" type="presParOf" srcId="{A910F88E-45A7-4510-9367-6C353625CC57}" destId="{67EC88F5-FBF7-49D2-B46E-2F6651513CD6}" srcOrd="0" destOrd="0" presId="urn:microsoft.com/office/officeart/2005/8/layout/hierarchy3"/>
    <dgm:cxn modelId="{2EEB87A3-CCA3-4172-8201-D2BB96F90332}" type="presParOf" srcId="{A910F88E-45A7-4510-9367-6C353625CC57}" destId="{F76BC54D-DE5D-46D3-8C2E-4F547CC4A3D0}" srcOrd="1" destOrd="0" presId="urn:microsoft.com/office/officeart/2005/8/layout/hierarchy3"/>
    <dgm:cxn modelId="{1428ACC5-CB98-41BC-AFCA-67A47174FD73}" type="presParOf" srcId="{A910F88E-45A7-4510-9367-6C353625CC57}" destId="{38E26824-636E-42C0-86D1-6091FADE9F74}" srcOrd="2" destOrd="0" presId="urn:microsoft.com/office/officeart/2005/8/layout/hierarchy3"/>
    <dgm:cxn modelId="{5B86DDB4-56DC-4497-95AA-981A9DD94BA0}" type="presParOf" srcId="{A910F88E-45A7-4510-9367-6C353625CC57}" destId="{C3F57F28-3E68-4816-9A58-9031CE88B862}" srcOrd="3" destOrd="0" presId="urn:microsoft.com/office/officeart/2005/8/layout/hierarchy3"/>
    <dgm:cxn modelId="{329E6DB6-1087-4014-B713-9E97DD470918}" type="presParOf" srcId="{49C3D53A-D38F-4FF8-B75D-E24B2C1D046F}" destId="{B3644074-F5AE-4667-A9C7-F39B9539E9AC}" srcOrd="1" destOrd="0" presId="urn:microsoft.com/office/officeart/2005/8/layout/hierarchy3"/>
    <dgm:cxn modelId="{DEB1CDE2-9A0B-4889-AA4B-998052066150}" type="presParOf" srcId="{B3644074-F5AE-4667-A9C7-F39B9539E9AC}" destId="{7078B3FF-3CAA-4FDF-BF61-63B5DBA8AB4C}" srcOrd="0" destOrd="0" presId="urn:microsoft.com/office/officeart/2005/8/layout/hierarchy3"/>
    <dgm:cxn modelId="{4E358559-43FC-4480-9D48-979E43F9171A}" type="presParOf" srcId="{7078B3FF-3CAA-4FDF-BF61-63B5DBA8AB4C}" destId="{85195EAF-F819-4EA9-91CC-32B29122AEFE}" srcOrd="0" destOrd="0" presId="urn:microsoft.com/office/officeart/2005/8/layout/hierarchy3"/>
    <dgm:cxn modelId="{1B473C03-A2EE-4B0D-944A-7ECC5988C8A7}" type="presParOf" srcId="{7078B3FF-3CAA-4FDF-BF61-63B5DBA8AB4C}" destId="{BC45671A-4546-4082-AE86-AE213BEA0C55}" srcOrd="1" destOrd="0" presId="urn:microsoft.com/office/officeart/2005/8/layout/hierarchy3"/>
    <dgm:cxn modelId="{728D0B83-71EA-4952-9FBA-52A5D3480781}" type="presParOf" srcId="{B3644074-F5AE-4667-A9C7-F39B9539E9AC}" destId="{D995A4E6-27A2-4EAF-9387-5B42B63FB832}" srcOrd="1" destOrd="0" presId="urn:microsoft.com/office/officeart/2005/8/layout/hierarchy3"/>
    <dgm:cxn modelId="{B9B4726A-69FB-4125-BA35-9FB62DC51006}" type="presParOf" srcId="{D995A4E6-27A2-4EAF-9387-5B42B63FB832}" destId="{425BF1D9-AD6F-4288-AB6D-19F242D84C82}" srcOrd="0" destOrd="0" presId="urn:microsoft.com/office/officeart/2005/8/layout/hierarchy3"/>
    <dgm:cxn modelId="{41DA4778-6737-486F-A6AC-4D2BBCEDA680}" type="presParOf" srcId="{D995A4E6-27A2-4EAF-9387-5B42B63FB832}" destId="{318BADFF-3561-40FC-9593-667589A7866E}" srcOrd="1" destOrd="0" presId="urn:microsoft.com/office/officeart/2005/8/layout/hierarchy3"/>
    <dgm:cxn modelId="{AEA23E3A-E4B6-4360-8201-7AA2BED7C1E8}" type="presParOf" srcId="{D995A4E6-27A2-4EAF-9387-5B42B63FB832}" destId="{96582A9D-11E8-44E0-BA51-735683A6A2A1}" srcOrd="2" destOrd="0" presId="urn:microsoft.com/office/officeart/2005/8/layout/hierarchy3"/>
    <dgm:cxn modelId="{D6B13615-CE40-414A-8D8C-3E4CAA4E4B8C}" type="presParOf" srcId="{D995A4E6-27A2-4EAF-9387-5B42B63FB832}" destId="{2EF05A29-8DEC-4500-9873-92414E258073}"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8A4B0-A8D2-4462-9421-CD251242CFD7}">
      <dsp:nvSpPr>
        <dsp:cNvPr id="0" name=""/>
        <dsp:cNvSpPr/>
      </dsp:nvSpPr>
      <dsp:spPr>
        <a:xfrm>
          <a:off x="4293" y="536525"/>
          <a:ext cx="3853267" cy="900759"/>
        </a:xfrm>
        <a:prstGeom prst="roundRect">
          <a:avLst>
            <a:gd name="adj" fmla="val 10000"/>
          </a:avLst>
        </a:prstGeom>
        <a:solidFill>
          <a:srgbClr val="FFFF00"/>
        </a:solidFill>
        <a:ln w="25400" cap="flat" cmpd="sng" algn="ctr">
          <a:solidFill>
            <a:srgbClr val="FFFF00"/>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bg1"/>
              </a:solidFill>
            </a:rPr>
            <a:t>PHP</a:t>
          </a:r>
        </a:p>
      </dsp:txBody>
      <dsp:txXfrm>
        <a:off x="30675" y="562907"/>
        <a:ext cx="3800503" cy="847995"/>
      </dsp:txXfrm>
    </dsp:sp>
    <dsp:sp modelId="{67EC88F5-FBF7-49D2-B46E-2F6651513CD6}">
      <dsp:nvSpPr>
        <dsp:cNvPr id="0" name=""/>
        <dsp:cNvSpPr/>
      </dsp:nvSpPr>
      <dsp:spPr>
        <a:xfrm>
          <a:off x="389620" y="1437284"/>
          <a:ext cx="385326" cy="1044813"/>
        </a:xfrm>
        <a:custGeom>
          <a:avLst/>
          <a:gdLst/>
          <a:ahLst/>
          <a:cxnLst/>
          <a:rect l="0" t="0" r="0" b="0"/>
          <a:pathLst>
            <a:path>
              <a:moveTo>
                <a:pt x="0" y="0"/>
              </a:moveTo>
              <a:lnTo>
                <a:pt x="0" y="1044813"/>
              </a:lnTo>
              <a:lnTo>
                <a:pt x="385326" y="1044813"/>
              </a:lnTo>
            </a:path>
          </a:pathLst>
        </a:custGeom>
        <a:noFill/>
        <a:ln w="25400" cap="flat" cmpd="sng" algn="ctr">
          <a:solidFill>
            <a:srgbClr val="FFFF00"/>
          </a:solidFill>
          <a:miter lim="800000"/>
        </a:ln>
        <a:effectLst/>
      </dsp:spPr>
      <dsp:style>
        <a:lnRef idx="2">
          <a:scrgbClr r="0" g="0" b="0"/>
        </a:lnRef>
        <a:fillRef idx="0">
          <a:scrgbClr r="0" g="0" b="0"/>
        </a:fillRef>
        <a:effectRef idx="0">
          <a:scrgbClr r="0" g="0" b="0"/>
        </a:effectRef>
        <a:fontRef idx="minor"/>
      </dsp:style>
    </dsp:sp>
    <dsp:sp modelId="{F76BC54D-DE5D-46D3-8C2E-4F547CC4A3D0}">
      <dsp:nvSpPr>
        <dsp:cNvPr id="0" name=""/>
        <dsp:cNvSpPr/>
      </dsp:nvSpPr>
      <dsp:spPr>
        <a:xfrm>
          <a:off x="774946" y="1918943"/>
          <a:ext cx="3677373" cy="1126310"/>
        </a:xfrm>
        <a:prstGeom prst="roundRect">
          <a:avLst>
            <a:gd name="adj" fmla="val 10000"/>
          </a:avLst>
        </a:prstGeom>
        <a:solidFill>
          <a:schemeClr val="lt1">
            <a:alpha val="90000"/>
            <a:hueOff val="0"/>
            <a:satOff val="0"/>
            <a:lumOff val="0"/>
            <a:alphaOff val="0"/>
          </a:schemeClr>
        </a:solidFill>
        <a:ln w="25400" cap="flat" cmpd="sng" algn="ctr">
          <a:solidFill>
            <a:srgbClr val="FFFF00"/>
          </a:solidFill>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IN" sz="1800" kern="1200" dirty="0"/>
            <a:t>Programming language that is common in the scripting of Web application code</a:t>
          </a:r>
          <a:endParaRPr lang="en-US" sz="1800" kern="1200" dirty="0"/>
        </a:p>
      </dsp:txBody>
      <dsp:txXfrm>
        <a:off x="807934" y="1951931"/>
        <a:ext cx="3611397" cy="1060334"/>
      </dsp:txXfrm>
    </dsp:sp>
    <dsp:sp modelId="{38E26824-636E-42C0-86D1-6091FADE9F74}">
      <dsp:nvSpPr>
        <dsp:cNvPr id="0" name=""/>
        <dsp:cNvSpPr/>
      </dsp:nvSpPr>
      <dsp:spPr>
        <a:xfrm>
          <a:off x="389620" y="1437284"/>
          <a:ext cx="385326" cy="2652781"/>
        </a:xfrm>
        <a:custGeom>
          <a:avLst/>
          <a:gdLst/>
          <a:ahLst/>
          <a:cxnLst/>
          <a:rect l="0" t="0" r="0" b="0"/>
          <a:pathLst>
            <a:path>
              <a:moveTo>
                <a:pt x="0" y="0"/>
              </a:moveTo>
              <a:lnTo>
                <a:pt x="0" y="2652781"/>
              </a:lnTo>
              <a:lnTo>
                <a:pt x="385326" y="2652781"/>
              </a:lnTo>
            </a:path>
          </a:pathLst>
        </a:custGeom>
        <a:noFill/>
        <a:ln w="25400" cap="flat" cmpd="sng" algn="ctr">
          <a:solidFill>
            <a:srgbClr val="FFFF00"/>
          </a:solidFill>
          <a:miter lim="800000"/>
        </a:ln>
        <a:effectLst/>
      </dsp:spPr>
      <dsp:style>
        <a:lnRef idx="2">
          <a:scrgbClr r="0" g="0" b="0"/>
        </a:lnRef>
        <a:fillRef idx="0">
          <a:scrgbClr r="0" g="0" b="0"/>
        </a:fillRef>
        <a:effectRef idx="0">
          <a:scrgbClr r="0" g="0" b="0"/>
        </a:effectRef>
        <a:fontRef idx="minor"/>
      </dsp:style>
    </dsp:sp>
    <dsp:sp modelId="{C3F57F28-3E68-4816-9A58-9031CE88B862}">
      <dsp:nvSpPr>
        <dsp:cNvPr id="0" name=""/>
        <dsp:cNvSpPr/>
      </dsp:nvSpPr>
      <dsp:spPr>
        <a:xfrm>
          <a:off x="774946" y="3526911"/>
          <a:ext cx="3677373" cy="1126310"/>
        </a:xfrm>
        <a:prstGeom prst="roundRect">
          <a:avLst>
            <a:gd name="adj" fmla="val 10000"/>
          </a:avLst>
        </a:prstGeom>
        <a:solidFill>
          <a:schemeClr val="lt1">
            <a:alpha val="90000"/>
            <a:hueOff val="0"/>
            <a:satOff val="0"/>
            <a:lumOff val="0"/>
            <a:alphaOff val="0"/>
          </a:schemeClr>
        </a:solidFill>
        <a:ln w="25400" cap="flat" cmpd="sng" algn="ctr">
          <a:solidFill>
            <a:srgbClr val="FFFF00"/>
          </a:solidFill>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IN" sz="1800" b="0" i="0" kern="1200" dirty="0"/>
            <a:t>Comes with some pre-written module used for a wide variety of purposes (not just generating web pages)</a:t>
          </a:r>
          <a:endParaRPr lang="en-US" sz="1800" kern="1200" dirty="0"/>
        </a:p>
      </dsp:txBody>
      <dsp:txXfrm>
        <a:off x="807934" y="3559899"/>
        <a:ext cx="3611397" cy="1060334"/>
      </dsp:txXfrm>
    </dsp:sp>
    <dsp:sp modelId="{85195EAF-F819-4EA9-91CC-32B29122AEFE}">
      <dsp:nvSpPr>
        <dsp:cNvPr id="0" name=""/>
        <dsp:cNvSpPr/>
      </dsp:nvSpPr>
      <dsp:spPr>
        <a:xfrm>
          <a:off x="4820877" y="536525"/>
          <a:ext cx="3853267" cy="956111"/>
        </a:xfrm>
        <a:prstGeom prst="roundRect">
          <a:avLst>
            <a:gd name="adj" fmla="val 10000"/>
          </a:avLst>
        </a:prstGeom>
        <a:solidFill>
          <a:srgbClr val="FFFF00"/>
        </a:solidFill>
        <a:ln w="25400" cap="flat" cmpd="sng" algn="ctr">
          <a:solidFill>
            <a:srgbClr val="FFFF00"/>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bg1"/>
              </a:solidFill>
            </a:rPr>
            <a:t>CGI</a:t>
          </a:r>
          <a:endParaRPr lang="en-US" sz="3200" kern="1200" dirty="0">
            <a:solidFill>
              <a:schemeClr val="bg1"/>
            </a:solidFill>
          </a:endParaRPr>
        </a:p>
      </dsp:txBody>
      <dsp:txXfrm>
        <a:off x="4848881" y="564529"/>
        <a:ext cx="3797259" cy="900103"/>
      </dsp:txXfrm>
    </dsp:sp>
    <dsp:sp modelId="{425BF1D9-AD6F-4288-AB6D-19F242D84C82}">
      <dsp:nvSpPr>
        <dsp:cNvPr id="0" name=""/>
        <dsp:cNvSpPr/>
      </dsp:nvSpPr>
      <dsp:spPr>
        <a:xfrm>
          <a:off x="5206204" y="1492637"/>
          <a:ext cx="385326" cy="1044813"/>
        </a:xfrm>
        <a:custGeom>
          <a:avLst/>
          <a:gdLst/>
          <a:ahLst/>
          <a:cxnLst/>
          <a:rect l="0" t="0" r="0" b="0"/>
          <a:pathLst>
            <a:path>
              <a:moveTo>
                <a:pt x="0" y="0"/>
              </a:moveTo>
              <a:lnTo>
                <a:pt x="0" y="1044813"/>
              </a:lnTo>
              <a:lnTo>
                <a:pt x="385326" y="1044813"/>
              </a:lnTo>
            </a:path>
          </a:pathLst>
        </a:custGeom>
        <a:noFill/>
        <a:ln w="25400" cap="flat" cmpd="sng" algn="ctr">
          <a:solidFill>
            <a:srgbClr val="FFFF00"/>
          </a:solidFill>
          <a:miter lim="800000"/>
        </a:ln>
        <a:effectLst/>
      </dsp:spPr>
      <dsp:style>
        <a:lnRef idx="2">
          <a:scrgbClr r="0" g="0" b="0"/>
        </a:lnRef>
        <a:fillRef idx="0">
          <a:scrgbClr r="0" g="0" b="0"/>
        </a:fillRef>
        <a:effectRef idx="0">
          <a:scrgbClr r="0" g="0" b="0"/>
        </a:effectRef>
        <a:fontRef idx="minor"/>
      </dsp:style>
    </dsp:sp>
    <dsp:sp modelId="{318BADFF-3561-40FC-9593-667589A7866E}">
      <dsp:nvSpPr>
        <dsp:cNvPr id="0" name=""/>
        <dsp:cNvSpPr/>
      </dsp:nvSpPr>
      <dsp:spPr>
        <a:xfrm>
          <a:off x="5591531" y="1974295"/>
          <a:ext cx="3677373" cy="1126310"/>
        </a:xfrm>
        <a:prstGeom prst="roundRect">
          <a:avLst>
            <a:gd name="adj" fmla="val 10000"/>
          </a:avLst>
        </a:prstGeom>
        <a:solidFill>
          <a:schemeClr val="lt1">
            <a:alpha val="90000"/>
            <a:hueOff val="0"/>
            <a:satOff val="0"/>
            <a:lumOff val="0"/>
            <a:alphaOff val="0"/>
          </a:schemeClr>
        </a:solidFill>
        <a:ln w="25400" cap="flat" cmpd="sng" algn="ctr">
          <a:solidFill>
            <a:srgbClr val="FFFF00"/>
          </a:solidFill>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IN" sz="1800" kern="1200" dirty="0"/>
            <a:t>Not a programming language but rather an interface to the system.</a:t>
          </a:r>
          <a:endParaRPr lang="en-US" sz="1800" kern="1200" dirty="0"/>
        </a:p>
      </dsp:txBody>
      <dsp:txXfrm>
        <a:off x="5624519" y="2007283"/>
        <a:ext cx="3611397" cy="1060334"/>
      </dsp:txXfrm>
    </dsp:sp>
    <dsp:sp modelId="{96582A9D-11E8-44E0-BA51-735683A6A2A1}">
      <dsp:nvSpPr>
        <dsp:cNvPr id="0" name=""/>
        <dsp:cNvSpPr/>
      </dsp:nvSpPr>
      <dsp:spPr>
        <a:xfrm>
          <a:off x="5206204" y="1492637"/>
          <a:ext cx="385326" cy="2652781"/>
        </a:xfrm>
        <a:custGeom>
          <a:avLst/>
          <a:gdLst/>
          <a:ahLst/>
          <a:cxnLst/>
          <a:rect l="0" t="0" r="0" b="0"/>
          <a:pathLst>
            <a:path>
              <a:moveTo>
                <a:pt x="0" y="0"/>
              </a:moveTo>
              <a:lnTo>
                <a:pt x="0" y="2652781"/>
              </a:lnTo>
              <a:lnTo>
                <a:pt x="385326" y="2652781"/>
              </a:lnTo>
            </a:path>
          </a:pathLst>
        </a:custGeom>
        <a:noFill/>
        <a:ln w="25400" cap="flat" cmpd="sng" algn="ctr">
          <a:solidFill>
            <a:srgbClr val="FFFF00"/>
          </a:solidFill>
          <a:miter lim="800000"/>
        </a:ln>
        <a:effectLst/>
      </dsp:spPr>
      <dsp:style>
        <a:lnRef idx="2">
          <a:scrgbClr r="0" g="0" b="0"/>
        </a:lnRef>
        <a:fillRef idx="0">
          <a:scrgbClr r="0" g="0" b="0"/>
        </a:fillRef>
        <a:effectRef idx="0">
          <a:scrgbClr r="0" g="0" b="0"/>
        </a:effectRef>
        <a:fontRef idx="minor"/>
      </dsp:style>
    </dsp:sp>
    <dsp:sp modelId="{2EF05A29-8DEC-4500-9873-92414E258073}">
      <dsp:nvSpPr>
        <dsp:cNvPr id="0" name=""/>
        <dsp:cNvSpPr/>
      </dsp:nvSpPr>
      <dsp:spPr>
        <a:xfrm>
          <a:off x="5591531" y="3582264"/>
          <a:ext cx="3677373" cy="1126310"/>
        </a:xfrm>
        <a:prstGeom prst="roundRect">
          <a:avLst>
            <a:gd name="adj" fmla="val 10000"/>
          </a:avLst>
        </a:prstGeom>
        <a:solidFill>
          <a:schemeClr val="lt1">
            <a:alpha val="90000"/>
            <a:hueOff val="0"/>
            <a:satOff val="0"/>
            <a:lumOff val="0"/>
            <a:alphaOff val="0"/>
          </a:schemeClr>
        </a:solidFill>
        <a:ln w="25400" cap="flat" cmpd="sng" algn="ctr">
          <a:solidFill>
            <a:srgbClr val="FFFF00"/>
          </a:solidFill>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IN" sz="1800" kern="1200" dirty="0"/>
            <a:t>Allows for an interface that comes to the system using a script or executable file of which may be C, C++, Perl, and similar languages</a:t>
          </a:r>
          <a:endParaRPr lang="en-US" sz="1800" kern="1200" dirty="0"/>
        </a:p>
      </dsp:txBody>
      <dsp:txXfrm>
        <a:off x="5624519" y="3615252"/>
        <a:ext cx="3611397" cy="10603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11/22/2018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11/22/2018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11/22/2018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11/22/2018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11/22/2018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11/22/2018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11/22/2018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11/22/2018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11/22/2018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11/22/2018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9A61-E088-4516-AF03-EDC82AC9DA23}"/>
              </a:ext>
            </a:extLst>
          </p:cNvPr>
          <p:cNvSpPr>
            <a:spLocks noGrp="1"/>
          </p:cNvSpPr>
          <p:nvPr>
            <p:ph type="title"/>
          </p:nvPr>
        </p:nvSpPr>
        <p:spPr>
          <a:xfrm>
            <a:off x="836612" y="914400"/>
            <a:ext cx="11125200" cy="4419601"/>
          </a:xfrm>
        </p:spPr>
        <p:txBody>
          <a:bodyPr>
            <a:normAutofit/>
          </a:bodyPr>
          <a:lstStyle/>
          <a:p>
            <a:r>
              <a:rPr lang="en-US" dirty="0">
                <a:solidFill>
                  <a:schemeClr val="accent5"/>
                </a:solidFill>
                <a:latin typeface="Arial Rounded MT Bold" panose="020F0704030504030204" pitchFamily="34" charset="0"/>
              </a:rPr>
              <a:t>“</a:t>
            </a:r>
            <a:r>
              <a:rPr lang="en-US" i="1" dirty="0">
                <a:solidFill>
                  <a:srgbClr val="FFFF00"/>
                </a:solidFill>
                <a:latin typeface="Arial Rounded MT Bold" panose="020F0704030504030204" pitchFamily="34" charset="0"/>
              </a:rPr>
              <a:t>CGI is an “ancient” technology. Is CGI obsolete? What are the possible alternatives to CGI? At the very least you should explain what is Fast CGI, what is PHP, what is the difference between PHP and CGI. You should also explain clearly what is Javascript, Java Servlets, JSP, what exactly are their differences and emphasize on explaining server-side and browser-side applications</a:t>
            </a:r>
            <a:r>
              <a:rPr lang="en-US" dirty="0">
                <a:solidFill>
                  <a:srgbClr val="FFFF00"/>
                </a:solidFill>
                <a:latin typeface="Arial Rounded MT Bold" panose="020F0704030504030204" pitchFamily="34" charset="0"/>
              </a:rPr>
              <a:t>.</a:t>
            </a:r>
            <a:r>
              <a:rPr lang="en-US" dirty="0">
                <a:solidFill>
                  <a:schemeClr val="accent5"/>
                </a:solidFill>
                <a:latin typeface="Arial Rounded MT Bold" panose="020F0704030504030204" pitchFamily="34" charset="0"/>
              </a:rPr>
              <a:t>”</a:t>
            </a:r>
            <a:endParaRPr lang="en-US" dirty="0">
              <a:latin typeface="Arial Rounded MT Bold" panose="020F0704030504030204" pitchFamily="34" charset="0"/>
            </a:endParaRPr>
          </a:p>
        </p:txBody>
      </p:sp>
    </p:spTree>
    <p:extLst>
      <p:ext uri="{BB962C8B-B14F-4D97-AF65-F5344CB8AC3E}">
        <p14:creationId xmlns:p14="http://schemas.microsoft.com/office/powerpoint/2010/main" val="377825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0"/>
            <a:ext cx="10360501" cy="639763"/>
          </a:xfrm>
        </p:spPr>
        <p:txBody>
          <a:bodyPr/>
          <a:lstStyle/>
          <a:p>
            <a:r>
              <a:rPr lang="en-IN" dirty="0">
                <a:solidFill>
                  <a:srgbClr val="FFFF00"/>
                </a:solidFill>
              </a:rPr>
              <a:t>Client Side and Server Side Applications</a:t>
            </a:r>
          </a:p>
        </p:txBody>
      </p:sp>
      <p:sp>
        <p:nvSpPr>
          <p:cNvPr id="3" name="Content Placeholder 2"/>
          <p:cNvSpPr>
            <a:spLocks noGrp="1"/>
          </p:cNvSpPr>
          <p:nvPr>
            <p:ph sz="half" idx="1"/>
          </p:nvPr>
        </p:nvSpPr>
        <p:spPr>
          <a:xfrm>
            <a:off x="6551612" y="990600"/>
            <a:ext cx="5181600" cy="4572000"/>
          </a:xfrm>
        </p:spPr>
        <p:txBody>
          <a:bodyPr>
            <a:normAutofit lnSpcReduction="10000"/>
          </a:bodyPr>
          <a:lstStyle/>
          <a:p>
            <a:pPr marL="0" indent="0">
              <a:buNone/>
            </a:pPr>
            <a:r>
              <a:rPr lang="en-IN" sz="3500" dirty="0"/>
              <a:t>Server Side</a:t>
            </a:r>
          </a:p>
          <a:p>
            <a:r>
              <a:rPr lang="en-IN" dirty="0"/>
              <a:t>Here we have a web server which will handle the traffic coming in from client.</a:t>
            </a:r>
          </a:p>
          <a:p>
            <a:r>
              <a:rPr lang="en-IN" dirty="0"/>
              <a:t>The </a:t>
            </a:r>
            <a:r>
              <a:rPr lang="en-IN" b="1" dirty="0"/>
              <a:t>servlet </a:t>
            </a:r>
            <a:r>
              <a:rPr lang="en-IN" dirty="0"/>
              <a:t>(controller) will get the request and handle that using classes as needed.</a:t>
            </a:r>
          </a:p>
          <a:p>
            <a:r>
              <a:rPr lang="en-IN" dirty="0"/>
              <a:t>All the information is processed by  </a:t>
            </a:r>
            <a:r>
              <a:rPr lang="en-IN" b="1" dirty="0"/>
              <a:t>model </a:t>
            </a:r>
            <a:r>
              <a:rPr lang="en-IN" dirty="0"/>
              <a:t>and </a:t>
            </a:r>
            <a:r>
              <a:rPr lang="en-IN" b="1" dirty="0" err="1"/>
              <a:t>jsp</a:t>
            </a:r>
            <a:r>
              <a:rPr lang="en-IN" dirty="0"/>
              <a:t> will create the view and send back the response.</a:t>
            </a:r>
          </a:p>
          <a:p>
            <a:endParaRPr lang="en-IN" sz="2000" dirty="0"/>
          </a:p>
        </p:txBody>
      </p:sp>
      <p:sp>
        <p:nvSpPr>
          <p:cNvPr id="4" name="Content Placeholder 3"/>
          <p:cNvSpPr>
            <a:spLocks noGrp="1"/>
          </p:cNvSpPr>
          <p:nvPr>
            <p:ph sz="half" idx="2"/>
          </p:nvPr>
        </p:nvSpPr>
        <p:spPr>
          <a:xfrm>
            <a:off x="1015735" y="1066800"/>
            <a:ext cx="5078677" cy="4419600"/>
          </a:xfrm>
        </p:spPr>
        <p:txBody>
          <a:bodyPr>
            <a:normAutofit lnSpcReduction="10000"/>
          </a:bodyPr>
          <a:lstStyle/>
          <a:p>
            <a:pPr marL="0" indent="0">
              <a:buNone/>
            </a:pPr>
            <a:r>
              <a:rPr lang="en-IN" sz="3500" dirty="0"/>
              <a:t>Client Side</a:t>
            </a:r>
          </a:p>
          <a:p>
            <a:r>
              <a:rPr lang="en-IN" dirty="0"/>
              <a:t>The client side would be something that would appear in the web browser</a:t>
            </a:r>
          </a:p>
          <a:p>
            <a:r>
              <a:rPr lang="en-IN" dirty="0"/>
              <a:t>Technologies like HTML is used to handle Structure, CSS for Style and JavaScript for Behaviour. </a:t>
            </a:r>
          </a:p>
          <a:p>
            <a:r>
              <a:rPr lang="en-IN" dirty="0"/>
              <a:t>Used to generate request and display result.</a:t>
            </a:r>
          </a:p>
          <a:p>
            <a:pPr marL="0" indent="0">
              <a:buNone/>
            </a:pPr>
            <a:endParaRPr lang="en-IN" sz="2000" dirty="0"/>
          </a:p>
          <a:p>
            <a:pPr marL="0" indent="0">
              <a:buNone/>
            </a:pPr>
            <a:endParaRPr lang="en-IN" dirty="0"/>
          </a:p>
        </p:txBody>
      </p:sp>
    </p:spTree>
    <p:extLst>
      <p:ext uri="{BB962C8B-B14F-4D97-AF65-F5344CB8AC3E}">
        <p14:creationId xmlns:p14="http://schemas.microsoft.com/office/powerpoint/2010/main" val="120065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4" dur="500"/>
                                        <p:tgtEl>
                                          <p:spTgt spid="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9" dur="500"/>
                                        <p:tgtEl>
                                          <p:spTgt spid="3">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44" dur="500"/>
                                        <p:tgtEl>
                                          <p:spTgt spid="3">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6C46F3-43B8-4DAB-BF11-CE671C44DF78}"/>
              </a:ext>
            </a:extLst>
          </p:cNvPr>
          <p:cNvSpPr txBox="1"/>
          <p:nvPr/>
        </p:nvSpPr>
        <p:spPr>
          <a:xfrm>
            <a:off x="989012" y="304801"/>
            <a:ext cx="10820400" cy="5632311"/>
          </a:xfrm>
          <a:prstGeom prst="rect">
            <a:avLst/>
          </a:prstGeom>
          <a:noFill/>
        </p:spPr>
        <p:txBody>
          <a:bodyPr wrap="square" rtlCol="0">
            <a:spAutoFit/>
          </a:bodyPr>
          <a:lstStyle/>
          <a:p>
            <a:r>
              <a:rPr lang="en-US" sz="8800" i="1" dirty="0">
                <a:solidFill>
                  <a:srgbClr val="FFFF00"/>
                </a:solidFill>
                <a:latin typeface="Chiller" panose="04020404031007020602" pitchFamily="82" charset="0"/>
              </a:rPr>
              <a:t>		</a:t>
            </a:r>
            <a:r>
              <a:rPr lang="en-US" sz="9600" i="1" dirty="0">
                <a:solidFill>
                  <a:srgbClr val="FFFF00"/>
                </a:solidFill>
                <a:latin typeface="Bradley Hand ITC" panose="03070402050302030203" pitchFamily="66" charset="0"/>
              </a:rPr>
              <a:t>Thank You!</a:t>
            </a:r>
          </a:p>
          <a:p>
            <a:pPr algn="ctr"/>
            <a:r>
              <a:rPr lang="en-US" sz="6600" i="1" dirty="0">
                <a:solidFill>
                  <a:srgbClr val="FFFF00"/>
                </a:solidFill>
                <a:latin typeface="Arial Rounded MT Bold" panose="020F0704030504030204" pitchFamily="34" charset="0"/>
              </a:rPr>
              <a:t>Lakshya Sahai</a:t>
            </a:r>
          </a:p>
          <a:p>
            <a:pPr algn="ctr"/>
            <a:r>
              <a:rPr lang="en-US" sz="6600" i="1" dirty="0">
                <a:solidFill>
                  <a:srgbClr val="FFFF00"/>
                </a:solidFill>
                <a:latin typeface="Arial Rounded MT Bold" panose="020F0704030504030204" pitchFamily="34" charset="0"/>
              </a:rPr>
              <a:t>Kartik Nagarajan</a:t>
            </a:r>
          </a:p>
          <a:p>
            <a:pPr algn="ctr"/>
            <a:r>
              <a:rPr lang="en-US" sz="6600" i="1" dirty="0">
                <a:solidFill>
                  <a:srgbClr val="FFFF00"/>
                </a:solidFill>
                <a:latin typeface="Arial Rounded MT Bold" panose="020F0704030504030204" pitchFamily="34" charset="0"/>
              </a:rPr>
              <a:t>Pranab Singh</a:t>
            </a:r>
          </a:p>
          <a:p>
            <a:pPr algn="ctr"/>
            <a:r>
              <a:rPr lang="en-US" sz="6600" i="1" dirty="0">
                <a:solidFill>
                  <a:srgbClr val="FFFF00"/>
                </a:solidFill>
                <a:latin typeface="Arial Rounded MT Bold" panose="020F0704030504030204" pitchFamily="34" charset="0"/>
              </a:rPr>
              <a:t>Vipul Pawar</a:t>
            </a:r>
          </a:p>
        </p:txBody>
      </p:sp>
    </p:spTree>
    <p:extLst>
      <p:ext uri="{BB962C8B-B14F-4D97-AF65-F5344CB8AC3E}">
        <p14:creationId xmlns:p14="http://schemas.microsoft.com/office/powerpoint/2010/main" val="4820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012" y="339725"/>
            <a:ext cx="8735325" cy="984251"/>
          </a:xfrm>
        </p:spPr>
        <p:txBody>
          <a:bodyPr/>
          <a:lstStyle/>
          <a:p>
            <a:r>
              <a:rPr lang="en-US" dirty="0"/>
              <a:t>Contents</a:t>
            </a:r>
          </a:p>
        </p:txBody>
      </p:sp>
      <p:sp>
        <p:nvSpPr>
          <p:cNvPr id="5" name="Subtitle 4"/>
          <p:cNvSpPr>
            <a:spLocks noGrp="1"/>
          </p:cNvSpPr>
          <p:nvPr>
            <p:ph type="subTitle" idx="1"/>
          </p:nvPr>
        </p:nvSpPr>
        <p:spPr>
          <a:xfrm>
            <a:off x="1370011" y="1356926"/>
            <a:ext cx="9829801" cy="4129474"/>
          </a:xfrm>
        </p:spPr>
        <p:txBody>
          <a:bodyPr>
            <a:normAutofit/>
          </a:bodyPr>
          <a:lstStyle/>
          <a:p>
            <a:pPr marL="457200" indent="-457200">
              <a:buFont typeface="Arial" panose="020B0604020202020204" pitchFamily="34" charset="0"/>
              <a:buChar char="•"/>
            </a:pPr>
            <a:r>
              <a:rPr lang="en-US" sz="3200" dirty="0"/>
              <a:t>CGI</a:t>
            </a:r>
          </a:p>
          <a:p>
            <a:pPr marL="457200" indent="-457200">
              <a:buFont typeface="Arial" panose="020B0604020202020204" pitchFamily="34" charset="0"/>
              <a:buChar char="•"/>
            </a:pPr>
            <a:r>
              <a:rPr lang="en-US" sz="3200" cap="none" dirty="0"/>
              <a:t>Fast CGI</a:t>
            </a:r>
          </a:p>
          <a:p>
            <a:pPr marL="457200" indent="-457200">
              <a:buFont typeface="Arial" panose="020B0604020202020204" pitchFamily="34" charset="0"/>
              <a:buChar char="•"/>
            </a:pPr>
            <a:r>
              <a:rPr lang="en-US" sz="3200" cap="none" dirty="0"/>
              <a:t>PHP</a:t>
            </a:r>
          </a:p>
          <a:p>
            <a:pPr marL="457200" indent="-457200">
              <a:buFont typeface="Arial" panose="020B0604020202020204" pitchFamily="34" charset="0"/>
              <a:buChar char="•"/>
            </a:pPr>
            <a:r>
              <a:rPr lang="en-US" sz="3200" cap="none" dirty="0"/>
              <a:t>Difference Between PHP and CGI</a:t>
            </a:r>
          </a:p>
          <a:p>
            <a:pPr marL="457200" indent="-457200">
              <a:buFont typeface="Arial" panose="020B0604020202020204" pitchFamily="34" charset="0"/>
              <a:buChar char="•"/>
            </a:pPr>
            <a:r>
              <a:rPr lang="en-US" sz="3200" cap="none" dirty="0"/>
              <a:t>JavaScript</a:t>
            </a:r>
          </a:p>
          <a:p>
            <a:pPr marL="457200" indent="-457200">
              <a:buFont typeface="Arial" panose="020B0604020202020204" pitchFamily="34" charset="0"/>
              <a:buChar char="•"/>
            </a:pPr>
            <a:r>
              <a:rPr lang="en-US" sz="3200" cap="none" dirty="0"/>
              <a:t>Java Servlets</a:t>
            </a:r>
          </a:p>
          <a:p>
            <a:pPr marL="457200" indent="-457200">
              <a:buFont typeface="Arial" panose="020B0604020202020204" pitchFamily="34" charset="0"/>
              <a:buChar char="•"/>
            </a:pPr>
            <a:r>
              <a:rPr lang="en-US" sz="3200" cap="none" dirty="0"/>
              <a:t>JSP</a:t>
            </a:r>
          </a:p>
          <a:p>
            <a:pPr marL="457200" indent="-457200">
              <a:buFont typeface="Arial" panose="020B0604020202020204" pitchFamily="34" charset="0"/>
              <a:buChar char="•"/>
            </a:pPr>
            <a:r>
              <a:rPr lang="en-US" sz="3200" cap="none" dirty="0"/>
              <a:t>Differences on Server-side and Browser-side</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50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50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50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50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50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50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50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additive="base">
                                        <p:cTn id="4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500"/>
                                  </p:stCondLst>
                                  <p:childTnLst>
                                    <p:set>
                                      <p:cBhvr>
                                        <p:cTn id="54" dur="1" fill="hold">
                                          <p:stCondLst>
                                            <p:cond delay="0"/>
                                          </p:stCondLst>
                                        </p:cTn>
                                        <p:tgtEl>
                                          <p:spTgt spid="5">
                                            <p:txEl>
                                              <p:pRg st="7" end="7"/>
                                            </p:txEl>
                                          </p:spTgt>
                                        </p:tgtEl>
                                        <p:attrNameLst>
                                          <p:attrName>style.visibility</p:attrName>
                                        </p:attrNameLst>
                                      </p:cBhvr>
                                      <p:to>
                                        <p:strVal val="visible"/>
                                      </p:to>
                                    </p:set>
                                    <p:anim calcmode="lin" valueType="num">
                                      <p:cBhvr additive="base">
                                        <p:cTn id="5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7961" y="0"/>
            <a:ext cx="10512901" cy="614363"/>
          </a:xfrm>
        </p:spPr>
        <p:txBody>
          <a:bodyPr>
            <a:normAutofit fontScale="90000"/>
          </a:bodyPr>
          <a:lstStyle/>
          <a:p>
            <a:r>
              <a:rPr lang="en-US" dirty="0">
                <a:solidFill>
                  <a:srgbClr val="FFFF00"/>
                </a:solidFill>
              </a:rPr>
              <a:t>What is CGI?</a:t>
            </a:r>
          </a:p>
        </p:txBody>
      </p:sp>
      <p:sp>
        <p:nvSpPr>
          <p:cNvPr id="14" name="Content Placeholder 13"/>
          <p:cNvSpPr>
            <a:spLocks noGrp="1"/>
          </p:cNvSpPr>
          <p:nvPr>
            <p:ph idx="1"/>
          </p:nvPr>
        </p:nvSpPr>
        <p:spPr>
          <a:xfrm>
            <a:off x="517526" y="696419"/>
            <a:ext cx="10744200" cy="2286000"/>
          </a:xfrm>
        </p:spPr>
        <p:txBody>
          <a:bodyPr>
            <a:normAutofit fontScale="92500"/>
          </a:bodyPr>
          <a:lstStyle/>
          <a:p>
            <a:r>
              <a:rPr lang="en-US" dirty="0"/>
              <a:t>Common Gateway Interface (CGI) is a standard method used to generate dynamic content on Web pages and simple Web applications.</a:t>
            </a:r>
          </a:p>
          <a:p>
            <a:r>
              <a:rPr lang="en-US" dirty="0"/>
              <a:t>CGI runs on a Web server like APACHE. It basically provides an interface between the Web server and programs that generate the Web content.</a:t>
            </a:r>
          </a:p>
        </p:txBody>
      </p:sp>
      <p:pic>
        <p:nvPicPr>
          <p:cNvPr id="1026" name="Picture 2" descr="CGI Architecture">
            <a:extLst>
              <a:ext uri="{FF2B5EF4-FFF2-40B4-BE49-F238E27FC236}">
                <a16:creationId xmlns:a16="http://schemas.microsoft.com/office/drawing/2014/main" id="{248D87E3-DC53-4BAF-B97C-ADD9E4C3B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4212" y="3052121"/>
            <a:ext cx="3367087" cy="31200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B601D48-D4D6-46F1-9B22-6331A0BBD29C}"/>
              </a:ext>
            </a:extLst>
          </p:cNvPr>
          <p:cNvSpPr txBox="1"/>
          <p:nvPr/>
        </p:nvSpPr>
        <p:spPr>
          <a:xfrm>
            <a:off x="532414" y="2883372"/>
            <a:ext cx="6934200" cy="1532727"/>
          </a:xfrm>
          <a:prstGeom prst="rect">
            <a:avLst/>
          </a:prstGeom>
          <a:noFill/>
        </p:spPr>
        <p:txBody>
          <a:bodyPr wrap="square" rtlCol="0">
            <a:spAutoFit/>
          </a:bodyPr>
          <a:lstStyle/>
          <a:p>
            <a:pPr marL="304747" indent="-304747">
              <a:lnSpc>
                <a:spcPct val="90000"/>
              </a:lnSpc>
              <a:spcBef>
                <a:spcPts val="1600"/>
              </a:spcBef>
              <a:buClr>
                <a:schemeClr val="accent1"/>
              </a:buClr>
              <a:buSzPct val="100000"/>
              <a:buFont typeface="Arial" pitchFamily="34" charset="0"/>
              <a:buChar char="•"/>
            </a:pPr>
            <a:r>
              <a:rPr lang="en-US" sz="2600" dirty="0"/>
              <a:t>Programming languages or scripts, which are use to generate web contents  are known as CGI scripts or simply CGIs. These scripts can be written in PHP, PERL, C, C++, JAVA and Python.</a:t>
            </a:r>
          </a:p>
        </p:txBody>
      </p:sp>
      <p:pic>
        <p:nvPicPr>
          <p:cNvPr id="3" name="Picture 2">
            <a:extLst>
              <a:ext uri="{FF2B5EF4-FFF2-40B4-BE49-F238E27FC236}">
                <a16:creationId xmlns:a16="http://schemas.microsoft.com/office/drawing/2014/main" id="{5C8328E6-DED9-453B-A957-114F75C4EC2B}"/>
              </a:ext>
            </a:extLst>
          </p:cNvPr>
          <p:cNvPicPr>
            <a:picLocks noChangeAspect="1"/>
          </p:cNvPicPr>
          <p:nvPr/>
        </p:nvPicPr>
        <p:blipFill>
          <a:blip r:embed="rId3"/>
          <a:stretch>
            <a:fillRect/>
          </a:stretch>
        </p:blipFill>
        <p:spPr>
          <a:xfrm>
            <a:off x="8304212" y="2692403"/>
            <a:ext cx="3367087" cy="357657"/>
          </a:xfrm>
          <a:prstGeom prst="rect">
            <a:avLst/>
          </a:prstGeom>
        </p:spPr>
      </p:pic>
      <p:cxnSp>
        <p:nvCxnSpPr>
          <p:cNvPr id="5" name="Straight Connector 4">
            <a:extLst>
              <a:ext uri="{FF2B5EF4-FFF2-40B4-BE49-F238E27FC236}">
                <a16:creationId xmlns:a16="http://schemas.microsoft.com/office/drawing/2014/main" id="{B0168002-391D-4C3C-846A-782CFC4B75C7}"/>
              </a:ext>
            </a:extLst>
          </p:cNvPr>
          <p:cNvCxnSpPr>
            <a:cxnSpLocks/>
          </p:cNvCxnSpPr>
          <p:nvPr/>
        </p:nvCxnSpPr>
        <p:spPr>
          <a:xfrm>
            <a:off x="837961" y="614363"/>
            <a:ext cx="1104765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12" dur="500"/>
                                        <p:tgtEl>
                                          <p:spTgt spid="14">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5" dur="500"/>
                                        <p:tgtEl>
                                          <p:spTgt spid="1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0" dur="500"/>
                                        <p:tgtEl>
                                          <p:spTgt spid="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200"/>
                                        <p:tgtEl>
                                          <p:spTgt spid="3"/>
                                        </p:tgtEl>
                                      </p:cBhvr>
                                    </p:animEffect>
                                    <p:anim calcmode="lin" valueType="num">
                                      <p:cBhvr>
                                        <p:cTn id="26" dur="200" fill="hold"/>
                                        <p:tgtEl>
                                          <p:spTgt spid="3"/>
                                        </p:tgtEl>
                                        <p:attrNameLst>
                                          <p:attrName>ppt_x</p:attrName>
                                        </p:attrNameLst>
                                      </p:cBhvr>
                                      <p:tavLst>
                                        <p:tav tm="0">
                                          <p:val>
                                            <p:strVal val="#ppt_x"/>
                                          </p:val>
                                        </p:tav>
                                        <p:tav tm="100000">
                                          <p:val>
                                            <p:strVal val="#ppt_x"/>
                                          </p:val>
                                        </p:tav>
                                      </p:tavLst>
                                    </p:anim>
                                    <p:anim calcmode="lin" valueType="num">
                                      <p:cBhvr>
                                        <p:cTn id="27" dur="2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fade">
                                      <p:cBhvr>
                                        <p:cTn id="32" dur="200"/>
                                        <p:tgtEl>
                                          <p:spTgt spid="1026"/>
                                        </p:tgtEl>
                                      </p:cBhvr>
                                    </p:animEffect>
                                    <p:anim calcmode="lin" valueType="num">
                                      <p:cBhvr>
                                        <p:cTn id="33" dur="200" fill="hold"/>
                                        <p:tgtEl>
                                          <p:spTgt spid="1026"/>
                                        </p:tgtEl>
                                        <p:attrNameLst>
                                          <p:attrName>ppt_x</p:attrName>
                                        </p:attrNameLst>
                                      </p:cBhvr>
                                      <p:tavLst>
                                        <p:tav tm="0">
                                          <p:val>
                                            <p:strVal val="#ppt_x"/>
                                          </p:val>
                                        </p:tav>
                                        <p:tav tm="100000">
                                          <p:val>
                                            <p:strVal val="#ppt_x"/>
                                          </p:val>
                                        </p:tav>
                                      </p:tavLst>
                                    </p:anim>
                                    <p:anim calcmode="lin" valueType="num">
                                      <p:cBhvr>
                                        <p:cTn id="34" dur="2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160BDC-15DB-4013-AC93-3FA9E42A3DEA}"/>
              </a:ext>
            </a:extLst>
          </p:cNvPr>
          <p:cNvPicPr>
            <a:picLocks noChangeAspect="1"/>
          </p:cNvPicPr>
          <p:nvPr/>
        </p:nvPicPr>
        <p:blipFill>
          <a:blip r:embed="rId2"/>
          <a:stretch>
            <a:fillRect/>
          </a:stretch>
        </p:blipFill>
        <p:spPr>
          <a:xfrm>
            <a:off x="3122612" y="76200"/>
            <a:ext cx="6124575" cy="4305300"/>
          </a:xfrm>
          <a:prstGeom prst="rect">
            <a:avLst/>
          </a:prstGeom>
        </p:spPr>
      </p:pic>
      <p:sp>
        <p:nvSpPr>
          <p:cNvPr id="5" name="TextBox 4">
            <a:extLst>
              <a:ext uri="{FF2B5EF4-FFF2-40B4-BE49-F238E27FC236}">
                <a16:creationId xmlns:a16="http://schemas.microsoft.com/office/drawing/2014/main" id="{B5BD2302-FEC8-46DB-91E0-5B136DA2A388}"/>
              </a:ext>
            </a:extLst>
          </p:cNvPr>
          <p:cNvSpPr txBox="1"/>
          <p:nvPr/>
        </p:nvSpPr>
        <p:spPr>
          <a:xfrm>
            <a:off x="531812" y="4535031"/>
            <a:ext cx="11353800" cy="1938992"/>
          </a:xfrm>
          <a:prstGeom prst="rect">
            <a:avLst/>
          </a:prstGeom>
          <a:noFill/>
        </p:spPr>
        <p:txBody>
          <a:bodyPr wrap="square" rtlCol="0">
            <a:spAutoFit/>
          </a:bodyPr>
          <a:lstStyle/>
          <a:p>
            <a:r>
              <a:rPr lang="en-US" i="1" dirty="0">
                <a:solidFill>
                  <a:srgbClr val="FFFF00"/>
                </a:solidFill>
                <a:latin typeface="Comic Sans MS" panose="030F0702030302020204" pitchFamily="66" charset="0"/>
              </a:rPr>
              <a:t>So when you see a web form like this one, you fill it in and you press the “Send” button, what happens from this point is the web browser submits the data to server, the server passes the data on to an application. The application responds and it goes back up the chain, back to your web browser and your web browser gets some kind of result.</a:t>
            </a:r>
          </a:p>
        </p:txBody>
      </p:sp>
    </p:spTree>
    <p:extLst>
      <p:ext uri="{BB962C8B-B14F-4D97-AF65-F5344CB8AC3E}">
        <p14:creationId xmlns:p14="http://schemas.microsoft.com/office/powerpoint/2010/main" val="43321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anim calcmode="lin" valueType="num">
                                      <p:cBhvr>
                                        <p:cTn id="8" dur="200" fill="hold"/>
                                        <p:tgtEl>
                                          <p:spTgt spid="4"/>
                                        </p:tgtEl>
                                        <p:attrNameLst>
                                          <p:attrName>ppt_x</p:attrName>
                                        </p:attrNameLst>
                                      </p:cBhvr>
                                      <p:tavLst>
                                        <p:tav tm="0">
                                          <p:val>
                                            <p:strVal val="#ppt_x"/>
                                          </p:val>
                                        </p:tav>
                                        <p:tav tm="100000">
                                          <p:val>
                                            <p:strVal val="#ppt_x"/>
                                          </p:val>
                                        </p:tav>
                                      </p:tavLst>
                                    </p:anim>
                                    <p:anim calcmode="lin" valueType="num">
                                      <p:cBhvr>
                                        <p:cTn id="9" dur="2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4" dur="2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6612" y="1"/>
            <a:ext cx="10360501" cy="685800"/>
          </a:xfrm>
        </p:spPr>
        <p:txBody>
          <a:bodyPr/>
          <a:lstStyle/>
          <a:p>
            <a:r>
              <a:rPr lang="en-US" sz="3200" dirty="0">
                <a:solidFill>
                  <a:srgbClr val="FFFF00"/>
                </a:solidFill>
              </a:rPr>
              <a:t>Is CGI obsolete now?</a:t>
            </a:r>
          </a:p>
        </p:txBody>
      </p:sp>
      <p:sp>
        <p:nvSpPr>
          <p:cNvPr id="2" name="Content Placeholder 1">
            <a:extLst>
              <a:ext uri="{FF2B5EF4-FFF2-40B4-BE49-F238E27FC236}">
                <a16:creationId xmlns:a16="http://schemas.microsoft.com/office/drawing/2014/main" id="{B37CB06B-8A6D-4ED7-A31F-3E6487327B74}"/>
              </a:ext>
            </a:extLst>
          </p:cNvPr>
          <p:cNvSpPr>
            <a:spLocks noGrp="1"/>
          </p:cNvSpPr>
          <p:nvPr>
            <p:ph idx="1"/>
          </p:nvPr>
        </p:nvSpPr>
        <p:spPr>
          <a:xfrm>
            <a:off x="455612" y="837620"/>
            <a:ext cx="11582400" cy="5563180"/>
          </a:xfrm>
        </p:spPr>
        <p:txBody>
          <a:bodyPr>
            <a:normAutofit fontScale="85000" lnSpcReduction="20000"/>
          </a:bodyPr>
          <a:lstStyle/>
          <a:p>
            <a:r>
              <a:rPr lang="en-US" dirty="0"/>
              <a:t>CGI for web applications may appear simple and easy, but it is slow, clumsy, insecure and ancient.</a:t>
            </a:r>
          </a:p>
          <a:p>
            <a:r>
              <a:rPr lang="en-US" dirty="0"/>
              <a:t>The “obsolete”-ness of CGI is really only a factor if you are doing big, complex sites with lots of page views.</a:t>
            </a:r>
          </a:p>
          <a:p>
            <a:r>
              <a:rPr lang="en-US" dirty="0"/>
              <a:t>Yes! There are much better alternatives for nearly every use case.</a:t>
            </a:r>
          </a:p>
          <a:p>
            <a:r>
              <a:rPr lang="en-US" dirty="0"/>
              <a:t>Issues with CGI</a:t>
            </a:r>
          </a:p>
          <a:p>
            <a:pPr marL="0" indent="0">
              <a:buNone/>
            </a:pPr>
            <a:r>
              <a:rPr lang="en-IN" dirty="0"/>
              <a:t>	-Costly</a:t>
            </a:r>
          </a:p>
          <a:p>
            <a:pPr marL="0" indent="0">
              <a:buNone/>
            </a:pPr>
            <a:r>
              <a:rPr lang="en-IN" dirty="0"/>
              <a:t>	-Slow/Unresponsive</a:t>
            </a:r>
          </a:p>
          <a:p>
            <a:pPr marL="0" indent="0">
              <a:buNone/>
            </a:pPr>
            <a:r>
              <a:rPr lang="en-IN" dirty="0"/>
              <a:t>	-Vulnerable/Unsecure</a:t>
            </a:r>
          </a:p>
          <a:p>
            <a:pPr marL="0" indent="0">
              <a:buNone/>
            </a:pPr>
            <a:r>
              <a:rPr lang="en-IN" dirty="0"/>
              <a:t>	-Low Level</a:t>
            </a:r>
          </a:p>
          <a:p>
            <a:pPr marL="0" indent="0">
              <a:buNone/>
            </a:pPr>
            <a:r>
              <a:rPr lang="en-IN" dirty="0"/>
              <a:t>	-Less Scalable</a:t>
            </a:r>
          </a:p>
          <a:p>
            <a:endParaRPr lang="en-US" dirty="0"/>
          </a:p>
          <a:p>
            <a:pPr marL="0" indent="0">
              <a:buNone/>
            </a:pPr>
            <a:r>
              <a:rPr lang="en-US" dirty="0"/>
              <a:t>		</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7" dur="200"/>
                                        <p:tgtEl>
                                          <p:spTgt spid="2">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
                                        <p:tgtEl>
                                          <p:spTgt spid="7"/>
                                        </p:tgtEl>
                                      </p:cBhvr>
                                    </p:animEffect>
                                    <p:anim calcmode="lin" valueType="num">
                                      <p:cBhvr>
                                        <p:cTn id="13" dur="200" fill="hold"/>
                                        <p:tgtEl>
                                          <p:spTgt spid="7"/>
                                        </p:tgtEl>
                                        <p:attrNameLst>
                                          <p:attrName>ppt_x</p:attrName>
                                        </p:attrNameLst>
                                      </p:cBhvr>
                                      <p:tavLst>
                                        <p:tav tm="0">
                                          <p:val>
                                            <p:strVal val="#ppt_x"/>
                                          </p:val>
                                        </p:tav>
                                        <p:tav tm="100000">
                                          <p:val>
                                            <p:strVal val="#ppt_x"/>
                                          </p:val>
                                        </p:tav>
                                      </p:tavLst>
                                    </p:anim>
                                    <p:anim calcmode="lin" valueType="num">
                                      <p:cBhvr>
                                        <p:cTn id="14" dur="2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9" dur="200"/>
                                        <p:tgtEl>
                                          <p:spTgt spid="2">
                                            <p:txEl>
                                              <p:pRg st="0" end="0"/>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2" dur="200"/>
                                        <p:tgtEl>
                                          <p:spTgt spid="2">
                                            <p:txEl>
                                              <p:pRg st="1" end="1"/>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5" dur="200"/>
                                        <p:tgtEl>
                                          <p:spTgt spid="2">
                                            <p:txEl>
                                              <p:pRg st="2" end="2"/>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8" dur="200"/>
                                        <p:tgtEl>
                                          <p:spTgt spid="2">
                                            <p:txEl>
                                              <p:pRg st="3" end="3"/>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1" dur="200"/>
                                        <p:tgtEl>
                                          <p:spTgt spid="2">
                                            <p:txEl>
                                              <p:pRg st="4" end="4"/>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4" dur="200"/>
                                        <p:tgtEl>
                                          <p:spTgt spid="2">
                                            <p:txEl>
                                              <p:pRg st="5" end="5"/>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7" dur="200"/>
                                        <p:tgtEl>
                                          <p:spTgt spid="2">
                                            <p:txEl>
                                              <p:pRg st="6" end="6"/>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0" dur="200"/>
                                        <p:tgtEl>
                                          <p:spTgt spid="2">
                                            <p:txEl>
                                              <p:pRg st="7" end="7"/>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3" dur="2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191" y="13687"/>
            <a:ext cx="6094729" cy="563563"/>
          </a:xfrm>
        </p:spPr>
        <p:txBody>
          <a:bodyPr>
            <a:normAutofit fontScale="90000"/>
          </a:bodyPr>
          <a:lstStyle/>
          <a:p>
            <a:r>
              <a:rPr lang="en-IN" dirty="0">
                <a:solidFill>
                  <a:srgbClr val="FFFF00"/>
                </a:solidFill>
              </a:rPr>
              <a:t>Alternatives</a:t>
            </a:r>
          </a:p>
        </p:txBody>
      </p:sp>
      <p:sp>
        <p:nvSpPr>
          <p:cNvPr id="3" name="Content Placeholder 2"/>
          <p:cNvSpPr>
            <a:spLocks noGrp="1"/>
          </p:cNvSpPr>
          <p:nvPr>
            <p:ph idx="1"/>
          </p:nvPr>
        </p:nvSpPr>
        <p:spPr>
          <a:xfrm>
            <a:off x="790825" y="762000"/>
            <a:ext cx="11247187" cy="2362200"/>
          </a:xfrm>
        </p:spPr>
        <p:txBody>
          <a:bodyPr>
            <a:normAutofit/>
          </a:bodyPr>
          <a:lstStyle/>
          <a:p>
            <a:r>
              <a:rPr lang="en-US" sz="3200" b="1" dirty="0">
                <a:ln w="6600">
                  <a:solidFill>
                    <a:schemeClr val="accent2"/>
                  </a:solidFill>
                  <a:prstDash val="solid"/>
                </a:ln>
                <a:solidFill>
                  <a:srgbClr val="FFFFFF"/>
                </a:solidFill>
                <a:effectLst>
                  <a:outerShdw dist="38100" dir="2700000" algn="tl" rotWithShape="0">
                    <a:schemeClr val="accent2"/>
                  </a:outerShdw>
                </a:effectLst>
                <a:latin typeface="Bradley Hand ITC" panose="03070402050302030203" pitchFamily="66" charset="0"/>
              </a:rPr>
              <a:t>Fast CGI</a:t>
            </a:r>
            <a:endParaRPr lang="en-US" sz="3200" dirty="0"/>
          </a:p>
          <a:p>
            <a:pPr marL="0" indent="0">
              <a:buNone/>
            </a:pPr>
            <a:r>
              <a:rPr lang="en-US" sz="2400" dirty="0"/>
              <a:t>Fast CGI is a program that manages multiple CGI requests within a single process, saving many program instructions for each request. According to one Fast CGI </a:t>
            </a:r>
            <a:r>
              <a:rPr lang="en-US" sz="2400" dirty="0" err="1"/>
              <a:t>implementor</a:t>
            </a:r>
            <a:r>
              <a:rPr lang="en-US" sz="2400" dirty="0"/>
              <a:t>, user requests coming to a Web site can be handled 3 to 30 times faster using Fast CGI. It is a plugin to the Web server.</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Bradley Hand ITC" panose="03070402050302030203" pitchFamily="66" charset="0"/>
            </a:endParaRPr>
          </a:p>
        </p:txBody>
      </p:sp>
      <p:pic>
        <p:nvPicPr>
          <p:cNvPr id="4" name="Picture 2" descr="https://www.guru99.com/images/2013/04/popular_php_sites.jpg">
            <a:extLst>
              <a:ext uri="{FF2B5EF4-FFF2-40B4-BE49-F238E27FC236}">
                <a16:creationId xmlns:a16="http://schemas.microsoft.com/office/drawing/2014/main" id="{2556370F-BAEE-4C30-86DA-2F5884CD8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40" y="3319272"/>
            <a:ext cx="4644216"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74076" y="3308950"/>
            <a:ext cx="6172200" cy="2062103"/>
          </a:xfrm>
          <a:prstGeom prst="rect">
            <a:avLst/>
          </a:prstGeom>
          <a:noFill/>
        </p:spPr>
        <p:txBody>
          <a:bodyPr wrap="square" rtlCol="0">
            <a:spAutoFit/>
          </a:bodyPr>
          <a:lstStyle/>
          <a:p>
            <a:pPr marL="457200" indent="-457200">
              <a:buFont typeface="Arial" panose="020B0604020202020204" pitchFamily="34" charset="0"/>
              <a:buChar char="•"/>
            </a:pPr>
            <a:r>
              <a:rPr lang="en-US" sz="3200" b="1" dirty="0">
                <a:ln w="6600">
                  <a:solidFill>
                    <a:schemeClr val="accent2"/>
                  </a:solidFill>
                  <a:prstDash val="solid"/>
                </a:ln>
                <a:solidFill>
                  <a:srgbClr val="FFFFFF"/>
                </a:solidFill>
                <a:effectLst>
                  <a:outerShdw dist="38100" dir="2700000" algn="tl" rotWithShape="0">
                    <a:schemeClr val="accent2"/>
                  </a:outerShdw>
                </a:effectLst>
                <a:latin typeface="Bradley Hand ITC" panose="03070402050302030203" pitchFamily="66" charset="0"/>
              </a:rPr>
              <a:t>PHP</a:t>
            </a:r>
          </a:p>
          <a:p>
            <a:r>
              <a:rPr lang="en-US" dirty="0"/>
              <a:t>An acronym for “Hypertext Preprocessor”, PHP is an open source and free, server side scripting language, that is used to develop Static websites or Dynamic websites or Web applications.</a:t>
            </a:r>
          </a:p>
        </p:txBody>
      </p:sp>
    </p:spTree>
    <p:extLst>
      <p:ext uri="{BB962C8B-B14F-4D97-AF65-F5344CB8AC3E}">
        <p14:creationId xmlns:p14="http://schemas.microsoft.com/office/powerpoint/2010/main" val="3907016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
                                        <p:tgtEl>
                                          <p:spTgt spid="2"/>
                                        </p:tgtEl>
                                      </p:cBhvr>
                                    </p:animEffect>
                                    <p:anim calcmode="lin" valueType="num">
                                      <p:cBhvr>
                                        <p:cTn id="8" dur="200" fill="hold"/>
                                        <p:tgtEl>
                                          <p:spTgt spid="2"/>
                                        </p:tgtEl>
                                        <p:attrNameLst>
                                          <p:attrName>ppt_x</p:attrName>
                                        </p:attrNameLst>
                                      </p:cBhvr>
                                      <p:tavLst>
                                        <p:tav tm="0">
                                          <p:val>
                                            <p:strVal val="#ppt_x"/>
                                          </p:val>
                                        </p:tav>
                                        <p:tav tm="100000">
                                          <p:val>
                                            <p:strVal val="#ppt_x"/>
                                          </p:val>
                                        </p:tav>
                                      </p:tavLst>
                                    </p:anim>
                                    <p:anim calcmode="lin" valueType="num">
                                      <p:cBhvr>
                                        <p:cTn id="9" dur="2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2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2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down)">
                                      <p:cBhvr>
                                        <p:cTn id="24" dur="200"/>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9" dur="200"/>
                                        <p:tgtEl>
                                          <p:spTgt spid="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200" fill="hold"/>
                                        <p:tgtEl>
                                          <p:spTgt spid="4"/>
                                        </p:tgtEl>
                                        <p:attrNameLst>
                                          <p:attrName>ppt_w</p:attrName>
                                        </p:attrNameLst>
                                      </p:cBhvr>
                                      <p:tavLst>
                                        <p:tav tm="0">
                                          <p:val>
                                            <p:fltVal val="0"/>
                                          </p:val>
                                        </p:tav>
                                        <p:tav tm="100000">
                                          <p:val>
                                            <p:strVal val="#ppt_w"/>
                                          </p:val>
                                        </p:tav>
                                      </p:tavLst>
                                    </p:anim>
                                    <p:anim calcmode="lin" valueType="num">
                                      <p:cBhvr>
                                        <p:cTn id="35" dur="200" fill="hold"/>
                                        <p:tgtEl>
                                          <p:spTgt spid="4"/>
                                        </p:tgtEl>
                                        <p:attrNameLst>
                                          <p:attrName>ppt_h</p:attrName>
                                        </p:attrNameLst>
                                      </p:cBhvr>
                                      <p:tavLst>
                                        <p:tav tm="0">
                                          <p:val>
                                            <p:fltVal val="0"/>
                                          </p:val>
                                        </p:tav>
                                        <p:tav tm="100000">
                                          <p:val>
                                            <p:strVal val="#ppt_h"/>
                                          </p:val>
                                        </p:tav>
                                      </p:tavLst>
                                    </p:anim>
                                    <p:animEffect transition="in" filter="fade">
                                      <p:cBhvr>
                                        <p:cTn id="36"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E930D-EAE2-49CF-87FB-54B1F0862345}"/>
              </a:ext>
            </a:extLst>
          </p:cNvPr>
          <p:cNvSpPr>
            <a:spLocks noGrp="1"/>
          </p:cNvSpPr>
          <p:nvPr>
            <p:ph type="title"/>
          </p:nvPr>
        </p:nvSpPr>
        <p:spPr>
          <a:xfrm>
            <a:off x="822665" y="12357"/>
            <a:ext cx="10360501" cy="584200"/>
          </a:xfrm>
        </p:spPr>
        <p:txBody>
          <a:bodyPr/>
          <a:lstStyle/>
          <a:p>
            <a:r>
              <a:rPr lang="en-US" sz="3200" dirty="0">
                <a:solidFill>
                  <a:srgbClr val="FFFF00"/>
                </a:solidFill>
              </a:rPr>
              <a:t>Difference between PHP &amp; CGI</a:t>
            </a:r>
          </a:p>
        </p:txBody>
      </p:sp>
      <p:graphicFrame>
        <p:nvGraphicFramePr>
          <p:cNvPr id="11" name="Diagram 10">
            <a:extLst>
              <a:ext uri="{FF2B5EF4-FFF2-40B4-BE49-F238E27FC236}">
                <a16:creationId xmlns:a16="http://schemas.microsoft.com/office/drawing/2014/main" id="{D5981C5D-B4C1-432B-B738-4858C189D58F}"/>
              </a:ext>
            </a:extLst>
          </p:cNvPr>
          <p:cNvGraphicFramePr/>
          <p:nvPr>
            <p:extLst>
              <p:ext uri="{D42A27DB-BD31-4B8C-83A1-F6EECF244321}">
                <p14:modId xmlns:p14="http://schemas.microsoft.com/office/powerpoint/2010/main" val="230298378"/>
              </p:ext>
            </p:extLst>
          </p:nvPr>
        </p:nvGraphicFramePr>
        <p:xfrm>
          <a:off x="1366317" y="1032164"/>
          <a:ext cx="9273198" cy="5245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45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
                                        <p:tgtEl>
                                          <p:spTgt spid="2"/>
                                        </p:tgtEl>
                                      </p:cBhvr>
                                    </p:animEffect>
                                    <p:anim calcmode="lin" valueType="num">
                                      <p:cBhvr>
                                        <p:cTn id="8" dur="200" fill="hold"/>
                                        <p:tgtEl>
                                          <p:spTgt spid="2"/>
                                        </p:tgtEl>
                                        <p:attrNameLst>
                                          <p:attrName>ppt_x</p:attrName>
                                        </p:attrNameLst>
                                      </p:cBhvr>
                                      <p:tavLst>
                                        <p:tav tm="0">
                                          <p:val>
                                            <p:strVal val="#ppt_x"/>
                                          </p:val>
                                        </p:tav>
                                        <p:tav tm="100000">
                                          <p:val>
                                            <p:strVal val="#ppt_x"/>
                                          </p:val>
                                        </p:tav>
                                      </p:tavLst>
                                    </p:anim>
                                    <p:anim calcmode="lin" valueType="num">
                                      <p:cBhvr>
                                        <p:cTn id="9" dur="2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1">
                                            <p:graphicEl>
                                              <a:dgm id="{2208A4B0-A8D2-4462-9421-CD251242CFD7}"/>
                                            </p:graphicEl>
                                          </p:spTgt>
                                        </p:tgtEl>
                                        <p:attrNameLst>
                                          <p:attrName>style.visibility</p:attrName>
                                        </p:attrNameLst>
                                      </p:cBhvr>
                                      <p:to>
                                        <p:strVal val="visible"/>
                                      </p:to>
                                    </p:set>
                                    <p:animEffect transition="in" filter="wipe(up)">
                                      <p:cBhvr>
                                        <p:cTn id="14" dur="500"/>
                                        <p:tgtEl>
                                          <p:spTgt spid="11">
                                            <p:graphicEl>
                                              <a:dgm id="{2208A4B0-A8D2-4462-9421-CD251242CFD7}"/>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1">
                                            <p:graphicEl>
                                              <a:dgm id="{85195EAF-F819-4EA9-91CC-32B29122AEFE}"/>
                                            </p:graphicEl>
                                          </p:spTgt>
                                        </p:tgtEl>
                                        <p:attrNameLst>
                                          <p:attrName>style.visibility</p:attrName>
                                        </p:attrNameLst>
                                      </p:cBhvr>
                                      <p:to>
                                        <p:strVal val="visible"/>
                                      </p:to>
                                    </p:set>
                                    <p:animEffect transition="in" filter="wipe(up)">
                                      <p:cBhvr>
                                        <p:cTn id="19" dur="500"/>
                                        <p:tgtEl>
                                          <p:spTgt spid="11">
                                            <p:graphicEl>
                                              <a:dgm id="{85195EAF-F819-4EA9-91CC-32B29122AEFE}"/>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graphicEl>
                                              <a:dgm id="{67EC88F5-FBF7-49D2-B46E-2F6651513CD6}"/>
                                            </p:graphicEl>
                                          </p:spTgt>
                                        </p:tgtEl>
                                        <p:attrNameLst>
                                          <p:attrName>style.visibility</p:attrName>
                                        </p:attrNameLst>
                                      </p:cBhvr>
                                      <p:to>
                                        <p:strVal val="visible"/>
                                      </p:to>
                                    </p:set>
                                    <p:animEffect transition="in" filter="wipe(up)">
                                      <p:cBhvr>
                                        <p:cTn id="24" dur="500"/>
                                        <p:tgtEl>
                                          <p:spTgt spid="11">
                                            <p:graphicEl>
                                              <a:dgm id="{67EC88F5-FBF7-49D2-B46E-2F6651513CD6}"/>
                                            </p:graphic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1">
                                            <p:graphicEl>
                                              <a:dgm id="{F76BC54D-DE5D-46D3-8C2E-4F547CC4A3D0}"/>
                                            </p:graphicEl>
                                          </p:spTgt>
                                        </p:tgtEl>
                                        <p:attrNameLst>
                                          <p:attrName>style.visibility</p:attrName>
                                        </p:attrNameLst>
                                      </p:cBhvr>
                                      <p:to>
                                        <p:strVal val="visible"/>
                                      </p:to>
                                    </p:set>
                                    <p:animEffect transition="in" filter="wipe(up)">
                                      <p:cBhvr>
                                        <p:cTn id="27" dur="500"/>
                                        <p:tgtEl>
                                          <p:spTgt spid="11">
                                            <p:graphicEl>
                                              <a:dgm id="{F76BC54D-DE5D-46D3-8C2E-4F547CC4A3D0}"/>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graphicEl>
                                              <a:dgm id="{38E26824-636E-42C0-86D1-6091FADE9F74}"/>
                                            </p:graphicEl>
                                          </p:spTgt>
                                        </p:tgtEl>
                                        <p:attrNameLst>
                                          <p:attrName>style.visibility</p:attrName>
                                        </p:attrNameLst>
                                      </p:cBhvr>
                                      <p:to>
                                        <p:strVal val="visible"/>
                                      </p:to>
                                    </p:set>
                                    <p:animEffect transition="in" filter="wipe(up)">
                                      <p:cBhvr>
                                        <p:cTn id="32" dur="500"/>
                                        <p:tgtEl>
                                          <p:spTgt spid="11">
                                            <p:graphicEl>
                                              <a:dgm id="{38E26824-636E-42C0-86D1-6091FADE9F74}"/>
                                            </p:graphic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1">
                                            <p:graphicEl>
                                              <a:dgm id="{C3F57F28-3E68-4816-9A58-9031CE88B862}"/>
                                            </p:graphicEl>
                                          </p:spTgt>
                                        </p:tgtEl>
                                        <p:attrNameLst>
                                          <p:attrName>style.visibility</p:attrName>
                                        </p:attrNameLst>
                                      </p:cBhvr>
                                      <p:to>
                                        <p:strVal val="visible"/>
                                      </p:to>
                                    </p:set>
                                    <p:animEffect transition="in" filter="wipe(up)">
                                      <p:cBhvr>
                                        <p:cTn id="35" dur="500"/>
                                        <p:tgtEl>
                                          <p:spTgt spid="11">
                                            <p:graphicEl>
                                              <a:dgm id="{C3F57F28-3E68-4816-9A58-9031CE88B862}"/>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1">
                                            <p:graphicEl>
                                              <a:dgm id="{425BF1D9-AD6F-4288-AB6D-19F242D84C82}"/>
                                            </p:graphicEl>
                                          </p:spTgt>
                                        </p:tgtEl>
                                        <p:attrNameLst>
                                          <p:attrName>style.visibility</p:attrName>
                                        </p:attrNameLst>
                                      </p:cBhvr>
                                      <p:to>
                                        <p:strVal val="visible"/>
                                      </p:to>
                                    </p:set>
                                    <p:animEffect transition="in" filter="wipe(up)">
                                      <p:cBhvr>
                                        <p:cTn id="40" dur="500"/>
                                        <p:tgtEl>
                                          <p:spTgt spid="11">
                                            <p:graphicEl>
                                              <a:dgm id="{425BF1D9-AD6F-4288-AB6D-19F242D84C82}"/>
                                            </p:graphic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1">
                                            <p:graphicEl>
                                              <a:dgm id="{318BADFF-3561-40FC-9593-667589A7866E}"/>
                                            </p:graphicEl>
                                          </p:spTgt>
                                        </p:tgtEl>
                                        <p:attrNameLst>
                                          <p:attrName>style.visibility</p:attrName>
                                        </p:attrNameLst>
                                      </p:cBhvr>
                                      <p:to>
                                        <p:strVal val="visible"/>
                                      </p:to>
                                    </p:set>
                                    <p:animEffect transition="in" filter="wipe(up)">
                                      <p:cBhvr>
                                        <p:cTn id="43" dur="500"/>
                                        <p:tgtEl>
                                          <p:spTgt spid="11">
                                            <p:graphicEl>
                                              <a:dgm id="{318BADFF-3561-40FC-9593-667589A7866E}"/>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1">
                                            <p:graphicEl>
                                              <a:dgm id="{96582A9D-11E8-44E0-BA51-735683A6A2A1}"/>
                                            </p:graphicEl>
                                          </p:spTgt>
                                        </p:tgtEl>
                                        <p:attrNameLst>
                                          <p:attrName>style.visibility</p:attrName>
                                        </p:attrNameLst>
                                      </p:cBhvr>
                                      <p:to>
                                        <p:strVal val="visible"/>
                                      </p:to>
                                    </p:set>
                                    <p:animEffect transition="in" filter="wipe(up)">
                                      <p:cBhvr>
                                        <p:cTn id="48" dur="500"/>
                                        <p:tgtEl>
                                          <p:spTgt spid="11">
                                            <p:graphicEl>
                                              <a:dgm id="{96582A9D-11E8-44E0-BA51-735683A6A2A1}"/>
                                            </p:graphicEl>
                                          </p:spTgt>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1">
                                            <p:graphicEl>
                                              <a:dgm id="{2EF05A29-8DEC-4500-9873-92414E258073}"/>
                                            </p:graphicEl>
                                          </p:spTgt>
                                        </p:tgtEl>
                                        <p:attrNameLst>
                                          <p:attrName>style.visibility</p:attrName>
                                        </p:attrNameLst>
                                      </p:cBhvr>
                                      <p:to>
                                        <p:strVal val="visible"/>
                                      </p:to>
                                    </p:set>
                                    <p:animEffect transition="in" filter="wipe(up)">
                                      <p:cBhvr>
                                        <p:cTn id="51" dur="500"/>
                                        <p:tgtEl>
                                          <p:spTgt spid="11">
                                            <p:graphicEl>
                                              <a:dgm id="{2EF05A29-8DEC-4500-9873-92414E25807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1" grpId="0">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6AF3-31D0-4A90-BF9F-FCE84A2C880B}"/>
              </a:ext>
            </a:extLst>
          </p:cNvPr>
          <p:cNvSpPr>
            <a:spLocks noGrp="1"/>
          </p:cNvSpPr>
          <p:nvPr>
            <p:ph type="title"/>
          </p:nvPr>
        </p:nvSpPr>
        <p:spPr>
          <a:xfrm>
            <a:off x="836612" y="14416"/>
            <a:ext cx="10209450" cy="687753"/>
          </a:xfrm>
        </p:spPr>
        <p:txBody>
          <a:bodyPr/>
          <a:lstStyle/>
          <a:p>
            <a:r>
              <a:rPr lang="en-US" sz="3200" dirty="0">
                <a:solidFill>
                  <a:srgbClr val="FFFF00"/>
                </a:solidFill>
              </a:rPr>
              <a:t>Javascript</a:t>
            </a:r>
          </a:p>
        </p:txBody>
      </p:sp>
      <p:sp>
        <p:nvSpPr>
          <p:cNvPr id="3" name="Content Placeholder 2">
            <a:extLst>
              <a:ext uri="{FF2B5EF4-FFF2-40B4-BE49-F238E27FC236}">
                <a16:creationId xmlns:a16="http://schemas.microsoft.com/office/drawing/2014/main" id="{F84A87B5-8C21-442F-BC5C-E21363A12E75}"/>
              </a:ext>
            </a:extLst>
          </p:cNvPr>
          <p:cNvSpPr>
            <a:spLocks noGrp="1"/>
          </p:cNvSpPr>
          <p:nvPr>
            <p:ph idx="1"/>
          </p:nvPr>
        </p:nvSpPr>
        <p:spPr>
          <a:xfrm>
            <a:off x="533698" y="607768"/>
            <a:ext cx="11483074" cy="2226383"/>
          </a:xfrm>
        </p:spPr>
        <p:txBody>
          <a:bodyPr>
            <a:noAutofit/>
          </a:bodyPr>
          <a:lstStyle/>
          <a:p>
            <a:r>
              <a:rPr lang="en-US" sz="2200" dirty="0"/>
              <a:t>It is a programming language, supported by almost every web browsers. Primarily used to enhance web pages to provide for a more user friendly experience. These include dynamically updating web pages, user interface enhancements such as menus and dialogue boxes, animations, 2D and 3D graphics, interactive maps, video players, and more. </a:t>
            </a:r>
          </a:p>
        </p:txBody>
      </p:sp>
      <p:sp>
        <p:nvSpPr>
          <p:cNvPr id="4" name="Title 1">
            <a:extLst>
              <a:ext uri="{FF2B5EF4-FFF2-40B4-BE49-F238E27FC236}">
                <a16:creationId xmlns:a16="http://schemas.microsoft.com/office/drawing/2014/main" id="{3E7516D7-115D-437E-AAF6-563BE4026376}"/>
              </a:ext>
            </a:extLst>
          </p:cNvPr>
          <p:cNvSpPr txBox="1">
            <a:spLocks/>
          </p:cNvSpPr>
          <p:nvPr/>
        </p:nvSpPr>
        <p:spPr>
          <a:xfrm>
            <a:off x="818548" y="2202414"/>
            <a:ext cx="10209450" cy="532542"/>
          </a:xfrm>
          <a:prstGeom prst="rect">
            <a:avLst/>
          </a:prstGeom>
        </p:spPr>
        <p:txBody>
          <a:bodyPr vert="horz" lIns="121899" tIns="60949" rIns="121899" bIns="60949" rtlCol="0" anchor="b">
            <a:normAutofit lnSpcReduction="1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3200" dirty="0">
                <a:solidFill>
                  <a:srgbClr val="FFFF00"/>
                </a:solidFill>
              </a:rPr>
              <a:t>Java Servlets</a:t>
            </a:r>
          </a:p>
        </p:txBody>
      </p:sp>
      <p:sp>
        <p:nvSpPr>
          <p:cNvPr id="5" name="TextBox 4">
            <a:extLst>
              <a:ext uri="{FF2B5EF4-FFF2-40B4-BE49-F238E27FC236}">
                <a16:creationId xmlns:a16="http://schemas.microsoft.com/office/drawing/2014/main" id="{25D74E3C-DD7E-43B6-B209-9EDCDD3BDD2A}"/>
              </a:ext>
            </a:extLst>
          </p:cNvPr>
          <p:cNvSpPr txBox="1"/>
          <p:nvPr/>
        </p:nvSpPr>
        <p:spPr>
          <a:xfrm>
            <a:off x="533698" y="2669078"/>
            <a:ext cx="11483074" cy="1107996"/>
          </a:xfrm>
          <a:prstGeom prst="rect">
            <a:avLst/>
          </a:prstGeom>
          <a:noFill/>
        </p:spPr>
        <p:txBody>
          <a:bodyPr wrap="square" rtlCol="0">
            <a:spAutoFit/>
          </a:bodyPr>
          <a:lstStyle/>
          <a:p>
            <a:pPr marL="342900" indent="-342900">
              <a:buFont typeface="Arial" panose="020B0604020202020204" pitchFamily="34" charset="0"/>
              <a:buChar char="•"/>
            </a:pPr>
            <a:r>
              <a:rPr lang="en-US" sz="2200" dirty="0"/>
              <a:t>Servlets are the Java programs that runs on the Java-enabled web server or application server. </a:t>
            </a:r>
          </a:p>
          <a:p>
            <a:pPr marL="342900" indent="-342900">
              <a:buFont typeface="Arial" panose="020B0604020202020204" pitchFamily="34" charset="0"/>
              <a:buChar char="•"/>
            </a:pPr>
            <a:r>
              <a:rPr lang="en-US" sz="2200" dirty="0"/>
              <a:t>Used to handle the request obtained from the web server, process the request, produce the response, then send response back to the web server.</a:t>
            </a:r>
          </a:p>
        </p:txBody>
      </p:sp>
      <p:sp>
        <p:nvSpPr>
          <p:cNvPr id="6" name="Title 1">
            <a:extLst>
              <a:ext uri="{FF2B5EF4-FFF2-40B4-BE49-F238E27FC236}">
                <a16:creationId xmlns:a16="http://schemas.microsoft.com/office/drawing/2014/main" id="{B9DE642B-E56B-4DC1-9C9D-8991BC072C0C}"/>
              </a:ext>
            </a:extLst>
          </p:cNvPr>
          <p:cNvSpPr txBox="1">
            <a:spLocks/>
          </p:cNvSpPr>
          <p:nvPr/>
        </p:nvSpPr>
        <p:spPr>
          <a:xfrm>
            <a:off x="818548" y="4177861"/>
            <a:ext cx="10456993" cy="557997"/>
          </a:xfrm>
          <a:prstGeom prst="rect">
            <a:avLst/>
          </a:prstGeom>
        </p:spPr>
        <p:txBody>
          <a:bodyPr vert="horz" lIns="121899" tIns="60949" rIns="121899" bIns="60949" rtlCol="0" anchor="b">
            <a:normAutofit fontScale="97500" lnSpcReduction="1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3200" dirty="0">
                <a:solidFill>
                  <a:srgbClr val="FFFF00"/>
                </a:solidFill>
              </a:rPr>
              <a:t>JSP (Java Server Pages</a:t>
            </a:r>
            <a:r>
              <a:rPr lang="en-US" sz="3300" dirty="0">
                <a:solidFill>
                  <a:srgbClr val="FFFF00"/>
                </a:solidFill>
              </a:rPr>
              <a:t>)</a:t>
            </a:r>
          </a:p>
        </p:txBody>
      </p:sp>
      <p:sp>
        <p:nvSpPr>
          <p:cNvPr id="7" name="Content Placeholder 2">
            <a:extLst>
              <a:ext uri="{FF2B5EF4-FFF2-40B4-BE49-F238E27FC236}">
                <a16:creationId xmlns:a16="http://schemas.microsoft.com/office/drawing/2014/main" id="{615EAB12-A09D-4803-944E-2066C39519F1}"/>
              </a:ext>
            </a:extLst>
          </p:cNvPr>
          <p:cNvSpPr txBox="1">
            <a:spLocks/>
          </p:cNvSpPr>
          <p:nvPr/>
        </p:nvSpPr>
        <p:spPr>
          <a:xfrm>
            <a:off x="533698" y="4743722"/>
            <a:ext cx="11391658" cy="1960500"/>
          </a:xfrm>
          <a:prstGeom prst="rect">
            <a:avLst/>
          </a:prstGeom>
        </p:spPr>
        <p:txBody>
          <a:bodyPr vert="horz" lIns="121899" tIns="60949" rIns="121899" bIns="60949" rtlCol="0">
            <a:normAutofit fontScale="92500" lnSpcReduction="1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t>It’s a text document, contains two types of text: static data, expressed in any text-based format (such as HTML), and JSP elements, which construct dynamic content. </a:t>
            </a:r>
          </a:p>
          <a:p>
            <a:r>
              <a:rPr lang="en-US" sz="2400" dirty="0"/>
              <a:t>It’s used to create web application just like Servlet technology. </a:t>
            </a:r>
          </a:p>
          <a:p>
            <a:r>
              <a:rPr lang="en-US" sz="2400" dirty="0"/>
              <a:t>Works as an extension to Servlet because it provides more functionality than servlet such as expression language, JSTL, etc.</a:t>
            </a:r>
          </a:p>
        </p:txBody>
      </p:sp>
    </p:spTree>
    <p:extLst>
      <p:ext uri="{BB962C8B-B14F-4D97-AF65-F5344CB8AC3E}">
        <p14:creationId xmlns:p14="http://schemas.microsoft.com/office/powerpoint/2010/main" val="264409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
                                        <p:tgtEl>
                                          <p:spTgt spid="2"/>
                                        </p:tgtEl>
                                      </p:cBhvr>
                                    </p:animEffect>
                                    <p:anim calcmode="lin" valueType="num">
                                      <p:cBhvr>
                                        <p:cTn id="8" dur="200" fill="hold"/>
                                        <p:tgtEl>
                                          <p:spTgt spid="2"/>
                                        </p:tgtEl>
                                        <p:attrNameLst>
                                          <p:attrName>ppt_x</p:attrName>
                                        </p:attrNameLst>
                                      </p:cBhvr>
                                      <p:tavLst>
                                        <p:tav tm="0">
                                          <p:val>
                                            <p:strVal val="#ppt_x"/>
                                          </p:val>
                                        </p:tav>
                                        <p:tav tm="100000">
                                          <p:val>
                                            <p:strVal val="#ppt_x"/>
                                          </p:val>
                                        </p:tav>
                                      </p:tavLst>
                                    </p:anim>
                                    <p:anim calcmode="lin" valueType="num">
                                      <p:cBhvr>
                                        <p:cTn id="9" dur="2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2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9" dur="2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200"/>
                                        <p:tgtEl>
                                          <p:spTgt spid="4">
                                            <p:txEl>
                                              <p:pRg st="0" end="0"/>
                                            </p:txEl>
                                          </p:spTgt>
                                        </p:tgtEl>
                                      </p:cBhvr>
                                    </p:animEffect>
                                    <p:anim calcmode="lin" valueType="num">
                                      <p:cBhvr>
                                        <p:cTn id="25" dur="2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6" dur="200" fill="hold"/>
                                        <p:tgtEl>
                                          <p:spTgt spid="4">
                                            <p:txEl>
                                              <p:pRg st="0" end="0"/>
                                            </p:txEl>
                                          </p:spTgt>
                                        </p:tgtEl>
                                        <p:attrNameLst>
                                          <p:attrName>ppt_y</p:attrName>
                                        </p:attrNameLst>
                                      </p:cBhvr>
                                      <p:tavLst>
                                        <p:tav tm="0">
                                          <p:val>
                                            <p:strVal val="#ppt_y+.1"/>
                                          </p:val>
                                        </p:tav>
                                        <p:tav tm="100000">
                                          <p:val>
                                            <p:strVal val="#ppt_y"/>
                                          </p:val>
                                        </p:tav>
                                      </p:tavLst>
                                    </p:anim>
                                  </p:childTnLst>
                                </p:cTn>
                              </p:par>
                              <p:par>
                                <p:cTn id="27" presetID="14" presetClass="entr" presetSubtype="1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9" dur="2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randombar(horizontal)">
                                      <p:cBhvr>
                                        <p:cTn id="34" dur="200"/>
                                        <p:tgtEl>
                                          <p:spTgt spid="7">
                                            <p:txEl>
                                              <p:pRg st="0" end="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37" dur="200"/>
                                        <p:tgtEl>
                                          <p:spTgt spid="7">
                                            <p:txEl>
                                              <p:pRg st="1" end="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7">
                                            <p:txEl>
                                              <p:pRg st="2" end="2"/>
                                            </p:txEl>
                                          </p:spTgt>
                                        </p:tgtEl>
                                        <p:attrNameLst>
                                          <p:attrName>style.visibility</p:attrName>
                                        </p:attrNameLst>
                                      </p:cBhvr>
                                      <p:to>
                                        <p:strVal val="visible"/>
                                      </p:to>
                                    </p:set>
                                    <p:animEffect transition="in" filter="randombar(horizontal)">
                                      <p:cBhvr>
                                        <p:cTn id="40" dur="200"/>
                                        <p:tgtEl>
                                          <p:spTgt spid="7">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Effect transition="in" filter="fade">
                                      <p:cBhvr>
                                        <p:cTn id="45" dur="200"/>
                                        <p:tgtEl>
                                          <p:spTgt spid="6">
                                            <p:txEl>
                                              <p:pRg st="0" end="0"/>
                                            </p:txEl>
                                          </p:spTgt>
                                        </p:tgtEl>
                                      </p:cBhvr>
                                    </p:animEffect>
                                    <p:anim calcmode="lin" valueType="num">
                                      <p:cBhvr>
                                        <p:cTn id="46" dur="2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7" dur="2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61" y="20595"/>
            <a:ext cx="10360501" cy="563563"/>
          </a:xfrm>
        </p:spPr>
        <p:txBody>
          <a:bodyPr>
            <a:normAutofit fontScale="90000"/>
          </a:bodyPr>
          <a:lstStyle/>
          <a:p>
            <a:r>
              <a:rPr lang="en-IN" dirty="0">
                <a:solidFill>
                  <a:srgbClr val="FFFF00"/>
                </a:solidFill>
              </a:rPr>
              <a:t>MVC Component Model Implemented in JAVA</a:t>
            </a:r>
          </a:p>
        </p:txBody>
      </p:sp>
      <p:sp>
        <p:nvSpPr>
          <p:cNvPr id="3" name="Content Placeholder 2"/>
          <p:cNvSpPr>
            <a:spLocks noGrp="1"/>
          </p:cNvSpPr>
          <p:nvPr>
            <p:ph sz="half" idx="1"/>
          </p:nvPr>
        </p:nvSpPr>
        <p:spPr>
          <a:xfrm>
            <a:off x="990284" y="805248"/>
            <a:ext cx="9599929" cy="1328352"/>
          </a:xfrm>
        </p:spPr>
        <p:txBody>
          <a:bodyPr/>
          <a:lstStyle/>
          <a:p>
            <a:pPr marL="0" indent="0">
              <a:buNone/>
            </a:pPr>
            <a:r>
              <a:rPr lang="en-IN" dirty="0"/>
              <a:t>When MVC (Model-View-Controller) based web-application design pattern is implemented in JAVA, we use the components like </a:t>
            </a:r>
            <a:r>
              <a:rPr lang="en-IN" dirty="0">
                <a:solidFill>
                  <a:srgbClr val="FFFF00"/>
                </a:solidFill>
              </a:rPr>
              <a:t>JavaScript</a:t>
            </a:r>
            <a:r>
              <a:rPr lang="en-IN" dirty="0"/>
              <a:t>, </a:t>
            </a:r>
            <a:r>
              <a:rPr lang="en-IN" dirty="0">
                <a:solidFill>
                  <a:srgbClr val="FFFF00"/>
                </a:solidFill>
              </a:rPr>
              <a:t>Servlet</a:t>
            </a:r>
            <a:r>
              <a:rPr lang="en-IN" dirty="0"/>
              <a:t> and </a:t>
            </a:r>
            <a:r>
              <a:rPr lang="en-IN" dirty="0">
                <a:solidFill>
                  <a:srgbClr val="FFFF00"/>
                </a:solidFill>
              </a:rPr>
              <a:t>JSP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612" y="2590800"/>
            <a:ext cx="8839200" cy="3429001"/>
          </a:xfrm>
          <a:prstGeom prst="rect">
            <a:avLst/>
          </a:prstGeom>
        </p:spPr>
      </p:pic>
    </p:spTree>
    <p:extLst>
      <p:ext uri="{BB962C8B-B14F-4D97-AF65-F5344CB8AC3E}">
        <p14:creationId xmlns:p14="http://schemas.microsoft.com/office/powerpoint/2010/main" val="12932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 fill="hold"/>
                                        <p:tgtEl>
                                          <p:spTgt spid="2"/>
                                        </p:tgtEl>
                                        <p:attrNameLst>
                                          <p:attrName>ppt_x</p:attrName>
                                        </p:attrNameLst>
                                      </p:cBhvr>
                                      <p:tavLst>
                                        <p:tav tm="0">
                                          <p:val>
                                            <p:strVal val="#ppt_x"/>
                                          </p:val>
                                        </p:tav>
                                        <p:tav tm="100000">
                                          <p:val>
                                            <p:strVal val="#ppt_x"/>
                                          </p:val>
                                        </p:tav>
                                      </p:tavLst>
                                    </p:anim>
                                    <p:anim calcmode="lin" valueType="num">
                                      <p:cBhvr additive="base">
                                        <p:cTn id="8" dur="2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2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200" fill="hold"/>
                                        <p:tgtEl>
                                          <p:spTgt spid="5"/>
                                        </p:tgtEl>
                                        <p:attrNameLst>
                                          <p:attrName>ppt_w</p:attrName>
                                        </p:attrNameLst>
                                      </p:cBhvr>
                                      <p:tavLst>
                                        <p:tav tm="0">
                                          <p:val>
                                            <p:fltVal val="0"/>
                                          </p:val>
                                        </p:tav>
                                        <p:tav tm="100000">
                                          <p:val>
                                            <p:strVal val="#ppt_w"/>
                                          </p:val>
                                        </p:tav>
                                      </p:tavLst>
                                    </p:anim>
                                    <p:anim calcmode="lin" valueType="num">
                                      <p:cBhvr>
                                        <p:cTn id="19" dur="200" fill="hold"/>
                                        <p:tgtEl>
                                          <p:spTgt spid="5"/>
                                        </p:tgtEl>
                                        <p:attrNameLst>
                                          <p:attrName>ppt_h</p:attrName>
                                        </p:attrNameLst>
                                      </p:cBhvr>
                                      <p:tavLst>
                                        <p:tav tm="0">
                                          <p:val>
                                            <p:fltVal val="0"/>
                                          </p:val>
                                        </p:tav>
                                        <p:tav tm="100000">
                                          <p:val>
                                            <p:strVal val="#ppt_h"/>
                                          </p:val>
                                        </p:tav>
                                      </p:tavLst>
                                    </p:anim>
                                    <p:animEffect transition="in" filter="fade">
                                      <p:cBhvr>
                                        <p:cTn id="20" dur="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2132</TotalTime>
  <Words>648</Words>
  <Application>Microsoft Office PowerPoint</Application>
  <PresentationFormat>Custom</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Bradley Hand ITC</vt:lpstr>
      <vt:lpstr>Calibri</vt:lpstr>
      <vt:lpstr>Chiller</vt:lpstr>
      <vt:lpstr>Comic Sans MS</vt:lpstr>
      <vt:lpstr>Tech 16x9</vt:lpstr>
      <vt:lpstr>“CGI is an “ancient” technology. Is CGI obsolete? What are the possible alternatives to CGI? At the very least you should explain what is Fast CGI, what is PHP, what is the difference between PHP and CGI. You should also explain clearly what is Javascript, Java Servlets, JSP, what exactly are their differences and emphasize on explaining server-side and browser-side applications.”</vt:lpstr>
      <vt:lpstr>Contents</vt:lpstr>
      <vt:lpstr>What is CGI?</vt:lpstr>
      <vt:lpstr>PowerPoint Presentation</vt:lpstr>
      <vt:lpstr>Is CGI obsolete now?</vt:lpstr>
      <vt:lpstr>Alternatives</vt:lpstr>
      <vt:lpstr>Difference between PHP &amp; CGI</vt:lpstr>
      <vt:lpstr>Javascript</vt:lpstr>
      <vt:lpstr>MVC Component Model Implemented in JAVA</vt:lpstr>
      <vt:lpstr>Client Side and Server Side 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4</dc:title>
  <dc:creator>LAKSHYA SAHAI</dc:creator>
  <cp:lastModifiedBy>LAKSHYA SAHAI</cp:lastModifiedBy>
  <cp:revision>50</cp:revision>
  <dcterms:created xsi:type="dcterms:W3CDTF">2018-11-20T19:38:54Z</dcterms:created>
  <dcterms:modified xsi:type="dcterms:W3CDTF">2018-11-23T01:08:58Z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