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88" r:id="rId3"/>
    <p:sldId id="294" r:id="rId4"/>
    <p:sldId id="301" r:id="rId5"/>
    <p:sldId id="302" r:id="rId6"/>
    <p:sldId id="297" r:id="rId7"/>
    <p:sldId id="311" r:id="rId8"/>
    <p:sldId id="308" r:id="rId9"/>
    <p:sldId id="303" r:id="rId10"/>
    <p:sldId id="304" r:id="rId11"/>
    <p:sldId id="314" r:id="rId12"/>
    <p:sldId id="315" r:id="rId13"/>
    <p:sldId id="313" r:id="rId14"/>
    <p:sldId id="316" r:id="rId15"/>
    <p:sldId id="317" r:id="rId16"/>
    <p:sldId id="305" r:id="rId17"/>
    <p:sldId id="306" r:id="rId18"/>
    <p:sldId id="318" r:id="rId19"/>
    <p:sldId id="312" r:id="rId20"/>
    <p:sldId id="319" r:id="rId21"/>
    <p:sldId id="298" r:id="rId22"/>
  </p:sldIdLst>
  <p:sldSz cx="9144000" cy="5143500" type="screen16x9"/>
  <p:notesSz cx="6858000" cy="9144000"/>
  <p:embeddedFontLst>
    <p:embeddedFont>
      <p:font typeface="DokChampa" panose="020B0604020202020204" charset="-34"/>
      <p:regular r:id="rId24"/>
    </p:embeddedFont>
    <p:embeddedFont>
      <p:font typeface="Roboto" panose="02000000000000000000" pitchFamily="2" charset="0"/>
      <p:regular r:id="rId25"/>
      <p:bold r:id="rId26"/>
      <p:italic r:id="rId27"/>
      <p:boldItalic r:id="rId28"/>
    </p:embeddedFont>
    <p:embeddedFont>
      <p:font typeface="Dosis"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8538A3-4081-47D5-9422-531A5D2E31AC}">
  <a:tblStyle styleId="{ED8538A3-4081-47D5-9422-531A5D2E31A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9610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wrap="square"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wrap="square"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wrap="square"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wrap="square"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5.png"/><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1.png"/><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4.png"/><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28475" y="0"/>
            <a:ext cx="5238600" cy="4020000"/>
          </a:xfrm>
          <a:prstGeom prst="rect">
            <a:avLst/>
          </a:prstGeom>
        </p:spPr>
        <p:txBody>
          <a:bodyPr wrap="square" lIns="91425" tIns="91425" rIns="91425" bIns="91425" anchor="b" anchorCtr="0">
            <a:noAutofit/>
          </a:bodyPr>
          <a:lstStyle/>
          <a:p>
            <a:pPr lvl="0">
              <a:spcBef>
                <a:spcPts val="0"/>
              </a:spcBef>
              <a:buNone/>
            </a:pPr>
            <a:r>
              <a:rPr lang="en-IN" dirty="0" smtClean="0"/>
              <a:t>NETFLIX STOCK </a:t>
            </a:r>
            <a:r>
              <a:rPr lang="en-IN" dirty="0"/>
              <a:t>PRICE PREDICTION</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10</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DIFFERENCING</a:t>
            </a: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6" name="TextBox 5">
            <a:extLst>
              <a:ext uri="{FF2B5EF4-FFF2-40B4-BE49-F238E27FC236}">
                <a16:creationId xmlns:a16="http://schemas.microsoft.com/office/drawing/2014/main" id="{1CCC96A9-1F24-444B-9CA2-CC30472E9A15}"/>
              </a:ext>
            </a:extLst>
          </p:cNvPr>
          <p:cNvSpPr txBox="1"/>
          <p:nvPr/>
        </p:nvSpPr>
        <p:spPr>
          <a:xfrm>
            <a:off x="914400" y="1540800"/>
            <a:ext cx="3621163" cy="338554"/>
          </a:xfrm>
          <a:prstGeom prst="rect">
            <a:avLst/>
          </a:prstGeom>
          <a:noFill/>
        </p:spPr>
        <p:txBody>
          <a:bodyPr wrap="square" rtlCol="0">
            <a:spAutoFit/>
          </a:bodyPr>
          <a:lstStyle/>
          <a:p>
            <a:r>
              <a:rPr lang="en-IN" sz="1600" dirty="0">
                <a:solidFill>
                  <a:srgbClr val="FF8700"/>
                </a:solidFill>
                <a:latin typeface="Dosis" panose="020B0604020202020204" charset="0"/>
              </a:rPr>
              <a:t>FIRST </a:t>
            </a:r>
            <a:r>
              <a:rPr lang="en-IN" sz="1600" dirty="0" smtClean="0">
                <a:solidFill>
                  <a:srgbClr val="FF8700"/>
                </a:solidFill>
                <a:latin typeface="Dosis" panose="020B0604020202020204" charset="0"/>
              </a:rPr>
              <a:t>MODEL</a:t>
            </a:r>
            <a:endParaRPr lang="en-IN" sz="1600" dirty="0"/>
          </a:p>
        </p:txBody>
      </p:sp>
      <p:sp>
        <p:nvSpPr>
          <p:cNvPr id="9" name="TextBox 8">
            <a:extLst>
              <a:ext uri="{FF2B5EF4-FFF2-40B4-BE49-F238E27FC236}">
                <a16:creationId xmlns:a16="http://schemas.microsoft.com/office/drawing/2014/main" id="{421ED50B-8802-490E-B128-7A3E749E9914}"/>
              </a:ext>
            </a:extLst>
          </p:cNvPr>
          <p:cNvSpPr txBox="1"/>
          <p:nvPr/>
        </p:nvSpPr>
        <p:spPr>
          <a:xfrm>
            <a:off x="914400" y="1963116"/>
            <a:ext cx="3486615" cy="178510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Dosis" panose="020B0604020202020204" charset="0"/>
              </a:rPr>
              <a:t>First model after all transformations and most of used variables are relevant.</a:t>
            </a:r>
          </a:p>
          <a:p>
            <a:pPr marL="285750" indent="-285750">
              <a:buFont typeface="Arial" panose="020B0604020202020204" pitchFamily="34" charset="0"/>
              <a:buChar char="•"/>
            </a:pPr>
            <a:endParaRPr lang="en-IN" sz="1600" dirty="0">
              <a:solidFill>
                <a:schemeClr val="bg1"/>
              </a:solidFill>
              <a:latin typeface="Dosis" panose="020B0604020202020204" charset="0"/>
            </a:endParaRPr>
          </a:p>
          <a:p>
            <a:pPr marL="285750" indent="-285750">
              <a:buFont typeface="Arial" panose="020B0604020202020204" pitchFamily="34" charset="0"/>
              <a:buChar char="•"/>
            </a:pPr>
            <a:r>
              <a:rPr lang="en-IN" sz="1600" dirty="0">
                <a:solidFill>
                  <a:schemeClr val="bg1"/>
                </a:solidFill>
                <a:latin typeface="Dosis" panose="020B0604020202020204" charset="0"/>
              </a:rPr>
              <a:t>Nevertheless, there are still many ways to improve it.</a:t>
            </a:r>
          </a:p>
          <a:p>
            <a:pPr marL="285750" indent="-285750">
              <a:buFont typeface="Arial" panose="020B0604020202020204" pitchFamily="34" charset="0"/>
              <a:buChar char="•"/>
            </a:pPr>
            <a:endParaRPr lang="en-IN" dirty="0">
              <a:solidFill>
                <a:schemeClr val="bg1"/>
              </a:solidFill>
              <a:latin typeface="Dosis" panose="020B0604020202020204" charset="0"/>
            </a:endParaRPr>
          </a:p>
        </p:txBody>
      </p:sp>
      <p:pic>
        <p:nvPicPr>
          <p:cNvPr id="12" name="Picture"/>
          <p:cNvPicPr/>
          <p:nvPr/>
        </p:nvPicPr>
        <p:blipFill>
          <a:blip r:embed="rId3"/>
          <a:stretch>
            <a:fillRect/>
          </a:stretch>
        </p:blipFill>
        <p:spPr bwMode="auto">
          <a:xfrm>
            <a:off x="4535563" y="731699"/>
            <a:ext cx="4484017" cy="3810563"/>
          </a:xfrm>
          <a:prstGeom prst="rect">
            <a:avLst/>
          </a:prstGeom>
          <a:noFill/>
          <a:ln w="9525">
            <a:noFill/>
            <a:headEnd/>
            <a:tailEnd/>
          </a:ln>
        </p:spPr>
      </p:pic>
    </p:spTree>
    <p:custDataLst>
      <p:tags r:id="rId1"/>
    </p:custDataLst>
    <p:extLst>
      <p:ext uri="{BB962C8B-B14F-4D97-AF65-F5344CB8AC3E}">
        <p14:creationId xmlns:p14="http://schemas.microsoft.com/office/powerpoint/2010/main" val="3179394289"/>
      </p:ext>
    </p:extLst>
  </p:cSld>
  <p:clrMapOvr>
    <a:masterClrMapping/>
  </p:clrMapOvr>
  <p:transition advTm="59603">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11</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DIFFERENCING</a:t>
            </a: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6" name="TextBox 5">
            <a:extLst>
              <a:ext uri="{FF2B5EF4-FFF2-40B4-BE49-F238E27FC236}">
                <a16:creationId xmlns:a16="http://schemas.microsoft.com/office/drawing/2014/main" id="{1CCC96A9-1F24-444B-9CA2-CC30472E9A15}"/>
              </a:ext>
            </a:extLst>
          </p:cNvPr>
          <p:cNvSpPr txBox="1"/>
          <p:nvPr/>
        </p:nvSpPr>
        <p:spPr>
          <a:xfrm>
            <a:off x="914400" y="1540800"/>
            <a:ext cx="3621163" cy="338554"/>
          </a:xfrm>
          <a:prstGeom prst="rect">
            <a:avLst/>
          </a:prstGeom>
          <a:noFill/>
        </p:spPr>
        <p:txBody>
          <a:bodyPr wrap="square" rtlCol="0">
            <a:spAutoFit/>
          </a:bodyPr>
          <a:lstStyle/>
          <a:p>
            <a:r>
              <a:rPr lang="en-IN" sz="1600" dirty="0" smtClean="0">
                <a:solidFill>
                  <a:srgbClr val="FF8700"/>
                </a:solidFill>
                <a:latin typeface="Dosis" panose="020B0604020202020204" charset="0"/>
              </a:rPr>
              <a:t>SECOND</a:t>
            </a:r>
            <a:r>
              <a:rPr lang="en-IN" sz="1600" dirty="0" smtClean="0">
                <a:solidFill>
                  <a:srgbClr val="FF8700"/>
                </a:solidFill>
                <a:latin typeface="Dosis" panose="020B0604020202020204" charset="0"/>
              </a:rPr>
              <a:t> </a:t>
            </a:r>
            <a:r>
              <a:rPr lang="en-IN" sz="1600" dirty="0">
                <a:solidFill>
                  <a:srgbClr val="FF8700"/>
                </a:solidFill>
                <a:latin typeface="Dosis" panose="020B0604020202020204" charset="0"/>
              </a:rPr>
              <a:t>MODEL</a:t>
            </a:r>
            <a:endParaRPr lang="en-IN" sz="1600" dirty="0"/>
          </a:p>
        </p:txBody>
      </p:sp>
      <p:sp>
        <p:nvSpPr>
          <p:cNvPr id="9" name="TextBox 8">
            <a:extLst>
              <a:ext uri="{FF2B5EF4-FFF2-40B4-BE49-F238E27FC236}">
                <a16:creationId xmlns:a16="http://schemas.microsoft.com/office/drawing/2014/main" id="{421ED50B-8802-490E-B128-7A3E749E9914}"/>
              </a:ext>
            </a:extLst>
          </p:cNvPr>
          <p:cNvSpPr txBox="1"/>
          <p:nvPr/>
        </p:nvSpPr>
        <p:spPr>
          <a:xfrm>
            <a:off x="914400" y="1963116"/>
            <a:ext cx="3181815" cy="800219"/>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solidFill>
                  <a:schemeClr val="bg1"/>
                </a:solidFill>
                <a:latin typeface="Dosis" panose="020B0604020202020204" charset="0"/>
              </a:rPr>
              <a:t>For yearly variations we use 2X12 Moving Average Model</a:t>
            </a:r>
            <a:endParaRPr lang="en-IN" sz="1600" dirty="0">
              <a:solidFill>
                <a:schemeClr val="bg1"/>
              </a:solidFill>
              <a:latin typeface="Dosis" panose="020B0604020202020204" charset="0"/>
            </a:endParaRPr>
          </a:p>
          <a:p>
            <a:endParaRPr lang="en-IN" dirty="0">
              <a:solidFill>
                <a:schemeClr val="bg1"/>
              </a:solidFill>
              <a:latin typeface="Dosis" panose="020B0604020202020204" charset="0"/>
            </a:endParaRPr>
          </a:p>
        </p:txBody>
      </p:sp>
      <p:pic>
        <p:nvPicPr>
          <p:cNvPr id="8" name="Picture"/>
          <p:cNvPicPr/>
          <p:nvPr/>
        </p:nvPicPr>
        <p:blipFill>
          <a:blip r:embed="rId3"/>
          <a:stretch>
            <a:fillRect/>
          </a:stretch>
        </p:blipFill>
        <p:spPr bwMode="auto">
          <a:xfrm>
            <a:off x="4348977" y="731700"/>
            <a:ext cx="4563092" cy="3695700"/>
          </a:xfrm>
          <a:prstGeom prst="rect">
            <a:avLst/>
          </a:prstGeom>
          <a:noFill/>
          <a:ln w="9525">
            <a:noFill/>
            <a:headEnd/>
            <a:tailEnd/>
          </a:ln>
        </p:spPr>
      </p:pic>
    </p:spTree>
    <p:custDataLst>
      <p:tags r:id="rId1"/>
    </p:custDataLst>
    <p:extLst>
      <p:ext uri="{BB962C8B-B14F-4D97-AF65-F5344CB8AC3E}">
        <p14:creationId xmlns:p14="http://schemas.microsoft.com/office/powerpoint/2010/main" val="1722918874"/>
      </p:ext>
    </p:extLst>
  </p:cSld>
  <p:clrMapOvr>
    <a:masterClrMapping/>
  </p:clrMapOvr>
  <p:transition advTm="59603">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12</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smtClean="0">
                <a:solidFill>
                  <a:schemeClr val="bg1"/>
                </a:solidFill>
                <a:latin typeface="Dosis" panose="020B0604020202020204" charset="0"/>
              </a:rPr>
              <a:t>RANDOM WALK</a:t>
            </a:r>
            <a:endParaRPr lang="en-IN" dirty="0">
              <a:solidFill>
                <a:schemeClr val="bg1"/>
              </a:solidFill>
              <a:latin typeface="Dosis" panose="020B0604020202020204" charset="0"/>
            </a:endParaRP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9" name="TextBox 8">
            <a:extLst>
              <a:ext uri="{FF2B5EF4-FFF2-40B4-BE49-F238E27FC236}">
                <a16:creationId xmlns:a16="http://schemas.microsoft.com/office/drawing/2014/main" id="{421ED50B-8802-490E-B128-7A3E749E9914}"/>
              </a:ext>
            </a:extLst>
          </p:cNvPr>
          <p:cNvSpPr txBox="1"/>
          <p:nvPr/>
        </p:nvSpPr>
        <p:spPr>
          <a:xfrm>
            <a:off x="930710" y="1730565"/>
            <a:ext cx="3560818" cy="1815882"/>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Dosis" panose="020B0604020202020204" charset="0"/>
              </a:rPr>
              <a:t>We </a:t>
            </a:r>
            <a:r>
              <a:rPr lang="en-IN" sz="1600" dirty="0" smtClean="0">
                <a:solidFill>
                  <a:schemeClr val="bg1"/>
                </a:solidFill>
                <a:latin typeface="Dosis" panose="020B0604020202020204" charset="0"/>
              </a:rPr>
              <a:t>apply </a:t>
            </a:r>
            <a:r>
              <a:rPr lang="en-IN" sz="1600" dirty="0">
                <a:solidFill>
                  <a:schemeClr val="bg1"/>
                </a:solidFill>
                <a:latin typeface="Dosis" panose="020B0604020202020204" charset="0"/>
              </a:rPr>
              <a:t>the random walk model just to get a base line for </a:t>
            </a:r>
            <a:r>
              <a:rPr lang="en-IN" sz="1600" dirty="0" smtClean="0">
                <a:solidFill>
                  <a:schemeClr val="bg1"/>
                </a:solidFill>
                <a:latin typeface="Dosis" panose="020B0604020202020204" charset="0"/>
              </a:rPr>
              <a:t>accuracy</a:t>
            </a:r>
          </a:p>
          <a:p>
            <a:pPr marL="285750" indent="-285750">
              <a:buFont typeface="Arial" panose="020B0604020202020204" pitchFamily="34" charset="0"/>
              <a:buChar char="•"/>
            </a:pPr>
            <a:endParaRPr lang="en-IN" sz="1600" dirty="0">
              <a:solidFill>
                <a:schemeClr val="bg1"/>
              </a:solidFill>
              <a:latin typeface="Dosis" panose="020B0604020202020204" charset="0"/>
            </a:endParaRPr>
          </a:p>
          <a:p>
            <a:pPr marL="285750" indent="-285750">
              <a:buFont typeface="Arial" panose="020B0604020202020204" pitchFamily="34" charset="0"/>
              <a:buChar char="•"/>
            </a:pPr>
            <a:r>
              <a:rPr lang="en-IN" sz="1600" dirty="0" smtClean="0">
                <a:solidFill>
                  <a:schemeClr val="bg1"/>
                </a:solidFill>
                <a:latin typeface="Dosis" panose="020B0604020202020204" charset="0"/>
              </a:rPr>
              <a:t>No </a:t>
            </a:r>
            <a:r>
              <a:rPr lang="en-IN" sz="1600" dirty="0">
                <a:solidFill>
                  <a:schemeClr val="bg1"/>
                </a:solidFill>
                <a:latin typeface="Dosis" panose="020B0604020202020204" charset="0"/>
              </a:rPr>
              <a:t>seasonality and trend </a:t>
            </a:r>
            <a:r>
              <a:rPr lang="en-IN" sz="1600" dirty="0" smtClean="0">
                <a:solidFill>
                  <a:schemeClr val="bg1"/>
                </a:solidFill>
                <a:latin typeface="Dosis" panose="020B0604020202020204" charset="0"/>
              </a:rPr>
              <a:t>Noise </a:t>
            </a:r>
            <a:r>
              <a:rPr lang="en-IN" sz="1600" dirty="0">
                <a:solidFill>
                  <a:schemeClr val="bg1"/>
                </a:solidFill>
                <a:latin typeface="Dosis" panose="020B0604020202020204" charset="0"/>
              </a:rPr>
              <a:t>&amp; stationary time series.</a:t>
            </a:r>
            <a:endParaRPr lang="en-IN" sz="1600" dirty="0" smtClean="0">
              <a:solidFill>
                <a:schemeClr val="bg1"/>
              </a:solidFill>
              <a:latin typeface="Dosis" panose="020B0604020202020204" charset="0"/>
            </a:endParaRPr>
          </a:p>
          <a:p>
            <a:endParaRPr lang="en-IN" sz="1600" dirty="0" smtClean="0">
              <a:solidFill>
                <a:schemeClr val="bg1"/>
              </a:solidFill>
              <a:latin typeface="Dosis" panose="020B0604020202020204" charset="0"/>
            </a:endParaRPr>
          </a:p>
          <a:p>
            <a:pPr marL="285750" indent="-285750">
              <a:buFont typeface="Arial" panose="020B0604020202020204" pitchFamily="34" charset="0"/>
              <a:buChar char="•"/>
            </a:pPr>
            <a:r>
              <a:rPr lang="en-IN" sz="1600" dirty="0">
                <a:solidFill>
                  <a:schemeClr val="bg1"/>
                </a:solidFill>
                <a:latin typeface="Dosis" panose="020B0604020202020204" charset="0"/>
              </a:rPr>
              <a:t>RMSE of the training set is 0.66</a:t>
            </a:r>
            <a:endParaRPr lang="en-IN" sz="1600" dirty="0">
              <a:solidFill>
                <a:schemeClr val="bg1"/>
              </a:solidFill>
              <a:latin typeface="Dosis" panose="020B0604020202020204" charset="0"/>
            </a:endParaRPr>
          </a:p>
        </p:txBody>
      </p:sp>
      <p:pic>
        <p:nvPicPr>
          <p:cNvPr id="10" name="Picture"/>
          <p:cNvPicPr/>
          <p:nvPr/>
        </p:nvPicPr>
        <p:blipFill>
          <a:blip r:embed="rId3"/>
          <a:stretch>
            <a:fillRect/>
          </a:stretch>
        </p:blipFill>
        <p:spPr bwMode="auto">
          <a:xfrm>
            <a:off x="4942028" y="136602"/>
            <a:ext cx="4019101" cy="2792452"/>
          </a:xfrm>
          <a:prstGeom prst="rect">
            <a:avLst/>
          </a:prstGeom>
          <a:noFill/>
          <a:ln w="9525">
            <a:noFill/>
            <a:headEnd/>
            <a:tailEnd/>
          </a:ln>
        </p:spPr>
      </p:pic>
      <p:pic>
        <p:nvPicPr>
          <p:cNvPr id="7" name="Picture 6"/>
          <p:cNvPicPr>
            <a:picLocks noChangeAspect="1"/>
          </p:cNvPicPr>
          <p:nvPr/>
        </p:nvPicPr>
        <p:blipFill>
          <a:blip r:embed="rId4"/>
          <a:stretch>
            <a:fillRect/>
          </a:stretch>
        </p:blipFill>
        <p:spPr>
          <a:xfrm>
            <a:off x="448932" y="3546447"/>
            <a:ext cx="4346092" cy="1323742"/>
          </a:xfrm>
          <a:prstGeom prst="rect">
            <a:avLst/>
          </a:prstGeom>
        </p:spPr>
      </p:pic>
      <p:pic>
        <p:nvPicPr>
          <p:cNvPr id="11" name="Picture"/>
          <p:cNvPicPr/>
          <p:nvPr/>
        </p:nvPicPr>
        <p:blipFill>
          <a:blip r:embed="rId5"/>
          <a:stretch>
            <a:fillRect/>
          </a:stretch>
        </p:blipFill>
        <p:spPr bwMode="auto">
          <a:xfrm>
            <a:off x="4942028" y="3033131"/>
            <a:ext cx="4019101" cy="1735543"/>
          </a:xfrm>
          <a:prstGeom prst="rect">
            <a:avLst/>
          </a:prstGeom>
          <a:noFill/>
          <a:ln w="9525">
            <a:noFill/>
            <a:headEnd/>
            <a:tailEnd/>
          </a:ln>
        </p:spPr>
      </p:pic>
    </p:spTree>
    <p:custDataLst>
      <p:tags r:id="rId1"/>
    </p:custDataLst>
    <p:extLst>
      <p:ext uri="{BB962C8B-B14F-4D97-AF65-F5344CB8AC3E}">
        <p14:creationId xmlns:p14="http://schemas.microsoft.com/office/powerpoint/2010/main" val="2869422461"/>
      </p:ext>
    </p:extLst>
  </p:cSld>
  <p:clrMapOvr>
    <a:masterClrMapping/>
  </p:clrMapOvr>
  <p:transition advTm="59603">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13</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smtClean="0">
                <a:solidFill>
                  <a:schemeClr val="bg1"/>
                </a:solidFill>
                <a:latin typeface="Dosis" panose="020B0604020202020204" charset="0"/>
              </a:rPr>
              <a:t>HOLT’S FORECASTING</a:t>
            </a:r>
            <a:endParaRPr lang="en-IN" dirty="0">
              <a:solidFill>
                <a:schemeClr val="bg1"/>
              </a:solidFill>
              <a:latin typeface="Dosis" panose="020B0604020202020204" charset="0"/>
            </a:endParaRPr>
          </a:p>
          <a:p>
            <a:pPr>
              <a:buNone/>
            </a:pPr>
            <a:endParaRPr lang="en-IN" dirty="0">
              <a:solidFill>
                <a:schemeClr val="bg1"/>
              </a:solidFill>
              <a:latin typeface="Dosis" panose="020B0604020202020204" charset="0"/>
            </a:endParaRP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8" name="TextBox 7">
            <a:extLst>
              <a:ext uri="{FF2B5EF4-FFF2-40B4-BE49-F238E27FC236}">
                <a16:creationId xmlns:a16="http://schemas.microsoft.com/office/drawing/2014/main" id="{6E5B0CAE-8684-4C43-BF69-7FCC6359B991}"/>
              </a:ext>
            </a:extLst>
          </p:cNvPr>
          <p:cNvSpPr txBox="1"/>
          <p:nvPr/>
        </p:nvSpPr>
        <p:spPr>
          <a:xfrm>
            <a:off x="858916" y="1649126"/>
            <a:ext cx="3248722"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Dosis" panose="020B0604020202020204" charset="0"/>
              </a:rPr>
              <a:t>Use both additive and multiplicative, with and without </a:t>
            </a:r>
            <a:r>
              <a:rPr lang="en-IN" sz="1600" dirty="0" smtClean="0">
                <a:solidFill>
                  <a:schemeClr val="bg1"/>
                </a:solidFill>
                <a:latin typeface="Dosis" panose="020B0604020202020204" charset="0"/>
              </a:rPr>
              <a:t>damping</a:t>
            </a:r>
            <a:endParaRPr lang="en-IN" sz="1600" dirty="0">
              <a:solidFill>
                <a:schemeClr val="bg1"/>
              </a:solidFill>
              <a:latin typeface="Dosis" panose="020B0604020202020204" charset="0"/>
            </a:endParaRPr>
          </a:p>
        </p:txBody>
      </p:sp>
      <p:sp>
        <p:nvSpPr>
          <p:cNvPr id="4" name="AutoShape 2" descr="Capture.PNG">
            <a:extLst>
              <a:ext uri="{FF2B5EF4-FFF2-40B4-BE49-F238E27FC236}">
                <a16:creationId xmlns:a16="http://schemas.microsoft.com/office/drawing/2014/main" id="{89970AB0-5976-4907-9B57-19BD5FDED66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p:cNvPicPr/>
          <p:nvPr/>
        </p:nvPicPr>
        <p:blipFill>
          <a:blip r:embed="rId3"/>
          <a:stretch>
            <a:fillRect/>
          </a:stretch>
        </p:blipFill>
        <p:spPr bwMode="auto">
          <a:xfrm>
            <a:off x="5218771" y="149350"/>
            <a:ext cx="3749725" cy="3196015"/>
          </a:xfrm>
          <a:prstGeom prst="rect">
            <a:avLst/>
          </a:prstGeom>
          <a:noFill/>
          <a:ln w="9525">
            <a:noFill/>
            <a:headEnd/>
            <a:tailEnd/>
          </a:ln>
        </p:spPr>
      </p:pic>
      <p:sp>
        <p:nvSpPr>
          <p:cNvPr id="9" name="TextBox 8">
            <a:extLst>
              <a:ext uri="{FF2B5EF4-FFF2-40B4-BE49-F238E27FC236}">
                <a16:creationId xmlns:a16="http://schemas.microsoft.com/office/drawing/2014/main" id="{1CCC96A9-1F24-444B-9CA2-CC30472E9A15}"/>
              </a:ext>
            </a:extLst>
          </p:cNvPr>
          <p:cNvSpPr txBox="1"/>
          <p:nvPr/>
        </p:nvSpPr>
        <p:spPr>
          <a:xfrm>
            <a:off x="798437" y="2322405"/>
            <a:ext cx="3621163" cy="338554"/>
          </a:xfrm>
          <a:prstGeom prst="rect">
            <a:avLst/>
          </a:prstGeom>
          <a:noFill/>
        </p:spPr>
        <p:txBody>
          <a:bodyPr wrap="square" rtlCol="0">
            <a:spAutoFit/>
          </a:bodyPr>
          <a:lstStyle/>
          <a:p>
            <a:r>
              <a:rPr lang="en-IN" sz="1600" dirty="0" smtClean="0">
                <a:solidFill>
                  <a:srgbClr val="FF8700"/>
                </a:solidFill>
                <a:latin typeface="Dosis" panose="020B0604020202020204" charset="0"/>
              </a:rPr>
              <a:t>HW MULTIPLICATIVE FORECAST</a:t>
            </a:r>
            <a:endParaRPr lang="en-IN" sz="1600" dirty="0"/>
          </a:p>
        </p:txBody>
      </p:sp>
      <p:sp>
        <p:nvSpPr>
          <p:cNvPr id="10" name="TextBox 9">
            <a:extLst>
              <a:ext uri="{FF2B5EF4-FFF2-40B4-BE49-F238E27FC236}">
                <a16:creationId xmlns:a16="http://schemas.microsoft.com/office/drawing/2014/main" id="{421ED50B-8802-490E-B128-7A3E749E9914}"/>
              </a:ext>
            </a:extLst>
          </p:cNvPr>
          <p:cNvSpPr txBox="1"/>
          <p:nvPr/>
        </p:nvSpPr>
        <p:spPr>
          <a:xfrm>
            <a:off x="858916" y="2820764"/>
            <a:ext cx="3248722"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solidFill>
                  <a:schemeClr val="bg1"/>
                </a:solidFill>
                <a:latin typeface="Dosis" panose="020B0604020202020204" charset="0"/>
              </a:rPr>
              <a:t>RMSE </a:t>
            </a:r>
            <a:r>
              <a:rPr lang="en-IN" sz="1600" dirty="0">
                <a:solidFill>
                  <a:schemeClr val="bg1"/>
                </a:solidFill>
                <a:latin typeface="Dosis" panose="020B0604020202020204" charset="0"/>
              </a:rPr>
              <a:t>of the training set is </a:t>
            </a:r>
            <a:r>
              <a:rPr lang="en-IN" sz="1600" dirty="0" smtClean="0">
                <a:solidFill>
                  <a:schemeClr val="bg1"/>
                </a:solidFill>
                <a:latin typeface="Dosis" panose="020B0604020202020204" charset="0"/>
              </a:rPr>
              <a:t>0.63</a:t>
            </a:r>
          </a:p>
          <a:p>
            <a:pPr marL="285750" indent="-285750">
              <a:buFont typeface="Arial" panose="020B0604020202020204" pitchFamily="34" charset="0"/>
              <a:buChar char="•"/>
            </a:pPr>
            <a:r>
              <a:rPr lang="en-IN" sz="1600" dirty="0" smtClean="0">
                <a:solidFill>
                  <a:schemeClr val="bg1"/>
                </a:solidFill>
                <a:latin typeface="Dosis" panose="020B0604020202020204" charset="0"/>
              </a:rPr>
              <a:t>Some </a:t>
            </a:r>
            <a:r>
              <a:rPr lang="en-IN" sz="1600" dirty="0">
                <a:solidFill>
                  <a:schemeClr val="bg1"/>
                </a:solidFill>
                <a:latin typeface="Dosis" panose="020B0604020202020204" charset="0"/>
              </a:rPr>
              <a:t>cyclic </a:t>
            </a:r>
            <a:r>
              <a:rPr lang="en-IN" sz="1600" dirty="0" smtClean="0">
                <a:solidFill>
                  <a:schemeClr val="bg1"/>
                </a:solidFill>
                <a:latin typeface="Dosis" panose="020B0604020202020204" charset="0"/>
              </a:rPr>
              <a:t>behaviour </a:t>
            </a:r>
            <a:endParaRPr lang="en-IN" sz="1600" dirty="0">
              <a:solidFill>
                <a:schemeClr val="bg1"/>
              </a:solidFill>
              <a:latin typeface="Dosis" panose="020B0604020202020204" charset="0"/>
            </a:endParaRPr>
          </a:p>
        </p:txBody>
      </p:sp>
      <p:pic>
        <p:nvPicPr>
          <p:cNvPr id="11" name="Picture 10"/>
          <p:cNvPicPr>
            <a:picLocks noChangeAspect="1"/>
          </p:cNvPicPr>
          <p:nvPr/>
        </p:nvPicPr>
        <p:blipFill>
          <a:blip r:embed="rId4"/>
          <a:stretch>
            <a:fillRect/>
          </a:stretch>
        </p:blipFill>
        <p:spPr>
          <a:xfrm>
            <a:off x="638480" y="3434576"/>
            <a:ext cx="4498515" cy="1449660"/>
          </a:xfrm>
          <a:prstGeom prst="rect">
            <a:avLst/>
          </a:prstGeom>
        </p:spPr>
      </p:pic>
      <p:pic>
        <p:nvPicPr>
          <p:cNvPr id="12" name="Picture"/>
          <p:cNvPicPr/>
          <p:nvPr/>
        </p:nvPicPr>
        <p:blipFill>
          <a:blip r:embed="rId5"/>
          <a:stretch>
            <a:fillRect/>
          </a:stretch>
        </p:blipFill>
        <p:spPr bwMode="auto">
          <a:xfrm>
            <a:off x="5218771" y="3434576"/>
            <a:ext cx="3749725" cy="1360448"/>
          </a:xfrm>
          <a:prstGeom prst="rect">
            <a:avLst/>
          </a:prstGeom>
          <a:noFill/>
          <a:ln w="9525">
            <a:noFill/>
            <a:headEnd/>
            <a:tailEnd/>
          </a:ln>
        </p:spPr>
      </p:pic>
    </p:spTree>
    <p:custDataLst>
      <p:tags r:id="rId1"/>
    </p:custDataLst>
    <p:extLst>
      <p:ext uri="{BB962C8B-B14F-4D97-AF65-F5344CB8AC3E}">
        <p14:creationId xmlns:p14="http://schemas.microsoft.com/office/powerpoint/2010/main" val="77932668"/>
      </p:ext>
    </p:extLst>
  </p:cSld>
  <p:clrMapOvr>
    <a:masterClrMapping/>
  </p:clrMapOvr>
  <p:transition advTm="59603">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14</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smtClean="0">
                <a:solidFill>
                  <a:schemeClr val="bg1"/>
                </a:solidFill>
                <a:latin typeface="Dosis" panose="020B0604020202020204" charset="0"/>
              </a:rPr>
              <a:t>HOLT’S FORECASTING</a:t>
            </a:r>
            <a:endParaRPr lang="en-IN" dirty="0">
              <a:solidFill>
                <a:schemeClr val="bg1"/>
              </a:solidFill>
              <a:latin typeface="Dosis" panose="020B0604020202020204" charset="0"/>
            </a:endParaRPr>
          </a:p>
          <a:p>
            <a:pPr>
              <a:buNone/>
            </a:pPr>
            <a:endParaRPr lang="en-IN" dirty="0">
              <a:solidFill>
                <a:schemeClr val="bg1"/>
              </a:solidFill>
              <a:latin typeface="Dosis" panose="020B0604020202020204" charset="0"/>
            </a:endParaRP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4" name="AutoShape 2" descr="Capture.PNG">
            <a:extLst>
              <a:ext uri="{FF2B5EF4-FFF2-40B4-BE49-F238E27FC236}">
                <a16:creationId xmlns:a16="http://schemas.microsoft.com/office/drawing/2014/main" id="{89970AB0-5976-4907-9B57-19BD5FDED66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421ED50B-8802-490E-B128-7A3E749E9914}"/>
              </a:ext>
            </a:extLst>
          </p:cNvPr>
          <p:cNvSpPr txBox="1"/>
          <p:nvPr/>
        </p:nvSpPr>
        <p:spPr>
          <a:xfrm>
            <a:off x="853016" y="2199248"/>
            <a:ext cx="3248722"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solidFill>
                  <a:schemeClr val="bg1"/>
                </a:solidFill>
                <a:latin typeface="Dosis" panose="020B0604020202020204" charset="0"/>
              </a:rPr>
              <a:t>RMSE </a:t>
            </a:r>
            <a:r>
              <a:rPr lang="en-IN" sz="1600" dirty="0">
                <a:solidFill>
                  <a:schemeClr val="bg1"/>
                </a:solidFill>
                <a:latin typeface="Dosis" panose="020B0604020202020204" charset="0"/>
              </a:rPr>
              <a:t>of the training set is </a:t>
            </a:r>
            <a:r>
              <a:rPr lang="en-IN" sz="1600" dirty="0" smtClean="0">
                <a:solidFill>
                  <a:schemeClr val="bg1"/>
                </a:solidFill>
                <a:latin typeface="Dosis" panose="020B0604020202020204" charset="0"/>
              </a:rPr>
              <a:t>0.63</a:t>
            </a:r>
          </a:p>
          <a:p>
            <a:pPr marL="285750" indent="-285750">
              <a:buFont typeface="Arial" panose="020B0604020202020204" pitchFamily="34" charset="0"/>
              <a:buChar char="•"/>
            </a:pPr>
            <a:r>
              <a:rPr lang="en-IN" sz="1600" dirty="0">
                <a:solidFill>
                  <a:schemeClr val="bg1"/>
                </a:solidFill>
                <a:latin typeface="Dosis" panose="020B0604020202020204" charset="0"/>
              </a:rPr>
              <a:t>Cyclic Behaviour </a:t>
            </a:r>
            <a:r>
              <a:rPr lang="en-IN" sz="1600" dirty="0" smtClean="0">
                <a:solidFill>
                  <a:schemeClr val="bg1"/>
                </a:solidFill>
                <a:latin typeface="Dosis" panose="020B0604020202020204" charset="0"/>
              </a:rPr>
              <a:t>&amp; Stationary TS</a:t>
            </a:r>
            <a:endParaRPr lang="en-IN" sz="1600" dirty="0">
              <a:solidFill>
                <a:schemeClr val="bg1"/>
              </a:solidFill>
              <a:latin typeface="Dosis" panose="020B0604020202020204" charset="0"/>
            </a:endParaRPr>
          </a:p>
        </p:txBody>
      </p:sp>
      <p:sp>
        <p:nvSpPr>
          <p:cNvPr id="12" name="TextBox 11">
            <a:extLst>
              <a:ext uri="{FF2B5EF4-FFF2-40B4-BE49-F238E27FC236}">
                <a16:creationId xmlns:a16="http://schemas.microsoft.com/office/drawing/2014/main" id="{1CCC96A9-1F24-444B-9CA2-CC30472E9A15}"/>
              </a:ext>
            </a:extLst>
          </p:cNvPr>
          <p:cNvSpPr txBox="1"/>
          <p:nvPr/>
        </p:nvSpPr>
        <p:spPr>
          <a:xfrm>
            <a:off x="950837" y="1720921"/>
            <a:ext cx="3621163" cy="338554"/>
          </a:xfrm>
          <a:prstGeom prst="rect">
            <a:avLst/>
          </a:prstGeom>
          <a:noFill/>
        </p:spPr>
        <p:txBody>
          <a:bodyPr wrap="square" rtlCol="0">
            <a:spAutoFit/>
          </a:bodyPr>
          <a:lstStyle/>
          <a:p>
            <a:r>
              <a:rPr lang="en-IN" sz="1600" dirty="0" smtClean="0">
                <a:solidFill>
                  <a:srgbClr val="FF8700"/>
                </a:solidFill>
                <a:latin typeface="Dosis" panose="020B0604020202020204" charset="0"/>
              </a:rPr>
              <a:t>HW ADDITIVE FORECAST</a:t>
            </a:r>
            <a:endParaRPr lang="en-IN" sz="1600" dirty="0"/>
          </a:p>
        </p:txBody>
      </p:sp>
      <p:pic>
        <p:nvPicPr>
          <p:cNvPr id="13" name="Picture 12"/>
          <p:cNvPicPr>
            <a:picLocks noChangeAspect="1"/>
          </p:cNvPicPr>
          <p:nvPr/>
        </p:nvPicPr>
        <p:blipFill>
          <a:blip r:embed="rId3"/>
          <a:stretch>
            <a:fillRect/>
          </a:stretch>
        </p:blipFill>
        <p:spPr>
          <a:xfrm>
            <a:off x="594900" y="3339545"/>
            <a:ext cx="4508049" cy="1487471"/>
          </a:xfrm>
          <a:prstGeom prst="rect">
            <a:avLst/>
          </a:prstGeom>
        </p:spPr>
      </p:pic>
      <p:pic>
        <p:nvPicPr>
          <p:cNvPr id="14" name="Picture"/>
          <p:cNvPicPr/>
          <p:nvPr/>
        </p:nvPicPr>
        <p:blipFill>
          <a:blip r:embed="rId4"/>
          <a:stretch>
            <a:fillRect/>
          </a:stretch>
        </p:blipFill>
        <p:spPr bwMode="auto">
          <a:xfrm>
            <a:off x="5186698" y="179647"/>
            <a:ext cx="3853090" cy="3083943"/>
          </a:xfrm>
          <a:prstGeom prst="rect">
            <a:avLst/>
          </a:prstGeom>
          <a:noFill/>
          <a:ln w="9525">
            <a:noFill/>
            <a:headEnd/>
            <a:tailEnd/>
          </a:ln>
        </p:spPr>
      </p:pic>
      <p:pic>
        <p:nvPicPr>
          <p:cNvPr id="15" name="Picture"/>
          <p:cNvPicPr/>
          <p:nvPr/>
        </p:nvPicPr>
        <p:blipFill>
          <a:blip r:embed="rId5"/>
          <a:stretch>
            <a:fillRect/>
          </a:stretch>
        </p:blipFill>
        <p:spPr bwMode="auto">
          <a:xfrm>
            <a:off x="5186698" y="3339544"/>
            <a:ext cx="3853090" cy="1351401"/>
          </a:xfrm>
          <a:prstGeom prst="rect">
            <a:avLst/>
          </a:prstGeom>
          <a:noFill/>
          <a:ln w="9525">
            <a:noFill/>
            <a:headEnd/>
            <a:tailEnd/>
          </a:ln>
        </p:spPr>
      </p:pic>
    </p:spTree>
    <p:custDataLst>
      <p:tags r:id="rId1"/>
    </p:custDataLst>
    <p:extLst>
      <p:ext uri="{BB962C8B-B14F-4D97-AF65-F5344CB8AC3E}">
        <p14:creationId xmlns:p14="http://schemas.microsoft.com/office/powerpoint/2010/main" val="2242153094"/>
      </p:ext>
    </p:extLst>
  </p:cSld>
  <p:clrMapOvr>
    <a:masterClrMapping/>
  </p:clrMapOvr>
  <p:transition advTm="59603">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15</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smtClean="0">
                <a:solidFill>
                  <a:schemeClr val="bg1"/>
                </a:solidFill>
                <a:latin typeface="Dosis" panose="020B0604020202020204" charset="0"/>
              </a:rPr>
              <a:t>SEASONAL NAIVE</a:t>
            </a:r>
            <a:endParaRPr lang="en-IN" dirty="0">
              <a:solidFill>
                <a:schemeClr val="bg1"/>
              </a:solidFill>
              <a:latin typeface="Dosis" panose="020B0604020202020204" charset="0"/>
            </a:endParaRPr>
          </a:p>
          <a:p>
            <a:pPr>
              <a:buNone/>
            </a:pPr>
            <a:endParaRPr lang="en-IN" dirty="0">
              <a:solidFill>
                <a:schemeClr val="bg1"/>
              </a:solidFill>
              <a:latin typeface="Dosis" panose="020B0604020202020204" charset="0"/>
            </a:endParaRP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4" name="AutoShape 2" descr="Capture.PNG">
            <a:extLst>
              <a:ext uri="{FF2B5EF4-FFF2-40B4-BE49-F238E27FC236}">
                <a16:creationId xmlns:a16="http://schemas.microsoft.com/office/drawing/2014/main" id="{89970AB0-5976-4907-9B57-19BD5FDED66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421ED50B-8802-490E-B128-7A3E749E9914}"/>
              </a:ext>
            </a:extLst>
          </p:cNvPr>
          <p:cNvSpPr txBox="1"/>
          <p:nvPr/>
        </p:nvSpPr>
        <p:spPr>
          <a:xfrm>
            <a:off x="853067" y="1893153"/>
            <a:ext cx="3666893"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solidFill>
                  <a:schemeClr val="bg1"/>
                </a:solidFill>
                <a:latin typeface="Dosis" panose="020B0604020202020204" charset="0"/>
              </a:rPr>
              <a:t>Perform </a:t>
            </a:r>
            <a:r>
              <a:rPr lang="en-IN" sz="1600" dirty="0">
                <a:solidFill>
                  <a:schemeClr val="bg1"/>
                </a:solidFill>
                <a:latin typeface="Dosis" panose="020B0604020202020204" charset="0"/>
              </a:rPr>
              <a:t>poorly given the variation in the </a:t>
            </a:r>
            <a:r>
              <a:rPr lang="en-IN" sz="1600" dirty="0" smtClean="0">
                <a:solidFill>
                  <a:schemeClr val="bg1"/>
                </a:solidFill>
                <a:latin typeface="Dosis" panose="020B0604020202020204" charset="0"/>
              </a:rPr>
              <a:t>data</a:t>
            </a:r>
          </a:p>
          <a:p>
            <a:pPr marL="285750" indent="-285750">
              <a:buFont typeface="Arial" panose="020B0604020202020204" pitchFamily="34" charset="0"/>
              <a:buChar char="•"/>
            </a:pPr>
            <a:endParaRPr lang="en-IN" sz="1600" dirty="0">
              <a:solidFill>
                <a:schemeClr val="bg1"/>
              </a:solidFill>
              <a:latin typeface="Dosis" panose="020B0604020202020204" charset="0"/>
            </a:endParaRPr>
          </a:p>
          <a:p>
            <a:pPr marL="285750" indent="-285750">
              <a:buFont typeface="Arial" panose="020B0604020202020204" pitchFamily="34" charset="0"/>
              <a:buChar char="•"/>
            </a:pPr>
            <a:r>
              <a:rPr lang="en-IN" sz="1600" dirty="0">
                <a:solidFill>
                  <a:schemeClr val="bg1"/>
                </a:solidFill>
                <a:latin typeface="Dosis" panose="020B0604020202020204" charset="0"/>
              </a:rPr>
              <a:t>RMSE of the training set is </a:t>
            </a:r>
            <a:r>
              <a:rPr lang="en-IN" sz="1600" dirty="0" smtClean="0">
                <a:solidFill>
                  <a:schemeClr val="bg1"/>
                </a:solidFill>
                <a:latin typeface="Dosis" panose="020B0604020202020204" charset="0"/>
              </a:rPr>
              <a:t>1.32</a:t>
            </a:r>
            <a:endParaRPr lang="en-IN" sz="1600" dirty="0">
              <a:solidFill>
                <a:schemeClr val="bg1"/>
              </a:solidFill>
              <a:latin typeface="Dosis" panose="020B0604020202020204" charset="0"/>
            </a:endParaRPr>
          </a:p>
          <a:p>
            <a:pPr marL="285750" indent="-285750">
              <a:buFont typeface="Arial" panose="020B0604020202020204" pitchFamily="34" charset="0"/>
              <a:buChar char="•"/>
            </a:pPr>
            <a:endParaRPr lang="en-IN" sz="1600" dirty="0">
              <a:solidFill>
                <a:schemeClr val="bg1"/>
              </a:solidFill>
              <a:latin typeface="Dosis" panose="020B0604020202020204" charset="0"/>
            </a:endParaRPr>
          </a:p>
        </p:txBody>
      </p:sp>
      <p:pic>
        <p:nvPicPr>
          <p:cNvPr id="11" name="Picture"/>
          <p:cNvPicPr/>
          <p:nvPr/>
        </p:nvPicPr>
        <p:blipFill>
          <a:blip r:embed="rId3"/>
          <a:stretch>
            <a:fillRect/>
          </a:stretch>
        </p:blipFill>
        <p:spPr bwMode="auto">
          <a:xfrm>
            <a:off x="5233640" y="188894"/>
            <a:ext cx="3783284" cy="3027698"/>
          </a:xfrm>
          <a:prstGeom prst="rect">
            <a:avLst/>
          </a:prstGeom>
          <a:noFill/>
          <a:ln w="9525">
            <a:noFill/>
            <a:headEnd/>
            <a:tailEnd/>
          </a:ln>
        </p:spPr>
      </p:pic>
      <p:pic>
        <p:nvPicPr>
          <p:cNvPr id="7" name="Picture 6"/>
          <p:cNvPicPr>
            <a:picLocks noChangeAspect="1"/>
          </p:cNvPicPr>
          <p:nvPr/>
        </p:nvPicPr>
        <p:blipFill>
          <a:blip r:embed="rId4"/>
          <a:stretch>
            <a:fillRect/>
          </a:stretch>
        </p:blipFill>
        <p:spPr>
          <a:xfrm>
            <a:off x="668488" y="3339545"/>
            <a:ext cx="4498244" cy="1464094"/>
          </a:xfrm>
          <a:prstGeom prst="rect">
            <a:avLst/>
          </a:prstGeom>
        </p:spPr>
      </p:pic>
      <p:pic>
        <p:nvPicPr>
          <p:cNvPr id="15" name="Picture"/>
          <p:cNvPicPr/>
          <p:nvPr/>
        </p:nvPicPr>
        <p:blipFill>
          <a:blip r:embed="rId5"/>
          <a:stretch>
            <a:fillRect/>
          </a:stretch>
        </p:blipFill>
        <p:spPr bwMode="auto">
          <a:xfrm>
            <a:off x="5233639" y="3339544"/>
            <a:ext cx="3783284" cy="1329719"/>
          </a:xfrm>
          <a:prstGeom prst="rect">
            <a:avLst/>
          </a:prstGeom>
          <a:noFill/>
          <a:ln w="9525">
            <a:noFill/>
            <a:headEnd/>
            <a:tailEnd/>
          </a:ln>
        </p:spPr>
      </p:pic>
    </p:spTree>
    <p:custDataLst>
      <p:tags r:id="rId1"/>
    </p:custDataLst>
    <p:extLst>
      <p:ext uri="{BB962C8B-B14F-4D97-AF65-F5344CB8AC3E}">
        <p14:creationId xmlns:p14="http://schemas.microsoft.com/office/powerpoint/2010/main" val="1335926599"/>
      </p:ext>
    </p:extLst>
  </p:cSld>
  <p:clrMapOvr>
    <a:masterClrMapping/>
  </p:clrMapOvr>
  <p:transition advTm="59603">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16</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SELECTING </a:t>
            </a:r>
            <a:r>
              <a:rPr lang="en-IN" dirty="0" smtClean="0">
                <a:solidFill>
                  <a:schemeClr val="bg1"/>
                </a:solidFill>
                <a:latin typeface="Dosis" panose="020B0604020202020204" charset="0"/>
              </a:rPr>
              <a:t>PARAMETER FOR</a:t>
            </a:r>
            <a:r>
              <a:rPr lang="en-IN" dirty="0" smtClean="0">
                <a:solidFill>
                  <a:schemeClr val="bg1"/>
                </a:solidFill>
                <a:latin typeface="Dosis" panose="020B0604020202020204" charset="0"/>
              </a:rPr>
              <a:t> </a:t>
            </a:r>
            <a:r>
              <a:rPr lang="en-IN" dirty="0">
                <a:solidFill>
                  <a:schemeClr val="bg1"/>
                </a:solidFill>
                <a:latin typeface="Dosis" panose="020B0604020202020204" charset="0"/>
              </a:rPr>
              <a:t>ARIMA MODEL</a:t>
            </a:r>
          </a:p>
          <a:p>
            <a:pPr>
              <a:buNone/>
            </a:pPr>
            <a:endParaRPr lang="en-IN" dirty="0">
              <a:solidFill>
                <a:schemeClr val="bg1"/>
              </a:solidFill>
              <a:latin typeface="Dosis" panose="020B0604020202020204" charset="0"/>
            </a:endParaRP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6" name="TextBox 5">
            <a:extLst>
              <a:ext uri="{FF2B5EF4-FFF2-40B4-BE49-F238E27FC236}">
                <a16:creationId xmlns:a16="http://schemas.microsoft.com/office/drawing/2014/main" id="{1CCC96A9-1F24-444B-9CA2-CC30472E9A15}"/>
              </a:ext>
            </a:extLst>
          </p:cNvPr>
          <p:cNvSpPr txBox="1"/>
          <p:nvPr/>
        </p:nvSpPr>
        <p:spPr>
          <a:xfrm>
            <a:off x="914400" y="1540800"/>
            <a:ext cx="3621163" cy="338554"/>
          </a:xfrm>
          <a:prstGeom prst="rect">
            <a:avLst/>
          </a:prstGeom>
          <a:noFill/>
        </p:spPr>
        <p:txBody>
          <a:bodyPr wrap="square" rtlCol="0">
            <a:spAutoFit/>
          </a:bodyPr>
          <a:lstStyle/>
          <a:p>
            <a:r>
              <a:rPr lang="en-IN" sz="1600" dirty="0">
                <a:solidFill>
                  <a:srgbClr val="FF8700"/>
                </a:solidFill>
                <a:latin typeface="Dosis" panose="020B0604020202020204" charset="0"/>
              </a:rPr>
              <a:t>ADJUSTED BY AIC CRITERIA</a:t>
            </a:r>
            <a:endParaRPr lang="en-IN" sz="1600" dirty="0"/>
          </a:p>
        </p:txBody>
      </p:sp>
      <p:sp>
        <p:nvSpPr>
          <p:cNvPr id="8" name="TextBox 7">
            <a:extLst>
              <a:ext uri="{FF2B5EF4-FFF2-40B4-BE49-F238E27FC236}">
                <a16:creationId xmlns:a16="http://schemas.microsoft.com/office/drawing/2014/main" id="{6E5B0CAE-8684-4C43-BF69-7FCC6359B991}"/>
              </a:ext>
            </a:extLst>
          </p:cNvPr>
          <p:cNvSpPr txBox="1"/>
          <p:nvPr/>
        </p:nvSpPr>
        <p:spPr>
          <a:xfrm>
            <a:off x="914399" y="1963116"/>
            <a:ext cx="7255727"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Dosis" panose="020B0604020202020204" charset="0"/>
              </a:rPr>
              <a:t>One of the metrics that determines quality of econometric model is AIC criteria.</a:t>
            </a:r>
          </a:p>
          <a:p>
            <a:pPr marL="285750" indent="-285750">
              <a:buFont typeface="Arial" panose="020B0604020202020204" pitchFamily="34" charset="0"/>
              <a:buChar char="•"/>
            </a:pPr>
            <a:endParaRPr lang="en-IN" sz="1600" dirty="0">
              <a:solidFill>
                <a:schemeClr val="bg1"/>
              </a:solidFill>
              <a:latin typeface="Dosis" panose="020B0604020202020204" charset="0"/>
            </a:endParaRPr>
          </a:p>
          <a:p>
            <a:pPr marL="285750" indent="-285750">
              <a:buFont typeface="Arial" panose="020B0604020202020204" pitchFamily="34" charset="0"/>
              <a:buChar char="•"/>
            </a:pPr>
            <a:r>
              <a:rPr lang="en-IN" sz="1600" dirty="0">
                <a:solidFill>
                  <a:schemeClr val="bg1"/>
                </a:solidFill>
                <a:latin typeface="Dosis" panose="020B0604020202020204" charset="0"/>
              </a:rPr>
              <a:t>We use </a:t>
            </a:r>
            <a:r>
              <a:rPr lang="en-IN" sz="1600" b="1" dirty="0" err="1" smtClean="0">
                <a:solidFill>
                  <a:schemeClr val="bg1"/>
                </a:solidFill>
                <a:latin typeface="Dosis" panose="020B0604020202020204" charset="0"/>
              </a:rPr>
              <a:t>auto.arima</a:t>
            </a:r>
            <a:r>
              <a:rPr lang="en-IN" sz="1600" dirty="0" smtClean="0">
                <a:solidFill>
                  <a:schemeClr val="bg1"/>
                </a:solidFill>
                <a:latin typeface="Dosis" panose="020B0604020202020204" charset="0"/>
              </a:rPr>
              <a:t> </a:t>
            </a:r>
            <a:r>
              <a:rPr lang="en-IN" sz="1600" dirty="0">
                <a:solidFill>
                  <a:schemeClr val="bg1"/>
                </a:solidFill>
                <a:latin typeface="Dosis" panose="020B0604020202020204" charset="0"/>
              </a:rPr>
              <a:t>algorithm to gain model with the lowest possible AIC score which gives us best possible model </a:t>
            </a:r>
          </a:p>
          <a:p>
            <a:pPr marL="285750" indent="-285750">
              <a:buFont typeface="Arial" panose="020B0604020202020204" pitchFamily="34" charset="0"/>
              <a:buChar char="•"/>
            </a:pPr>
            <a:endParaRPr lang="en-IN" sz="1600" dirty="0">
              <a:solidFill>
                <a:schemeClr val="bg1"/>
              </a:solidFill>
              <a:latin typeface="Dosis" panose="020B0604020202020204" charset="0"/>
            </a:endParaRPr>
          </a:p>
          <a:p>
            <a:pPr marL="285750" indent="-285750">
              <a:buFont typeface="Arial" panose="020B0604020202020204" pitchFamily="34" charset="0"/>
              <a:buChar char="•"/>
            </a:pPr>
            <a:r>
              <a:rPr lang="en-IN" sz="1600" dirty="0" smtClean="0">
                <a:solidFill>
                  <a:schemeClr val="bg1"/>
                </a:solidFill>
                <a:latin typeface="Dosis" panose="020B0604020202020204" charset="0"/>
              </a:rPr>
              <a:t>We do not need to difference time series</a:t>
            </a:r>
          </a:p>
          <a:p>
            <a:endParaRPr lang="en-IN" sz="1600" dirty="0" smtClean="0">
              <a:solidFill>
                <a:schemeClr val="bg1"/>
              </a:solidFill>
              <a:latin typeface="Dosis" panose="020B0604020202020204" charset="0"/>
            </a:endParaRPr>
          </a:p>
          <a:p>
            <a:pPr marL="285750" indent="-285750">
              <a:buFont typeface="Arial" panose="020B0604020202020204" pitchFamily="34" charset="0"/>
              <a:buChar char="•"/>
            </a:pPr>
            <a:r>
              <a:rPr lang="en-IN" sz="1600" dirty="0" smtClean="0">
                <a:solidFill>
                  <a:schemeClr val="bg1"/>
                </a:solidFill>
                <a:latin typeface="Dosis" panose="020B0604020202020204" charset="0"/>
              </a:rPr>
              <a:t>Auto ARIMA give us AIC </a:t>
            </a:r>
            <a:r>
              <a:rPr lang="en-IN" sz="1600" dirty="0">
                <a:solidFill>
                  <a:schemeClr val="bg1"/>
                </a:solidFill>
                <a:latin typeface="Dosis" panose="020B0604020202020204" charset="0"/>
              </a:rPr>
              <a:t>of 79.64 </a:t>
            </a:r>
            <a:r>
              <a:rPr lang="en-IN" sz="1600" dirty="0" smtClean="0">
                <a:solidFill>
                  <a:schemeClr val="bg1"/>
                </a:solidFill>
                <a:latin typeface="Dosis" panose="020B0604020202020204" charset="0"/>
              </a:rPr>
              <a:t>for ARIMA(0,1,0</a:t>
            </a:r>
            <a:r>
              <a:rPr lang="en-IN" sz="1600" dirty="0">
                <a:solidFill>
                  <a:schemeClr val="bg1"/>
                </a:solidFill>
                <a:latin typeface="Dosis" panose="020B0604020202020204" charset="0"/>
              </a:rPr>
              <a:t>)(0,0,1)[12] </a:t>
            </a:r>
            <a:endParaRPr lang="en-IN" sz="1600" dirty="0">
              <a:solidFill>
                <a:schemeClr val="bg1"/>
              </a:solidFill>
              <a:latin typeface="Dosis" panose="020B0604020202020204" charset="0"/>
            </a:endParaRPr>
          </a:p>
        </p:txBody>
      </p:sp>
    </p:spTree>
    <p:custDataLst>
      <p:tags r:id="rId1"/>
    </p:custDataLst>
    <p:extLst>
      <p:ext uri="{BB962C8B-B14F-4D97-AF65-F5344CB8AC3E}">
        <p14:creationId xmlns:p14="http://schemas.microsoft.com/office/powerpoint/2010/main" val="1353474797"/>
      </p:ext>
    </p:extLst>
  </p:cSld>
  <p:clrMapOvr>
    <a:masterClrMapping/>
  </p:clrMapOvr>
  <p:transition advTm="59603">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17</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FITTING ARIMA MODEL</a:t>
            </a:r>
          </a:p>
          <a:p>
            <a:pPr>
              <a:buNone/>
            </a:pPr>
            <a:endParaRPr lang="en-IN" dirty="0">
              <a:solidFill>
                <a:schemeClr val="bg1"/>
              </a:solidFill>
              <a:latin typeface="Dosis" panose="020B0604020202020204" charset="0"/>
            </a:endParaRP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8" name="TextBox 7">
            <a:extLst>
              <a:ext uri="{FF2B5EF4-FFF2-40B4-BE49-F238E27FC236}">
                <a16:creationId xmlns:a16="http://schemas.microsoft.com/office/drawing/2014/main" id="{6E5B0CAE-8684-4C43-BF69-7FCC6359B991}"/>
              </a:ext>
            </a:extLst>
          </p:cNvPr>
          <p:cNvSpPr txBox="1"/>
          <p:nvPr/>
        </p:nvSpPr>
        <p:spPr>
          <a:xfrm>
            <a:off x="665630" y="1520222"/>
            <a:ext cx="4042890"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smtClean="0">
                <a:solidFill>
                  <a:schemeClr val="bg1"/>
                </a:solidFill>
                <a:latin typeface="Dosis" panose="020B0604020202020204" charset="0"/>
              </a:rPr>
              <a:t>Checking Accuracy of </a:t>
            </a:r>
            <a:r>
              <a:rPr lang="en-IN" sz="1600" dirty="0">
                <a:solidFill>
                  <a:schemeClr val="bg1"/>
                </a:solidFill>
                <a:latin typeface="Dosis" panose="020B0604020202020204" charset="0"/>
              </a:rPr>
              <a:t>the </a:t>
            </a:r>
            <a:r>
              <a:rPr lang="en-IN" sz="1600" dirty="0" smtClean="0">
                <a:solidFill>
                  <a:schemeClr val="bg1"/>
                </a:solidFill>
                <a:latin typeface="Dosis" panose="020B0604020202020204" charset="0"/>
              </a:rPr>
              <a:t>model</a:t>
            </a:r>
            <a:endParaRPr lang="en-IN" sz="1600" dirty="0">
              <a:solidFill>
                <a:schemeClr val="bg1"/>
              </a:solidFill>
              <a:latin typeface="Dosis" panose="020B0604020202020204" charset="0"/>
            </a:endParaRPr>
          </a:p>
          <a:p>
            <a:pPr marL="285750" indent="-285750">
              <a:lnSpc>
                <a:spcPct val="150000"/>
              </a:lnSpc>
              <a:buFont typeface="Arial" panose="020B0604020202020204" pitchFamily="34" charset="0"/>
              <a:buChar char="•"/>
            </a:pPr>
            <a:r>
              <a:rPr lang="en-IN" sz="1600" dirty="0">
                <a:solidFill>
                  <a:schemeClr val="bg1"/>
                </a:solidFill>
                <a:latin typeface="Dosis" panose="020B0604020202020204" charset="0"/>
              </a:rPr>
              <a:t>Non-Seasonal component </a:t>
            </a:r>
            <a:r>
              <a:rPr lang="en-IN" sz="1600" dirty="0" smtClean="0">
                <a:solidFill>
                  <a:schemeClr val="bg1"/>
                </a:solidFill>
                <a:latin typeface="Dosis" panose="020B0604020202020204" charset="0"/>
              </a:rPr>
              <a:t>- </a:t>
            </a:r>
            <a:r>
              <a:rPr lang="en-IN" sz="1600" dirty="0">
                <a:solidFill>
                  <a:schemeClr val="bg1"/>
                </a:solidFill>
                <a:latin typeface="Dosis" panose="020B0604020202020204" charset="0"/>
              </a:rPr>
              <a:t>first order </a:t>
            </a:r>
            <a:r>
              <a:rPr lang="en-IN" sz="1600" dirty="0" smtClean="0">
                <a:solidFill>
                  <a:schemeClr val="bg1"/>
                </a:solidFill>
                <a:latin typeface="Dosis" panose="020B0604020202020204" charset="0"/>
              </a:rPr>
              <a:t>difference</a:t>
            </a:r>
          </a:p>
          <a:p>
            <a:pPr marL="285750" indent="-285750">
              <a:lnSpc>
                <a:spcPct val="150000"/>
              </a:lnSpc>
              <a:buFont typeface="Arial" panose="020B0604020202020204" pitchFamily="34" charset="0"/>
              <a:buChar char="•"/>
            </a:pPr>
            <a:r>
              <a:rPr lang="en-IN" sz="1600" dirty="0">
                <a:solidFill>
                  <a:schemeClr val="bg1"/>
                </a:solidFill>
                <a:latin typeface="Dosis" panose="020B0604020202020204" charset="0"/>
              </a:rPr>
              <a:t>Moving Average </a:t>
            </a:r>
            <a:r>
              <a:rPr lang="en-IN" sz="1600" dirty="0" smtClean="0">
                <a:solidFill>
                  <a:schemeClr val="bg1"/>
                </a:solidFill>
                <a:latin typeface="Dosis" panose="020B0604020202020204" charset="0"/>
              </a:rPr>
              <a:t>- </a:t>
            </a:r>
            <a:r>
              <a:rPr lang="en-IN" sz="1600" dirty="0">
                <a:solidFill>
                  <a:schemeClr val="bg1"/>
                </a:solidFill>
                <a:latin typeface="Dosis" panose="020B0604020202020204" charset="0"/>
              </a:rPr>
              <a:t>first order </a:t>
            </a:r>
            <a:endParaRPr lang="en-IN" sz="1600" dirty="0" smtClean="0">
              <a:solidFill>
                <a:schemeClr val="bg1"/>
              </a:solidFill>
              <a:latin typeface="Dosis" panose="020B0604020202020204" charset="0"/>
            </a:endParaRPr>
          </a:p>
          <a:p>
            <a:pPr marL="285750" indent="-285750">
              <a:lnSpc>
                <a:spcPct val="150000"/>
              </a:lnSpc>
              <a:buFont typeface="Arial" panose="020B0604020202020204" pitchFamily="34" charset="0"/>
              <a:buChar char="•"/>
            </a:pPr>
            <a:r>
              <a:rPr lang="en-IN" sz="1600" dirty="0" smtClean="0">
                <a:solidFill>
                  <a:schemeClr val="bg1"/>
                </a:solidFill>
                <a:latin typeface="Dosis" panose="020B0604020202020204" charset="0"/>
              </a:rPr>
              <a:t>Seasonal component  </a:t>
            </a:r>
            <a:r>
              <a:rPr lang="en-IN" sz="1600" dirty="0">
                <a:solidFill>
                  <a:schemeClr val="bg1"/>
                </a:solidFill>
                <a:latin typeface="Dosis" panose="020B0604020202020204" charset="0"/>
              </a:rPr>
              <a:t>12 </a:t>
            </a:r>
            <a:r>
              <a:rPr lang="en-IN" sz="1600" dirty="0" smtClean="0">
                <a:solidFill>
                  <a:schemeClr val="bg1"/>
                </a:solidFill>
                <a:latin typeface="Dosis" panose="020B0604020202020204" charset="0"/>
              </a:rPr>
              <a:t>seasons</a:t>
            </a:r>
            <a:endParaRPr lang="en-IN" sz="1600" dirty="0">
              <a:solidFill>
                <a:schemeClr val="bg1"/>
              </a:solidFill>
              <a:latin typeface="Dosis" panose="020B0604020202020204" charset="0"/>
            </a:endParaRPr>
          </a:p>
        </p:txBody>
      </p:sp>
      <p:sp>
        <p:nvSpPr>
          <p:cNvPr id="4" name="AutoShape 2" descr="Capture.PNG">
            <a:extLst>
              <a:ext uri="{FF2B5EF4-FFF2-40B4-BE49-F238E27FC236}">
                <a16:creationId xmlns:a16="http://schemas.microsoft.com/office/drawing/2014/main" id="{89970AB0-5976-4907-9B57-19BD5FDED66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p:cNvPicPr/>
          <p:nvPr/>
        </p:nvPicPr>
        <p:blipFill>
          <a:blip r:embed="rId3"/>
          <a:stretch>
            <a:fillRect/>
          </a:stretch>
        </p:blipFill>
        <p:spPr bwMode="auto">
          <a:xfrm>
            <a:off x="4839629" y="145382"/>
            <a:ext cx="4173262" cy="2588956"/>
          </a:xfrm>
          <a:prstGeom prst="rect">
            <a:avLst/>
          </a:prstGeom>
          <a:noFill/>
          <a:ln w="9525">
            <a:noFill/>
            <a:headEnd/>
            <a:tailEnd/>
          </a:ln>
        </p:spPr>
      </p:pic>
      <p:pic>
        <p:nvPicPr>
          <p:cNvPr id="7" name="Picture 6"/>
          <p:cNvPicPr>
            <a:picLocks noChangeAspect="1"/>
          </p:cNvPicPr>
          <p:nvPr/>
        </p:nvPicPr>
        <p:blipFill>
          <a:blip r:embed="rId4"/>
          <a:stretch>
            <a:fillRect/>
          </a:stretch>
        </p:blipFill>
        <p:spPr>
          <a:xfrm>
            <a:off x="369477" y="3546088"/>
            <a:ext cx="4339043" cy="1272448"/>
          </a:xfrm>
          <a:prstGeom prst="rect">
            <a:avLst/>
          </a:prstGeom>
        </p:spPr>
      </p:pic>
      <p:pic>
        <p:nvPicPr>
          <p:cNvPr id="12" name="Picture"/>
          <p:cNvPicPr/>
          <p:nvPr/>
        </p:nvPicPr>
        <p:blipFill>
          <a:blip r:embed="rId5"/>
          <a:stretch>
            <a:fillRect/>
          </a:stretch>
        </p:blipFill>
        <p:spPr bwMode="auto">
          <a:xfrm>
            <a:off x="4839629" y="2870793"/>
            <a:ext cx="4173262" cy="1830706"/>
          </a:xfrm>
          <a:prstGeom prst="rect">
            <a:avLst/>
          </a:prstGeom>
          <a:noFill/>
          <a:ln w="9525">
            <a:noFill/>
            <a:headEnd/>
            <a:tailEnd/>
          </a:ln>
        </p:spPr>
      </p:pic>
    </p:spTree>
    <p:custDataLst>
      <p:tags r:id="rId1"/>
    </p:custDataLst>
    <p:extLst>
      <p:ext uri="{BB962C8B-B14F-4D97-AF65-F5344CB8AC3E}">
        <p14:creationId xmlns:p14="http://schemas.microsoft.com/office/powerpoint/2010/main" val="4233837733"/>
      </p:ext>
    </p:extLst>
  </p:cSld>
  <p:clrMapOvr>
    <a:masterClrMapping/>
  </p:clrMapOvr>
  <p:transition advTm="59603">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18</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934636" y="6136"/>
            <a:ext cx="7106499"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ACCURACY OF THE MODEL</a:t>
            </a:r>
            <a:endParaRPr lang="en" sz="4000" dirty="0">
              <a:solidFill>
                <a:srgbClr val="FF8700"/>
              </a:solidFill>
            </a:endParaRPr>
          </a:p>
        </p:txBody>
      </p:sp>
      <p:sp>
        <p:nvSpPr>
          <p:cNvPr id="17" name="TextBox 16">
            <a:extLst>
              <a:ext uri="{FF2B5EF4-FFF2-40B4-BE49-F238E27FC236}">
                <a16:creationId xmlns:a16="http://schemas.microsoft.com/office/drawing/2014/main" id="{2D3610E0-B4D9-4AB6-BFD0-4A21E2C00513}"/>
              </a:ext>
            </a:extLst>
          </p:cNvPr>
          <p:cNvSpPr txBox="1"/>
          <p:nvPr/>
        </p:nvSpPr>
        <p:spPr>
          <a:xfrm>
            <a:off x="753237" y="1020748"/>
            <a:ext cx="4167827" cy="369332"/>
          </a:xfrm>
          <a:prstGeom prst="rect">
            <a:avLst/>
          </a:prstGeom>
          <a:noFill/>
        </p:spPr>
        <p:txBody>
          <a:bodyPr wrap="square" rtlCol="0">
            <a:spAutoFit/>
          </a:bodyPr>
          <a:lstStyle/>
          <a:p>
            <a:pPr algn="just"/>
            <a:r>
              <a:rPr lang="en-IN" sz="1800" dirty="0" smtClean="0">
                <a:solidFill>
                  <a:schemeClr val="bg1"/>
                </a:solidFill>
                <a:latin typeface="Dosis" panose="020B0604020202020204" charset="0"/>
              </a:rPr>
              <a:t>Plot all the models to view the performance</a:t>
            </a:r>
            <a:endParaRPr lang="en-IN" sz="1800" dirty="0">
              <a:solidFill>
                <a:schemeClr val="bg1"/>
              </a:solidFill>
              <a:latin typeface="Dosis" panose="020B0604020202020204" charset="0"/>
            </a:endParaRPr>
          </a:p>
        </p:txBody>
      </p:sp>
      <p:pic>
        <p:nvPicPr>
          <p:cNvPr id="5" name="Picture"/>
          <p:cNvPicPr/>
          <p:nvPr/>
        </p:nvPicPr>
        <p:blipFill>
          <a:blip r:embed="rId3"/>
          <a:stretch>
            <a:fillRect/>
          </a:stretch>
        </p:blipFill>
        <p:spPr bwMode="auto">
          <a:xfrm>
            <a:off x="2502968" y="1565896"/>
            <a:ext cx="4317032" cy="3122993"/>
          </a:xfrm>
          <a:prstGeom prst="rect">
            <a:avLst/>
          </a:prstGeom>
          <a:noFill/>
          <a:ln w="9525">
            <a:noFill/>
            <a:headEnd/>
            <a:tailEnd/>
          </a:ln>
        </p:spPr>
      </p:pic>
    </p:spTree>
    <p:custDataLst>
      <p:tags r:id="rId1"/>
    </p:custDataLst>
    <p:extLst>
      <p:ext uri="{BB962C8B-B14F-4D97-AF65-F5344CB8AC3E}">
        <p14:creationId xmlns:p14="http://schemas.microsoft.com/office/powerpoint/2010/main" val="1035193166"/>
      </p:ext>
    </p:extLst>
  </p:cSld>
  <p:clrMapOvr>
    <a:masterClrMapping/>
  </p:clrMapOvr>
  <p:transition advTm="59603">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19</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934636" y="6136"/>
            <a:ext cx="7106499"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smtClean="0">
                <a:solidFill>
                  <a:srgbClr val="FF8700"/>
                </a:solidFill>
              </a:rPr>
              <a:t>CONCLUSION &amp; CHALLENGES</a:t>
            </a:r>
            <a:endParaRPr lang="en" sz="4000" dirty="0">
              <a:solidFill>
                <a:srgbClr val="FF8700"/>
              </a:solidFill>
            </a:endParaRPr>
          </a:p>
        </p:txBody>
      </p:sp>
      <p:sp>
        <p:nvSpPr>
          <p:cNvPr id="17" name="TextBox 16">
            <a:extLst>
              <a:ext uri="{FF2B5EF4-FFF2-40B4-BE49-F238E27FC236}">
                <a16:creationId xmlns:a16="http://schemas.microsoft.com/office/drawing/2014/main" id="{2D3610E0-B4D9-4AB6-BFD0-4A21E2C00513}"/>
              </a:ext>
            </a:extLst>
          </p:cNvPr>
          <p:cNvSpPr txBox="1"/>
          <p:nvPr/>
        </p:nvSpPr>
        <p:spPr>
          <a:xfrm>
            <a:off x="728714" y="998445"/>
            <a:ext cx="7463715" cy="3970318"/>
          </a:xfrm>
          <a:prstGeom prst="rect">
            <a:avLst/>
          </a:prstGeom>
          <a:noFill/>
        </p:spPr>
        <p:txBody>
          <a:bodyPr wrap="square" rtlCol="0">
            <a:spAutoFit/>
          </a:bodyPr>
          <a:lstStyle/>
          <a:p>
            <a:pPr algn="just"/>
            <a:r>
              <a:rPr lang="en-IN" sz="1800" dirty="0" smtClean="0">
                <a:solidFill>
                  <a:schemeClr val="bg1"/>
                </a:solidFill>
                <a:latin typeface="Dosis" panose="020B0604020202020204" charset="0"/>
              </a:rPr>
              <a:t>CONCLUSION</a:t>
            </a:r>
            <a:endParaRPr lang="en-IN" sz="1800" dirty="0">
              <a:solidFill>
                <a:schemeClr val="bg1"/>
              </a:solidFill>
              <a:latin typeface="Dosis" panose="020B0604020202020204" charset="0"/>
            </a:endParaRPr>
          </a:p>
          <a:p>
            <a:pPr marL="285750" indent="-285750" algn="just">
              <a:buFont typeface="Arial" panose="020B0604020202020204" pitchFamily="34" charset="0"/>
              <a:buChar char="•"/>
            </a:pPr>
            <a:r>
              <a:rPr lang="en-IN" sz="1800" dirty="0" smtClean="0">
                <a:solidFill>
                  <a:schemeClr val="bg1"/>
                </a:solidFill>
                <a:latin typeface="Dosis" panose="020B0604020202020204" charset="0"/>
              </a:rPr>
              <a:t>Using Auto </a:t>
            </a:r>
            <a:r>
              <a:rPr lang="en-IN" sz="1800" dirty="0">
                <a:solidFill>
                  <a:schemeClr val="bg1"/>
                </a:solidFill>
                <a:latin typeface="Dosis" panose="020B0604020202020204" charset="0"/>
              </a:rPr>
              <a:t>ARIMA we got the model with a low RMSE compared to other </a:t>
            </a:r>
            <a:r>
              <a:rPr lang="en-IN" sz="1800" dirty="0" smtClean="0">
                <a:solidFill>
                  <a:schemeClr val="bg1"/>
                </a:solidFill>
                <a:latin typeface="Dosis" panose="020B0604020202020204" charset="0"/>
              </a:rPr>
              <a:t>models</a:t>
            </a:r>
          </a:p>
          <a:p>
            <a:pPr marL="285750" indent="-285750" algn="just">
              <a:buFont typeface="Arial" panose="020B0604020202020204" pitchFamily="34" charset="0"/>
              <a:buChar char="•"/>
            </a:pPr>
            <a:endParaRPr lang="en-IN" sz="1800" dirty="0">
              <a:solidFill>
                <a:schemeClr val="bg1"/>
              </a:solidFill>
              <a:latin typeface="Dosis" panose="020B0604020202020204" charset="0"/>
            </a:endParaRPr>
          </a:p>
          <a:p>
            <a:pPr marL="285750" indent="-285750" algn="just">
              <a:buFont typeface="Arial" panose="020B0604020202020204" pitchFamily="34" charset="0"/>
              <a:buChar char="•"/>
            </a:pPr>
            <a:r>
              <a:rPr lang="en-IN" sz="1800" dirty="0" smtClean="0">
                <a:solidFill>
                  <a:schemeClr val="bg1"/>
                </a:solidFill>
                <a:latin typeface="Dosis" panose="020B0604020202020204" charset="0"/>
              </a:rPr>
              <a:t>Can be used for good enough predictions</a:t>
            </a:r>
          </a:p>
          <a:p>
            <a:pPr marL="285750" indent="-285750" algn="just">
              <a:buFont typeface="Arial" panose="020B0604020202020204" pitchFamily="34" charset="0"/>
              <a:buChar char="•"/>
            </a:pPr>
            <a:endParaRPr lang="en-IN" sz="1800" dirty="0">
              <a:solidFill>
                <a:schemeClr val="bg1"/>
              </a:solidFill>
              <a:latin typeface="Dosis" panose="020B0604020202020204" charset="0"/>
            </a:endParaRPr>
          </a:p>
          <a:p>
            <a:pPr marL="285750" indent="-285750" algn="just">
              <a:buFont typeface="Arial" panose="020B0604020202020204" pitchFamily="34" charset="0"/>
              <a:buChar char="•"/>
            </a:pPr>
            <a:r>
              <a:rPr lang="en-IN" sz="1800" dirty="0">
                <a:solidFill>
                  <a:schemeClr val="bg1"/>
                </a:solidFill>
                <a:latin typeface="Dosis" panose="020B0604020202020204" charset="0"/>
              </a:rPr>
              <a:t>This model can be improved with more data which includes a larger proportion of training </a:t>
            </a:r>
            <a:r>
              <a:rPr lang="en-IN" sz="1800" dirty="0" smtClean="0">
                <a:solidFill>
                  <a:schemeClr val="bg1"/>
                </a:solidFill>
                <a:latin typeface="Dosis" panose="020B0604020202020204" charset="0"/>
              </a:rPr>
              <a:t>set</a:t>
            </a:r>
          </a:p>
          <a:p>
            <a:pPr algn="just"/>
            <a:endParaRPr lang="en-IN" sz="1800" dirty="0" smtClean="0">
              <a:solidFill>
                <a:schemeClr val="bg1"/>
              </a:solidFill>
              <a:latin typeface="Dosis" panose="020B0604020202020204" charset="0"/>
            </a:endParaRPr>
          </a:p>
          <a:p>
            <a:pPr algn="just"/>
            <a:r>
              <a:rPr lang="en-IN" sz="1800" dirty="0" smtClean="0">
                <a:solidFill>
                  <a:schemeClr val="bg1"/>
                </a:solidFill>
                <a:latin typeface="Dosis" panose="020B0604020202020204" charset="0"/>
              </a:rPr>
              <a:t>CHALLENGES</a:t>
            </a:r>
          </a:p>
          <a:p>
            <a:pPr marL="285750" indent="-285750" algn="just">
              <a:buFont typeface="Arial" panose="020B0604020202020204" pitchFamily="34" charset="0"/>
              <a:buChar char="•"/>
            </a:pPr>
            <a:r>
              <a:rPr lang="en-IN" sz="1800" dirty="0" smtClean="0">
                <a:solidFill>
                  <a:schemeClr val="bg1"/>
                </a:solidFill>
                <a:latin typeface="Dosis" panose="020B0604020202020204" charset="0"/>
              </a:rPr>
              <a:t>Other methods could be used for comprehensive comparison of Advantages and Disadvantages of varied models</a:t>
            </a:r>
          </a:p>
          <a:p>
            <a:pPr marL="285750" indent="-285750" algn="just">
              <a:buFont typeface="Arial" panose="020B0604020202020204" pitchFamily="34" charset="0"/>
              <a:buChar char="•"/>
            </a:pPr>
            <a:endParaRPr lang="en-IN" sz="1800" dirty="0">
              <a:solidFill>
                <a:schemeClr val="bg1"/>
              </a:solidFill>
              <a:latin typeface="Dosis" panose="020B0604020202020204" charset="0"/>
            </a:endParaRPr>
          </a:p>
          <a:p>
            <a:pPr marL="285750" indent="-285750" algn="just">
              <a:buFont typeface="Arial" panose="020B0604020202020204" pitchFamily="34" charset="0"/>
              <a:buChar char="•"/>
            </a:pPr>
            <a:r>
              <a:rPr lang="en-IN" sz="1800" dirty="0">
                <a:solidFill>
                  <a:schemeClr val="bg1"/>
                </a:solidFill>
                <a:latin typeface="Dosis" panose="020B0604020202020204" charset="0"/>
              </a:rPr>
              <a:t>Overall </a:t>
            </a:r>
            <a:r>
              <a:rPr lang="en-IN" sz="1800" dirty="0" smtClean="0">
                <a:solidFill>
                  <a:schemeClr val="bg1"/>
                </a:solidFill>
                <a:latin typeface="Dosis" panose="020B0604020202020204" charset="0"/>
              </a:rPr>
              <a:t>calculation </a:t>
            </a:r>
            <a:r>
              <a:rPr lang="en-IN" sz="1800" dirty="0">
                <a:solidFill>
                  <a:schemeClr val="bg1"/>
                </a:solidFill>
                <a:latin typeface="Dosis" panose="020B0604020202020204" charset="0"/>
              </a:rPr>
              <a:t>is huge amount of work</a:t>
            </a:r>
            <a:endParaRPr lang="en-IN" sz="1800" dirty="0">
              <a:solidFill>
                <a:schemeClr val="bg1"/>
              </a:solidFill>
              <a:latin typeface="Dosis" panose="020B0604020202020204" charset="0"/>
            </a:endParaRPr>
          </a:p>
          <a:p>
            <a:pPr algn="just"/>
            <a:endParaRPr lang="en-IN" sz="1800" dirty="0">
              <a:solidFill>
                <a:schemeClr val="bg1"/>
              </a:solidFill>
              <a:latin typeface="Dosis" panose="020B0604020202020204" charset="0"/>
            </a:endParaRPr>
          </a:p>
        </p:txBody>
      </p:sp>
    </p:spTree>
    <p:custDataLst>
      <p:tags r:id="rId1"/>
    </p:custDataLst>
    <p:extLst>
      <p:ext uri="{BB962C8B-B14F-4D97-AF65-F5344CB8AC3E}">
        <p14:creationId xmlns:p14="http://schemas.microsoft.com/office/powerpoint/2010/main" val="2834253714"/>
      </p:ext>
    </p:extLst>
  </p:cSld>
  <p:clrMapOvr>
    <a:masterClrMapping/>
  </p:clrMapOvr>
  <p:transition advTm="59603">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idx="4294967295"/>
          </p:nvPr>
        </p:nvSpPr>
        <p:spPr>
          <a:xfrm>
            <a:off x="1223682" y="0"/>
            <a:ext cx="5646254" cy="1075765"/>
          </a:xfrm>
          <a:prstGeom prst="rect">
            <a:avLst/>
          </a:prstGeom>
        </p:spPr>
        <p:txBody>
          <a:bodyPr wrap="square" lIns="91425" tIns="91425" rIns="91425" bIns="91425" anchor="ctr" anchorCtr="0">
            <a:noAutofit/>
          </a:bodyPr>
          <a:lstStyle/>
          <a:p>
            <a:pPr lvl="0">
              <a:spcBef>
                <a:spcPts val="0"/>
              </a:spcBef>
              <a:buNone/>
            </a:pPr>
            <a:r>
              <a:rPr lang="en-IN" sz="4000" dirty="0">
                <a:solidFill>
                  <a:srgbClr val="FF8700"/>
                </a:solidFill>
              </a:rPr>
              <a:t>AGENDA</a:t>
            </a:r>
            <a:endParaRPr lang="en" sz="4000" dirty="0">
              <a:solidFill>
                <a:srgbClr val="FF8700"/>
              </a:solidFill>
            </a:endParaRPr>
          </a:p>
        </p:txBody>
      </p:sp>
      <p:sp>
        <p:nvSpPr>
          <p:cNvPr id="121" name="Shape 121"/>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
        <p:nvSpPr>
          <p:cNvPr id="5" name="Shape 245">
            <a:extLst>
              <a:ext uri="{FF2B5EF4-FFF2-40B4-BE49-F238E27FC236}">
                <a16:creationId xmlns:a16="http://schemas.microsoft.com/office/drawing/2014/main" id="{EAF1DE7D-78AA-4C4E-9922-27AC739262BB}"/>
              </a:ext>
            </a:extLst>
          </p:cNvPr>
          <p:cNvSpPr/>
          <p:nvPr/>
        </p:nvSpPr>
        <p:spPr>
          <a:xfrm>
            <a:off x="242047" y="2053698"/>
            <a:ext cx="1670275"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a:spcBef>
                <a:spcPts val="0"/>
              </a:spcBef>
              <a:buNone/>
            </a:pPr>
            <a:endParaRPr lang="en" sz="1100" dirty="0">
              <a:solidFill>
                <a:schemeClr val="bg1"/>
              </a:solidFill>
              <a:latin typeface="Dosis" panose="020B0604020202020204" charset="0"/>
              <a:ea typeface="Roboto" panose="020B0604020202020204" charset="0"/>
              <a:cs typeface="DokChampa" panose="020B0604020202020204" pitchFamily="34" charset="-34"/>
              <a:sym typeface="Roboto"/>
            </a:endParaRPr>
          </a:p>
        </p:txBody>
      </p:sp>
      <p:sp>
        <p:nvSpPr>
          <p:cNvPr id="6" name="Shape 247">
            <a:extLst>
              <a:ext uri="{FF2B5EF4-FFF2-40B4-BE49-F238E27FC236}">
                <a16:creationId xmlns:a16="http://schemas.microsoft.com/office/drawing/2014/main" id="{82D8FA89-24F8-4E0A-984A-1494F7FCA8B5}"/>
              </a:ext>
            </a:extLst>
          </p:cNvPr>
          <p:cNvSpPr/>
          <p:nvPr/>
        </p:nvSpPr>
        <p:spPr>
          <a:xfrm>
            <a:off x="2073710" y="2061366"/>
            <a:ext cx="1609753"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dirty="0">
              <a:solidFill>
                <a:schemeClr val="bg1"/>
              </a:solidFill>
              <a:latin typeface="Dosis" panose="020B0604020202020204" charset="0"/>
              <a:ea typeface="Roboto"/>
              <a:cs typeface="Roboto"/>
              <a:sym typeface="Roboto"/>
            </a:endParaRPr>
          </a:p>
        </p:txBody>
      </p:sp>
      <p:sp>
        <p:nvSpPr>
          <p:cNvPr id="7" name="Shape 248">
            <a:extLst>
              <a:ext uri="{FF2B5EF4-FFF2-40B4-BE49-F238E27FC236}">
                <a16:creationId xmlns:a16="http://schemas.microsoft.com/office/drawing/2014/main" id="{F52C6847-E2AF-401A-9839-AE65554C34C1}"/>
              </a:ext>
            </a:extLst>
          </p:cNvPr>
          <p:cNvSpPr/>
          <p:nvPr/>
        </p:nvSpPr>
        <p:spPr>
          <a:xfrm>
            <a:off x="5707485" y="2052816"/>
            <a:ext cx="1609753"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sz="1800" dirty="0">
              <a:solidFill>
                <a:schemeClr val="bg1"/>
              </a:solidFill>
              <a:latin typeface="Dosis" panose="020B0604020202020204" charset="0"/>
              <a:ea typeface="Roboto"/>
              <a:cs typeface="Roboto"/>
              <a:sym typeface="Roboto"/>
            </a:endParaRPr>
          </a:p>
        </p:txBody>
      </p:sp>
      <p:sp>
        <p:nvSpPr>
          <p:cNvPr id="8" name="Shape 247">
            <a:extLst>
              <a:ext uri="{FF2B5EF4-FFF2-40B4-BE49-F238E27FC236}">
                <a16:creationId xmlns:a16="http://schemas.microsoft.com/office/drawing/2014/main" id="{5286E4EF-F64F-406F-A64E-E07DBE2CE64F}"/>
              </a:ext>
            </a:extLst>
          </p:cNvPr>
          <p:cNvSpPr/>
          <p:nvPr/>
        </p:nvSpPr>
        <p:spPr>
          <a:xfrm>
            <a:off x="3839647" y="2049540"/>
            <a:ext cx="1670275"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sz="1800" dirty="0">
              <a:solidFill>
                <a:schemeClr val="bg1"/>
              </a:solidFill>
              <a:latin typeface="Roboto"/>
              <a:ea typeface="Roboto"/>
              <a:cs typeface="Roboto"/>
              <a:sym typeface="Roboto"/>
            </a:endParaRPr>
          </a:p>
        </p:txBody>
      </p:sp>
      <p:sp>
        <p:nvSpPr>
          <p:cNvPr id="9" name="Shape 248">
            <a:extLst>
              <a:ext uri="{FF2B5EF4-FFF2-40B4-BE49-F238E27FC236}">
                <a16:creationId xmlns:a16="http://schemas.microsoft.com/office/drawing/2014/main" id="{80CAD2BD-ECAF-4195-B316-314B3614FE2A}"/>
              </a:ext>
            </a:extLst>
          </p:cNvPr>
          <p:cNvSpPr/>
          <p:nvPr/>
        </p:nvSpPr>
        <p:spPr>
          <a:xfrm>
            <a:off x="7531575" y="2053698"/>
            <a:ext cx="1609753"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a:endParaRPr lang="en" dirty="0">
              <a:solidFill>
                <a:schemeClr val="bg1"/>
              </a:solidFill>
              <a:latin typeface="Roboto"/>
              <a:ea typeface="Roboto"/>
              <a:cs typeface="Roboto"/>
              <a:sym typeface="Roboto"/>
            </a:endParaRPr>
          </a:p>
        </p:txBody>
      </p:sp>
      <p:grpSp>
        <p:nvGrpSpPr>
          <p:cNvPr id="21" name="Shape 361">
            <a:extLst>
              <a:ext uri="{FF2B5EF4-FFF2-40B4-BE49-F238E27FC236}">
                <a16:creationId xmlns:a16="http://schemas.microsoft.com/office/drawing/2014/main" id="{131FF6B9-AB6A-4F25-AB7A-ECC6B46A8831}"/>
              </a:ext>
            </a:extLst>
          </p:cNvPr>
          <p:cNvGrpSpPr/>
          <p:nvPr/>
        </p:nvGrpSpPr>
        <p:grpSpPr>
          <a:xfrm>
            <a:off x="905743" y="2239812"/>
            <a:ext cx="342881" cy="418127"/>
            <a:chOff x="596350" y="929175"/>
            <a:chExt cx="407950" cy="497475"/>
          </a:xfrm>
        </p:grpSpPr>
        <p:sp>
          <p:nvSpPr>
            <p:cNvPr id="22" name="Shape 362">
              <a:extLst>
                <a:ext uri="{FF2B5EF4-FFF2-40B4-BE49-F238E27FC236}">
                  <a16:creationId xmlns:a16="http://schemas.microsoft.com/office/drawing/2014/main" id="{9FEFCDB5-DD6D-4B76-AA81-F5953A6BA6CB}"/>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3" name="Shape 363">
              <a:extLst>
                <a:ext uri="{FF2B5EF4-FFF2-40B4-BE49-F238E27FC236}">
                  <a16:creationId xmlns:a16="http://schemas.microsoft.com/office/drawing/2014/main" id="{7A1A29D6-70E7-49B0-92FF-9FC7B303C684}"/>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4" name="Shape 364">
              <a:extLst>
                <a:ext uri="{FF2B5EF4-FFF2-40B4-BE49-F238E27FC236}">
                  <a16:creationId xmlns:a16="http://schemas.microsoft.com/office/drawing/2014/main" id="{D2843030-02C8-4365-AF71-08DA3B3E46FC}"/>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5" name="Shape 365">
              <a:extLst>
                <a:ext uri="{FF2B5EF4-FFF2-40B4-BE49-F238E27FC236}">
                  <a16:creationId xmlns:a16="http://schemas.microsoft.com/office/drawing/2014/main" id="{A5895EA5-3456-4505-ADD3-187D77D8E295}"/>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6" name="Shape 366">
              <a:extLst>
                <a:ext uri="{FF2B5EF4-FFF2-40B4-BE49-F238E27FC236}">
                  <a16:creationId xmlns:a16="http://schemas.microsoft.com/office/drawing/2014/main" id="{883E20B4-D485-4008-B495-1195E6D31341}"/>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7" name="Shape 367">
              <a:extLst>
                <a:ext uri="{FF2B5EF4-FFF2-40B4-BE49-F238E27FC236}">
                  <a16:creationId xmlns:a16="http://schemas.microsoft.com/office/drawing/2014/main" id="{07D434FB-4C22-4122-AA75-988C593462DF}"/>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8" name="Shape 368">
              <a:extLst>
                <a:ext uri="{FF2B5EF4-FFF2-40B4-BE49-F238E27FC236}">
                  <a16:creationId xmlns:a16="http://schemas.microsoft.com/office/drawing/2014/main" id="{E3E16EA6-ED17-4795-8FF0-5BB4CDC408EA}"/>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grpSp>
      <p:sp>
        <p:nvSpPr>
          <p:cNvPr id="17" name="TextBox 16">
            <a:extLst>
              <a:ext uri="{FF2B5EF4-FFF2-40B4-BE49-F238E27FC236}">
                <a16:creationId xmlns:a16="http://schemas.microsoft.com/office/drawing/2014/main" id="{CE73AF8B-6E0E-419F-92F8-F5F64BBB268E}"/>
              </a:ext>
            </a:extLst>
          </p:cNvPr>
          <p:cNvSpPr txBox="1"/>
          <p:nvPr/>
        </p:nvSpPr>
        <p:spPr>
          <a:xfrm>
            <a:off x="242047" y="2973325"/>
            <a:ext cx="1670275" cy="307777"/>
          </a:xfrm>
          <a:prstGeom prst="rect">
            <a:avLst/>
          </a:prstGeom>
          <a:noFill/>
        </p:spPr>
        <p:txBody>
          <a:bodyPr wrap="square" rtlCol="0">
            <a:spAutoFit/>
          </a:bodyPr>
          <a:lstStyle/>
          <a:p>
            <a:pPr algn="ctr"/>
            <a:r>
              <a:rPr lang="en-IN" dirty="0">
                <a:solidFill>
                  <a:schemeClr val="bg1"/>
                </a:solidFill>
                <a:latin typeface="Dosis" panose="020B0604020202020204" charset="0"/>
                <a:ea typeface="Roboto" panose="020B0604020202020204" charset="0"/>
                <a:cs typeface="DokChampa" panose="020B0604020202020204" pitchFamily="34" charset="-34"/>
                <a:sym typeface="Roboto"/>
              </a:rPr>
              <a:t>OBJECTIVE</a:t>
            </a:r>
            <a:endParaRPr lang="en-IN" dirty="0"/>
          </a:p>
        </p:txBody>
      </p:sp>
      <p:sp>
        <p:nvSpPr>
          <p:cNvPr id="18" name="TextBox 17">
            <a:extLst>
              <a:ext uri="{FF2B5EF4-FFF2-40B4-BE49-F238E27FC236}">
                <a16:creationId xmlns:a16="http://schemas.microsoft.com/office/drawing/2014/main" id="{C4FB39A8-AA9D-446C-A0D5-CF766D3B9DD9}"/>
              </a:ext>
            </a:extLst>
          </p:cNvPr>
          <p:cNvSpPr txBox="1"/>
          <p:nvPr/>
        </p:nvSpPr>
        <p:spPr>
          <a:xfrm>
            <a:off x="2086239" y="2973326"/>
            <a:ext cx="1609753" cy="307777"/>
          </a:xfrm>
          <a:prstGeom prst="rect">
            <a:avLst/>
          </a:prstGeom>
          <a:noFill/>
        </p:spPr>
        <p:txBody>
          <a:bodyPr wrap="square" rtlCol="0">
            <a:spAutoFit/>
          </a:bodyPr>
          <a:lstStyle/>
          <a:p>
            <a:pPr algn="ctr"/>
            <a:r>
              <a:rPr lang="en-IN" dirty="0">
                <a:solidFill>
                  <a:schemeClr val="bg1"/>
                </a:solidFill>
                <a:latin typeface="Dosis" panose="020B0604020202020204" charset="0"/>
                <a:ea typeface="Roboto"/>
                <a:cs typeface="Roboto"/>
                <a:sym typeface="Roboto"/>
              </a:rPr>
              <a:t>DATASET</a:t>
            </a:r>
            <a:endParaRPr lang="en" dirty="0">
              <a:solidFill>
                <a:schemeClr val="bg1"/>
              </a:solidFill>
              <a:latin typeface="Dosis" panose="020B0604020202020204" charset="0"/>
              <a:ea typeface="Roboto"/>
              <a:cs typeface="Roboto"/>
              <a:sym typeface="Roboto"/>
            </a:endParaRPr>
          </a:p>
        </p:txBody>
      </p:sp>
      <p:sp>
        <p:nvSpPr>
          <p:cNvPr id="19" name="TextBox 18">
            <a:extLst>
              <a:ext uri="{FF2B5EF4-FFF2-40B4-BE49-F238E27FC236}">
                <a16:creationId xmlns:a16="http://schemas.microsoft.com/office/drawing/2014/main" id="{706DC0F4-F480-462B-BE38-E1C5882E6047}"/>
              </a:ext>
            </a:extLst>
          </p:cNvPr>
          <p:cNvSpPr txBox="1"/>
          <p:nvPr/>
        </p:nvSpPr>
        <p:spPr>
          <a:xfrm>
            <a:off x="5669773" y="3048080"/>
            <a:ext cx="1609753" cy="307777"/>
          </a:xfrm>
          <a:prstGeom prst="rect">
            <a:avLst/>
          </a:prstGeom>
          <a:noFill/>
        </p:spPr>
        <p:txBody>
          <a:bodyPr wrap="square" rtlCol="0">
            <a:spAutoFit/>
          </a:bodyPr>
          <a:lstStyle/>
          <a:p>
            <a:pPr algn="ctr"/>
            <a:r>
              <a:rPr lang="en-IN" dirty="0">
                <a:solidFill>
                  <a:schemeClr val="bg1"/>
                </a:solidFill>
                <a:latin typeface="Dosis" panose="020B0604020202020204" charset="0"/>
                <a:ea typeface="Roboto"/>
                <a:cs typeface="Roboto"/>
                <a:sym typeface="Roboto"/>
              </a:rPr>
              <a:t>METHODOLOGY</a:t>
            </a:r>
            <a:endParaRPr lang="en-IN" dirty="0"/>
          </a:p>
        </p:txBody>
      </p:sp>
      <p:sp>
        <p:nvSpPr>
          <p:cNvPr id="38" name="TextBox 37">
            <a:extLst>
              <a:ext uri="{FF2B5EF4-FFF2-40B4-BE49-F238E27FC236}">
                <a16:creationId xmlns:a16="http://schemas.microsoft.com/office/drawing/2014/main" id="{9BB36442-A509-4643-B2CA-3042A8D71EEC}"/>
              </a:ext>
            </a:extLst>
          </p:cNvPr>
          <p:cNvSpPr txBox="1"/>
          <p:nvPr/>
        </p:nvSpPr>
        <p:spPr>
          <a:xfrm>
            <a:off x="7531575" y="2974095"/>
            <a:ext cx="1612425" cy="523220"/>
          </a:xfrm>
          <a:prstGeom prst="rect">
            <a:avLst/>
          </a:prstGeom>
          <a:noFill/>
        </p:spPr>
        <p:txBody>
          <a:bodyPr wrap="square" rtlCol="0">
            <a:spAutoFit/>
          </a:bodyPr>
          <a:lstStyle/>
          <a:p>
            <a:pPr algn="ctr"/>
            <a:r>
              <a:rPr lang="en-IN" dirty="0">
                <a:solidFill>
                  <a:schemeClr val="bg1"/>
                </a:solidFill>
                <a:latin typeface="Dosis" charset="0"/>
              </a:rPr>
              <a:t> RESULTS AND DISCUSSION</a:t>
            </a:r>
            <a:endParaRPr lang="en" dirty="0">
              <a:solidFill>
                <a:schemeClr val="bg1"/>
              </a:solidFill>
              <a:latin typeface="Roboto"/>
              <a:ea typeface="Roboto"/>
              <a:cs typeface="Roboto"/>
              <a:sym typeface="Roboto"/>
            </a:endParaRPr>
          </a:p>
        </p:txBody>
      </p:sp>
      <p:grpSp>
        <p:nvGrpSpPr>
          <p:cNvPr id="45" name="Shape 421">
            <a:extLst>
              <a:ext uri="{FF2B5EF4-FFF2-40B4-BE49-F238E27FC236}">
                <a16:creationId xmlns:a16="http://schemas.microsoft.com/office/drawing/2014/main" id="{99777994-FEF8-4755-BC4D-491EBBBBF1D6}"/>
              </a:ext>
            </a:extLst>
          </p:cNvPr>
          <p:cNvGrpSpPr/>
          <p:nvPr/>
        </p:nvGrpSpPr>
        <p:grpSpPr>
          <a:xfrm>
            <a:off x="8162548" y="2252083"/>
            <a:ext cx="359271" cy="376691"/>
            <a:chOff x="5961125" y="1623900"/>
            <a:chExt cx="427450" cy="448175"/>
          </a:xfrm>
        </p:grpSpPr>
        <p:sp>
          <p:nvSpPr>
            <p:cNvPr id="46" name="Shape 422">
              <a:extLst>
                <a:ext uri="{FF2B5EF4-FFF2-40B4-BE49-F238E27FC236}">
                  <a16:creationId xmlns:a16="http://schemas.microsoft.com/office/drawing/2014/main" id="{2870ADE6-43F3-4CE3-9BE8-EF848F54D4A5}"/>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 name="Shape 423">
              <a:extLst>
                <a:ext uri="{FF2B5EF4-FFF2-40B4-BE49-F238E27FC236}">
                  <a16:creationId xmlns:a16="http://schemas.microsoft.com/office/drawing/2014/main" id="{12B5890C-8C62-447A-9922-5F2E2F462D39}"/>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8" name="Shape 424">
              <a:extLst>
                <a:ext uri="{FF2B5EF4-FFF2-40B4-BE49-F238E27FC236}">
                  <a16:creationId xmlns:a16="http://schemas.microsoft.com/office/drawing/2014/main" id="{3EBC05A7-A056-4F34-B8C8-397BB42EECB9}"/>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25">
              <a:extLst>
                <a:ext uri="{FF2B5EF4-FFF2-40B4-BE49-F238E27FC236}">
                  <a16:creationId xmlns:a16="http://schemas.microsoft.com/office/drawing/2014/main" id="{0F03D36D-DB1C-412B-BDE3-F7393D7B4F1D}"/>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26">
              <a:extLst>
                <a:ext uri="{FF2B5EF4-FFF2-40B4-BE49-F238E27FC236}">
                  <a16:creationId xmlns:a16="http://schemas.microsoft.com/office/drawing/2014/main" id="{4D8EB93F-D8AC-4E76-AC0B-EF4E4E2980AF}"/>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1" name="Shape 427">
              <a:extLst>
                <a:ext uri="{FF2B5EF4-FFF2-40B4-BE49-F238E27FC236}">
                  <a16:creationId xmlns:a16="http://schemas.microsoft.com/office/drawing/2014/main" id="{BDA32822-0F9A-49FC-9B29-6AA14A944A6E}"/>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2" name="Shape 428">
              <a:extLst>
                <a:ext uri="{FF2B5EF4-FFF2-40B4-BE49-F238E27FC236}">
                  <a16:creationId xmlns:a16="http://schemas.microsoft.com/office/drawing/2014/main" id="{9BBE6440-3BE7-40E2-9153-D8D3F79CEF8E}"/>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026" name="Picture 2" descr="Related image">
            <a:extLst>
              <a:ext uri="{FF2B5EF4-FFF2-40B4-BE49-F238E27FC236}">
                <a16:creationId xmlns:a16="http://schemas.microsoft.com/office/drawing/2014/main" id="{C6CF7138-AE1A-459B-9CB2-FC7DB3E08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670" y="2236682"/>
            <a:ext cx="444874" cy="39209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Shape 487">
            <a:extLst>
              <a:ext uri="{FF2B5EF4-FFF2-40B4-BE49-F238E27FC236}">
                <a16:creationId xmlns:a16="http://schemas.microsoft.com/office/drawing/2014/main" id="{15C9A21B-67DB-4FF2-815A-DE025024303A}"/>
              </a:ext>
            </a:extLst>
          </p:cNvPr>
          <p:cNvGrpSpPr/>
          <p:nvPr/>
        </p:nvGrpSpPr>
        <p:grpSpPr>
          <a:xfrm>
            <a:off x="6288531" y="2310456"/>
            <a:ext cx="435021" cy="323445"/>
            <a:chOff x="5247525" y="3007275"/>
            <a:chExt cx="517575" cy="384825"/>
          </a:xfrm>
        </p:grpSpPr>
        <p:sp>
          <p:nvSpPr>
            <p:cNvPr id="58" name="Shape 488">
              <a:extLst>
                <a:ext uri="{FF2B5EF4-FFF2-40B4-BE49-F238E27FC236}">
                  <a16:creationId xmlns:a16="http://schemas.microsoft.com/office/drawing/2014/main" id="{43F61B2C-34E7-4D66-880E-0E2A406DFE4D}"/>
                </a:ext>
              </a:extLst>
            </p:cNvPr>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9" name="Shape 489">
              <a:extLst>
                <a:ext uri="{FF2B5EF4-FFF2-40B4-BE49-F238E27FC236}">
                  <a16:creationId xmlns:a16="http://schemas.microsoft.com/office/drawing/2014/main" id="{4C2E9920-BD85-4A4B-BF12-E6B17521215D}"/>
                </a:ext>
              </a:extLst>
            </p:cNvPr>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42" name="Picture 2" descr="Related image">
            <a:extLst>
              <a:ext uri="{FF2B5EF4-FFF2-40B4-BE49-F238E27FC236}">
                <a16:creationId xmlns:a16="http://schemas.microsoft.com/office/drawing/2014/main" id="{C441A6D7-6BFB-4DC1-A604-7A5F4B8944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852" y="2242553"/>
            <a:ext cx="444874" cy="39209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0D027A33-1390-4A4E-B0E5-3B18E6DD7FD4}"/>
              </a:ext>
            </a:extLst>
          </p:cNvPr>
          <p:cNvSpPr txBox="1"/>
          <p:nvPr/>
        </p:nvSpPr>
        <p:spPr>
          <a:xfrm>
            <a:off x="3807971" y="2989736"/>
            <a:ext cx="1609753" cy="523220"/>
          </a:xfrm>
          <a:prstGeom prst="rect">
            <a:avLst/>
          </a:prstGeom>
          <a:noFill/>
        </p:spPr>
        <p:txBody>
          <a:bodyPr wrap="square" rtlCol="0">
            <a:spAutoFit/>
          </a:bodyPr>
          <a:lstStyle/>
          <a:p>
            <a:pPr algn="ctr"/>
            <a:r>
              <a:rPr lang="en-IN" dirty="0">
                <a:solidFill>
                  <a:schemeClr val="bg1"/>
                </a:solidFill>
                <a:latin typeface="Dosis" panose="020B0604020202020204" charset="0"/>
                <a:ea typeface="Roboto"/>
                <a:cs typeface="Roboto"/>
                <a:sym typeface="Roboto"/>
              </a:rPr>
              <a:t>TRAINING AND TESTING</a:t>
            </a:r>
            <a:endParaRPr lang="en-IN" dirty="0"/>
          </a:p>
        </p:txBody>
      </p:sp>
    </p:spTree>
    <p:custDataLst>
      <p:tags r:id="rId1"/>
    </p:custDataLst>
    <p:extLst>
      <p:ext uri="{BB962C8B-B14F-4D97-AF65-F5344CB8AC3E}">
        <p14:creationId xmlns:p14="http://schemas.microsoft.com/office/powerpoint/2010/main" val="1406576367"/>
      </p:ext>
    </p:extLst>
  </p:cSld>
  <p:clrMapOvr>
    <a:masterClrMapping/>
  </p:clrMapOvr>
  <p:transition advTm="2199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7" grpId="0"/>
      <p:bldP spid="18" grpId="0"/>
      <p:bldP spid="19" grpId="0"/>
      <p:bldP spid="38"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20</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934636" y="6136"/>
            <a:ext cx="7106499"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ACCURACY OF THE MODEL</a:t>
            </a:r>
            <a:endParaRPr lang="en" sz="4000" dirty="0">
              <a:solidFill>
                <a:srgbClr val="FF8700"/>
              </a:solidFill>
            </a:endParaRPr>
          </a:p>
        </p:txBody>
      </p:sp>
      <p:sp>
        <p:nvSpPr>
          <p:cNvPr id="17" name="TextBox 16">
            <a:extLst>
              <a:ext uri="{FF2B5EF4-FFF2-40B4-BE49-F238E27FC236}">
                <a16:creationId xmlns:a16="http://schemas.microsoft.com/office/drawing/2014/main" id="{2D3610E0-B4D9-4AB6-BFD0-4A21E2C00513}"/>
              </a:ext>
            </a:extLst>
          </p:cNvPr>
          <p:cNvSpPr txBox="1"/>
          <p:nvPr/>
        </p:nvSpPr>
        <p:spPr>
          <a:xfrm>
            <a:off x="728714" y="998445"/>
            <a:ext cx="5337549" cy="369332"/>
          </a:xfrm>
          <a:prstGeom prst="rect">
            <a:avLst/>
          </a:prstGeom>
          <a:noFill/>
        </p:spPr>
        <p:txBody>
          <a:bodyPr wrap="square" rtlCol="0">
            <a:spAutoFit/>
          </a:bodyPr>
          <a:lstStyle/>
          <a:p>
            <a:pPr algn="just"/>
            <a:r>
              <a:rPr lang="en-IN" sz="1800" dirty="0">
                <a:solidFill>
                  <a:schemeClr val="bg1"/>
                </a:solidFill>
                <a:latin typeface="Dosis" panose="020B0604020202020204" charset="0"/>
              </a:rPr>
              <a:t>Use </a:t>
            </a:r>
            <a:r>
              <a:rPr lang="en-IN" sz="1800" dirty="0" smtClean="0">
                <a:solidFill>
                  <a:schemeClr val="bg1"/>
                </a:solidFill>
                <a:latin typeface="Dosis" panose="020B0604020202020204" charset="0"/>
              </a:rPr>
              <a:t>ERROR values</a:t>
            </a:r>
            <a:r>
              <a:rPr lang="en-IN" sz="1800" dirty="0" smtClean="0">
                <a:solidFill>
                  <a:schemeClr val="bg1"/>
                </a:solidFill>
                <a:latin typeface="Dosis" panose="020B0604020202020204" charset="0"/>
              </a:rPr>
              <a:t> </a:t>
            </a:r>
            <a:r>
              <a:rPr lang="en-IN" sz="1800" dirty="0">
                <a:solidFill>
                  <a:schemeClr val="bg1"/>
                </a:solidFill>
                <a:latin typeface="Dosis" panose="020B0604020202020204" charset="0"/>
              </a:rPr>
              <a:t>to </a:t>
            </a:r>
            <a:r>
              <a:rPr lang="en-IN" sz="1800" dirty="0" smtClean="0">
                <a:solidFill>
                  <a:schemeClr val="bg1"/>
                </a:solidFill>
                <a:latin typeface="Dosis" panose="020B0604020202020204" charset="0"/>
              </a:rPr>
              <a:t>compare </a:t>
            </a:r>
            <a:r>
              <a:rPr lang="en-IN" sz="1800" dirty="0">
                <a:solidFill>
                  <a:schemeClr val="bg1"/>
                </a:solidFill>
                <a:latin typeface="Dosis" panose="020B0604020202020204" charset="0"/>
              </a:rPr>
              <a:t>the accuracy of </a:t>
            </a:r>
            <a:r>
              <a:rPr lang="en-IN" sz="1800" dirty="0" smtClean="0">
                <a:solidFill>
                  <a:schemeClr val="bg1"/>
                </a:solidFill>
                <a:latin typeface="Dosis" panose="020B0604020202020204" charset="0"/>
              </a:rPr>
              <a:t>all </a:t>
            </a:r>
            <a:r>
              <a:rPr lang="en-IN" sz="1800" dirty="0" smtClean="0">
                <a:solidFill>
                  <a:schemeClr val="bg1"/>
                </a:solidFill>
                <a:latin typeface="Dosis" panose="020B0604020202020204" charset="0"/>
              </a:rPr>
              <a:t>models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813" y="1522452"/>
            <a:ext cx="5930900" cy="3035300"/>
          </a:xfrm>
          <a:prstGeom prst="rect">
            <a:avLst/>
          </a:prstGeom>
        </p:spPr>
      </p:pic>
    </p:spTree>
    <p:custDataLst>
      <p:tags r:id="rId1"/>
    </p:custDataLst>
    <p:extLst>
      <p:ext uri="{BB962C8B-B14F-4D97-AF65-F5344CB8AC3E}">
        <p14:creationId xmlns:p14="http://schemas.microsoft.com/office/powerpoint/2010/main" val="159109342"/>
      </p:ext>
    </p:extLst>
  </p:cSld>
  <p:clrMapOvr>
    <a:masterClrMapping/>
  </p:clrMapOvr>
  <p:transition advTm="59603">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21</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322730" y="3644152"/>
            <a:ext cx="9197788"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pPr algn="r"/>
            <a:r>
              <a:rPr lang="en-IN" sz="8000" dirty="0">
                <a:solidFill>
                  <a:srgbClr val="FF8700"/>
                </a:solidFill>
              </a:rPr>
              <a:t>THANK YOU!</a:t>
            </a:r>
            <a:endParaRPr lang="en" sz="8000" dirty="0">
              <a:solidFill>
                <a:srgbClr val="FF8700"/>
              </a:solidFill>
            </a:endParaRPr>
          </a:p>
        </p:txBody>
      </p:sp>
    </p:spTree>
    <p:custDataLst>
      <p:tags r:id="rId1"/>
    </p:custDataLst>
    <p:extLst>
      <p:ext uri="{BB962C8B-B14F-4D97-AF65-F5344CB8AC3E}">
        <p14:creationId xmlns:p14="http://schemas.microsoft.com/office/powerpoint/2010/main" val="3452614741"/>
      </p:ext>
    </p:extLst>
  </p:cSld>
  <p:clrMapOvr>
    <a:masterClrMapping/>
  </p:clrMapOvr>
  <p:transition advTm="59603">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3</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OBJECTIVE</a:t>
            </a:r>
            <a:endParaRPr lang="en" sz="4000" dirty="0">
              <a:solidFill>
                <a:srgbClr val="FF8700"/>
              </a:solidFill>
            </a:endParaRPr>
          </a:p>
        </p:txBody>
      </p:sp>
      <p:sp>
        <p:nvSpPr>
          <p:cNvPr id="7" name="Shape 198">
            <a:extLst>
              <a:ext uri="{FF2B5EF4-FFF2-40B4-BE49-F238E27FC236}">
                <a16:creationId xmlns:a16="http://schemas.microsoft.com/office/drawing/2014/main" id="{453F79E5-90E2-4C60-AFEC-916148A2CF70}"/>
              </a:ext>
            </a:extLst>
          </p:cNvPr>
          <p:cNvSpPr/>
          <p:nvPr/>
        </p:nvSpPr>
        <p:spPr>
          <a:xfrm>
            <a:off x="2629319" y="946065"/>
            <a:ext cx="3995894" cy="3800106"/>
          </a:xfrm>
          <a:prstGeom prst="ellipse">
            <a:avLst/>
          </a:prstGeom>
          <a:gradFill flip="none" rotWithShape="1">
            <a:gsLst>
              <a:gs pos="0">
                <a:srgbClr val="FF8700">
                  <a:shade val="30000"/>
                  <a:satMod val="115000"/>
                </a:srgbClr>
              </a:gs>
              <a:gs pos="50000">
                <a:srgbClr val="FF8700">
                  <a:shade val="67500"/>
                  <a:satMod val="115000"/>
                </a:srgbClr>
              </a:gs>
              <a:gs pos="100000">
                <a:srgbClr val="FF8700">
                  <a:shade val="100000"/>
                  <a:satMod val="115000"/>
                </a:srgbClr>
              </a:gs>
            </a:gsLst>
            <a:lin ang="2700000" scaled="1"/>
            <a:tileRect/>
          </a:gradFill>
          <a:ln>
            <a:noFill/>
          </a:ln>
        </p:spPr>
        <p:txBody>
          <a:bodyPr wrap="square" lIns="91425" tIns="91425" rIns="91425" bIns="91425" anchor="ctr" anchorCtr="0">
            <a:noAutofit/>
          </a:bodyPr>
          <a:lstStyle/>
          <a:p>
            <a:pPr lvl="0" algn="ctr"/>
            <a:r>
              <a:rPr lang="en-IN" sz="2000" dirty="0">
                <a:solidFill>
                  <a:srgbClr val="FFFFFF"/>
                </a:solidFill>
                <a:latin typeface="Dosis" panose="020B0604020202020204" charset="0"/>
                <a:ea typeface="Roboto"/>
                <a:cs typeface="Roboto"/>
                <a:sym typeface="Roboto"/>
              </a:rPr>
              <a:t>TO BUILD A MODEL WHICH WILL PREDICT THE STOCK PRICE OF </a:t>
            </a:r>
            <a:r>
              <a:rPr lang="en-IN" sz="2000" dirty="0" smtClean="0">
                <a:solidFill>
                  <a:srgbClr val="FFFFFF"/>
                </a:solidFill>
                <a:latin typeface="Dosis" panose="020B0604020202020204" charset="0"/>
                <a:ea typeface="Roboto"/>
                <a:cs typeface="Roboto"/>
                <a:sym typeface="Roboto"/>
              </a:rPr>
              <a:t>THE COMPANY</a:t>
            </a:r>
            <a:endParaRPr lang="en" sz="2000" dirty="0">
              <a:solidFill>
                <a:srgbClr val="FFFFFF"/>
              </a:solidFill>
              <a:latin typeface="Dosis" panose="020B0604020202020204" charset="0"/>
              <a:ea typeface="Roboto"/>
              <a:cs typeface="Roboto"/>
              <a:sym typeface="Roboto"/>
            </a:endParaRPr>
          </a:p>
        </p:txBody>
      </p:sp>
    </p:spTree>
    <p:custDataLst>
      <p:tags r:id="rId1"/>
    </p:custDataLst>
    <p:extLst>
      <p:ext uri="{BB962C8B-B14F-4D97-AF65-F5344CB8AC3E}">
        <p14:creationId xmlns:p14="http://schemas.microsoft.com/office/powerpoint/2010/main" val="4070912100"/>
      </p:ext>
    </p:extLst>
  </p:cSld>
  <p:clrMapOvr>
    <a:masterClrMapping/>
  </p:clrMapOvr>
  <p:transition advTm="5960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171CAC-971F-445B-B572-1C4CB8043993}"/>
              </a:ext>
            </a:extLst>
          </p:cNvPr>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
        <p:nvSpPr>
          <p:cNvPr id="6" name="Shape 119">
            <a:extLst>
              <a:ext uri="{FF2B5EF4-FFF2-40B4-BE49-F238E27FC236}">
                <a16:creationId xmlns:a16="http://schemas.microsoft.com/office/drawing/2014/main" id="{BB0CAFBD-96EC-49D5-B03E-8D8F6439260F}"/>
              </a:ext>
            </a:extLst>
          </p:cNvPr>
          <p:cNvSpPr txBox="1">
            <a:spLocks/>
          </p:cNvSpPr>
          <p:nvPr/>
        </p:nvSpPr>
        <p:spPr>
          <a:xfrm>
            <a:off x="1158882" y="527"/>
            <a:ext cx="7066430"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latin typeface="Dosis" panose="020B0604020202020204" charset="0"/>
              </a:rPr>
              <a:t>DATASET</a:t>
            </a:r>
            <a:endParaRPr lang="en" sz="4000" dirty="0">
              <a:solidFill>
                <a:srgbClr val="FF8700"/>
              </a:solidFill>
            </a:endParaRPr>
          </a:p>
        </p:txBody>
      </p:sp>
      <p:grpSp>
        <p:nvGrpSpPr>
          <p:cNvPr id="11" name="Group 10">
            <a:extLst>
              <a:ext uri="{FF2B5EF4-FFF2-40B4-BE49-F238E27FC236}">
                <a16:creationId xmlns:a16="http://schemas.microsoft.com/office/drawing/2014/main" id="{EF300B03-B003-4628-A65C-AEA5356CD67A}"/>
              </a:ext>
            </a:extLst>
          </p:cNvPr>
          <p:cNvGrpSpPr/>
          <p:nvPr/>
        </p:nvGrpSpPr>
        <p:grpSpPr>
          <a:xfrm>
            <a:off x="2069653" y="2159990"/>
            <a:ext cx="5332633" cy="1500959"/>
            <a:chOff x="2012712" y="3101186"/>
            <a:chExt cx="5358769" cy="1463787"/>
          </a:xfrm>
        </p:grpSpPr>
        <p:grpSp>
          <p:nvGrpSpPr>
            <p:cNvPr id="10" name="Group 9">
              <a:extLst>
                <a:ext uri="{FF2B5EF4-FFF2-40B4-BE49-F238E27FC236}">
                  <a16:creationId xmlns:a16="http://schemas.microsoft.com/office/drawing/2014/main" id="{A4E17FF8-CEE6-4E66-A068-69AA73C71499}"/>
                </a:ext>
              </a:extLst>
            </p:cNvPr>
            <p:cNvGrpSpPr/>
            <p:nvPr/>
          </p:nvGrpSpPr>
          <p:grpSpPr>
            <a:xfrm>
              <a:off x="5025756" y="3240050"/>
              <a:ext cx="107576" cy="197225"/>
              <a:chOff x="4915229" y="1163365"/>
              <a:chExt cx="107576" cy="197225"/>
            </a:xfrm>
          </p:grpSpPr>
          <p:sp>
            <p:nvSpPr>
              <p:cNvPr id="4" name="Freeform: Shape 3">
                <a:extLst>
                  <a:ext uri="{FF2B5EF4-FFF2-40B4-BE49-F238E27FC236}">
                    <a16:creationId xmlns:a16="http://schemas.microsoft.com/office/drawing/2014/main" id="{85EE2979-978E-4D39-A357-BBFEF45398DA}"/>
                  </a:ext>
                </a:extLst>
              </p:cNvPr>
              <p:cNvSpPr/>
              <p:nvPr/>
            </p:nvSpPr>
            <p:spPr>
              <a:xfrm flipV="1">
                <a:off x="4915229" y="1314871"/>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21CB7449-C4CD-4EE8-8C1C-3C62C31BD26A}"/>
                  </a:ext>
                </a:extLst>
              </p:cNvPr>
              <p:cNvSpPr/>
              <p:nvPr/>
            </p:nvSpPr>
            <p:spPr>
              <a:xfrm>
                <a:off x="4915229" y="1163365"/>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8EF430D-750B-4AA5-9BD6-46FF509752EE}"/>
                  </a:ext>
                </a:extLst>
              </p:cNvPr>
              <p:cNvCxnSpPr>
                <a:cxnSpLocks/>
                <a:endCxn id="4" idx="1"/>
              </p:cNvCxnSpPr>
              <p:nvPr/>
            </p:nvCxnSpPr>
            <p:spPr>
              <a:xfrm>
                <a:off x="5022804" y="1163365"/>
                <a:ext cx="1" cy="1972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2BE1E63-2332-40F5-8D6A-516B007E8793}"/>
                </a:ext>
              </a:extLst>
            </p:cNvPr>
            <p:cNvGrpSpPr/>
            <p:nvPr/>
          </p:nvGrpSpPr>
          <p:grpSpPr>
            <a:xfrm>
              <a:off x="3999984" y="3536402"/>
              <a:ext cx="110480" cy="440630"/>
              <a:chOff x="3882761" y="1496575"/>
              <a:chExt cx="110480" cy="440630"/>
            </a:xfrm>
          </p:grpSpPr>
          <p:sp>
            <p:nvSpPr>
              <p:cNvPr id="12" name="Freeform: Shape 11">
                <a:extLst>
                  <a:ext uri="{FF2B5EF4-FFF2-40B4-BE49-F238E27FC236}">
                    <a16:creationId xmlns:a16="http://schemas.microsoft.com/office/drawing/2014/main" id="{C688A039-CFEE-482D-B4E3-D5D99B0177E6}"/>
                  </a:ext>
                </a:extLst>
              </p:cNvPr>
              <p:cNvSpPr/>
              <p:nvPr/>
            </p:nvSpPr>
            <p:spPr>
              <a:xfrm flipV="1">
                <a:off x="3885665" y="1886692"/>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EFBE95D6-F2AD-4276-8C8B-83B96BDFD845}"/>
                  </a:ext>
                </a:extLst>
              </p:cNvPr>
              <p:cNvCxnSpPr>
                <a:cxnSpLocks/>
              </p:cNvCxnSpPr>
              <p:nvPr/>
            </p:nvCxnSpPr>
            <p:spPr>
              <a:xfrm>
                <a:off x="3882761" y="1496575"/>
                <a:ext cx="2906" cy="44063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98661EA-3936-4346-8F66-B0DF5DB7AA21}"/>
                </a:ext>
              </a:extLst>
            </p:cNvPr>
            <p:cNvGrpSpPr/>
            <p:nvPr/>
          </p:nvGrpSpPr>
          <p:grpSpPr>
            <a:xfrm>
              <a:off x="2012712" y="3101186"/>
              <a:ext cx="5358769" cy="1463787"/>
              <a:chOff x="1891418" y="1047401"/>
              <a:chExt cx="5358769" cy="1463787"/>
            </a:xfrm>
          </p:grpSpPr>
          <p:pic>
            <p:nvPicPr>
              <p:cNvPr id="6146" name="Picture 2" descr="Image result for database png">
                <a:extLst>
                  <a:ext uri="{FF2B5EF4-FFF2-40B4-BE49-F238E27FC236}">
                    <a16:creationId xmlns:a16="http://schemas.microsoft.com/office/drawing/2014/main" id="{21D150BC-62F0-42E2-855A-B33317E2F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591" y="1047401"/>
                <a:ext cx="1075765" cy="1075765"/>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Shape 12">
                <a:extLst>
                  <a:ext uri="{FF2B5EF4-FFF2-40B4-BE49-F238E27FC236}">
                    <a16:creationId xmlns:a16="http://schemas.microsoft.com/office/drawing/2014/main" id="{86BE4891-EA48-4D49-803C-882340ADFC44}"/>
                  </a:ext>
                </a:extLst>
              </p:cNvPr>
              <p:cNvSpPr/>
              <p:nvPr/>
            </p:nvSpPr>
            <p:spPr>
              <a:xfrm>
                <a:off x="3882762" y="1496575"/>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1028B211-2E26-4DD4-A645-74B1DA8FE83B}"/>
                  </a:ext>
                </a:extLst>
              </p:cNvPr>
              <p:cNvSpPr txBox="1"/>
              <p:nvPr/>
            </p:nvSpPr>
            <p:spPr>
              <a:xfrm>
                <a:off x="3882761" y="2049523"/>
                <a:ext cx="1140043" cy="461665"/>
              </a:xfrm>
              <a:prstGeom prst="rect">
                <a:avLst/>
              </a:prstGeom>
              <a:noFill/>
            </p:spPr>
            <p:txBody>
              <a:bodyPr wrap="square" rtlCol="0">
                <a:spAutoFit/>
              </a:bodyPr>
              <a:lstStyle/>
              <a:p>
                <a:pPr algn="ctr"/>
                <a:r>
                  <a:rPr lang="en-IN" sz="1200" dirty="0" smtClean="0">
                    <a:solidFill>
                      <a:schemeClr val="bg1"/>
                    </a:solidFill>
                    <a:latin typeface="Dosis" panose="020B0604020202020204" charset="0"/>
                  </a:rPr>
                  <a:t>619,000</a:t>
                </a:r>
                <a:endParaRPr lang="en-IN" sz="1200" dirty="0">
                  <a:solidFill>
                    <a:schemeClr val="bg1"/>
                  </a:solidFill>
                  <a:latin typeface="Dosis" panose="020B0604020202020204" charset="0"/>
                </a:endParaRPr>
              </a:p>
              <a:p>
                <a:pPr algn="ctr"/>
                <a:r>
                  <a:rPr lang="en-IN" sz="1200" dirty="0">
                    <a:solidFill>
                      <a:schemeClr val="bg1"/>
                    </a:solidFill>
                    <a:latin typeface="Dosis" panose="020B0604020202020204" charset="0"/>
                  </a:rPr>
                  <a:t>OBSERVATIONS</a:t>
                </a:r>
              </a:p>
            </p:txBody>
          </p:sp>
          <p:sp>
            <p:nvSpPr>
              <p:cNvPr id="19" name="TextBox 18">
                <a:extLst>
                  <a:ext uri="{FF2B5EF4-FFF2-40B4-BE49-F238E27FC236}">
                    <a16:creationId xmlns:a16="http://schemas.microsoft.com/office/drawing/2014/main" id="{856E7AC6-D4F1-4B3C-B109-19207EFECDEA}"/>
                  </a:ext>
                </a:extLst>
              </p:cNvPr>
              <p:cNvSpPr txBox="1"/>
              <p:nvPr/>
            </p:nvSpPr>
            <p:spPr>
              <a:xfrm>
                <a:off x="4999356" y="1108088"/>
                <a:ext cx="2250831" cy="307777"/>
              </a:xfrm>
              <a:prstGeom prst="rect">
                <a:avLst/>
              </a:prstGeom>
              <a:noFill/>
            </p:spPr>
            <p:txBody>
              <a:bodyPr wrap="square" rtlCol="0">
                <a:spAutoFit/>
              </a:bodyPr>
              <a:lstStyle/>
              <a:p>
                <a:r>
                  <a:rPr lang="en-IN" dirty="0">
                    <a:solidFill>
                      <a:schemeClr val="bg1"/>
                    </a:solidFill>
                    <a:latin typeface="Dosis" panose="020B0604020202020204" charset="0"/>
                  </a:rPr>
                  <a:t>2016-17 TESTING SET</a:t>
                </a:r>
              </a:p>
            </p:txBody>
          </p:sp>
          <p:sp>
            <p:nvSpPr>
              <p:cNvPr id="21" name="TextBox 20">
                <a:extLst>
                  <a:ext uri="{FF2B5EF4-FFF2-40B4-BE49-F238E27FC236}">
                    <a16:creationId xmlns:a16="http://schemas.microsoft.com/office/drawing/2014/main" id="{AA164FFC-7FCE-4EA2-BA1F-97D07E61C0FF}"/>
                  </a:ext>
                </a:extLst>
              </p:cNvPr>
              <p:cNvSpPr txBox="1"/>
              <p:nvPr/>
            </p:nvSpPr>
            <p:spPr>
              <a:xfrm>
                <a:off x="1891418" y="1560604"/>
                <a:ext cx="2250831" cy="307777"/>
              </a:xfrm>
              <a:prstGeom prst="rect">
                <a:avLst/>
              </a:prstGeom>
              <a:noFill/>
            </p:spPr>
            <p:txBody>
              <a:bodyPr wrap="square" rtlCol="0">
                <a:spAutoFit/>
              </a:bodyPr>
              <a:lstStyle/>
              <a:p>
                <a:r>
                  <a:rPr lang="en-IN" dirty="0">
                    <a:solidFill>
                      <a:schemeClr val="bg1"/>
                    </a:solidFill>
                    <a:latin typeface="Dosis" panose="020B0604020202020204" charset="0"/>
                  </a:rPr>
                  <a:t>          2013-16 TRAINING SET</a:t>
                </a:r>
              </a:p>
            </p:txBody>
          </p:sp>
        </p:grpSp>
      </p:grpSp>
      <p:sp>
        <p:nvSpPr>
          <p:cNvPr id="2" name="TextBox 1">
            <a:extLst>
              <a:ext uri="{FF2B5EF4-FFF2-40B4-BE49-F238E27FC236}">
                <a16:creationId xmlns:a16="http://schemas.microsoft.com/office/drawing/2014/main" id="{B43F7C80-47B9-434E-8F8E-11C1F4990FE8}"/>
              </a:ext>
            </a:extLst>
          </p:cNvPr>
          <p:cNvSpPr txBox="1"/>
          <p:nvPr/>
        </p:nvSpPr>
        <p:spPr>
          <a:xfrm>
            <a:off x="1241158" y="1182276"/>
            <a:ext cx="3966942" cy="95410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Dosis" panose="020B0604020202020204" charset="0"/>
              </a:rPr>
              <a:t>STOCK PRICES FROM 2013 – </a:t>
            </a:r>
            <a:r>
              <a:rPr lang="en-US" dirty="0" smtClean="0">
                <a:solidFill>
                  <a:schemeClr val="bg1"/>
                </a:solidFill>
                <a:latin typeface="Dosis" panose="020B0604020202020204" charset="0"/>
              </a:rPr>
              <a:t>2017</a:t>
            </a:r>
          </a:p>
          <a:p>
            <a:pPr marL="285750" indent="-285750">
              <a:buFont typeface="Arial" panose="020B0604020202020204" pitchFamily="34" charset="0"/>
              <a:buChar char="•"/>
            </a:pPr>
            <a:r>
              <a:rPr lang="en-US" dirty="0" smtClean="0">
                <a:solidFill>
                  <a:schemeClr val="bg1"/>
                </a:solidFill>
                <a:latin typeface="Dosis" panose="020B0604020202020204" charset="0"/>
              </a:rPr>
              <a:t>ALL COMPANIES ON S&amp;P 500 INDEX</a:t>
            </a:r>
          </a:p>
          <a:p>
            <a:pPr marL="285750" indent="-285750">
              <a:buFont typeface="Arial" panose="020B0604020202020204" pitchFamily="34" charset="0"/>
              <a:buChar char="•"/>
            </a:pPr>
            <a:r>
              <a:rPr lang="en-US" dirty="0" smtClean="0">
                <a:solidFill>
                  <a:schemeClr val="bg1"/>
                </a:solidFill>
                <a:latin typeface="Dosis" panose="020B0604020202020204" charset="0"/>
              </a:rPr>
              <a:t>61900 OBSERVATIONS ACROSS 7 ATTRIBUTES</a:t>
            </a:r>
          </a:p>
          <a:p>
            <a:endParaRPr lang="en-US" dirty="0">
              <a:solidFill>
                <a:schemeClr val="bg1"/>
              </a:solidFill>
              <a:latin typeface="Dosis" panose="020B0604020202020204" charset="0"/>
            </a:endParaRPr>
          </a:p>
        </p:txBody>
      </p:sp>
    </p:spTree>
    <p:custDataLst>
      <p:tags r:id="rId1"/>
    </p:custDataLst>
    <p:extLst>
      <p:ext uri="{BB962C8B-B14F-4D97-AF65-F5344CB8AC3E}">
        <p14:creationId xmlns:p14="http://schemas.microsoft.com/office/powerpoint/2010/main" val="1570272549"/>
      </p:ext>
    </p:extLst>
  </p:cSld>
  <p:clrMapOvr>
    <a:masterClrMapping/>
  </p:clrMapOvr>
  <p:transition advTm="40182">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5</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1" y="0"/>
            <a:ext cx="7196837"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smtClean="0">
                <a:solidFill>
                  <a:srgbClr val="FF8700"/>
                </a:solidFill>
              </a:rPr>
              <a:t>EXPLORING THE DATASET</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0" y="1566408"/>
            <a:ext cx="4609171" cy="1444897"/>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pPr marL="457200" indent="-457200"/>
            <a:r>
              <a:rPr lang="en-IN" sz="2800" dirty="0">
                <a:solidFill>
                  <a:schemeClr val="bg1"/>
                </a:solidFill>
                <a:latin typeface="Dosis" panose="020B0604020202020204" charset="0"/>
              </a:rPr>
              <a:t>Distribution of Closing </a:t>
            </a:r>
            <a:r>
              <a:rPr lang="en-IN" sz="2800" dirty="0" smtClean="0">
                <a:solidFill>
                  <a:schemeClr val="bg1"/>
                </a:solidFill>
                <a:latin typeface="Dosis" panose="020B0604020202020204" charset="0"/>
              </a:rPr>
              <a:t>Prices</a:t>
            </a:r>
          </a:p>
          <a:p>
            <a:pPr marL="457200" indent="-457200"/>
            <a:r>
              <a:rPr lang="en-IN" sz="2800" dirty="0" smtClean="0">
                <a:solidFill>
                  <a:schemeClr val="bg1"/>
                </a:solidFill>
                <a:latin typeface="Dosis" panose="020B0604020202020204" charset="0"/>
              </a:rPr>
              <a:t>Maximum Stock Prices around USD 100</a:t>
            </a:r>
            <a:endParaRPr lang="en-IN" sz="2800" dirty="0">
              <a:solidFill>
                <a:schemeClr val="bg1"/>
              </a:solidFill>
              <a:latin typeface="Dosis" panose="020B0604020202020204" charset="0"/>
            </a:endParaRPr>
          </a:p>
          <a:p>
            <a:pPr>
              <a:buNone/>
            </a:pPr>
            <a:endParaRPr lang="en-IN" sz="1800" dirty="0">
              <a:solidFill>
                <a:schemeClr val="bg1"/>
              </a:solidFill>
              <a:latin typeface="Dosis" panose="020B0604020202020204" charset="0"/>
            </a:endParaRPr>
          </a:p>
          <a:p>
            <a:pPr>
              <a:buFont typeface="Roboto"/>
              <a:buNone/>
            </a:pPr>
            <a:endParaRPr lang="en-IN" dirty="0">
              <a:solidFill>
                <a:schemeClr val="bg1"/>
              </a:solidFill>
              <a:latin typeface="Dosis" panose="020B0604020202020204" charset="0"/>
            </a:endParaRPr>
          </a:p>
        </p:txBody>
      </p:sp>
      <p:pic>
        <p:nvPicPr>
          <p:cNvPr id="6" name="Picture"/>
          <p:cNvPicPr/>
          <p:nvPr/>
        </p:nvPicPr>
        <p:blipFill>
          <a:blip r:embed="rId3"/>
          <a:stretch>
            <a:fillRect/>
          </a:stretch>
        </p:blipFill>
        <p:spPr bwMode="auto">
          <a:xfrm>
            <a:off x="4609171" y="939490"/>
            <a:ext cx="4505008" cy="3695700"/>
          </a:xfrm>
          <a:prstGeom prst="rect">
            <a:avLst/>
          </a:prstGeom>
          <a:noFill/>
          <a:ln w="9525">
            <a:noFill/>
            <a:headEnd/>
            <a:tailEnd/>
          </a:ln>
        </p:spPr>
      </p:pic>
    </p:spTree>
    <p:custDataLst>
      <p:tags r:id="rId1"/>
    </p:custDataLst>
    <p:extLst>
      <p:ext uri="{BB962C8B-B14F-4D97-AF65-F5344CB8AC3E}">
        <p14:creationId xmlns:p14="http://schemas.microsoft.com/office/powerpoint/2010/main" val="1829557840"/>
      </p:ext>
    </p:extLst>
  </p:cSld>
  <p:clrMapOvr>
    <a:masterClrMapping/>
  </p:clrMapOvr>
  <p:transition advTm="59603">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6</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DATA CLEANING</a:t>
            </a:r>
            <a:endParaRPr lang="en" sz="4000" dirty="0">
              <a:solidFill>
                <a:srgbClr val="FF8700"/>
              </a:solidFill>
            </a:endParaRPr>
          </a:p>
        </p:txBody>
      </p:sp>
      <p:sp>
        <p:nvSpPr>
          <p:cNvPr id="4" name="Shape 245">
            <a:extLst>
              <a:ext uri="{FF2B5EF4-FFF2-40B4-BE49-F238E27FC236}">
                <a16:creationId xmlns:a16="http://schemas.microsoft.com/office/drawing/2014/main" id="{0966E8F7-37F5-4468-97E5-53BD3CA8D8D7}"/>
              </a:ext>
            </a:extLst>
          </p:cNvPr>
          <p:cNvSpPr/>
          <p:nvPr/>
        </p:nvSpPr>
        <p:spPr>
          <a:xfrm>
            <a:off x="1776970" y="2161698"/>
            <a:ext cx="1912322" cy="800599"/>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a:spcBef>
                <a:spcPts val="0"/>
              </a:spcBef>
              <a:buNone/>
            </a:pPr>
            <a:endParaRPr lang="en" sz="1100" dirty="0">
              <a:solidFill>
                <a:schemeClr val="bg1"/>
              </a:solidFill>
              <a:latin typeface="Dosis" panose="020B0604020202020204" charset="0"/>
              <a:ea typeface="Roboto" panose="020B0604020202020204" charset="0"/>
              <a:cs typeface="DokChampa" panose="020B0604020202020204" pitchFamily="34" charset="-34"/>
              <a:sym typeface="Roboto"/>
            </a:endParaRPr>
          </a:p>
        </p:txBody>
      </p:sp>
      <p:sp>
        <p:nvSpPr>
          <p:cNvPr id="6" name="Shape 247">
            <a:extLst>
              <a:ext uri="{FF2B5EF4-FFF2-40B4-BE49-F238E27FC236}">
                <a16:creationId xmlns:a16="http://schemas.microsoft.com/office/drawing/2014/main" id="{836B3157-A910-4072-B28A-AE9DCDB06E2B}"/>
              </a:ext>
            </a:extLst>
          </p:cNvPr>
          <p:cNvSpPr/>
          <p:nvPr/>
        </p:nvSpPr>
        <p:spPr>
          <a:xfrm>
            <a:off x="3637996" y="2161698"/>
            <a:ext cx="1843029"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dirty="0">
              <a:solidFill>
                <a:schemeClr val="bg1"/>
              </a:solidFill>
              <a:latin typeface="Dosis" panose="020B0604020202020204" charset="0"/>
              <a:ea typeface="Roboto"/>
              <a:cs typeface="Roboto"/>
              <a:sym typeface="Roboto"/>
            </a:endParaRPr>
          </a:p>
        </p:txBody>
      </p:sp>
      <p:sp>
        <p:nvSpPr>
          <p:cNvPr id="7" name="Shape 248">
            <a:extLst>
              <a:ext uri="{FF2B5EF4-FFF2-40B4-BE49-F238E27FC236}">
                <a16:creationId xmlns:a16="http://schemas.microsoft.com/office/drawing/2014/main" id="{9AD8BD00-3C61-47CC-9398-13FB1D52A306}"/>
              </a:ext>
            </a:extLst>
          </p:cNvPr>
          <p:cNvSpPr/>
          <p:nvPr/>
        </p:nvSpPr>
        <p:spPr>
          <a:xfrm>
            <a:off x="5407452" y="2161698"/>
            <a:ext cx="1843029"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sz="1800" dirty="0">
              <a:solidFill>
                <a:schemeClr val="bg1"/>
              </a:solidFill>
              <a:latin typeface="Dosis" panose="020B0604020202020204" charset="0"/>
              <a:ea typeface="Roboto"/>
              <a:cs typeface="Roboto"/>
              <a:sym typeface="Roboto"/>
            </a:endParaRPr>
          </a:p>
        </p:txBody>
      </p:sp>
      <p:sp>
        <p:nvSpPr>
          <p:cNvPr id="10" name="TextBox 9">
            <a:extLst>
              <a:ext uri="{FF2B5EF4-FFF2-40B4-BE49-F238E27FC236}">
                <a16:creationId xmlns:a16="http://schemas.microsoft.com/office/drawing/2014/main" id="{497D4DAB-E58C-4979-AF19-F873E4B8D048}"/>
              </a:ext>
            </a:extLst>
          </p:cNvPr>
          <p:cNvSpPr txBox="1"/>
          <p:nvPr/>
        </p:nvSpPr>
        <p:spPr>
          <a:xfrm>
            <a:off x="1776971" y="2944525"/>
            <a:ext cx="1884952" cy="584775"/>
          </a:xfrm>
          <a:prstGeom prst="rect">
            <a:avLst/>
          </a:prstGeom>
          <a:noFill/>
        </p:spPr>
        <p:txBody>
          <a:bodyPr wrap="square" rtlCol="0">
            <a:spAutoFit/>
          </a:bodyPr>
          <a:lstStyle/>
          <a:p>
            <a:pPr algn="ctr"/>
            <a:r>
              <a:rPr lang="en-IN" sz="1600" dirty="0">
                <a:solidFill>
                  <a:schemeClr val="bg1"/>
                </a:solidFill>
                <a:latin typeface="Dosis" panose="020B0604020202020204" charset="0"/>
              </a:rPr>
              <a:t>Checking for NA values</a:t>
            </a:r>
          </a:p>
        </p:txBody>
      </p:sp>
      <p:sp>
        <p:nvSpPr>
          <p:cNvPr id="11" name="TextBox 10">
            <a:extLst>
              <a:ext uri="{FF2B5EF4-FFF2-40B4-BE49-F238E27FC236}">
                <a16:creationId xmlns:a16="http://schemas.microsoft.com/office/drawing/2014/main" id="{023E3714-D2A2-41B3-B539-572643DEDC2D}"/>
              </a:ext>
            </a:extLst>
          </p:cNvPr>
          <p:cNvSpPr txBox="1"/>
          <p:nvPr/>
        </p:nvSpPr>
        <p:spPr>
          <a:xfrm>
            <a:off x="3637997" y="2944526"/>
            <a:ext cx="1807596" cy="830997"/>
          </a:xfrm>
          <a:prstGeom prst="rect">
            <a:avLst/>
          </a:prstGeom>
          <a:noFill/>
        </p:spPr>
        <p:txBody>
          <a:bodyPr wrap="square" rtlCol="0">
            <a:spAutoFit/>
          </a:bodyPr>
          <a:lstStyle/>
          <a:p>
            <a:pPr algn="ctr"/>
            <a:r>
              <a:rPr lang="en-IN" sz="1600" dirty="0">
                <a:solidFill>
                  <a:schemeClr val="bg1"/>
                </a:solidFill>
                <a:latin typeface="Dosis" panose="020B0604020202020204" charset="0"/>
              </a:rPr>
              <a:t>Removing the columns for opening, high and low</a:t>
            </a:r>
          </a:p>
        </p:txBody>
      </p:sp>
      <p:sp>
        <p:nvSpPr>
          <p:cNvPr id="12" name="TextBox 11">
            <a:extLst>
              <a:ext uri="{FF2B5EF4-FFF2-40B4-BE49-F238E27FC236}">
                <a16:creationId xmlns:a16="http://schemas.microsoft.com/office/drawing/2014/main" id="{7CBB44A9-4C25-4756-842C-0498A5C1B07F}"/>
              </a:ext>
            </a:extLst>
          </p:cNvPr>
          <p:cNvSpPr txBox="1"/>
          <p:nvPr/>
        </p:nvSpPr>
        <p:spPr>
          <a:xfrm>
            <a:off x="5407453" y="2944526"/>
            <a:ext cx="1821810" cy="830997"/>
          </a:xfrm>
          <a:prstGeom prst="rect">
            <a:avLst/>
          </a:prstGeom>
          <a:noFill/>
        </p:spPr>
        <p:txBody>
          <a:bodyPr wrap="square" rtlCol="0">
            <a:spAutoFit/>
          </a:bodyPr>
          <a:lstStyle/>
          <a:p>
            <a:pPr algn="ctr"/>
            <a:r>
              <a:rPr lang="en-IN" sz="1600" dirty="0">
                <a:solidFill>
                  <a:schemeClr val="bg1"/>
                </a:solidFill>
                <a:latin typeface="Dosis" panose="020B0604020202020204" charset="0"/>
              </a:rPr>
              <a:t>Remove Stock data of </a:t>
            </a:r>
            <a:r>
              <a:rPr lang="en-IN" sz="1600" dirty="0" smtClean="0">
                <a:solidFill>
                  <a:schemeClr val="bg1"/>
                </a:solidFill>
                <a:latin typeface="Dosis" panose="020B0604020202020204" charset="0"/>
              </a:rPr>
              <a:t>Companies other Than ‘NFLX’</a:t>
            </a:r>
            <a:endParaRPr lang="en-IN" sz="1600" dirty="0">
              <a:solidFill>
                <a:schemeClr val="bg1"/>
              </a:solidFill>
              <a:latin typeface="Dosis" panose="020B0604020202020204" charset="0"/>
            </a:endParaRPr>
          </a:p>
        </p:txBody>
      </p:sp>
      <p:sp>
        <p:nvSpPr>
          <p:cNvPr id="15" name="Shape 560">
            <a:extLst>
              <a:ext uri="{FF2B5EF4-FFF2-40B4-BE49-F238E27FC236}">
                <a16:creationId xmlns:a16="http://schemas.microsoft.com/office/drawing/2014/main" id="{27E90A4A-8E82-4505-B620-9FE141A5D5FC}"/>
              </a:ext>
            </a:extLst>
          </p:cNvPr>
          <p:cNvSpPr/>
          <p:nvPr/>
        </p:nvSpPr>
        <p:spPr>
          <a:xfrm>
            <a:off x="2546173" y="2384910"/>
            <a:ext cx="343911" cy="343932"/>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16" name="Picture 2" descr="Image result for FILTERING PNG">
            <a:extLst>
              <a:ext uri="{FF2B5EF4-FFF2-40B4-BE49-F238E27FC236}">
                <a16:creationId xmlns:a16="http://schemas.microsoft.com/office/drawing/2014/main" id="{5153B53F-11A2-4711-8EDE-847185941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692" y="2299739"/>
            <a:ext cx="556276" cy="556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FILTERING PNG">
            <a:extLst>
              <a:ext uri="{FF2B5EF4-FFF2-40B4-BE49-F238E27FC236}">
                <a16:creationId xmlns:a16="http://schemas.microsoft.com/office/drawing/2014/main" id="{DD0B72FD-7A51-4A0F-9CFF-54E138C3F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509" y="2288981"/>
            <a:ext cx="556276" cy="5562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16269651"/>
      </p:ext>
    </p:extLst>
  </p:cSld>
  <p:clrMapOvr>
    <a:masterClrMapping/>
  </p:clrMapOvr>
  <p:transition advTm="5960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p:bldP spid="11" grpId="0"/>
      <p:bldP spid="12"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7</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934637" y="6136"/>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TRAINING AND TESTING</a:t>
            </a:r>
            <a:endParaRPr lang="en" sz="4000" dirty="0">
              <a:solidFill>
                <a:srgbClr val="FF8700"/>
              </a:solidFill>
            </a:endParaRPr>
          </a:p>
        </p:txBody>
      </p:sp>
      <p:sp>
        <p:nvSpPr>
          <p:cNvPr id="8" name="TextBox 7">
            <a:extLst>
              <a:ext uri="{FF2B5EF4-FFF2-40B4-BE49-F238E27FC236}">
                <a16:creationId xmlns:a16="http://schemas.microsoft.com/office/drawing/2014/main" id="{6E5B0CAE-8684-4C43-BF69-7FCC6359B991}"/>
              </a:ext>
            </a:extLst>
          </p:cNvPr>
          <p:cNvSpPr txBox="1"/>
          <p:nvPr/>
        </p:nvSpPr>
        <p:spPr>
          <a:xfrm>
            <a:off x="562535" y="1187688"/>
            <a:ext cx="8323729" cy="523220"/>
          </a:xfrm>
          <a:prstGeom prst="rect">
            <a:avLst/>
          </a:prstGeom>
          <a:noFill/>
        </p:spPr>
        <p:txBody>
          <a:bodyPr wrap="square" rtlCol="0">
            <a:spAutoFit/>
          </a:bodyPr>
          <a:lstStyle/>
          <a:p>
            <a:endParaRPr lang="en-IN" dirty="0">
              <a:solidFill>
                <a:schemeClr val="bg1"/>
              </a:solidFill>
              <a:latin typeface="Dosis" panose="020B0604020202020204" charset="0"/>
            </a:endParaRPr>
          </a:p>
          <a:p>
            <a:endParaRPr lang="en-IN" dirty="0">
              <a:solidFill>
                <a:schemeClr val="bg1"/>
              </a:solidFill>
              <a:latin typeface="Dosis" panose="020B0604020202020204" charset="0"/>
            </a:endParaRPr>
          </a:p>
        </p:txBody>
      </p:sp>
      <p:sp>
        <p:nvSpPr>
          <p:cNvPr id="4" name="AutoShape 2" descr="Capture.PNG">
            <a:extLst>
              <a:ext uri="{FF2B5EF4-FFF2-40B4-BE49-F238E27FC236}">
                <a16:creationId xmlns:a16="http://schemas.microsoft.com/office/drawing/2014/main" id="{89970AB0-5976-4907-9B57-19BD5FDED66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2" descr="Image result for database png">
            <a:extLst>
              <a:ext uri="{FF2B5EF4-FFF2-40B4-BE49-F238E27FC236}">
                <a16:creationId xmlns:a16="http://schemas.microsoft.com/office/drawing/2014/main" id="{2359A1C7-4701-4EF7-9E42-11F6D19BF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700" y="1187688"/>
            <a:ext cx="1075765" cy="1075765"/>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1B727D2F-9E38-4477-880F-1011B8848317}"/>
              </a:ext>
            </a:extLst>
          </p:cNvPr>
          <p:cNvSpPr/>
          <p:nvPr/>
        </p:nvSpPr>
        <p:spPr>
          <a:xfrm flipV="1">
            <a:off x="4707338" y="1455158"/>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2C2501FA-9914-40A4-83D6-A1B4F82F3C16}"/>
              </a:ext>
            </a:extLst>
          </p:cNvPr>
          <p:cNvSpPr/>
          <p:nvPr/>
        </p:nvSpPr>
        <p:spPr>
          <a:xfrm>
            <a:off x="4707338" y="1303652"/>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58B0290B-7C31-4C16-9AF8-272E5945152B}"/>
              </a:ext>
            </a:extLst>
          </p:cNvPr>
          <p:cNvCxnSpPr>
            <a:cxnSpLocks/>
            <a:endCxn id="11" idx="1"/>
          </p:cNvCxnSpPr>
          <p:nvPr/>
        </p:nvCxnSpPr>
        <p:spPr>
          <a:xfrm>
            <a:off x="4814913" y="1303652"/>
            <a:ext cx="1" cy="1972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F06D2EEC-27A4-475A-855F-A60C39B321C9}"/>
              </a:ext>
            </a:extLst>
          </p:cNvPr>
          <p:cNvSpPr/>
          <p:nvPr/>
        </p:nvSpPr>
        <p:spPr>
          <a:xfrm flipV="1">
            <a:off x="4703854" y="2026979"/>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50B87CEF-782F-492D-B42A-B4178A0AFC6F}"/>
              </a:ext>
            </a:extLst>
          </p:cNvPr>
          <p:cNvSpPr/>
          <p:nvPr/>
        </p:nvSpPr>
        <p:spPr>
          <a:xfrm>
            <a:off x="4700951" y="1636862"/>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4A3A8727-22FD-48E7-9BF5-050E320AA4CE}"/>
              </a:ext>
            </a:extLst>
          </p:cNvPr>
          <p:cNvCxnSpPr>
            <a:cxnSpLocks/>
          </p:cNvCxnSpPr>
          <p:nvPr/>
        </p:nvCxnSpPr>
        <p:spPr>
          <a:xfrm>
            <a:off x="4811242" y="1635518"/>
            <a:ext cx="2906" cy="44063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C35DCCC-9D56-458B-9B6E-A3F7DF470822}"/>
              </a:ext>
            </a:extLst>
          </p:cNvPr>
          <p:cNvSpPr txBox="1"/>
          <p:nvPr/>
        </p:nvSpPr>
        <p:spPr>
          <a:xfrm>
            <a:off x="4791465" y="1248375"/>
            <a:ext cx="1997319" cy="307777"/>
          </a:xfrm>
          <a:prstGeom prst="rect">
            <a:avLst/>
          </a:prstGeom>
          <a:noFill/>
        </p:spPr>
        <p:txBody>
          <a:bodyPr wrap="square" rtlCol="0">
            <a:spAutoFit/>
          </a:bodyPr>
          <a:lstStyle/>
          <a:p>
            <a:r>
              <a:rPr lang="en-IN" dirty="0" smtClean="0">
                <a:solidFill>
                  <a:schemeClr val="bg1"/>
                </a:solidFill>
                <a:latin typeface="Dosis" panose="020B0604020202020204" charset="0"/>
              </a:rPr>
              <a:t>2016-17 TESTING </a:t>
            </a:r>
            <a:r>
              <a:rPr lang="en-IN" dirty="0">
                <a:solidFill>
                  <a:schemeClr val="bg1"/>
                </a:solidFill>
                <a:latin typeface="Dosis" panose="020B0604020202020204" charset="0"/>
              </a:rPr>
              <a:t>SET</a:t>
            </a:r>
          </a:p>
        </p:txBody>
      </p:sp>
      <p:sp>
        <p:nvSpPr>
          <p:cNvPr id="19" name="TextBox 18">
            <a:extLst>
              <a:ext uri="{FF2B5EF4-FFF2-40B4-BE49-F238E27FC236}">
                <a16:creationId xmlns:a16="http://schemas.microsoft.com/office/drawing/2014/main" id="{333C8C8E-5C56-4104-AF01-097F619843C9}"/>
              </a:ext>
            </a:extLst>
          </p:cNvPr>
          <p:cNvSpPr txBox="1"/>
          <p:nvPr/>
        </p:nvSpPr>
        <p:spPr>
          <a:xfrm>
            <a:off x="4814914" y="1654745"/>
            <a:ext cx="1976776" cy="307777"/>
          </a:xfrm>
          <a:prstGeom prst="rect">
            <a:avLst/>
          </a:prstGeom>
          <a:noFill/>
        </p:spPr>
        <p:txBody>
          <a:bodyPr wrap="square" rtlCol="0">
            <a:spAutoFit/>
          </a:bodyPr>
          <a:lstStyle/>
          <a:p>
            <a:r>
              <a:rPr lang="en-IN" dirty="0" smtClean="0">
                <a:solidFill>
                  <a:schemeClr val="bg1"/>
                </a:solidFill>
                <a:latin typeface="Dosis" panose="020B0604020202020204" charset="0"/>
              </a:rPr>
              <a:t>2013-16 </a:t>
            </a:r>
            <a:r>
              <a:rPr lang="en-IN" dirty="0">
                <a:solidFill>
                  <a:schemeClr val="bg1"/>
                </a:solidFill>
                <a:latin typeface="Dosis" panose="020B0604020202020204" charset="0"/>
              </a:rPr>
              <a:t>TRAINING SET</a:t>
            </a:r>
          </a:p>
        </p:txBody>
      </p:sp>
      <p:sp>
        <p:nvSpPr>
          <p:cNvPr id="6" name="TextBox 5">
            <a:extLst>
              <a:ext uri="{FF2B5EF4-FFF2-40B4-BE49-F238E27FC236}">
                <a16:creationId xmlns:a16="http://schemas.microsoft.com/office/drawing/2014/main" id="{DE3E8D4D-89F9-4DCE-BDD9-FD2D5EFD99F0}"/>
              </a:ext>
            </a:extLst>
          </p:cNvPr>
          <p:cNvSpPr txBox="1"/>
          <p:nvPr/>
        </p:nvSpPr>
        <p:spPr>
          <a:xfrm>
            <a:off x="901127" y="2263453"/>
            <a:ext cx="7599648"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Dosis" panose="020B0604020202020204" charset="0"/>
              </a:rPr>
              <a:t>To make a prediction, at first we need to split our database on train and test datasets. To check if model built on one set of data will predict correctly data that were not used to built one. We split data with proportion 20% test, 80% train.</a:t>
            </a:r>
            <a:endParaRPr lang="en-IN" sz="1600" dirty="0">
              <a:solidFill>
                <a:schemeClr val="bg1"/>
              </a:solidFill>
              <a:latin typeface="Dosis" panose="020B0604020202020204" charset="0"/>
            </a:endParaRPr>
          </a:p>
          <a:p>
            <a:pPr marL="285750" indent="-285750">
              <a:buFont typeface="Arial" panose="020B0604020202020204" pitchFamily="34" charset="0"/>
              <a:buChar char="•"/>
            </a:pPr>
            <a:endParaRPr lang="en-IN" sz="1600" dirty="0">
              <a:solidFill>
                <a:schemeClr val="bg1"/>
              </a:solidFill>
              <a:latin typeface="Dosis" panose="020B0604020202020204" charset="0"/>
            </a:endParaRPr>
          </a:p>
          <a:p>
            <a:pPr marL="285750" indent="-285750">
              <a:buFont typeface="Arial" panose="020B0604020202020204" pitchFamily="34" charset="0"/>
              <a:buChar char="•"/>
            </a:pPr>
            <a:r>
              <a:rPr lang="en-US" sz="1600" dirty="0">
                <a:solidFill>
                  <a:schemeClr val="bg1"/>
                </a:solidFill>
                <a:latin typeface="Dosis" panose="020B0604020202020204" charset="0"/>
              </a:rPr>
              <a:t>Now we build model with the same variables </a:t>
            </a:r>
            <a:r>
              <a:rPr lang="en-US" sz="1600" dirty="0" smtClean="0">
                <a:solidFill>
                  <a:schemeClr val="bg1"/>
                </a:solidFill>
                <a:latin typeface="Dosis" panose="020B0604020202020204" charset="0"/>
              </a:rPr>
              <a:t>that</a:t>
            </a:r>
            <a:r>
              <a:rPr lang="en-US" sz="1600" dirty="0" smtClean="0">
                <a:solidFill>
                  <a:schemeClr val="bg1"/>
                </a:solidFill>
                <a:latin typeface="Dosis" panose="020B0604020202020204" charset="0"/>
              </a:rPr>
              <a:t> </a:t>
            </a:r>
            <a:r>
              <a:rPr lang="en-US" sz="1600" dirty="0">
                <a:solidFill>
                  <a:schemeClr val="bg1"/>
                </a:solidFill>
                <a:latin typeface="Dosis" panose="020B0604020202020204" charset="0"/>
              </a:rPr>
              <a:t>we’ve </a:t>
            </a:r>
            <a:r>
              <a:rPr lang="en-US" sz="1600" dirty="0" smtClean="0">
                <a:solidFill>
                  <a:schemeClr val="bg1"/>
                </a:solidFill>
                <a:latin typeface="Dosis" panose="020B0604020202020204" charset="0"/>
              </a:rPr>
              <a:t>got, </a:t>
            </a:r>
            <a:r>
              <a:rPr lang="en-US" sz="1600" dirty="0">
                <a:solidFill>
                  <a:schemeClr val="bg1"/>
                </a:solidFill>
                <a:latin typeface="Dosis" panose="020B0604020202020204" charset="0"/>
              </a:rPr>
              <a:t>but using train data.</a:t>
            </a:r>
          </a:p>
          <a:p>
            <a:pPr marL="285750" indent="-285750">
              <a:buFont typeface="Arial" panose="020B0604020202020204" pitchFamily="34" charset="0"/>
              <a:buChar char="•"/>
            </a:pPr>
            <a:endParaRPr lang="en-US" sz="1600" dirty="0">
              <a:solidFill>
                <a:schemeClr val="bg1"/>
              </a:solidFill>
              <a:latin typeface="Dosis" panose="020B0604020202020204" charset="0"/>
            </a:endParaRPr>
          </a:p>
          <a:p>
            <a:pPr marL="285750" indent="-285750">
              <a:buFont typeface="Arial" panose="020B0604020202020204" pitchFamily="34" charset="0"/>
              <a:buChar char="•"/>
            </a:pPr>
            <a:r>
              <a:rPr lang="en-US" sz="1600" dirty="0">
                <a:solidFill>
                  <a:schemeClr val="bg1"/>
                </a:solidFill>
                <a:latin typeface="Dosis" panose="020B0604020202020204" charset="0"/>
              </a:rPr>
              <a:t>A</a:t>
            </a:r>
            <a:r>
              <a:rPr lang="en-US" sz="1600" dirty="0" smtClean="0">
                <a:solidFill>
                  <a:schemeClr val="bg1"/>
                </a:solidFill>
                <a:latin typeface="Dosis" panose="020B0604020202020204" charset="0"/>
              </a:rPr>
              <a:t>ctual </a:t>
            </a:r>
            <a:r>
              <a:rPr lang="en-US" sz="1600" dirty="0">
                <a:solidFill>
                  <a:schemeClr val="bg1"/>
                </a:solidFill>
                <a:latin typeface="Dosis" panose="020B0604020202020204" charset="0"/>
              </a:rPr>
              <a:t>vs </a:t>
            </a:r>
            <a:r>
              <a:rPr lang="en-US" sz="1600" dirty="0" smtClean="0">
                <a:solidFill>
                  <a:schemeClr val="bg1"/>
                </a:solidFill>
                <a:latin typeface="Dosis" panose="020B0604020202020204" charset="0"/>
              </a:rPr>
              <a:t>prediction of forecast for all models.</a:t>
            </a:r>
          </a:p>
          <a:p>
            <a:pPr marL="285750" indent="-285750">
              <a:buFont typeface="Arial" panose="020B0604020202020204" pitchFamily="34" charset="0"/>
              <a:buChar char="•"/>
            </a:pPr>
            <a:endParaRPr lang="en-US" sz="1600" dirty="0">
              <a:solidFill>
                <a:schemeClr val="bg1"/>
              </a:solidFill>
              <a:latin typeface="Dosis" panose="020B0604020202020204" charset="0"/>
            </a:endParaRPr>
          </a:p>
          <a:p>
            <a:pPr marL="285750" indent="-285750">
              <a:buFont typeface="Arial" panose="020B0604020202020204" pitchFamily="34" charset="0"/>
              <a:buChar char="•"/>
            </a:pPr>
            <a:r>
              <a:rPr lang="en-US" sz="1600" dirty="0" smtClean="0">
                <a:solidFill>
                  <a:schemeClr val="bg1"/>
                </a:solidFill>
                <a:latin typeface="Dosis" panose="020B0604020202020204" charset="0"/>
              </a:rPr>
              <a:t>Confusion Matrix of all models.</a:t>
            </a:r>
            <a:endParaRPr lang="en-US" sz="1600" dirty="0">
              <a:solidFill>
                <a:schemeClr val="bg1"/>
              </a:solidFill>
              <a:latin typeface="Dosis" panose="020B0604020202020204" charset="0"/>
            </a:endParaRPr>
          </a:p>
          <a:p>
            <a:pPr marL="285750" indent="-285750">
              <a:buFont typeface="Arial" panose="020B0604020202020204" pitchFamily="34" charset="0"/>
              <a:buChar char="•"/>
            </a:pPr>
            <a:endParaRPr lang="en-US" sz="1600" dirty="0">
              <a:solidFill>
                <a:schemeClr val="bg1"/>
              </a:solidFill>
              <a:latin typeface="Dosis" panose="020B0604020202020204" charset="0"/>
            </a:endParaRPr>
          </a:p>
          <a:p>
            <a:pPr marL="285750" indent="-285750">
              <a:buFont typeface="Arial" panose="020B0604020202020204" pitchFamily="34" charset="0"/>
              <a:buChar char="•"/>
            </a:pPr>
            <a:endParaRPr lang="en-US" sz="1600" dirty="0">
              <a:solidFill>
                <a:schemeClr val="bg1"/>
              </a:solidFill>
              <a:latin typeface="Dosis" panose="020B0604020202020204" charset="0"/>
            </a:endParaRPr>
          </a:p>
          <a:p>
            <a:pPr marL="285750" indent="-285750">
              <a:buFont typeface="Arial" panose="020B0604020202020204" pitchFamily="34" charset="0"/>
              <a:buChar char="•"/>
            </a:pPr>
            <a:endParaRPr lang="en-US" sz="1600" dirty="0">
              <a:solidFill>
                <a:schemeClr val="bg1"/>
              </a:solidFill>
              <a:latin typeface="Dosis" panose="020B0604020202020204" charset="0"/>
            </a:endParaRPr>
          </a:p>
          <a:p>
            <a:pPr marL="285750" indent="-285750">
              <a:buFont typeface="Arial" panose="020B0604020202020204" pitchFamily="34" charset="0"/>
              <a:buChar char="•"/>
            </a:pPr>
            <a:endParaRPr lang="en-IN" sz="1600" dirty="0">
              <a:solidFill>
                <a:schemeClr val="bg1"/>
              </a:solidFill>
              <a:latin typeface="Dosis" panose="020B0604020202020204" charset="0"/>
            </a:endParaRPr>
          </a:p>
        </p:txBody>
      </p:sp>
    </p:spTree>
    <p:custDataLst>
      <p:tags r:id="rId1"/>
    </p:custDataLst>
    <p:extLst>
      <p:ext uri="{BB962C8B-B14F-4D97-AF65-F5344CB8AC3E}">
        <p14:creationId xmlns:p14="http://schemas.microsoft.com/office/powerpoint/2010/main" val="1615610525"/>
      </p:ext>
    </p:extLst>
  </p:cSld>
  <p:clrMapOvr>
    <a:masterClrMapping/>
  </p:clrMapOvr>
  <p:transition advTm="59603">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8</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009318" y="254549"/>
            <a:ext cx="6791553"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EXPLORATORY DATA ANALYSIS</a:t>
            </a:r>
            <a:endParaRPr lang="en" sz="4000" dirty="0">
              <a:solidFill>
                <a:srgbClr val="FF8700"/>
              </a:solidFill>
            </a:endParaRPr>
          </a:p>
          <a:p>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297450" y="1357168"/>
            <a:ext cx="502132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pPr marL="457200" indent="-457200">
              <a:buFont typeface="Arial" panose="020B0604020202020204" pitchFamily="34" charset="0"/>
              <a:buChar char="•"/>
            </a:pPr>
            <a:r>
              <a:rPr lang="en-IN" dirty="0">
                <a:solidFill>
                  <a:schemeClr val="bg1"/>
                </a:solidFill>
                <a:latin typeface="Dosis" panose="020B0604020202020204" charset="0"/>
              </a:rPr>
              <a:t> </a:t>
            </a:r>
            <a:r>
              <a:rPr lang="en-IN" dirty="0" smtClean="0">
                <a:solidFill>
                  <a:schemeClr val="bg1"/>
                </a:solidFill>
                <a:latin typeface="Dosis" panose="020B0604020202020204" charset="0"/>
              </a:rPr>
              <a:t>Data Visualization  </a:t>
            </a:r>
            <a:endParaRPr lang="en-IN" dirty="0">
              <a:solidFill>
                <a:schemeClr val="bg1"/>
              </a:solidFill>
              <a:latin typeface="Dosis" panose="020B0604020202020204" charset="0"/>
            </a:endParaRPr>
          </a:p>
          <a:p>
            <a:pPr marL="457200" indent="-457200">
              <a:buFont typeface="Arial" panose="020B0604020202020204" pitchFamily="34" charset="0"/>
              <a:buChar char="•"/>
            </a:pPr>
            <a:r>
              <a:rPr lang="en-IN" dirty="0" smtClean="0">
                <a:solidFill>
                  <a:schemeClr val="bg1"/>
                </a:solidFill>
                <a:latin typeface="Dosis" panose="020B0604020202020204" charset="0"/>
              </a:rPr>
              <a:t>Looks stationary but actually has components</a:t>
            </a:r>
          </a:p>
          <a:p>
            <a:pPr marL="457200" indent="-457200">
              <a:buFont typeface="Arial" panose="020B0604020202020204" pitchFamily="34" charset="0"/>
              <a:buChar char="•"/>
            </a:pPr>
            <a:r>
              <a:rPr lang="en-IN" dirty="0" smtClean="0">
                <a:solidFill>
                  <a:schemeClr val="bg1"/>
                </a:solidFill>
                <a:latin typeface="Dosis" panose="020B0604020202020204" charset="0"/>
              </a:rPr>
              <a:t>We Use KPSS and ADF</a:t>
            </a:r>
            <a:endParaRPr lang="en-IN" dirty="0">
              <a:solidFill>
                <a:schemeClr val="bg1"/>
              </a:solidFill>
              <a:latin typeface="Dosis" panose="020B0604020202020204" charset="0"/>
            </a:endParaRPr>
          </a:p>
        </p:txBody>
      </p:sp>
      <p:pic>
        <p:nvPicPr>
          <p:cNvPr id="6" name="Picture"/>
          <p:cNvPicPr/>
          <p:nvPr/>
        </p:nvPicPr>
        <p:blipFill>
          <a:blip r:embed="rId3"/>
          <a:stretch>
            <a:fillRect/>
          </a:stretch>
        </p:blipFill>
        <p:spPr bwMode="auto">
          <a:xfrm>
            <a:off x="4839629" y="880017"/>
            <a:ext cx="4034535" cy="3695700"/>
          </a:xfrm>
          <a:prstGeom prst="rect">
            <a:avLst/>
          </a:prstGeom>
          <a:noFill/>
          <a:ln w="9525">
            <a:noFill/>
            <a:headEnd/>
            <a:tailEnd/>
          </a:ln>
        </p:spPr>
      </p:pic>
    </p:spTree>
    <p:custDataLst>
      <p:tags r:id="rId1"/>
    </p:custDataLst>
    <p:extLst>
      <p:ext uri="{BB962C8B-B14F-4D97-AF65-F5344CB8AC3E}">
        <p14:creationId xmlns:p14="http://schemas.microsoft.com/office/powerpoint/2010/main" val="4085202919"/>
      </p:ext>
    </p:extLst>
  </p:cSld>
  <p:clrMapOvr>
    <a:masterClrMapping/>
  </p:clrMapOvr>
  <p:transition advTm="59603">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9</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149340" y="-52039"/>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DECOMPOSITION</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297450" y="1075765"/>
            <a:ext cx="4542179"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pPr marL="285750" indent="-285750">
              <a:lnSpc>
                <a:spcPct val="150000"/>
              </a:lnSpc>
              <a:buFont typeface="Arial" panose="020B0604020202020204" pitchFamily="34" charset="0"/>
              <a:buChar char="•"/>
            </a:pPr>
            <a:r>
              <a:rPr lang="en-IN" dirty="0">
                <a:solidFill>
                  <a:schemeClr val="bg1"/>
                </a:solidFill>
                <a:latin typeface="Dosis" panose="020B0604020202020204" charset="0"/>
              </a:rPr>
              <a:t> Seasonality is present</a:t>
            </a:r>
          </a:p>
          <a:p>
            <a:pPr marL="285750" indent="-285750">
              <a:lnSpc>
                <a:spcPct val="150000"/>
              </a:lnSpc>
              <a:buFont typeface="Arial" panose="020B0604020202020204" pitchFamily="34" charset="0"/>
              <a:buChar char="•"/>
            </a:pPr>
            <a:r>
              <a:rPr lang="en-IN" dirty="0">
                <a:solidFill>
                  <a:schemeClr val="bg1"/>
                </a:solidFill>
                <a:latin typeface="Dosis" panose="020B0604020202020204" charset="0"/>
              </a:rPr>
              <a:t>Trend is </a:t>
            </a:r>
            <a:r>
              <a:rPr lang="en-IN" dirty="0" smtClean="0">
                <a:solidFill>
                  <a:schemeClr val="bg1"/>
                </a:solidFill>
                <a:latin typeface="Dosis" panose="020B0604020202020204" charset="0"/>
              </a:rPr>
              <a:t>present</a:t>
            </a:r>
          </a:p>
          <a:p>
            <a:pPr marL="285750" indent="-285750">
              <a:buFont typeface="Arial" panose="020B0604020202020204" pitchFamily="34" charset="0"/>
              <a:buChar char="•"/>
            </a:pPr>
            <a:r>
              <a:rPr lang="en-IN" dirty="0" smtClean="0">
                <a:solidFill>
                  <a:schemeClr val="bg1"/>
                </a:solidFill>
                <a:latin typeface="Dosis" panose="020B0604020202020204" charset="0"/>
              </a:rPr>
              <a:t>Needs First </a:t>
            </a:r>
            <a:r>
              <a:rPr lang="en-IN" dirty="0">
                <a:solidFill>
                  <a:schemeClr val="bg1"/>
                </a:solidFill>
                <a:latin typeface="Dosis" panose="020B0604020202020204" charset="0"/>
              </a:rPr>
              <a:t>O</a:t>
            </a:r>
            <a:r>
              <a:rPr lang="en-IN" dirty="0" smtClean="0">
                <a:solidFill>
                  <a:schemeClr val="bg1"/>
                </a:solidFill>
                <a:latin typeface="Dosis" panose="020B0604020202020204" charset="0"/>
              </a:rPr>
              <a:t>rder </a:t>
            </a:r>
            <a:r>
              <a:rPr lang="en-IN" dirty="0">
                <a:solidFill>
                  <a:schemeClr val="bg1"/>
                </a:solidFill>
                <a:latin typeface="Dosis" panose="020B0604020202020204" charset="0"/>
              </a:rPr>
              <a:t>D</a:t>
            </a:r>
            <a:r>
              <a:rPr lang="en-IN" dirty="0" smtClean="0">
                <a:solidFill>
                  <a:schemeClr val="bg1"/>
                </a:solidFill>
                <a:latin typeface="Dosis" panose="020B0604020202020204" charset="0"/>
              </a:rPr>
              <a:t>ifferencing</a:t>
            </a:r>
            <a:endParaRPr lang="en-IN" dirty="0">
              <a:solidFill>
                <a:schemeClr val="bg1"/>
              </a:solidFill>
              <a:latin typeface="Dosis" panose="020B0604020202020204" charset="0"/>
            </a:endParaRPr>
          </a:p>
          <a:p>
            <a:endParaRPr lang="en-IN" dirty="0">
              <a:solidFill>
                <a:schemeClr val="bg1"/>
              </a:solidFill>
              <a:latin typeface="Dosis" panose="020B0604020202020204" charset="0"/>
            </a:endParaRPr>
          </a:p>
        </p:txBody>
      </p:sp>
      <p:pic>
        <p:nvPicPr>
          <p:cNvPr id="6" name="Picture"/>
          <p:cNvPicPr/>
          <p:nvPr/>
        </p:nvPicPr>
        <p:blipFill>
          <a:blip r:embed="rId3"/>
          <a:stretch>
            <a:fillRect/>
          </a:stretch>
        </p:blipFill>
        <p:spPr bwMode="auto">
          <a:xfrm>
            <a:off x="4505093" y="909754"/>
            <a:ext cx="4398808" cy="3695700"/>
          </a:xfrm>
          <a:prstGeom prst="rect">
            <a:avLst/>
          </a:prstGeom>
          <a:noFill/>
          <a:ln w="9525">
            <a:noFill/>
            <a:headEnd/>
            <a:tailEnd/>
          </a:ln>
        </p:spPr>
      </p:pic>
    </p:spTree>
    <p:custDataLst>
      <p:tags r:id="rId1"/>
    </p:custDataLst>
    <p:extLst>
      <p:ext uri="{BB962C8B-B14F-4D97-AF65-F5344CB8AC3E}">
        <p14:creationId xmlns:p14="http://schemas.microsoft.com/office/powerpoint/2010/main" val="3893943835"/>
      </p:ext>
    </p:extLst>
  </p:cSld>
  <p:clrMapOvr>
    <a:masterClrMapping/>
  </p:clrMapOvr>
  <p:transition advTm="59603">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3|3|4.8|2.8|4.3"/>
</p:tagLst>
</file>

<file path=ppt/tags/tag10.xml><?xml version="1.0" encoding="utf-8"?>
<p:tagLst xmlns:a="http://schemas.openxmlformats.org/drawingml/2006/main" xmlns:r="http://schemas.openxmlformats.org/officeDocument/2006/relationships" xmlns:p="http://schemas.openxmlformats.org/presentationml/2006/main">
  <p:tag name="TIMING" val="|24.7|11.2|14.7"/>
</p:tagLst>
</file>

<file path=ppt/tags/tag11.xml><?xml version="1.0" encoding="utf-8"?>
<p:tagLst xmlns:a="http://schemas.openxmlformats.org/drawingml/2006/main" xmlns:r="http://schemas.openxmlformats.org/officeDocument/2006/relationships" xmlns:p="http://schemas.openxmlformats.org/presentationml/2006/main">
  <p:tag name="TIMING" val="|24.7|11.2|14.7"/>
</p:tagLst>
</file>

<file path=ppt/tags/tag12.xml><?xml version="1.0" encoding="utf-8"?>
<p:tagLst xmlns:a="http://schemas.openxmlformats.org/drawingml/2006/main" xmlns:r="http://schemas.openxmlformats.org/officeDocument/2006/relationships" xmlns:p="http://schemas.openxmlformats.org/presentationml/2006/main">
  <p:tag name="TIMING" val="|24.7|11.2|14.7"/>
</p:tagLst>
</file>

<file path=ppt/tags/tag13.xml><?xml version="1.0" encoding="utf-8"?>
<p:tagLst xmlns:a="http://schemas.openxmlformats.org/drawingml/2006/main" xmlns:r="http://schemas.openxmlformats.org/officeDocument/2006/relationships" xmlns:p="http://schemas.openxmlformats.org/presentationml/2006/main">
  <p:tag name="TIMING" val="|24.7|11.2|14.7"/>
</p:tagLst>
</file>

<file path=ppt/tags/tag14.xml><?xml version="1.0" encoding="utf-8"?>
<p:tagLst xmlns:a="http://schemas.openxmlformats.org/drawingml/2006/main" xmlns:r="http://schemas.openxmlformats.org/officeDocument/2006/relationships" xmlns:p="http://schemas.openxmlformats.org/presentationml/2006/main">
  <p:tag name="TIMING" val="|24.7|11.2|14.7"/>
</p:tagLst>
</file>

<file path=ppt/tags/tag15.xml><?xml version="1.0" encoding="utf-8"?>
<p:tagLst xmlns:a="http://schemas.openxmlformats.org/drawingml/2006/main" xmlns:r="http://schemas.openxmlformats.org/officeDocument/2006/relationships" xmlns:p="http://schemas.openxmlformats.org/presentationml/2006/main">
  <p:tag name="TIMING" val="|24.7|11.2|14.7"/>
</p:tagLst>
</file>

<file path=ppt/tags/tag16.xml><?xml version="1.0" encoding="utf-8"?>
<p:tagLst xmlns:a="http://schemas.openxmlformats.org/drawingml/2006/main" xmlns:r="http://schemas.openxmlformats.org/officeDocument/2006/relationships" xmlns:p="http://schemas.openxmlformats.org/presentationml/2006/main">
  <p:tag name="TIMING" val="|24.7|11.2|14.7"/>
</p:tagLst>
</file>

<file path=ppt/tags/tag17.xml><?xml version="1.0" encoding="utf-8"?>
<p:tagLst xmlns:a="http://schemas.openxmlformats.org/drawingml/2006/main" xmlns:r="http://schemas.openxmlformats.org/officeDocument/2006/relationships" xmlns:p="http://schemas.openxmlformats.org/presentationml/2006/main">
  <p:tag name="TIMING" val="|24.7|11.2|14.7"/>
</p:tagLst>
</file>

<file path=ppt/tags/tag18.xml><?xml version="1.0" encoding="utf-8"?>
<p:tagLst xmlns:a="http://schemas.openxmlformats.org/drawingml/2006/main" xmlns:r="http://schemas.openxmlformats.org/officeDocument/2006/relationships" xmlns:p="http://schemas.openxmlformats.org/presentationml/2006/main">
  <p:tag name="TIMING" val="|24.7|11.2|14.7"/>
</p:tagLst>
</file>

<file path=ppt/tags/tag19.xml><?xml version="1.0" encoding="utf-8"?>
<p:tagLst xmlns:a="http://schemas.openxmlformats.org/drawingml/2006/main" xmlns:r="http://schemas.openxmlformats.org/officeDocument/2006/relationships" xmlns:p="http://schemas.openxmlformats.org/presentationml/2006/main">
  <p:tag name="TIMING" val="|24.7|11.2|14.7"/>
</p:tagLst>
</file>

<file path=ppt/tags/tag2.xml><?xml version="1.0" encoding="utf-8"?>
<p:tagLst xmlns:a="http://schemas.openxmlformats.org/drawingml/2006/main" xmlns:r="http://schemas.openxmlformats.org/officeDocument/2006/relationships" xmlns:p="http://schemas.openxmlformats.org/presentationml/2006/main">
  <p:tag name="TIMING" val="|24.7|11.2|14.7"/>
</p:tagLst>
</file>

<file path=ppt/tags/tag20.xml><?xml version="1.0" encoding="utf-8"?>
<p:tagLst xmlns:a="http://schemas.openxmlformats.org/drawingml/2006/main" xmlns:r="http://schemas.openxmlformats.org/officeDocument/2006/relationships" xmlns:p="http://schemas.openxmlformats.org/presentationml/2006/main">
  <p:tag name="TIMING" val="|24.7|11.2|14.7"/>
</p:tagLst>
</file>

<file path=ppt/tags/tag3.xml><?xml version="1.0" encoding="utf-8"?>
<p:tagLst xmlns:a="http://schemas.openxmlformats.org/drawingml/2006/main" xmlns:r="http://schemas.openxmlformats.org/officeDocument/2006/relationships" xmlns:p="http://schemas.openxmlformats.org/presentationml/2006/main">
  <p:tag name="TIMING" val="|0.9|25.3|33.2"/>
</p:tagLst>
</file>

<file path=ppt/tags/tag4.xml><?xml version="1.0" encoding="utf-8"?>
<p:tagLst xmlns:a="http://schemas.openxmlformats.org/drawingml/2006/main" xmlns:r="http://schemas.openxmlformats.org/officeDocument/2006/relationships" xmlns:p="http://schemas.openxmlformats.org/presentationml/2006/main">
  <p:tag name="TIMING" val="|24.7|11.2|14.7"/>
</p:tagLst>
</file>

<file path=ppt/tags/tag5.xml><?xml version="1.0" encoding="utf-8"?>
<p:tagLst xmlns:a="http://schemas.openxmlformats.org/drawingml/2006/main" xmlns:r="http://schemas.openxmlformats.org/officeDocument/2006/relationships" xmlns:p="http://schemas.openxmlformats.org/presentationml/2006/main">
  <p:tag name="TIMING" val="|24.7|11.2|14.7"/>
</p:tagLst>
</file>

<file path=ppt/tags/tag6.xml><?xml version="1.0" encoding="utf-8"?>
<p:tagLst xmlns:a="http://schemas.openxmlformats.org/drawingml/2006/main" xmlns:r="http://schemas.openxmlformats.org/officeDocument/2006/relationships" xmlns:p="http://schemas.openxmlformats.org/presentationml/2006/main">
  <p:tag name="TIMING" val="|24.7|11.2|14.7"/>
</p:tagLst>
</file>

<file path=ppt/tags/tag7.xml><?xml version="1.0" encoding="utf-8"?>
<p:tagLst xmlns:a="http://schemas.openxmlformats.org/drawingml/2006/main" xmlns:r="http://schemas.openxmlformats.org/officeDocument/2006/relationships" xmlns:p="http://schemas.openxmlformats.org/presentationml/2006/main">
  <p:tag name="TIMING" val="|24.7|11.2|14.7"/>
</p:tagLst>
</file>

<file path=ppt/tags/tag8.xml><?xml version="1.0" encoding="utf-8"?>
<p:tagLst xmlns:a="http://schemas.openxmlformats.org/drawingml/2006/main" xmlns:r="http://schemas.openxmlformats.org/officeDocument/2006/relationships" xmlns:p="http://schemas.openxmlformats.org/presentationml/2006/main">
  <p:tag name="TIMING" val="|24.7|11.2|14.7"/>
</p:tagLst>
</file>

<file path=ppt/tags/tag9.xml><?xml version="1.0" encoding="utf-8"?>
<p:tagLst xmlns:a="http://schemas.openxmlformats.org/drawingml/2006/main" xmlns:r="http://schemas.openxmlformats.org/officeDocument/2006/relationships" xmlns:p="http://schemas.openxmlformats.org/presentationml/2006/main">
  <p:tag name="TIMING" val="|24.7|11.2|14.7"/>
</p:tagLst>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3069</TotalTime>
  <Words>566</Words>
  <Application>Microsoft Office PowerPoint</Application>
  <PresentationFormat>On-screen Show (16:9)</PresentationFormat>
  <Paragraphs>143</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DokChampa</vt:lpstr>
      <vt:lpstr>Roboto</vt:lpstr>
      <vt:lpstr>Dosis</vt:lpstr>
      <vt:lpstr>Arial</vt:lpstr>
      <vt:lpstr>William template</vt:lpstr>
      <vt:lpstr>NETFLIX STOCK PRICE PREDICTION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ANALYSIS</dc:title>
  <dc:creator>SHRAVAN</dc:creator>
  <cp:lastModifiedBy>pranab.28jan@gmail.com</cp:lastModifiedBy>
  <cp:revision>57</cp:revision>
  <dcterms:modified xsi:type="dcterms:W3CDTF">2018-12-11T19:51:02Z</dcterms:modified>
</cp:coreProperties>
</file>