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3BFF3-12ED-4AFA-B39F-02E805069E83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CDA91-F679-4485-B9FE-6BB52B2FE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16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6665A-6B73-4585-B762-C06BBBD74BFC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910F6-2044-4B68-9597-E0E4CA8A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360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910F6-2044-4B68-9597-E0E4CA8A07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80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910F6-2044-4B68-9597-E0E4CA8A07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4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910F6-2044-4B68-9597-E0E4CA8A07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90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910F6-2044-4B68-9597-E0E4CA8A07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89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910F6-2044-4B68-9597-E0E4CA8A07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5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EC4C-AB4C-442D-97C9-C0F84DDF00B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D0BC-64E7-4586-AA1F-C00AE29CB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0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EC4C-AB4C-442D-97C9-C0F84DDF00B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D0BC-64E7-4586-AA1F-C00AE29CB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6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EC4C-AB4C-442D-97C9-C0F84DDF00B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D0BC-64E7-4586-AA1F-C00AE29CB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7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EC4C-AB4C-442D-97C9-C0F84DDF00B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D0BC-64E7-4586-AA1F-C00AE29CB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9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EC4C-AB4C-442D-97C9-C0F84DDF00B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D0BC-64E7-4586-AA1F-C00AE29CB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6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EC4C-AB4C-442D-97C9-C0F84DDF00B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D0BC-64E7-4586-AA1F-C00AE29CB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0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EC4C-AB4C-442D-97C9-C0F84DDF00B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D0BC-64E7-4586-AA1F-C00AE29CB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0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EC4C-AB4C-442D-97C9-C0F84DDF00B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D0BC-64E7-4586-AA1F-C00AE29CB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5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EC4C-AB4C-442D-97C9-C0F84DDF00B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D0BC-64E7-4586-AA1F-C00AE29CB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7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EC4C-AB4C-442D-97C9-C0F84DDF00B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D0BC-64E7-4586-AA1F-C00AE29CB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5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EC4C-AB4C-442D-97C9-C0F84DDF00B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D0BC-64E7-4586-AA1F-C00AE29CB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6EC4C-AB4C-442D-97C9-C0F84DDF00B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BD0BC-64E7-4586-AA1F-C00AE29CB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7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91" y="0"/>
            <a:ext cx="97536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95907" y="131772"/>
            <a:ext cx="57447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 STRATEGY: Nestlé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435" y="4765964"/>
            <a:ext cx="4553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Presenters: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Venica Falcao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Gayatri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Ramasubramanian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err="1" smtClean="0">
                <a:solidFill>
                  <a:srgbClr val="FF0000"/>
                </a:solidFill>
              </a:rPr>
              <a:t>Pranab</a:t>
            </a:r>
            <a:r>
              <a:rPr lang="en-US" sz="2400" dirty="0" smtClean="0">
                <a:solidFill>
                  <a:srgbClr val="FF0000"/>
                </a:solidFill>
              </a:rPr>
              <a:t> Singh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0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Nestlé S.A. is a Swiss transnational nourishment and beverage organization </a:t>
            </a:r>
            <a:r>
              <a:rPr lang="en-US" dirty="0" smtClean="0"/>
              <a:t>headquartered in </a:t>
            </a:r>
            <a:r>
              <a:rPr lang="en-US" dirty="0" err="1"/>
              <a:t>Vevey</a:t>
            </a:r>
            <a:r>
              <a:rPr lang="en-US" dirty="0"/>
              <a:t>, Switzerland.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revenue estimates, it is the leading nourishment organization </a:t>
            </a:r>
            <a:r>
              <a:rPr lang="en-US" dirty="0" smtClean="0"/>
              <a:t>in the </a:t>
            </a:r>
            <a:r>
              <a:rPr lang="en-US" dirty="0"/>
              <a:t>world and positioned #72 on the Fortune Global 500 in 2014</a:t>
            </a:r>
            <a:r>
              <a:rPr lang="en-US" dirty="0" smtClean="0"/>
              <a:t>.</a:t>
            </a:r>
          </a:p>
          <a:p>
            <a:r>
              <a:rPr lang="en-US" u="sng" dirty="0"/>
              <a:t>IT </a:t>
            </a:r>
            <a:r>
              <a:rPr lang="en-US" u="sng" dirty="0" smtClean="0"/>
              <a:t>MISSION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To </a:t>
            </a:r>
            <a:r>
              <a:rPr lang="en-US" dirty="0"/>
              <a:t>use innovative technologies and digital advances to integrate IT deeply into all </a:t>
            </a:r>
            <a:r>
              <a:rPr lang="en-US" dirty="0" smtClean="0"/>
              <a:t>the sectors </a:t>
            </a:r>
            <a:r>
              <a:rPr lang="en-US" dirty="0"/>
              <a:t>of company operations to enrich the future of Nestle, contribute to better </a:t>
            </a:r>
            <a:r>
              <a:rPr lang="en-US" dirty="0" smtClean="0"/>
              <a:t>products, and </a:t>
            </a:r>
            <a:r>
              <a:rPr lang="en-US" dirty="0"/>
              <a:t>facilitate our value of “GOOD FOOD, GOOD LIFE</a:t>
            </a:r>
            <a:r>
              <a:rPr lang="en-US" dirty="0" smtClean="0"/>
              <a:t>”.</a:t>
            </a:r>
          </a:p>
          <a:p>
            <a:r>
              <a:rPr lang="en-US" u="sng" dirty="0"/>
              <a:t>IT </a:t>
            </a:r>
            <a:r>
              <a:rPr lang="en-US" u="sng" dirty="0" smtClean="0"/>
              <a:t>VISION</a:t>
            </a:r>
            <a:r>
              <a:rPr lang="en-US" dirty="0" smtClean="0"/>
              <a:t>: </a:t>
            </a:r>
            <a:endParaRPr lang="en-US" dirty="0"/>
          </a:p>
          <a:p>
            <a:r>
              <a:rPr lang="en-US" dirty="0"/>
              <a:t>To enrich the NESTLE experience with technology that inspires “healthy living” by </a:t>
            </a:r>
            <a:r>
              <a:rPr lang="en-US" dirty="0" smtClean="0"/>
              <a:t>providing our </a:t>
            </a:r>
            <a:r>
              <a:rPr lang="en-US" dirty="0"/>
              <a:t>consumers high quality products with added convenience. To be the name that </a:t>
            </a:r>
            <a:r>
              <a:rPr lang="en-US" dirty="0" smtClean="0"/>
              <a:t>comes in </a:t>
            </a:r>
            <a:r>
              <a:rPr lang="en-US" dirty="0"/>
              <a:t>people’s mind when they think of Nutritious Food.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8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970728"/>
              </p:ext>
            </p:extLst>
          </p:nvPr>
        </p:nvGraphicFramePr>
        <p:xfrm>
          <a:off x="1" y="-1"/>
          <a:ext cx="12192000" cy="6985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58591">
                  <a:extLst>
                    <a:ext uri="{9D8B030D-6E8A-4147-A177-3AD203B41FA5}">
                      <a16:colId xmlns:a16="http://schemas.microsoft.com/office/drawing/2014/main" val="3044354608"/>
                    </a:ext>
                  </a:extLst>
                </a:gridCol>
                <a:gridCol w="6333409">
                  <a:extLst>
                    <a:ext uri="{9D8B030D-6E8A-4147-A177-3AD203B41FA5}">
                      <a16:colId xmlns:a16="http://schemas.microsoft.com/office/drawing/2014/main" val="3263293658"/>
                    </a:ext>
                  </a:extLst>
                </a:gridCol>
              </a:tblGrid>
              <a:tr h="9279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900" dirty="0">
                          <a:effectLst/>
                        </a:rPr>
                        <a:t>STRENGTHS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98" marR="590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900">
                          <a:effectLst/>
                        </a:rPr>
                        <a:t>WEAKNESSES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98" marR="59098" marT="0" marB="0"/>
                </a:tc>
                <a:extLst>
                  <a:ext uri="{0D108BD9-81ED-4DB2-BD59-A6C34878D82A}">
                    <a16:rowId xmlns:a16="http://schemas.microsoft.com/office/drawing/2014/main" val="2884440425"/>
                  </a:ext>
                </a:extLst>
              </a:tr>
              <a:tr h="2482057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 workforce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Readiness to invest in new IT Technologies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Robust IT infrastructure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Diversified Business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Unmatched research and development capability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Ownership and/or well-established relationships with other recognizable and powerful brands in the world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Constant innovation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cost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98" marR="59098" marT="0" marB="0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digital presence is very distributed and stagnated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self-owned digital content distribution method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Poor feedback response system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Dependency on a few well-recognized brands.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Dependency on advertising.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Controversies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 structure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Mature markets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98" marR="59098" marT="0" marB="0"/>
                </a:tc>
                <a:extLst>
                  <a:ext uri="{0D108BD9-81ED-4DB2-BD59-A6C34878D82A}">
                    <a16:rowId xmlns:a16="http://schemas.microsoft.com/office/drawing/2014/main" val="1616214076"/>
                  </a:ext>
                </a:extLst>
              </a:tr>
              <a:tr h="7951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900" dirty="0">
                          <a:effectLst/>
                        </a:rPr>
                        <a:t>OPPORTUNITIES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98" marR="590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900">
                          <a:effectLst/>
                        </a:rPr>
                        <a:t>THREATS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98" marR="59098" marT="0" marB="0"/>
                </a:tc>
                <a:extLst>
                  <a:ext uri="{0D108BD9-81ED-4DB2-BD59-A6C34878D82A}">
                    <a16:rowId xmlns:a16="http://schemas.microsoft.com/office/drawing/2014/main" val="1451597310"/>
                  </a:ext>
                </a:extLst>
              </a:tr>
              <a:tr h="2652818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 and accurate labelling indicating of any harmful products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Storage and usage of massive consumer data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Growth in online retail 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Increased interest in health and nutrition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Focusing more getting more information to handle ethical issues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Expansion for Global Hub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98" marR="59098" marT="0" marB="0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organization is huge, reduces pace.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information about water quality and its availability.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Increased competition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Rise of cost for raw materials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Pressure from large retailers 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Growing ineffectiveness of traditional advertising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growing suspicion of prepackaged foods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Increased Government regulations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98" marR="59098" marT="0" marB="0"/>
                </a:tc>
                <a:extLst>
                  <a:ext uri="{0D108BD9-81ED-4DB2-BD59-A6C34878D82A}">
                    <a16:rowId xmlns:a16="http://schemas.microsoft.com/office/drawing/2014/main" val="343821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82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11223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6688013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923138569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r>
                        <a:rPr lang="en-US" dirty="0" smtClean="0"/>
                        <a:t>GOALS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42955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US" dirty="0" smtClean="0"/>
                        <a:t>1: Revitalize </a:t>
                      </a:r>
                      <a:r>
                        <a:rPr lang="en-US" dirty="0" err="1" smtClean="0"/>
                        <a:t>Nestle's</a:t>
                      </a:r>
                      <a:r>
                        <a:rPr lang="en-US" dirty="0" smtClean="0"/>
                        <a:t> Online Presence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Improve the Mobile experience for customers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Increase Brand Visibility Through Websites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Exploring Online Retail Opportunities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21040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US" dirty="0" smtClean="0"/>
                        <a:t>2: Customize and Personalize Nestle Experience for Consumers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Develop </a:t>
                      </a:r>
                      <a:r>
                        <a:rPr lang="en-US" dirty="0" err="1" smtClean="0"/>
                        <a:t>Appications</a:t>
                      </a:r>
                      <a:r>
                        <a:rPr lang="en-US" dirty="0" smtClean="0"/>
                        <a:t> to Deliver </a:t>
                      </a:r>
                      <a:r>
                        <a:rPr lang="en-US" dirty="0" err="1" smtClean="0"/>
                        <a:t>Peronalize</a:t>
                      </a:r>
                      <a:r>
                        <a:rPr lang="en-US" dirty="0" smtClean="0"/>
                        <a:t> Nutrition Plan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Use customer insights to offer product recommendation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Incorporate Real- Time Response Mechanism for Customer Feedback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51768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US" dirty="0" smtClean="0"/>
                        <a:t>3: To Reinforce a Socially Responsible Brand Persona of Nestle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Incorporate demographic </a:t>
                      </a:r>
                      <a:r>
                        <a:rPr lang="en-US" dirty="0" err="1" smtClean="0"/>
                        <a:t>varitions</a:t>
                      </a:r>
                      <a:r>
                        <a:rPr lang="en-US" dirty="0" smtClean="0"/>
                        <a:t> in product design and labelling.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Enforcing systems to Monitor Environmental Standards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74294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US" dirty="0" smtClean="0"/>
                        <a:t>4: Contrive Robust and Dependable IT Department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Recruit strong IT professionals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Establishing robust training policies and systems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27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1069" y="1920240"/>
            <a:ext cx="1150481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you!</a:t>
            </a:r>
          </a:p>
          <a:p>
            <a:pPr algn="ctr"/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Questions?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342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06dbc50a-7c40-497c-8ead-392c4a2b388e" origin="userSelected">
  <element uid="3a0f620a-74f7-4504-a030-448d9ea0e08a" value=""/>
  <element uid="id_classification_nonbusiness" value=""/>
  <element uid="0bf5a77d-3f3a-4e58-9a8a-1570d5e8454d" value=""/>
</sisl>
</file>

<file path=customXml/itemProps1.xml><?xml version="1.0" encoding="utf-8"?>
<ds:datastoreItem xmlns:ds="http://schemas.openxmlformats.org/officeDocument/2006/customXml" ds:itemID="{3DF3A406-1A64-4B98-AA3D-1B2122A9C803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407</Words>
  <Application>Microsoft Office PowerPoint</Application>
  <PresentationFormat>Widescreen</PresentationFormat>
  <Paragraphs>70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INTRODUCTION</vt:lpstr>
      <vt:lpstr>PowerPoint Presentation</vt:lpstr>
      <vt:lpstr>PowerPoint Presentation</vt:lpstr>
      <vt:lpstr>PowerPoint Presentation</vt:lpstr>
    </vt:vector>
  </TitlesOfParts>
  <Company>Express Scripts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Falcao, Venica (FKN)</dc:creator>
  <cp:lastModifiedBy>Shishira Satish Channagiri</cp:lastModifiedBy>
  <cp:revision>5</cp:revision>
  <dcterms:created xsi:type="dcterms:W3CDTF">2018-12-12T22:08:03Z</dcterms:created>
  <dcterms:modified xsi:type="dcterms:W3CDTF">2018-12-12T22:43:19Z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4a26d059-e361-4b24-9d71-51de8aea988e</vt:lpwstr>
  </property>
  <property fmtid="{D5CDD505-2E9C-101B-9397-08002B2CF9AE}" pid="3" name="bjSaver">
    <vt:lpwstr>l8yiQiB5Z6R8XqwfPrej2kOiNWxVxWaB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policy="06dbc50a-7c40-497c-8ead-392c4a2b388e" origin="userSelected" xmlns="http://www.boldonj</vt:lpwstr>
  </property>
  <property fmtid="{D5CDD505-2E9C-101B-9397-08002B2CF9AE}" pid="5" name="bjDocumentLabelXML-0">
    <vt:lpwstr>ames.com/2008/01/sie/internal/label"&gt;&lt;element uid="3a0f620a-74f7-4504-a030-448d9ea0e08a" value="" /&gt;&lt;element uid="id_classification_nonbusiness" value="" /&gt;&lt;element uid="0bf5a77d-3f3a-4e58-9a8a-1570d5e8454d" value="" /&gt;&lt;/sisl&gt;</vt:lpwstr>
  </property>
  <property fmtid="{D5CDD505-2E9C-101B-9397-08002B2CF9AE}" pid="6" name="bjDocumentSecurityLabel">
    <vt:lpwstr>Public</vt:lpwstr>
  </property>
  <property fmtid="{D5CDD505-2E9C-101B-9397-08002B2CF9AE}" pid="7" name="bjESIDataClassification">
    <vt:lpwstr>XYZZYPublicfwo[qei34890ty@^C@#%^11dc45</vt:lpwstr>
  </property>
</Properties>
</file>