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390E52-6693-429B-BF0B-7C85C4831E3D}">
  <a:tblStyle styleId="{3E390E52-6693-429B-BF0B-7C85C4831E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carterjwm/status/849813577770778624/photo/1?ref_src=twsrc%5Etfw&amp;ref_url=https%3A%2F%2Fwww.cbsnews.com%2Fnews%2Fcarter-wilkinson-wendys-free-nuggets-twitter-retweet-record%2F" TargetMode="External"/><Relationship Id="rId3" Type="http://schemas.openxmlformats.org/officeDocument/2006/relationships/hyperlink" Target="https://www.youtube.com/results?search_query=wendys+twitter+roas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3fc91444_16_23: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Clr>
                <a:schemeClr val="dk1"/>
              </a:buClr>
              <a:buSzPts val="1100"/>
              <a:buFont typeface="Arial"/>
              <a:buNone/>
            </a:pPr>
            <a:r>
              <a:rPr lang="en-US"/>
              <a:t>Find out if 40% of restaurants having delivery is competitive</a:t>
            </a:r>
            <a:endParaRPr/>
          </a:p>
          <a:p>
            <a:pPr indent="0" lvl="0" marL="0" rtl="0" algn="l">
              <a:spcBef>
                <a:spcPts val="0"/>
              </a:spcBef>
              <a:spcAft>
                <a:spcPts val="0"/>
              </a:spcAft>
              <a:buClr>
                <a:schemeClr val="dk1"/>
              </a:buClr>
              <a:buSzPts val="1100"/>
              <a:buFont typeface="Arial"/>
              <a:buNone/>
            </a:pPr>
            <a:r>
              <a:t/>
            </a:r>
            <a:endParaRPr/>
          </a:p>
        </p:txBody>
      </p:sp>
      <p:sp>
        <p:nvSpPr>
          <p:cNvPr id="171" name="Google Shape;171;g493fc91444_16_2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431149c3_0_10: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rPr lang="en-US" sz="1350">
                <a:solidFill>
                  <a:srgbClr val="333333"/>
                </a:solidFill>
                <a:highlight>
                  <a:srgbClr val="FCFCFC"/>
                </a:highlight>
                <a:latin typeface="Georgia"/>
                <a:ea typeface="Georgia"/>
                <a:cs typeface="Georgia"/>
                <a:sym typeface="Georgia"/>
              </a:rPr>
              <a:t>Since its tweet exchange with a teenager last year ended up helping him score the </a:t>
            </a:r>
            <a:r>
              <a:rPr lang="en-US" sz="1350" u="sng">
                <a:solidFill>
                  <a:srgbClr val="003891"/>
                </a:solidFill>
                <a:highlight>
                  <a:srgbClr val="FCFCFC"/>
                </a:highlight>
                <a:latin typeface="Georgia"/>
                <a:ea typeface="Georgia"/>
                <a:cs typeface="Georgia"/>
                <a:sym typeface="Georgia"/>
                <a:hlinkClick r:id="rId2"/>
              </a:rPr>
              <a:t>most retweets</a:t>
            </a:r>
            <a:r>
              <a:rPr lang="en-US" sz="1350">
                <a:solidFill>
                  <a:srgbClr val="333333"/>
                </a:solidFill>
                <a:highlight>
                  <a:srgbClr val="FCFCFC"/>
                </a:highlight>
                <a:latin typeface="Georgia"/>
                <a:ea typeface="Georgia"/>
                <a:cs typeface="Georgia"/>
                <a:sym typeface="Georgia"/>
              </a:rPr>
              <a:t> ever and win him a year's worth of free Wendy's chicken nuggets, the chain has gained more than 970,000 new Twitter followers, it said. Fans have created many anime versions of Wendy's redheaded mascot on the internet, and many YouTube videos have been created just to </a:t>
            </a:r>
            <a:r>
              <a:rPr lang="en-US" sz="1350" u="sng">
                <a:solidFill>
                  <a:srgbClr val="003891"/>
                </a:solidFill>
                <a:highlight>
                  <a:srgbClr val="FCFCFC"/>
                </a:highlight>
                <a:latin typeface="Georgia"/>
                <a:ea typeface="Georgia"/>
                <a:cs typeface="Georgia"/>
                <a:sym typeface="Georgia"/>
                <a:hlinkClick r:id="rId3"/>
              </a:rPr>
              <a:t>highlight</a:t>
            </a:r>
            <a:r>
              <a:rPr lang="en-US" sz="1350">
                <a:solidFill>
                  <a:srgbClr val="333333"/>
                </a:solidFill>
                <a:highlight>
                  <a:srgbClr val="FCFCFC"/>
                </a:highlight>
                <a:latin typeface="Georgia"/>
                <a:ea typeface="Georgia"/>
                <a:cs typeface="Georgia"/>
                <a:sym typeface="Georgia"/>
              </a:rPr>
              <a:t>its tweets.</a:t>
            </a:r>
            <a:endParaRPr sz="135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None/>
            </a:pPr>
            <a:r>
              <a:rPr lang="en-US" sz="1350">
                <a:solidFill>
                  <a:srgbClr val="333333"/>
                </a:solidFill>
                <a:highlight>
                  <a:srgbClr val="FCFCFC"/>
                </a:highlight>
                <a:latin typeface="Georgia"/>
                <a:ea typeface="Georgia"/>
                <a:cs typeface="Georgia"/>
                <a:sym typeface="Georgia"/>
              </a:rPr>
              <a:t>McDonald’s tried and failed - examples?</a:t>
            </a:r>
            <a:endParaRPr sz="135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None/>
            </a:pPr>
            <a:r>
              <a:rPr lang="en-US" sz="1350">
                <a:solidFill>
                  <a:srgbClr val="333333"/>
                </a:solidFill>
                <a:highlight>
                  <a:srgbClr val="FCFCFC"/>
                </a:highlight>
                <a:latin typeface="Georgia"/>
                <a:ea typeface="Georgia"/>
                <a:cs typeface="Georgia"/>
                <a:sym typeface="Georgia"/>
              </a:rPr>
              <a:t>Pros/Cons</a:t>
            </a:r>
            <a:endParaRPr sz="1350">
              <a:solidFill>
                <a:srgbClr val="333333"/>
              </a:solidFill>
              <a:highlight>
                <a:srgbClr val="FCFCFC"/>
              </a:highlight>
              <a:latin typeface="Georgia"/>
              <a:ea typeface="Georgia"/>
              <a:cs typeface="Georgia"/>
              <a:sym typeface="Georgia"/>
            </a:endParaRPr>
          </a:p>
        </p:txBody>
      </p:sp>
      <p:sp>
        <p:nvSpPr>
          <p:cNvPr id="181" name="Google Shape;181;g49431149c3_0_1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987378376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87378376_0_0: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lnSpc>
                <a:spcPct val="115000"/>
              </a:lnSpc>
              <a:spcBef>
                <a:spcPts val="0"/>
              </a:spcBef>
              <a:spcAft>
                <a:spcPts val="0"/>
              </a:spcAft>
              <a:buNone/>
            </a:pPr>
            <a:r>
              <a:rPr lang="en-US"/>
              <a:t>Within the food services industry, c</a:t>
            </a:r>
            <a:r>
              <a:rPr lang="en-US"/>
              <a:t>onsumers are anticipated to become increasingly health-conscious. Over the next five years to 2023, the healthy eating index is forecast to grow an annualized 0.6%. This slight change will have a big impact on the food services sector as more individuals will seek more health-conscious food options when eating at sector establishments. Traditionally, these healthier products have an added cost premium due to the more expensive ingredients and more careful preparation. This trend could provide increased profitability to sector operators that provide more health focused menu offerings. Conversely, operators that do not shift their product offering to cater to this new consumer trend may suffer from declining demand. </a:t>
            </a:r>
            <a:endParaRPr/>
          </a:p>
          <a:p>
            <a:pPr indent="0" lvl="0" marL="0" rtl="0" algn="l">
              <a:lnSpc>
                <a:spcPct val="115000"/>
              </a:lnSpc>
              <a:spcBef>
                <a:spcPts val="0"/>
              </a:spcBef>
              <a:spcAft>
                <a:spcPts val="0"/>
              </a:spcAft>
              <a:buClr>
                <a:schemeClr val="dk1"/>
              </a:buClr>
              <a:buSzPts val="1100"/>
              <a:buFont typeface="Arial"/>
              <a:buNone/>
            </a:pPr>
            <a:r>
              <a:rPr lang="en-US"/>
              <a:t>References: </a:t>
            </a:r>
            <a:r>
              <a:rPr lang="en-US">
                <a:latin typeface="Times New Roman"/>
                <a:ea typeface="Times New Roman"/>
                <a:cs typeface="Times New Roman"/>
                <a:sym typeface="Times New Roman"/>
              </a:rPr>
              <a:t>Hyland, Rachel; Pg. 11, IBIS World Sector Report 72 Accommodation and Food Services in the US June 2018</a:t>
            </a:r>
            <a:endParaRPr/>
          </a:p>
        </p:txBody>
      </p:sp>
      <p:sp>
        <p:nvSpPr>
          <p:cNvPr id="192" name="Google Shape;192;g4987378376_0_0:notes"/>
          <p:cNvSpPr txBox="1"/>
          <p:nvPr>
            <p:ph idx="12" type="sldNum"/>
          </p:nvPr>
        </p:nvSpPr>
        <p:spPr>
          <a:xfrm>
            <a:off x="3970938" y="8829967"/>
            <a:ext cx="3037800" cy="4647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9431149c3_2_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17500" lvl="0" marL="457200" rtl="0" algn="l">
              <a:spcBef>
                <a:spcPts val="0"/>
              </a:spcBef>
              <a:spcAft>
                <a:spcPts val="0"/>
              </a:spcAft>
              <a:buSzPts val="1400"/>
              <a:buChar char="●"/>
            </a:pPr>
            <a:r>
              <a:rPr lang="en-US"/>
              <a:t>They rank high among peers due to differentiation in quality, affordability and healthiness, differentiate by offering, top beef, they toast and butter buns and cook bacon in restaurants...  they raised its food quality to compete with Chick-Fil-A...they should continue to work on their pricing strategy, know what competition is charging,</a:t>
            </a:r>
            <a:endParaRPr/>
          </a:p>
          <a:p>
            <a:pPr indent="-317500" lvl="0" marL="457200" rtl="0" algn="l">
              <a:spcBef>
                <a:spcPts val="0"/>
              </a:spcBef>
              <a:spcAft>
                <a:spcPts val="0"/>
              </a:spcAft>
              <a:buSzPts val="1400"/>
              <a:buChar char="●"/>
            </a:pPr>
            <a:r>
              <a:rPr lang="en-US"/>
              <a:t>2 Tiered-pricing strategy - starts with discounted items that entice consumers in store once inside store pushes for other high margin items</a:t>
            </a:r>
            <a:endParaRPr/>
          </a:p>
          <a:p>
            <a:pPr indent="-317500" lvl="0" marL="457200" rtl="0" algn="l">
              <a:spcBef>
                <a:spcPts val="0"/>
              </a:spcBef>
              <a:spcAft>
                <a:spcPts val="0"/>
              </a:spcAft>
              <a:buSzPts val="1400"/>
              <a:buChar char="●"/>
            </a:pPr>
            <a:r>
              <a:rPr lang="en-US"/>
              <a:t>they added limited time offer values strategies to appeal to budget conscious consumers, millennials look  for  value meals and they go more often because of the 4 for $4 value meal.</a:t>
            </a:r>
            <a:endParaRPr/>
          </a:p>
          <a:p>
            <a:pPr indent="-317500" lvl="0" marL="457200" rtl="0" algn="l">
              <a:spcBef>
                <a:spcPts val="0"/>
              </a:spcBef>
              <a:spcAft>
                <a:spcPts val="0"/>
              </a:spcAft>
              <a:buSzPts val="1400"/>
              <a:buChar char="●"/>
            </a:pPr>
            <a:r>
              <a:rPr lang="en-US"/>
              <a:t>SSS are same-store sales is a business term which refers to the difference in revenue generated by a retail chain's existing outlets over a certain period (often a fiscal quarter or a particular shopping season), compared to an identical period in the, usually in the previous year</a:t>
            </a:r>
            <a:endParaRPr/>
          </a:p>
          <a:p>
            <a:pPr indent="0" lvl="0" marL="0" rtl="0" algn="l">
              <a:spcBef>
                <a:spcPts val="0"/>
              </a:spcBef>
              <a:spcAft>
                <a:spcPts val="0"/>
              </a:spcAft>
              <a:buNone/>
            </a:pPr>
            <a:r>
              <a:t/>
            </a:r>
            <a:endParaRPr/>
          </a:p>
        </p:txBody>
      </p:sp>
      <p:sp>
        <p:nvSpPr>
          <p:cNvPr id="203" name="Google Shape;203;g49431149c3_2_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7cbe75fdc_0_7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04800" lvl="0" marL="457200" rtl="0" algn="l">
              <a:spcBef>
                <a:spcPts val="0"/>
              </a:spcBef>
              <a:spcAft>
                <a:spcPts val="0"/>
              </a:spcAft>
              <a:buClr>
                <a:schemeClr val="dk1"/>
              </a:buClr>
              <a:buSzPts val="1200"/>
              <a:buAutoNum type="arabicPeriod"/>
            </a:pPr>
            <a:r>
              <a:rPr lang="en-US">
                <a:latin typeface="Arial"/>
                <a:ea typeface="Arial"/>
                <a:cs typeface="Arial"/>
                <a:sym typeface="Arial"/>
              </a:rPr>
              <a:t>Boost efforts to improve ingredient quality – potentially move into gluten-free, non-GMO, organic, locally-sourced, etc.</a:t>
            </a:r>
            <a:endParaRPr>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Clr>
                <a:schemeClr val="dk1"/>
              </a:buClr>
              <a:buSzPts val="1200"/>
              <a:buAutoNum type="arabicPeriod"/>
            </a:pPr>
            <a:r>
              <a:rPr lang="en-US">
                <a:latin typeface="Arial"/>
                <a:ea typeface="Arial"/>
                <a:cs typeface="Arial"/>
                <a:sym typeface="Arial"/>
              </a:rPr>
              <a:t>Shift brand perception to more “fresh” and “fast casual” by promoting improved ingredients and plant-based meal options</a:t>
            </a:r>
            <a:endParaRPr>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Clr>
                <a:schemeClr val="dk1"/>
              </a:buClr>
              <a:buSzPts val="1200"/>
              <a:buAutoNum type="arabicPeriod"/>
            </a:pPr>
            <a:r>
              <a:rPr lang="en-US">
                <a:latin typeface="Arial"/>
                <a:ea typeface="Arial"/>
                <a:cs typeface="Arial"/>
                <a:sym typeface="Arial"/>
              </a:rPr>
              <a:t>Increase product price to take advantage of strong economy and customer willingness to pay more for quality to offset cost of using better ingredients</a:t>
            </a:r>
            <a:endParaRPr>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Clr>
                <a:schemeClr val="dk1"/>
              </a:buClr>
              <a:buSzPts val="1200"/>
              <a:buAutoNum type="arabicPeriod"/>
            </a:pPr>
            <a:r>
              <a:rPr lang="en-US">
                <a:latin typeface="Arial"/>
                <a:ea typeface="Arial"/>
                <a:cs typeface="Arial"/>
                <a:sym typeface="Arial"/>
              </a:rPr>
              <a:t>Continue to bolster technology in their restaurants and accelerate their partnership with Door Dash (or maybe Alexa or Google Home)</a:t>
            </a:r>
            <a:endParaRPr>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Clr>
                <a:schemeClr val="dk1"/>
              </a:buClr>
              <a:buSzPts val="1200"/>
              <a:buAutoNum type="arabicPeriod"/>
            </a:pPr>
            <a:r>
              <a:rPr lang="en-US">
                <a:latin typeface="Arial"/>
                <a:ea typeface="Arial"/>
                <a:cs typeface="Arial"/>
                <a:sym typeface="Arial"/>
              </a:rPr>
              <a:t>Utilize online ordering and in-store kiosks to offset labor costs</a:t>
            </a:r>
            <a:endParaRPr/>
          </a:p>
        </p:txBody>
      </p:sp>
      <p:sp>
        <p:nvSpPr>
          <p:cNvPr id="213" name="Google Shape;213;g47cbe75fdc_0_7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7df85d82b_0_1: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1" name="Google Shape;221;g47df85d82b_0_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7cbe75fdc_0_112: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rPr lang="en-US"/>
              <a:t>Social media articles</a:t>
            </a:r>
            <a:endParaRPr/>
          </a:p>
          <a:p>
            <a:pPr indent="0" lvl="0" marL="0" rtl="0" algn="l">
              <a:spcBef>
                <a:spcPts val="0"/>
              </a:spcBef>
              <a:spcAft>
                <a:spcPts val="0"/>
              </a:spcAft>
              <a:buNone/>
            </a:pPr>
            <a:r>
              <a:t/>
            </a:r>
            <a:endParaRPr/>
          </a:p>
        </p:txBody>
      </p:sp>
      <p:sp>
        <p:nvSpPr>
          <p:cNvPr id="228" name="Google Shape;228;g47cbe75fdc_0_11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0fbf44e4_0_0: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95" name="Google Shape;95;g460fbf44e4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fe777a43_0_14: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17500" lvl="0" marL="457200" rtl="0" algn="l">
              <a:spcBef>
                <a:spcPts val="0"/>
              </a:spcBef>
              <a:spcAft>
                <a:spcPts val="0"/>
              </a:spcAft>
              <a:buSzPts val="1400"/>
              <a:buChar char="●"/>
            </a:pPr>
            <a:r>
              <a:rPr lang="en-US"/>
              <a:t>Revenue decline</a:t>
            </a:r>
            <a:r>
              <a:rPr lang="en-US"/>
              <a:t> is primarily 2016 over 2017 driven because of poor performing corporate-owned restaurants</a:t>
            </a:r>
            <a:endParaRPr/>
          </a:p>
          <a:p>
            <a:pPr indent="-317500" lvl="0" marL="457200" rtl="0" algn="l">
              <a:spcBef>
                <a:spcPts val="0"/>
              </a:spcBef>
              <a:spcAft>
                <a:spcPts val="0"/>
              </a:spcAft>
              <a:buSzPts val="1400"/>
              <a:buChar char="●"/>
            </a:pPr>
            <a:r>
              <a:rPr lang="en-US"/>
              <a:t>Revenue down from 14.8% from 2016 </a:t>
            </a:r>
            <a:endParaRPr/>
          </a:p>
          <a:p>
            <a:pPr indent="-317500" lvl="0" marL="457200" rtl="0" algn="l">
              <a:spcBef>
                <a:spcPts val="0"/>
              </a:spcBef>
              <a:spcAft>
                <a:spcPts val="0"/>
              </a:spcAft>
              <a:buSzPts val="1400"/>
              <a:buChar char="●"/>
            </a:pPr>
            <a:r>
              <a:rPr lang="en-US"/>
              <a:t>Operating margin down from 21.9% in 2016</a:t>
            </a:r>
            <a:endParaRPr/>
          </a:p>
          <a:p>
            <a:pPr indent="-317500" lvl="0" marL="457200" rtl="0" algn="l">
              <a:spcBef>
                <a:spcPts val="0"/>
              </a:spcBef>
              <a:spcAft>
                <a:spcPts val="0"/>
              </a:spcAft>
              <a:buSzPts val="1400"/>
              <a:buChar char="●"/>
            </a:pPr>
            <a:r>
              <a:rPr lang="en-US"/>
              <a:t>Net margin up from 9% in 2016</a:t>
            </a:r>
            <a:endParaRPr/>
          </a:p>
          <a:p>
            <a:pPr indent="-317500" lvl="0" marL="457200" rtl="0" algn="l">
              <a:spcBef>
                <a:spcPts val="0"/>
              </a:spcBef>
              <a:spcAft>
                <a:spcPts val="0"/>
              </a:spcAft>
              <a:buSzPts val="1400"/>
              <a:buChar char="●"/>
            </a:pPr>
            <a:r>
              <a:rPr lang="en-US"/>
              <a:t>For reference, McDonald’s had nearly $23 billion in revenue in 2017</a:t>
            </a:r>
            <a:endParaRPr/>
          </a:p>
          <a:p>
            <a:pPr indent="-317500" lvl="0" marL="457200" rtl="0" algn="l">
              <a:spcBef>
                <a:spcPts val="0"/>
              </a:spcBef>
              <a:spcAft>
                <a:spcPts val="0"/>
              </a:spcAft>
              <a:buSzPts val="1400"/>
              <a:buChar char="●"/>
            </a:pPr>
            <a:r>
              <a:rPr lang="en-US"/>
              <a:t>McDonald’s operating margin was more than double Wendy’s in 2017</a:t>
            </a:r>
            <a:endParaRPr/>
          </a:p>
          <a:p>
            <a:pPr indent="-317500" lvl="0" marL="457200" rtl="0" algn="l">
              <a:spcBef>
                <a:spcPts val="0"/>
              </a:spcBef>
              <a:spcAft>
                <a:spcPts val="0"/>
              </a:spcAft>
              <a:buSzPts val="1400"/>
              <a:buChar char="●"/>
            </a:pPr>
            <a:r>
              <a:rPr lang="en-US"/>
              <a:t>McDonald’s 2017 net margin 5% more than Wendy’s</a:t>
            </a:r>
            <a:endParaRPr/>
          </a:p>
        </p:txBody>
      </p:sp>
      <p:sp>
        <p:nvSpPr>
          <p:cNvPr id="104" name="Google Shape;104;g3cfe777a43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3fc91444_16_1: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17500" lvl="0" marL="457200" rtl="0" algn="l">
              <a:spcBef>
                <a:spcPts val="0"/>
              </a:spcBef>
              <a:spcAft>
                <a:spcPts val="0"/>
              </a:spcAft>
              <a:buSzPts val="1400"/>
              <a:buChar char="●"/>
            </a:pPr>
            <a:r>
              <a:rPr lang="en-US"/>
              <a:t>Most famous products:</a:t>
            </a:r>
            <a:endParaRPr/>
          </a:p>
          <a:p>
            <a:pPr indent="-317500" lvl="1" marL="914400" rtl="0" algn="l">
              <a:spcBef>
                <a:spcPts val="0"/>
              </a:spcBef>
              <a:spcAft>
                <a:spcPts val="0"/>
              </a:spcAft>
              <a:buSzPts val="1400"/>
              <a:buChar char="○"/>
            </a:pPr>
            <a:r>
              <a:rPr lang="en-US"/>
              <a:t>Frosty</a:t>
            </a:r>
            <a:endParaRPr/>
          </a:p>
          <a:p>
            <a:pPr indent="-317500" lvl="1" marL="914400" rtl="0" algn="l">
              <a:spcBef>
                <a:spcPts val="0"/>
              </a:spcBef>
              <a:spcAft>
                <a:spcPts val="0"/>
              </a:spcAft>
              <a:buSzPts val="1400"/>
              <a:buChar char="○"/>
            </a:pPr>
            <a:r>
              <a:rPr lang="en-US"/>
              <a:t>Spicy chicken sandwich</a:t>
            </a:r>
            <a:endParaRPr/>
          </a:p>
          <a:p>
            <a:pPr indent="-317500" lvl="1" marL="914400" rtl="0" algn="l">
              <a:spcBef>
                <a:spcPts val="0"/>
              </a:spcBef>
              <a:spcAft>
                <a:spcPts val="0"/>
              </a:spcAft>
              <a:buSzPts val="1400"/>
              <a:buChar char="○"/>
            </a:pPr>
            <a:r>
              <a:rPr lang="en-US"/>
              <a:t>Baconator</a:t>
            </a:r>
            <a:endParaRPr/>
          </a:p>
        </p:txBody>
      </p:sp>
      <p:sp>
        <p:nvSpPr>
          <p:cNvPr id="114" name="Google Shape;114;g493fc91444_16_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2ec220d4_0_1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17500" lvl="0" marL="457200" rtl="0" algn="l">
              <a:spcBef>
                <a:spcPts val="0"/>
              </a:spcBef>
              <a:spcAft>
                <a:spcPts val="0"/>
              </a:spcAft>
              <a:buSzPts val="1400"/>
              <a:buChar char="●"/>
            </a:pPr>
            <a:r>
              <a:rPr lang="en-US"/>
              <a:t>Fast Food is a $255 billion industry</a:t>
            </a:r>
            <a:endParaRPr/>
          </a:p>
          <a:p>
            <a:pPr indent="-317500" lvl="0" marL="457200" rtl="0" algn="l">
              <a:spcBef>
                <a:spcPts val="0"/>
              </a:spcBef>
              <a:spcAft>
                <a:spcPts val="0"/>
              </a:spcAft>
              <a:buSzPts val="1400"/>
              <a:buChar char="●"/>
            </a:pPr>
            <a:r>
              <a:rPr lang="en-US"/>
              <a:t>Burgers make up over 30% of the industry</a:t>
            </a:r>
            <a:endParaRPr/>
          </a:p>
          <a:p>
            <a:pPr indent="-317500" lvl="0" marL="457200" rtl="0" algn="l">
              <a:spcBef>
                <a:spcPts val="0"/>
              </a:spcBef>
              <a:spcAft>
                <a:spcPts val="0"/>
              </a:spcAft>
              <a:buSzPts val="1400"/>
              <a:buChar char="●"/>
            </a:pPr>
            <a:r>
              <a:rPr lang="en-US"/>
              <a:t>Industry revenue expected to grow over next five years</a:t>
            </a:r>
            <a:endParaRPr/>
          </a:p>
          <a:p>
            <a:pPr indent="-317500" lvl="0" marL="457200" rtl="0" algn="l">
              <a:spcBef>
                <a:spcPts val="0"/>
              </a:spcBef>
              <a:spcAft>
                <a:spcPts val="0"/>
              </a:spcAft>
              <a:buSzPts val="1400"/>
              <a:buChar char="●"/>
            </a:pPr>
            <a:r>
              <a:rPr lang="en-US"/>
              <a:t>Fast casual examples - Chipotle, Sweetgreen, Dig Inn</a:t>
            </a:r>
            <a:endParaRPr/>
          </a:p>
        </p:txBody>
      </p:sp>
      <p:sp>
        <p:nvSpPr>
          <p:cNvPr id="124" name="Google Shape;124;g482ec220d4_0_1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2ec220d4_0_9: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rPr lang="en-US"/>
              <a:t>In terms of their market, they operate in the fast food consumer market</a:t>
            </a:r>
            <a:endParaRPr/>
          </a:p>
          <a:p>
            <a:pPr indent="0" lvl="0" marL="0" rtl="0" algn="l">
              <a:spcBef>
                <a:spcPts val="0"/>
              </a:spcBef>
              <a:spcAft>
                <a:spcPts val="0"/>
              </a:spcAft>
              <a:buNone/>
            </a:pPr>
            <a:r>
              <a:rPr lang="en-US"/>
              <a:t>Not buying a car but you do have an opinion on the brand ahead of time</a:t>
            </a:r>
            <a:endParaRPr/>
          </a:p>
        </p:txBody>
      </p:sp>
      <p:sp>
        <p:nvSpPr>
          <p:cNvPr id="133" name="Google Shape;133;g482ec220d4_0_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037f7e51_0_0: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317500" lvl="0" marL="457200" rtl="0" algn="l">
              <a:lnSpc>
                <a:spcPct val="100000"/>
              </a:lnSpc>
              <a:spcBef>
                <a:spcPts val="0"/>
              </a:spcBef>
              <a:spcAft>
                <a:spcPts val="0"/>
              </a:spcAft>
              <a:buClr>
                <a:schemeClr val="dk1"/>
              </a:buClr>
              <a:buSzPts val="1400"/>
              <a:buChar char="●"/>
            </a:pPr>
            <a:r>
              <a:rPr lang="en-US"/>
              <a:t>STRENGTHS: </a:t>
            </a:r>
            <a:r>
              <a:rPr lang="en-US"/>
              <a:t>Market share / reach</a:t>
            </a:r>
            <a:endParaRPr/>
          </a:p>
          <a:p>
            <a:pPr indent="-317500" lvl="1" marL="914400" rtl="0" algn="l">
              <a:lnSpc>
                <a:spcPct val="100000"/>
              </a:lnSpc>
              <a:spcBef>
                <a:spcPts val="0"/>
              </a:spcBef>
              <a:spcAft>
                <a:spcPts val="0"/>
              </a:spcAft>
              <a:buClr>
                <a:schemeClr val="dk1"/>
              </a:buClr>
              <a:buSzPts val="1400"/>
              <a:buChar char="○"/>
            </a:pPr>
            <a:r>
              <a:rPr lang="en-US"/>
              <a:t>McDonalds - 3.5% </a:t>
            </a:r>
            <a:endParaRPr/>
          </a:p>
          <a:p>
            <a:pPr indent="-317500" lvl="1" marL="914400" rtl="0" algn="l">
              <a:lnSpc>
                <a:spcPct val="100000"/>
              </a:lnSpc>
              <a:spcBef>
                <a:spcPts val="0"/>
              </a:spcBef>
              <a:spcAft>
                <a:spcPts val="0"/>
              </a:spcAft>
              <a:buClr>
                <a:schemeClr val="dk1"/>
              </a:buClr>
              <a:buSzPts val="1400"/>
              <a:buChar char="○"/>
            </a:pPr>
            <a:r>
              <a:rPr lang="en-US"/>
              <a:t>Chipotle - 1.9% </a:t>
            </a:r>
            <a:endParaRPr/>
          </a:p>
          <a:p>
            <a:pPr indent="-317500" lvl="1" marL="914400" rtl="0" algn="l">
              <a:lnSpc>
                <a:spcPct val="100000"/>
              </a:lnSpc>
              <a:spcBef>
                <a:spcPts val="0"/>
              </a:spcBef>
              <a:spcAft>
                <a:spcPts val="0"/>
              </a:spcAft>
              <a:buClr>
                <a:schemeClr val="dk1"/>
              </a:buClr>
              <a:buSzPts val="1400"/>
              <a:buChar char="○"/>
            </a:pPr>
            <a:r>
              <a:rPr lang="en-US"/>
              <a:t>Yum! Brands (KFC, Taco Bell, Pizza Hut) - 1.2%</a:t>
            </a:r>
            <a:endParaRPr/>
          </a:p>
          <a:p>
            <a:pPr indent="-317500" lvl="1" marL="914400" rtl="0" algn="l">
              <a:lnSpc>
                <a:spcPct val="100000"/>
              </a:lnSpc>
              <a:spcBef>
                <a:spcPts val="0"/>
              </a:spcBef>
              <a:spcAft>
                <a:spcPts val="0"/>
              </a:spcAft>
              <a:buClr>
                <a:schemeClr val="dk1"/>
              </a:buClr>
              <a:buSzPts val="1400"/>
              <a:buChar char="○"/>
            </a:pPr>
            <a:r>
              <a:rPr lang="en-US"/>
              <a:t>Restaurant Brands International (PopEyes, Burger King) - .4%</a:t>
            </a:r>
            <a:endParaRPr/>
          </a:p>
          <a:p>
            <a:pPr indent="-317500" lvl="1" marL="914400" rtl="0" algn="l">
              <a:lnSpc>
                <a:spcPct val="100000"/>
              </a:lnSpc>
              <a:spcBef>
                <a:spcPts val="0"/>
              </a:spcBef>
              <a:spcAft>
                <a:spcPts val="0"/>
              </a:spcAft>
              <a:buClr>
                <a:schemeClr val="dk1"/>
              </a:buClr>
              <a:buSzPts val="1400"/>
              <a:buChar char="○"/>
            </a:pPr>
            <a:r>
              <a:rPr lang="en-US"/>
              <a:t>Wendy’s - .3%</a:t>
            </a:r>
            <a:endParaRPr/>
          </a:p>
          <a:p>
            <a:pPr indent="-317500" lvl="1" marL="914400" rtl="0" algn="l">
              <a:lnSpc>
                <a:spcPct val="100000"/>
              </a:lnSpc>
              <a:spcBef>
                <a:spcPts val="0"/>
              </a:spcBef>
              <a:spcAft>
                <a:spcPts val="0"/>
              </a:spcAft>
              <a:buClr>
                <a:schemeClr val="dk1"/>
              </a:buClr>
              <a:buSzPts val="1400"/>
              <a:buChar char="○"/>
            </a:pPr>
            <a:r>
              <a:rPr lang="en-US"/>
              <a:t>Reach: Third largest quick-service restaurant chain in the hamburger segment across the world</a:t>
            </a:r>
            <a:endParaRPr b="1"/>
          </a:p>
          <a:p>
            <a:pPr indent="-317500" lvl="0" marL="457200" rtl="0" algn="l">
              <a:lnSpc>
                <a:spcPct val="100000"/>
              </a:lnSpc>
              <a:spcBef>
                <a:spcPts val="0"/>
              </a:spcBef>
              <a:spcAft>
                <a:spcPts val="0"/>
              </a:spcAft>
              <a:buSzPts val="1400"/>
              <a:buChar char="●"/>
            </a:pPr>
            <a:r>
              <a:rPr lang="en-US"/>
              <a:t>OPPORTUNITIES:</a:t>
            </a:r>
            <a:endParaRPr/>
          </a:p>
          <a:p>
            <a:pPr indent="-317500" lvl="1" marL="914400" rtl="0" algn="l">
              <a:lnSpc>
                <a:spcPct val="100000"/>
              </a:lnSpc>
              <a:spcBef>
                <a:spcPts val="0"/>
              </a:spcBef>
              <a:spcAft>
                <a:spcPts val="0"/>
              </a:spcAft>
              <a:buSzPts val="1400"/>
              <a:buChar char="○"/>
            </a:pPr>
            <a:r>
              <a:rPr lang="en-US"/>
              <a:t>Recent product launches always offer an opportunity to attract new customers</a:t>
            </a:r>
            <a:endParaRPr/>
          </a:p>
          <a:p>
            <a:pPr indent="-317500" lvl="1" marL="914400" marR="0" rtl="0" algn="l">
              <a:lnSpc>
                <a:spcPct val="100000"/>
              </a:lnSpc>
              <a:spcBef>
                <a:spcPts val="0"/>
              </a:spcBef>
              <a:spcAft>
                <a:spcPts val="0"/>
              </a:spcAft>
              <a:buClr>
                <a:srgbClr val="000000"/>
              </a:buClr>
              <a:buSzPts val="1400"/>
              <a:buFont typeface="Arial"/>
              <a:buChar char="○"/>
            </a:pPr>
            <a:r>
              <a:rPr lang="en-US"/>
              <a:t>Operational performance </a:t>
            </a:r>
            <a:endParaRPr>
              <a:highlight>
                <a:srgbClr val="FFFF00"/>
              </a:highlight>
            </a:endParaRPr>
          </a:p>
          <a:p>
            <a:pPr indent="-317500" lvl="2" marL="1371600" rtl="0" algn="l">
              <a:lnSpc>
                <a:spcPct val="100000"/>
              </a:lnSpc>
              <a:spcBef>
                <a:spcPts val="0"/>
              </a:spcBef>
              <a:spcAft>
                <a:spcPts val="0"/>
              </a:spcAft>
              <a:buSzPts val="1400"/>
              <a:buChar char="■"/>
            </a:pPr>
            <a:r>
              <a:rPr lang="en-US"/>
              <a:t>Been losing money on company-owned restaurants in the past few years - currently trying to reduce the number of company-operated restaurants </a:t>
            </a:r>
            <a:endParaRPr/>
          </a:p>
          <a:p>
            <a:pPr indent="0" lvl="0" marL="0" rtl="0" algn="l">
              <a:lnSpc>
                <a:spcPct val="115000"/>
              </a:lnSpc>
              <a:spcBef>
                <a:spcPts val="0"/>
              </a:spcBef>
              <a:spcAft>
                <a:spcPts val="0"/>
              </a:spcAft>
              <a:buClr>
                <a:schemeClr val="dk1"/>
              </a:buClr>
              <a:buSzPts val="1100"/>
              <a:buFont typeface="Arial"/>
              <a:buNone/>
            </a:pPr>
            <a:r>
              <a:rPr lang="en-US"/>
              <a:t>WEAKNESSES:</a:t>
            </a:r>
            <a:endParaRPr/>
          </a:p>
          <a:p>
            <a:pPr indent="0" lvl="0" marL="0" rtl="0" algn="l">
              <a:lnSpc>
                <a:spcPct val="115000"/>
              </a:lnSpc>
              <a:spcBef>
                <a:spcPts val="0"/>
              </a:spcBef>
              <a:spcAft>
                <a:spcPts val="0"/>
              </a:spcAft>
              <a:buClr>
                <a:schemeClr val="dk1"/>
              </a:buClr>
              <a:buSzPts val="1100"/>
              <a:buFont typeface="Arial"/>
              <a:buNone/>
            </a:pPr>
            <a:r>
              <a:rPr lang="en-US"/>
              <a:t>The company reported decline in liquidity in FY2017, which could impact its growth and expansion plans.</a:t>
            </a:r>
            <a:endParaRPr/>
          </a:p>
          <a:p>
            <a:pPr indent="0" lvl="0" marL="0" rtl="0" algn="l">
              <a:lnSpc>
                <a:spcPct val="115000"/>
              </a:lnSpc>
              <a:spcBef>
                <a:spcPts val="0"/>
              </a:spcBef>
              <a:spcAft>
                <a:spcPts val="0"/>
              </a:spcAft>
              <a:buClr>
                <a:schemeClr val="dk1"/>
              </a:buClr>
              <a:buSzPts val="1100"/>
              <a:buFont typeface="Arial"/>
              <a:buNone/>
            </a:pPr>
            <a:r>
              <a:rPr lang="en-US"/>
              <a:t>The company reported 10.7% decline in current assets in 2017, compared to 1.3% decline in current</a:t>
            </a:r>
            <a:endParaRPr/>
          </a:p>
          <a:p>
            <a:pPr indent="0" lvl="0" marL="0" rtl="0" algn="l">
              <a:lnSpc>
                <a:spcPct val="115000"/>
              </a:lnSpc>
              <a:spcBef>
                <a:spcPts val="0"/>
              </a:spcBef>
              <a:spcAft>
                <a:spcPts val="0"/>
              </a:spcAft>
              <a:buClr>
                <a:schemeClr val="dk1"/>
              </a:buClr>
              <a:buSzPts val="1100"/>
              <a:buFont typeface="Arial"/>
              <a:buNone/>
            </a:pPr>
            <a:r>
              <a:rPr lang="en-US"/>
              <a:t>liabilities.</a:t>
            </a:r>
            <a:endParaRPr/>
          </a:p>
          <a:p>
            <a:pPr indent="0" lvl="0" marL="0" rtl="0" algn="l">
              <a:lnSpc>
                <a:spcPct val="115000"/>
              </a:lnSpc>
              <a:spcBef>
                <a:spcPts val="0"/>
              </a:spcBef>
              <a:spcAft>
                <a:spcPts val="0"/>
              </a:spcAft>
              <a:buClr>
                <a:schemeClr val="dk1"/>
              </a:buClr>
              <a:buSzPts val="1100"/>
              <a:buFont typeface="Arial"/>
              <a:buNone/>
            </a:pPr>
            <a:r>
              <a:rPr lang="en-US"/>
              <a:t>The company reported decline in its cost efficiency in FY2017. Its operating cost as a percentage of sales</a:t>
            </a:r>
            <a:endParaRPr/>
          </a:p>
          <a:p>
            <a:pPr indent="0" lvl="0" marL="0" rtl="0" algn="l">
              <a:lnSpc>
                <a:spcPct val="115000"/>
              </a:lnSpc>
              <a:spcBef>
                <a:spcPts val="0"/>
              </a:spcBef>
              <a:spcAft>
                <a:spcPts val="0"/>
              </a:spcAft>
              <a:buClr>
                <a:schemeClr val="dk1"/>
              </a:buClr>
              <a:buSzPts val="1100"/>
              <a:buFont typeface="Arial"/>
              <a:buNone/>
            </a:pPr>
            <a:r>
              <a:rPr lang="en-US"/>
              <a:t>stood at 82.4% in FY2017 compared to 78.1% in FY2016. This was due to decline in revenue by 14.8%</a:t>
            </a:r>
            <a:endParaRPr/>
          </a:p>
          <a:p>
            <a:pPr indent="0" lvl="0" marL="0" rtl="0" algn="l">
              <a:lnSpc>
                <a:spcPct val="115000"/>
              </a:lnSpc>
              <a:spcBef>
                <a:spcPts val="0"/>
              </a:spcBef>
              <a:spcAft>
                <a:spcPts val="0"/>
              </a:spcAft>
              <a:buClr>
                <a:schemeClr val="dk1"/>
              </a:buClr>
              <a:buSzPts val="1100"/>
              <a:buFont typeface="Arial"/>
              <a:buNone/>
            </a:pPr>
            <a:r>
              <a:rPr lang="en-US"/>
              <a:t>from US$1,435.4 million in FY2016, to US$1,223.4 million in FY2017. The decline in revenue was due to</a:t>
            </a:r>
            <a:endParaRPr/>
          </a:p>
          <a:p>
            <a:pPr indent="0" lvl="0" marL="0" rtl="0" algn="l">
              <a:lnSpc>
                <a:spcPct val="115000"/>
              </a:lnSpc>
              <a:spcBef>
                <a:spcPts val="0"/>
              </a:spcBef>
              <a:spcAft>
                <a:spcPts val="0"/>
              </a:spcAft>
              <a:buClr>
                <a:schemeClr val="dk1"/>
              </a:buClr>
              <a:buSzPts val="1100"/>
              <a:buFont typeface="Arial"/>
              <a:buNone/>
            </a:pPr>
            <a:r>
              <a:rPr lang="en-US"/>
              <a:t>fewer sales at Company-operated restaurants.</a:t>
            </a:r>
            <a:endParaRPr/>
          </a:p>
          <a:p>
            <a:pPr indent="0" lvl="0" marL="0" rtl="0" algn="l">
              <a:lnSpc>
                <a:spcPct val="115000"/>
              </a:lnSpc>
              <a:spcBef>
                <a:spcPts val="0"/>
              </a:spcBef>
              <a:spcAft>
                <a:spcPts val="0"/>
              </a:spcAft>
              <a:buClr>
                <a:schemeClr val="dk1"/>
              </a:buClr>
              <a:buSzPts val="1100"/>
              <a:buFont typeface="Arial"/>
              <a:buNone/>
            </a:pPr>
            <a:r>
              <a:rPr lang="en-US"/>
              <a:t>Opportunities: </a:t>
            </a:r>
            <a:r>
              <a:rPr lang="en-US"/>
              <a:t>: Buffalo Ranch Crispy Sandwich; Berry Burst Chicken Salad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143" name="Google Shape;143;g3e037f7e51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cbe75fdc_0_5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457200" rtl="0" algn="l">
              <a:spcBef>
                <a:spcPts val="0"/>
              </a:spcBef>
              <a:spcAft>
                <a:spcPts val="0"/>
              </a:spcAft>
              <a:buNone/>
            </a:pPr>
            <a:r>
              <a:t/>
            </a:r>
            <a:endParaRPr/>
          </a:p>
        </p:txBody>
      </p:sp>
      <p:sp>
        <p:nvSpPr>
          <p:cNvPr id="152" name="Google Shape;152;g47cbe75fdc_0_5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60fbf44e4_0_53: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1" name="Google Shape;161;g460fbf44e4_0_5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1" Type="http://schemas.openxmlformats.org/officeDocument/2006/relationships/hyperlink" Target="http://login.proxy.libraries.rutgers.edu/login?url=http://search.ebscohost.com/login.aspx?direct=true&amp;db=buh&amp;AN=129823343&amp;site=ehost-live" TargetMode="External"/><Relationship Id="rId10" Type="http://schemas.openxmlformats.org/officeDocument/2006/relationships/hyperlink" Target="http://login.proxy.libraries.rutgers.edu/login?url=http://search.ebscohost.com/login.aspx?direct=true&amp;db=buh&amp;AN=129823343&amp;site=ehost-live" TargetMode="External"/><Relationship Id="rId13" Type="http://schemas.openxmlformats.org/officeDocument/2006/relationships/hyperlink" Target="http://login.proxy.libraries.rutgers.edu/login?url=http://search.ebscohost.com/login.aspx?direct=true&amp;db=buh&amp;AN=131228274&amp;site=ehost-live" TargetMode="External"/><Relationship Id="rId12" Type="http://schemas.openxmlformats.org/officeDocument/2006/relationships/hyperlink" Target="http://login.proxy.libraries.rutgers.edu/login?url=http://search.ebscohost.com/login.aspx?direct=true&amp;db=buh&amp;AN=131228274&amp;site=ehost-live"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login.proxy.libraries.rutgers.edu/login?url=http://search.ebscohost.com/login.aspx" TargetMode="External"/><Relationship Id="rId4" Type="http://schemas.openxmlformats.org/officeDocument/2006/relationships/hyperlink" Target="http://login.proxy.libraries.rutgers.edu/login?url=http://search.ebscohost.com/login.aspx?direct=true&amp;db=b9h&amp;AN=112187532&amp;site=ehost-live" TargetMode="External"/><Relationship Id="rId9" Type="http://schemas.openxmlformats.org/officeDocument/2006/relationships/hyperlink" Target="http://login.proxy.libraries.rutgers.edu/login?url=http://search.ebscohost.com/login.aspx?direct=true&amp;db=buh&amp;AN=129823343&amp;site=ehost-live" TargetMode="External"/><Relationship Id="rId5" Type="http://schemas.openxmlformats.org/officeDocument/2006/relationships/hyperlink" Target="https://www.forbes.com/sites/andriacheng/2018/10/08/wendys-twitter-roasts-have-become-the-envy-of-marketers-heres-how-it-does-it/#5662da95fea4" TargetMode="External"/><Relationship Id="rId6" Type="http://schemas.openxmlformats.org/officeDocument/2006/relationships/hyperlink" Target="https://www.forbes.com/sites/andriacheng/2018/10/08/wendys-twitter-roasts-have-become-the-envy-of-marketers-heres-how-it-does-it/#5662da95fea4" TargetMode="External"/><Relationship Id="rId7" Type="http://schemas.openxmlformats.org/officeDocument/2006/relationships/hyperlink" Target="http://login.proxy.libraries.rutgers.edu/login?url=http://search.ebscohost.com/login.aspx?direct=true&amp;db=buh&amp;AN=6132446&amp;site=ehost-live" TargetMode="External"/><Relationship Id="rId8" Type="http://schemas.openxmlformats.org/officeDocument/2006/relationships/hyperlink" Target="http://login.proxy.libraries.rutgers.edu/login?url=http://search.ebscohost.com/login.aspx?direct=true&amp;db=buh&amp;AN=6132446&amp;site=ehost-l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304800" y="304800"/>
            <a:ext cx="1899651" cy="1005840"/>
          </a:xfrm>
          <a:prstGeom prst="rect">
            <a:avLst/>
          </a:prstGeom>
          <a:noFill/>
          <a:ln>
            <a:noFill/>
          </a:ln>
        </p:spPr>
      </p:pic>
      <p:sp>
        <p:nvSpPr>
          <p:cNvPr id="89" name="Google Shape;89;p13"/>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a:t>
            </a:r>
            <a:r>
              <a:rPr b="0" i="0" lang="en-US" sz="1200" u="none" cap="none" strike="noStrike">
                <a:solidFill>
                  <a:srgbClr val="888888"/>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Fall</a:t>
            </a:r>
            <a:r>
              <a:rPr b="0" i="0" lang="en-US" sz="1200" u="none" cap="none" strike="noStrike">
                <a:solidFill>
                  <a:srgbClr val="888888"/>
                </a:solidFill>
                <a:latin typeface="Times New Roman"/>
                <a:ea typeface="Times New Roman"/>
                <a:cs typeface="Times New Roman"/>
                <a:sym typeface="Times New Roman"/>
              </a:rPr>
              <a:t> 2018</a:t>
            </a:r>
            <a:endParaRPr/>
          </a:p>
        </p:txBody>
      </p:sp>
      <p:sp>
        <p:nvSpPr>
          <p:cNvPr id="90" name="Google Shape;90;p13"/>
          <p:cNvSpPr/>
          <p:nvPr/>
        </p:nvSpPr>
        <p:spPr>
          <a:xfrm>
            <a:off x="381000" y="3302096"/>
            <a:ext cx="8077200" cy="622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000">
                <a:solidFill>
                  <a:schemeClr val="dk1"/>
                </a:solidFill>
                <a:latin typeface="Times New Roman"/>
                <a:ea typeface="Times New Roman"/>
                <a:cs typeface="Times New Roman"/>
                <a:sym typeface="Times New Roman"/>
              </a:rPr>
              <a:t>Marketing Analysis</a:t>
            </a:r>
            <a:endParaRPr b="1" sz="3000">
              <a:solidFill>
                <a:schemeClr val="dk1"/>
              </a:solidFill>
              <a:latin typeface="Times New Roman"/>
              <a:ea typeface="Times New Roman"/>
              <a:cs typeface="Times New Roman"/>
              <a:sym typeface="Times New Roman"/>
            </a:endParaRPr>
          </a:p>
        </p:txBody>
      </p:sp>
      <p:sp>
        <p:nvSpPr>
          <p:cNvPr id="91" name="Google Shape;91;p13"/>
          <p:cNvSpPr txBox="1"/>
          <p:nvPr/>
        </p:nvSpPr>
        <p:spPr>
          <a:xfrm>
            <a:off x="381000" y="4143300"/>
            <a:ext cx="8382000" cy="1895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Gordon Alfred, Paul Bramwell, Martha Carrion</a:t>
            </a:r>
            <a:endParaRPr sz="2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Elizabeth Gibson, Joseph Hoy, Pranab Kumar Singh</a:t>
            </a:r>
            <a:endParaRPr/>
          </a:p>
          <a:p>
            <a:pPr indent="0" lvl="0" marL="0" marR="0" rtl="0" algn="ctr">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Marketing Management</a:t>
            </a:r>
            <a:r>
              <a:rPr lang="en-US"/>
              <a:t> </a:t>
            </a:r>
            <a:r>
              <a:rPr lang="en-US" sz="2200">
                <a:solidFill>
                  <a:schemeClr val="dk1"/>
                </a:solidFill>
                <a:latin typeface="Times New Roman"/>
                <a:ea typeface="Times New Roman"/>
                <a:cs typeface="Times New Roman"/>
                <a:sym typeface="Times New Roman"/>
              </a:rPr>
              <a:t>Fall </a:t>
            </a:r>
            <a:r>
              <a:rPr lang="en-US" sz="2200">
                <a:solidFill>
                  <a:schemeClr val="dk1"/>
                </a:solidFill>
                <a:latin typeface="Times New Roman"/>
                <a:ea typeface="Times New Roman"/>
                <a:cs typeface="Times New Roman"/>
                <a:sym typeface="Times New Roman"/>
              </a:rPr>
              <a:t>2018</a:t>
            </a:r>
            <a:endParaRPr/>
          </a:p>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Professor Shen Yeniyurt</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4">
            <a:alphaModFix/>
          </a:blip>
          <a:srcRect b="-3842" l="0" r="0" t="0"/>
          <a:stretch/>
        </p:blipFill>
        <p:spPr>
          <a:xfrm>
            <a:off x="2843200" y="508750"/>
            <a:ext cx="3613829" cy="27933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10</a:t>
            </a:r>
            <a:endParaRPr/>
          </a:p>
        </p:txBody>
      </p:sp>
      <p:pic>
        <p:nvPicPr>
          <p:cNvPr id="174" name="Google Shape;174;p22"/>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75" name="Google Shape;175;p22"/>
          <p:cNvSpPr txBox="1"/>
          <p:nvPr/>
        </p:nvSpPr>
        <p:spPr>
          <a:xfrm>
            <a:off x="304800" y="1900800"/>
            <a:ext cx="8226000" cy="4080900"/>
          </a:xfrm>
          <a:prstGeom prst="rect">
            <a:avLst/>
          </a:prstGeom>
          <a:noFill/>
          <a:ln>
            <a:noFill/>
          </a:ln>
        </p:spPr>
        <p:txBody>
          <a:bodyPr anchorCtr="0" anchor="t" bIns="91425" lIns="91425" spcFirstLastPara="1" rIns="91425" wrap="square" tIns="91425">
            <a:noAutofit/>
          </a:bodyPr>
          <a:lstStyle/>
          <a:p>
            <a:pPr indent="0" lvl="0" marL="0" marR="0" rtl="0" algn="l">
              <a:lnSpc>
                <a:spcPct val="135000"/>
              </a:lnSpc>
              <a:spcBef>
                <a:spcPts val="0"/>
              </a:spcBef>
              <a:spcAft>
                <a:spcPts val="0"/>
              </a:spcAft>
              <a:buNone/>
            </a:pPr>
            <a:r>
              <a:rPr lang="en-US" sz="2200"/>
              <a:t>From Wendy’s 2018 Q2 Financial Report:</a:t>
            </a:r>
            <a:endParaRPr sz="2200"/>
          </a:p>
          <a:p>
            <a:pPr indent="-368300" lvl="0" marL="457200" marR="0" rtl="0" algn="l">
              <a:lnSpc>
                <a:spcPct val="135000"/>
              </a:lnSpc>
              <a:spcBef>
                <a:spcPts val="0"/>
              </a:spcBef>
              <a:spcAft>
                <a:spcPts val="0"/>
              </a:spcAft>
              <a:buSzPts val="2200"/>
              <a:buChar char="●"/>
            </a:pPr>
            <a:r>
              <a:rPr lang="en-US" sz="2200"/>
              <a:t>“The Wendy’s Way: Delight Every Customer”</a:t>
            </a:r>
            <a:endParaRPr sz="2200"/>
          </a:p>
          <a:p>
            <a:pPr indent="-368300" lvl="0" marL="457200" marR="0" rtl="0" algn="l">
              <a:lnSpc>
                <a:spcPct val="135000"/>
              </a:lnSpc>
              <a:spcBef>
                <a:spcPts val="0"/>
              </a:spcBef>
              <a:spcAft>
                <a:spcPts val="0"/>
              </a:spcAft>
              <a:buSzPts val="2200"/>
              <a:buChar char="●"/>
            </a:pPr>
            <a:r>
              <a:rPr lang="en-US" sz="2200"/>
              <a:t>Be a “thriving &amp; beloved restaurant brand”</a:t>
            </a:r>
            <a:endParaRPr sz="2200"/>
          </a:p>
          <a:p>
            <a:pPr indent="-368300" lvl="0" marL="457200" marR="0" rtl="0" algn="l">
              <a:lnSpc>
                <a:spcPct val="135000"/>
              </a:lnSpc>
              <a:spcBef>
                <a:spcPts val="0"/>
              </a:spcBef>
              <a:spcAft>
                <a:spcPts val="0"/>
              </a:spcAft>
              <a:buSzPts val="2200"/>
              <a:buChar char="●"/>
            </a:pPr>
            <a:r>
              <a:rPr lang="en-US" sz="2200"/>
              <a:t>“All things digital”</a:t>
            </a:r>
            <a:endParaRPr sz="2200"/>
          </a:p>
          <a:p>
            <a:pPr indent="-368300" lvl="1" marL="914400" marR="0" rtl="0" algn="l">
              <a:lnSpc>
                <a:spcPct val="135000"/>
              </a:lnSpc>
              <a:spcBef>
                <a:spcPts val="0"/>
              </a:spcBef>
              <a:spcAft>
                <a:spcPts val="0"/>
              </a:spcAft>
              <a:buSzPts val="2200"/>
              <a:buChar char="○"/>
            </a:pPr>
            <a:r>
              <a:rPr lang="en-US" sz="2200"/>
              <a:t>Download the Wendy’s app and get a free JBC!</a:t>
            </a:r>
            <a:endParaRPr sz="2200"/>
          </a:p>
          <a:p>
            <a:pPr indent="-368300" lvl="0" marL="457200" marR="0" rtl="0" algn="l">
              <a:lnSpc>
                <a:spcPct val="135000"/>
              </a:lnSpc>
              <a:spcBef>
                <a:spcPts val="0"/>
              </a:spcBef>
              <a:spcAft>
                <a:spcPts val="0"/>
              </a:spcAft>
              <a:buSzPts val="2200"/>
              <a:buChar char="●"/>
            </a:pPr>
            <a:r>
              <a:rPr lang="en-US" sz="2200"/>
              <a:t>Goal to have delivery available in 40% of North American restaurants in 2018</a:t>
            </a:r>
            <a:endParaRPr sz="2200"/>
          </a:p>
          <a:p>
            <a:pPr indent="-368300" lvl="0" marL="457200" marR="0" rtl="0" algn="l">
              <a:lnSpc>
                <a:spcPct val="135000"/>
              </a:lnSpc>
              <a:spcBef>
                <a:spcPts val="0"/>
              </a:spcBef>
              <a:spcAft>
                <a:spcPts val="0"/>
              </a:spcAft>
              <a:buSzPts val="2200"/>
              <a:buChar char="●"/>
            </a:pPr>
            <a:r>
              <a:rPr lang="en-US" sz="2200"/>
              <a:t>“Family orientation” with focus on quality “inside and out”</a:t>
            </a:r>
            <a:endParaRPr sz="2200"/>
          </a:p>
          <a:p>
            <a:pPr indent="-368300" lvl="0" marL="457200" marR="0" rtl="0" algn="l">
              <a:lnSpc>
                <a:spcPct val="135000"/>
              </a:lnSpc>
              <a:spcBef>
                <a:spcPts val="0"/>
              </a:spcBef>
              <a:spcAft>
                <a:spcPts val="0"/>
              </a:spcAft>
              <a:buSzPts val="2200"/>
              <a:buChar char="●"/>
            </a:pPr>
            <a:r>
              <a:rPr lang="en-US" sz="2200"/>
              <a:t>Fresh: “waaaay better than Fast Food”</a:t>
            </a:r>
            <a:endParaRPr/>
          </a:p>
        </p:txBody>
      </p:sp>
      <p:sp>
        <p:nvSpPr>
          <p:cNvPr id="176" name="Google Shape;176;p22"/>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Brand Positioning</a:t>
            </a:r>
            <a:endParaRPr sz="3400">
              <a:latin typeface="Times New Roman"/>
              <a:ea typeface="Times New Roman"/>
              <a:cs typeface="Times New Roman"/>
              <a:sym typeface="Times New Roman"/>
            </a:endParaRPr>
          </a:p>
        </p:txBody>
      </p:sp>
      <p:sp>
        <p:nvSpPr>
          <p:cNvPr id="177" name="Google Shape;177;p22"/>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Current Positioning Strategies</a:t>
            </a:r>
            <a:endParaRPr i="1" sz="2800">
              <a:solidFill>
                <a:schemeClr val="dk1"/>
              </a:solidFill>
              <a:latin typeface="Times New Roman"/>
              <a:ea typeface="Times New Roman"/>
              <a:cs typeface="Times New Roman"/>
              <a:sym typeface="Times New Roman"/>
            </a:endParaRPr>
          </a:p>
        </p:txBody>
      </p:sp>
      <p:pic>
        <p:nvPicPr>
          <p:cNvPr id="178" name="Google Shape;178;p22"/>
          <p:cNvPicPr preferRelativeResize="0"/>
          <p:nvPr/>
        </p:nvPicPr>
        <p:blipFill>
          <a:blip r:embed="rId4">
            <a:alphaModFix/>
          </a:blip>
          <a:stretch>
            <a:fillRect/>
          </a:stretch>
        </p:blipFill>
        <p:spPr>
          <a:xfrm>
            <a:off x="6349562" y="429725"/>
            <a:ext cx="2268474" cy="2001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nvSpPr>
        <p:spPr>
          <a:xfrm>
            <a:off x="304800" y="1822778"/>
            <a:ext cx="6619500" cy="25479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35000"/>
              </a:lnSpc>
              <a:spcBef>
                <a:spcPts val="0"/>
              </a:spcBef>
              <a:spcAft>
                <a:spcPts val="0"/>
              </a:spcAft>
              <a:buSzPts val="2100"/>
              <a:buChar char="●"/>
            </a:pPr>
            <a:r>
              <a:rPr lang="en-US" sz="2100"/>
              <a:t>Very active social media presence has differentiated them from competition</a:t>
            </a:r>
            <a:endParaRPr sz="2100"/>
          </a:p>
          <a:p>
            <a:pPr indent="0" lvl="0" marL="457200" marR="0" rtl="0" algn="l">
              <a:lnSpc>
                <a:spcPct val="135000"/>
              </a:lnSpc>
              <a:spcBef>
                <a:spcPts val="0"/>
              </a:spcBef>
              <a:spcAft>
                <a:spcPts val="0"/>
              </a:spcAft>
              <a:buNone/>
            </a:pPr>
            <a:r>
              <a:rPr lang="en-US" sz="2100"/>
              <a:t>- created a brand voice</a:t>
            </a:r>
            <a:endParaRPr sz="2100"/>
          </a:p>
          <a:p>
            <a:pPr indent="-361950" lvl="0" marL="457200" marR="0" rtl="0" algn="l">
              <a:lnSpc>
                <a:spcPct val="135000"/>
              </a:lnSpc>
              <a:spcBef>
                <a:spcPts val="0"/>
              </a:spcBef>
              <a:spcAft>
                <a:spcPts val="0"/>
              </a:spcAft>
              <a:buSzPts val="2100"/>
              <a:buChar char="●"/>
            </a:pPr>
            <a:r>
              <a:rPr lang="en-US" sz="2100"/>
              <a:t>Use Twitter to interact with customers and competitors - “earned media”</a:t>
            </a:r>
            <a:endParaRPr sz="2100"/>
          </a:p>
          <a:p>
            <a:pPr indent="-361950" lvl="0" marL="457200" marR="0" rtl="0" algn="l">
              <a:lnSpc>
                <a:spcPct val="135000"/>
              </a:lnSpc>
              <a:spcBef>
                <a:spcPts val="0"/>
              </a:spcBef>
              <a:spcAft>
                <a:spcPts val="0"/>
              </a:spcAft>
              <a:buSzPts val="2100"/>
              <a:buChar char="●"/>
            </a:pPr>
            <a:r>
              <a:rPr lang="en-US" sz="2100"/>
              <a:t>SEO and</a:t>
            </a:r>
            <a:r>
              <a:rPr lang="en-US" sz="2100"/>
              <a:t> Google analytics </a:t>
            </a:r>
            <a:endParaRPr sz="2100"/>
          </a:p>
          <a:p>
            <a:pPr indent="0" lvl="0" marL="0" marR="0" rtl="0" algn="l">
              <a:lnSpc>
                <a:spcPct val="135000"/>
              </a:lnSpc>
              <a:spcBef>
                <a:spcPts val="0"/>
              </a:spcBef>
              <a:spcAft>
                <a:spcPts val="0"/>
              </a:spcAft>
              <a:buNone/>
            </a:pPr>
            <a:r>
              <a:t/>
            </a:r>
            <a:endParaRPr sz="2100"/>
          </a:p>
        </p:txBody>
      </p:sp>
      <p:pic>
        <p:nvPicPr>
          <p:cNvPr id="184" name="Google Shape;184;p23"/>
          <p:cNvPicPr preferRelativeResize="0"/>
          <p:nvPr/>
        </p:nvPicPr>
        <p:blipFill>
          <a:blip r:embed="rId3">
            <a:alphaModFix/>
          </a:blip>
          <a:stretch>
            <a:fillRect/>
          </a:stretch>
        </p:blipFill>
        <p:spPr>
          <a:xfrm>
            <a:off x="6237250" y="1453675"/>
            <a:ext cx="2203475" cy="1815158"/>
          </a:xfrm>
          <a:prstGeom prst="rect">
            <a:avLst/>
          </a:prstGeom>
          <a:noFill/>
          <a:ln>
            <a:noFill/>
          </a:ln>
        </p:spPr>
      </p:pic>
      <p:sp>
        <p:nvSpPr>
          <p:cNvPr id="185" name="Google Shape;185;p23"/>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Brand Positioning</a:t>
            </a:r>
            <a:endParaRPr sz="3400">
              <a:latin typeface="Times New Roman"/>
              <a:ea typeface="Times New Roman"/>
              <a:cs typeface="Times New Roman"/>
              <a:sym typeface="Times New Roman"/>
            </a:endParaRPr>
          </a:p>
        </p:txBody>
      </p:sp>
      <p:pic>
        <p:nvPicPr>
          <p:cNvPr id="186" name="Google Shape;186;p23"/>
          <p:cNvPicPr preferRelativeResize="0"/>
          <p:nvPr/>
        </p:nvPicPr>
        <p:blipFill rotWithShape="1">
          <a:blip r:embed="rId4">
            <a:alphaModFix/>
          </a:blip>
          <a:srcRect b="27318" l="17486" r="16301" t="32472"/>
          <a:stretch/>
        </p:blipFill>
        <p:spPr>
          <a:xfrm>
            <a:off x="1700901" y="4614650"/>
            <a:ext cx="5415736" cy="1645515"/>
          </a:xfrm>
          <a:prstGeom prst="rect">
            <a:avLst/>
          </a:prstGeom>
          <a:noFill/>
          <a:ln cap="flat" cmpd="sng" w="19050">
            <a:solidFill>
              <a:schemeClr val="dk2"/>
            </a:solidFill>
            <a:prstDash val="solid"/>
            <a:round/>
            <a:headEnd len="sm" w="sm" type="none"/>
            <a:tailEnd len="sm" w="sm" type="none"/>
          </a:ln>
        </p:spPr>
      </p:pic>
      <p:sp>
        <p:nvSpPr>
          <p:cNvPr id="187" name="Google Shape;187;p23"/>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Current Communication Strategies</a:t>
            </a:r>
            <a:endParaRPr i="1" sz="2800">
              <a:solidFill>
                <a:schemeClr val="dk1"/>
              </a:solidFill>
              <a:latin typeface="Times New Roman"/>
              <a:ea typeface="Times New Roman"/>
              <a:cs typeface="Times New Roman"/>
              <a:sym typeface="Times New Roman"/>
            </a:endParaRPr>
          </a:p>
        </p:txBody>
      </p:sp>
      <p:sp>
        <p:nvSpPr>
          <p:cNvPr id="188" name="Google Shape;188;p23"/>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a:t>
            </a:r>
            <a:r>
              <a:rPr lang="en-US">
                <a:latin typeface="Times New Roman"/>
                <a:ea typeface="Times New Roman"/>
                <a:cs typeface="Times New Roman"/>
                <a:sym typeface="Times New Roman"/>
              </a:rPr>
              <a:t>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p:nvPr/>
        </p:nvSpPr>
        <p:spPr>
          <a:xfrm>
            <a:off x="171175" y="171538"/>
            <a:ext cx="33564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Positioning Map</a:t>
            </a:r>
            <a:endParaRPr i="1" sz="3200">
              <a:solidFill>
                <a:schemeClr val="dk1"/>
              </a:solidFill>
              <a:latin typeface="Times New Roman"/>
              <a:ea typeface="Times New Roman"/>
              <a:cs typeface="Times New Roman"/>
              <a:sym typeface="Times New Roman"/>
            </a:endParaRPr>
          </a:p>
        </p:txBody>
      </p:sp>
      <p:sp>
        <p:nvSpPr>
          <p:cNvPr id="195" name="Google Shape;195;p24"/>
          <p:cNvSpPr/>
          <p:nvPr/>
        </p:nvSpPr>
        <p:spPr>
          <a:xfrm>
            <a:off x="2975248" y="653950"/>
            <a:ext cx="31935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Service - High-Quality</a:t>
            </a:r>
            <a:endParaRPr i="1" sz="2400">
              <a:solidFill>
                <a:schemeClr val="dk1"/>
              </a:solidFill>
              <a:latin typeface="Times New Roman"/>
              <a:ea typeface="Times New Roman"/>
              <a:cs typeface="Times New Roman"/>
              <a:sym typeface="Times New Roman"/>
            </a:endParaRPr>
          </a:p>
        </p:txBody>
      </p:sp>
      <p:sp>
        <p:nvSpPr>
          <p:cNvPr id="196" name="Google Shape;196;p24"/>
          <p:cNvSpPr/>
          <p:nvPr/>
        </p:nvSpPr>
        <p:spPr>
          <a:xfrm>
            <a:off x="3140686" y="6280850"/>
            <a:ext cx="31935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Service - Low-Quality</a:t>
            </a:r>
            <a:endParaRPr i="1" sz="2400">
              <a:solidFill>
                <a:schemeClr val="dk1"/>
              </a:solidFill>
              <a:latin typeface="Times New Roman"/>
              <a:ea typeface="Times New Roman"/>
              <a:cs typeface="Times New Roman"/>
              <a:sym typeface="Times New Roman"/>
            </a:endParaRPr>
          </a:p>
        </p:txBody>
      </p:sp>
      <p:sp>
        <p:nvSpPr>
          <p:cNvPr id="197" name="Google Shape;197;p24"/>
          <p:cNvSpPr/>
          <p:nvPr/>
        </p:nvSpPr>
        <p:spPr>
          <a:xfrm flipH="1" rot="-5398851">
            <a:off x="499427" y="3447399"/>
            <a:ext cx="1794600" cy="58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Unhealthy</a:t>
            </a:r>
            <a:endParaRPr i="1" sz="2800">
              <a:solidFill>
                <a:schemeClr val="dk1"/>
              </a:solidFill>
              <a:latin typeface="Times New Roman"/>
              <a:ea typeface="Times New Roman"/>
              <a:cs typeface="Times New Roman"/>
              <a:sym typeface="Times New Roman"/>
            </a:endParaRPr>
          </a:p>
        </p:txBody>
      </p:sp>
      <p:sp>
        <p:nvSpPr>
          <p:cNvPr id="198" name="Google Shape;198;p24"/>
          <p:cNvSpPr/>
          <p:nvPr/>
        </p:nvSpPr>
        <p:spPr>
          <a:xfrm rot="5400000">
            <a:off x="7201025" y="3572438"/>
            <a:ext cx="13884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Fresh</a:t>
            </a:r>
            <a:endParaRPr i="1" sz="2800">
              <a:solidFill>
                <a:schemeClr val="dk1"/>
              </a:solidFill>
              <a:latin typeface="Times New Roman"/>
              <a:ea typeface="Times New Roman"/>
              <a:cs typeface="Times New Roman"/>
              <a:sym typeface="Times New Roman"/>
            </a:endParaRPr>
          </a:p>
        </p:txBody>
      </p:sp>
      <p:sp>
        <p:nvSpPr>
          <p:cNvPr id="199" name="Google Shape;199;p24"/>
          <p:cNvSpPr txBox="1"/>
          <p:nvPr>
            <p:ph idx="11" type="ftr"/>
          </p:nvPr>
        </p:nvSpPr>
        <p:spPr>
          <a:xfrm>
            <a:off x="114025" y="6437975"/>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latin typeface="Times New Roman"/>
                <a:ea typeface="Times New Roman"/>
                <a:cs typeface="Times New Roman"/>
                <a:sym typeface="Times New Roman"/>
              </a:rPr>
              <a:t>Marketing Management Fall </a:t>
            </a:r>
            <a:r>
              <a:rPr b="0" i="0" lang="en-US" sz="1000" u="none" cap="none" strike="noStrike">
                <a:solidFill>
                  <a:srgbClr val="888888"/>
                </a:solidFill>
                <a:latin typeface="Times New Roman"/>
                <a:ea typeface="Times New Roman"/>
                <a:cs typeface="Times New Roman"/>
                <a:sym typeface="Times New Roman"/>
              </a:rPr>
              <a:t>2018		Slide 1</a:t>
            </a:r>
            <a:r>
              <a:rPr lang="en-US" sz="1000">
                <a:latin typeface="Times New Roman"/>
                <a:ea typeface="Times New Roman"/>
                <a:cs typeface="Times New Roman"/>
                <a:sym typeface="Times New Roman"/>
              </a:rPr>
              <a:t>2</a:t>
            </a:r>
            <a:endParaRPr sz="1000"/>
          </a:p>
        </p:txBody>
      </p:sp>
      <p:pic>
        <p:nvPicPr>
          <p:cNvPr id="200" name="Google Shape;200;p24"/>
          <p:cNvPicPr preferRelativeResize="0"/>
          <p:nvPr/>
        </p:nvPicPr>
        <p:blipFill rotWithShape="1">
          <a:blip r:embed="rId3">
            <a:alphaModFix/>
          </a:blip>
          <a:srcRect b="4307" l="5426" r="4580" t="11061"/>
          <a:stretch/>
        </p:blipFill>
        <p:spPr>
          <a:xfrm>
            <a:off x="1738288" y="1168638"/>
            <a:ext cx="5815811" cy="51419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p:nvPr/>
        </p:nvSpPr>
        <p:spPr>
          <a:xfrm>
            <a:off x="417425" y="1990525"/>
            <a:ext cx="8077200" cy="3841800"/>
          </a:xfrm>
          <a:prstGeom prst="rect">
            <a:avLst/>
          </a:prstGeom>
          <a:noFill/>
          <a:ln>
            <a:noFill/>
          </a:ln>
        </p:spPr>
        <p:txBody>
          <a:bodyPr anchorCtr="0" anchor="t" bIns="45700" lIns="91425" spcFirstLastPara="1" rIns="91425" wrap="square" tIns="45700">
            <a:noAutofit/>
          </a:bodyPr>
          <a:lstStyle/>
          <a:p>
            <a:pPr indent="-342900" lvl="0" marL="457200" rtl="0" algn="l">
              <a:lnSpc>
                <a:spcPct val="144000"/>
              </a:lnSpc>
              <a:spcBef>
                <a:spcPts val="0"/>
              </a:spcBef>
              <a:spcAft>
                <a:spcPts val="0"/>
              </a:spcAft>
              <a:buClr>
                <a:schemeClr val="dk1"/>
              </a:buClr>
              <a:buSzPts val="1800"/>
              <a:buChar char="➢"/>
            </a:pPr>
            <a:r>
              <a:rPr lang="en-US" sz="1800">
                <a:solidFill>
                  <a:schemeClr val="dk1"/>
                </a:solidFill>
              </a:rPr>
              <a:t>Price differentiation = affordable quality </a:t>
            </a:r>
            <a:endParaRPr sz="1800">
              <a:solidFill>
                <a:schemeClr val="dk1"/>
              </a:solidFill>
            </a:endParaRPr>
          </a:p>
          <a:p>
            <a:pPr indent="-342900" lvl="0" marL="457200" rtl="0" algn="l">
              <a:lnSpc>
                <a:spcPct val="144000"/>
              </a:lnSpc>
              <a:spcBef>
                <a:spcPts val="0"/>
              </a:spcBef>
              <a:spcAft>
                <a:spcPts val="0"/>
              </a:spcAft>
              <a:buClr>
                <a:schemeClr val="dk1"/>
              </a:buClr>
              <a:buSzPts val="1800"/>
              <a:buChar char="➢"/>
            </a:pPr>
            <a:r>
              <a:rPr lang="en-US" sz="1800">
                <a:solidFill>
                  <a:schemeClr val="dk1"/>
                </a:solidFill>
              </a:rPr>
              <a:t>Pricing approach = competitive, balance between price and value</a:t>
            </a:r>
            <a:endParaRPr sz="1800">
              <a:solidFill>
                <a:schemeClr val="dk1"/>
              </a:solidFill>
            </a:endParaRPr>
          </a:p>
          <a:p>
            <a:pPr indent="-342900" lvl="2" marL="1371600" rtl="0" algn="l">
              <a:lnSpc>
                <a:spcPct val="144000"/>
              </a:lnSpc>
              <a:spcBef>
                <a:spcPts val="0"/>
              </a:spcBef>
              <a:spcAft>
                <a:spcPts val="0"/>
              </a:spcAft>
              <a:buClr>
                <a:schemeClr val="dk1"/>
              </a:buClr>
              <a:buSzPts val="1800"/>
              <a:buChar char="■"/>
            </a:pPr>
            <a:r>
              <a:rPr lang="en-US" sz="1800">
                <a:solidFill>
                  <a:schemeClr val="dk1"/>
                </a:solidFill>
              </a:rPr>
              <a:t>$0.99 - association with pocket change</a:t>
            </a:r>
            <a:endParaRPr sz="1800">
              <a:solidFill>
                <a:schemeClr val="dk1"/>
              </a:solidFill>
            </a:endParaRPr>
          </a:p>
          <a:p>
            <a:pPr indent="-342900" lvl="2" marL="1371600" rtl="0" algn="l">
              <a:lnSpc>
                <a:spcPct val="144000"/>
              </a:lnSpc>
              <a:spcBef>
                <a:spcPts val="0"/>
              </a:spcBef>
              <a:spcAft>
                <a:spcPts val="0"/>
              </a:spcAft>
              <a:buClr>
                <a:schemeClr val="dk1"/>
              </a:buClr>
              <a:buSzPts val="1800"/>
              <a:buChar char="■"/>
            </a:pPr>
            <a:r>
              <a:rPr lang="en-US" sz="1800">
                <a:solidFill>
                  <a:schemeClr val="dk1"/>
                </a:solidFill>
              </a:rPr>
              <a:t>Two-tiered pricing strategy</a:t>
            </a:r>
            <a:endParaRPr sz="1800">
              <a:solidFill>
                <a:schemeClr val="dk1"/>
              </a:solidFill>
            </a:endParaRPr>
          </a:p>
          <a:p>
            <a:pPr indent="-342900" lvl="0" marL="457200" rtl="0" algn="l">
              <a:lnSpc>
                <a:spcPct val="144000"/>
              </a:lnSpc>
              <a:spcBef>
                <a:spcPts val="0"/>
              </a:spcBef>
              <a:spcAft>
                <a:spcPts val="0"/>
              </a:spcAft>
              <a:buClr>
                <a:schemeClr val="dk1"/>
              </a:buClr>
              <a:buSzPts val="1800"/>
              <a:buChar char="➢"/>
            </a:pPr>
            <a:r>
              <a:rPr lang="en-US" sz="1800">
                <a:solidFill>
                  <a:schemeClr val="dk1"/>
                </a:solidFill>
              </a:rPr>
              <a:t>Sales promotions</a:t>
            </a:r>
            <a:endParaRPr sz="1800">
              <a:solidFill>
                <a:schemeClr val="dk1"/>
              </a:solidFill>
            </a:endParaRPr>
          </a:p>
          <a:p>
            <a:pPr indent="-342900" lvl="2" marL="1371600" rtl="0" algn="l">
              <a:lnSpc>
                <a:spcPct val="144000"/>
              </a:lnSpc>
              <a:spcBef>
                <a:spcPts val="0"/>
              </a:spcBef>
              <a:spcAft>
                <a:spcPts val="0"/>
              </a:spcAft>
              <a:buClr>
                <a:schemeClr val="dk1"/>
              </a:buClr>
              <a:buSzPts val="1800"/>
              <a:buChar char="■"/>
            </a:pPr>
            <a:r>
              <a:rPr lang="en-US" sz="1800">
                <a:solidFill>
                  <a:schemeClr val="dk1"/>
                </a:solidFill>
              </a:rPr>
              <a:t>Use limited time offerings (LTO) to promote “value”</a:t>
            </a:r>
            <a:endParaRPr sz="1800">
              <a:solidFill>
                <a:schemeClr val="dk1"/>
              </a:solidFill>
            </a:endParaRPr>
          </a:p>
          <a:p>
            <a:pPr indent="-342900" lvl="2" marL="1371600" rtl="0" algn="l">
              <a:lnSpc>
                <a:spcPct val="144000"/>
              </a:lnSpc>
              <a:spcBef>
                <a:spcPts val="0"/>
              </a:spcBef>
              <a:spcAft>
                <a:spcPts val="0"/>
              </a:spcAft>
              <a:buClr>
                <a:schemeClr val="dk1"/>
              </a:buClr>
              <a:buSzPts val="1800"/>
              <a:buChar char="■"/>
            </a:pPr>
            <a:r>
              <a:rPr lang="en-US" sz="1800">
                <a:solidFill>
                  <a:schemeClr val="dk1"/>
                </a:solidFill>
              </a:rPr>
              <a:t>$1 Double Stack</a:t>
            </a:r>
            <a:endParaRPr sz="1800">
              <a:solidFill>
                <a:schemeClr val="dk1"/>
              </a:solidFill>
            </a:endParaRPr>
          </a:p>
          <a:p>
            <a:pPr indent="-342900" lvl="2" marL="1371600" rtl="0" algn="l">
              <a:lnSpc>
                <a:spcPct val="144000"/>
              </a:lnSpc>
              <a:spcBef>
                <a:spcPts val="0"/>
              </a:spcBef>
              <a:spcAft>
                <a:spcPts val="0"/>
              </a:spcAft>
              <a:buClr>
                <a:schemeClr val="dk1"/>
              </a:buClr>
              <a:buSzPts val="1800"/>
              <a:buChar char="■"/>
            </a:pPr>
            <a:r>
              <a:rPr lang="en-US" sz="1800">
                <a:solidFill>
                  <a:schemeClr val="dk1"/>
                </a:solidFill>
              </a:rPr>
              <a:t>$0.50 Frosty to complement “4 for $4 everyday value”</a:t>
            </a:r>
            <a:endParaRPr sz="1800">
              <a:solidFill>
                <a:schemeClr val="dk1"/>
              </a:solidFill>
            </a:endParaRPr>
          </a:p>
          <a:p>
            <a:pPr indent="-342900" lvl="0" marL="457200" rtl="0" algn="l">
              <a:lnSpc>
                <a:spcPct val="144000"/>
              </a:lnSpc>
              <a:spcBef>
                <a:spcPts val="0"/>
              </a:spcBef>
              <a:spcAft>
                <a:spcPts val="0"/>
              </a:spcAft>
              <a:buClr>
                <a:schemeClr val="dk1"/>
              </a:buClr>
              <a:buSzPts val="1800"/>
              <a:buChar char="➢"/>
            </a:pPr>
            <a:r>
              <a:rPr lang="en-US" sz="1800">
                <a:solidFill>
                  <a:schemeClr val="dk1"/>
                </a:solidFill>
              </a:rPr>
              <a:t>Same store sales (</a:t>
            </a:r>
            <a:r>
              <a:rPr lang="en-US" sz="1800">
                <a:solidFill>
                  <a:schemeClr val="dk1"/>
                </a:solidFill>
              </a:rPr>
              <a:t>SSS) have increased for </a:t>
            </a:r>
            <a:r>
              <a:rPr lang="en-US" sz="1800">
                <a:solidFill>
                  <a:schemeClr val="dk1"/>
                </a:solidFill>
              </a:rPr>
              <a:t>22 quarters straight</a:t>
            </a:r>
            <a:endParaRPr b="1" sz="1800">
              <a:solidFill>
                <a:srgbClr val="FF0000"/>
              </a:solidFill>
              <a:latin typeface="Times New Roman"/>
              <a:ea typeface="Times New Roman"/>
              <a:cs typeface="Times New Roman"/>
              <a:sym typeface="Times New Roman"/>
            </a:endParaRPr>
          </a:p>
        </p:txBody>
      </p:sp>
      <p:sp>
        <p:nvSpPr>
          <p:cNvPr id="206" name="Google Shape;206;p25"/>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13</a:t>
            </a:r>
            <a:endParaRPr/>
          </a:p>
        </p:txBody>
      </p:sp>
      <p:pic>
        <p:nvPicPr>
          <p:cNvPr id="207" name="Google Shape;207;p25"/>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pic>
        <p:nvPicPr>
          <p:cNvPr id="208" name="Google Shape;208;p25"/>
          <p:cNvPicPr preferRelativeResize="0"/>
          <p:nvPr/>
        </p:nvPicPr>
        <p:blipFill>
          <a:blip r:embed="rId4">
            <a:alphaModFix/>
          </a:blip>
          <a:stretch>
            <a:fillRect/>
          </a:stretch>
        </p:blipFill>
        <p:spPr>
          <a:xfrm>
            <a:off x="5744950" y="304800"/>
            <a:ext cx="3063000" cy="1381675"/>
          </a:xfrm>
          <a:prstGeom prst="rect">
            <a:avLst/>
          </a:prstGeom>
          <a:noFill/>
          <a:ln>
            <a:noFill/>
          </a:ln>
        </p:spPr>
      </p:pic>
      <p:sp>
        <p:nvSpPr>
          <p:cNvPr id="209" name="Google Shape;209;p25"/>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Brand Positioning</a:t>
            </a:r>
            <a:endParaRPr sz="3400">
              <a:latin typeface="Times New Roman"/>
              <a:ea typeface="Times New Roman"/>
              <a:cs typeface="Times New Roman"/>
              <a:sym typeface="Times New Roman"/>
            </a:endParaRPr>
          </a:p>
        </p:txBody>
      </p:sp>
      <p:sp>
        <p:nvSpPr>
          <p:cNvPr id="210" name="Google Shape;210;p25"/>
          <p:cNvSpPr/>
          <p:nvPr/>
        </p:nvSpPr>
        <p:spPr>
          <a:xfrm>
            <a:off x="304800" y="11023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Current Pricing Strategy</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14</a:t>
            </a:r>
            <a:endParaRPr/>
          </a:p>
        </p:txBody>
      </p:sp>
      <p:pic>
        <p:nvPicPr>
          <p:cNvPr id="216" name="Google Shape;216;p26"/>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217" name="Google Shape;217;p26"/>
          <p:cNvSpPr txBox="1"/>
          <p:nvPr/>
        </p:nvSpPr>
        <p:spPr>
          <a:xfrm>
            <a:off x="304800" y="1769075"/>
            <a:ext cx="8354700" cy="422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US" sz="2200"/>
              <a:t>Improve ingredient quality</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US" sz="2200"/>
              <a:t>Shift brand perception to “fresh” and “fast casual”</a:t>
            </a:r>
            <a:endParaRPr sz="2200">
              <a:solidFill>
                <a:schemeClr val="dk1"/>
              </a:solidFill>
            </a:endParaRPr>
          </a:p>
          <a:p>
            <a:pPr indent="0" lvl="0" marL="45720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US" sz="2200"/>
              <a:t>Increase product price to offset cost of quality ingredients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US" sz="2200"/>
              <a:t>Continue to bolster use of technology</a:t>
            </a:r>
            <a:endParaRPr sz="2200"/>
          </a:p>
          <a:p>
            <a:pPr indent="-368300" lvl="1" marL="914400" rtl="0" algn="l">
              <a:spcBef>
                <a:spcPts val="0"/>
              </a:spcBef>
              <a:spcAft>
                <a:spcPts val="0"/>
              </a:spcAft>
              <a:buSzPts val="2200"/>
              <a:buAutoNum type="alphaLcPeriod"/>
            </a:pPr>
            <a:r>
              <a:rPr lang="en-US" sz="2200"/>
              <a:t>Online ordering - customer convenience</a:t>
            </a:r>
            <a:endParaRPr sz="2200"/>
          </a:p>
          <a:p>
            <a:pPr indent="-368300" lvl="1" marL="914400" rtl="0" algn="l">
              <a:spcBef>
                <a:spcPts val="0"/>
              </a:spcBef>
              <a:spcAft>
                <a:spcPts val="0"/>
              </a:spcAft>
              <a:buSzPts val="2200"/>
              <a:buAutoNum type="alphaLcPeriod"/>
            </a:pPr>
            <a:r>
              <a:rPr lang="en-US" sz="2200"/>
              <a:t>In-store technology - help offset labor costs</a:t>
            </a:r>
            <a:endParaRPr sz="2200"/>
          </a:p>
          <a:p>
            <a:pPr indent="-368300" lvl="1" marL="914400" rtl="0" algn="l">
              <a:spcBef>
                <a:spcPts val="0"/>
              </a:spcBef>
              <a:spcAft>
                <a:spcPts val="0"/>
              </a:spcAft>
              <a:buSzPts val="2200"/>
              <a:buAutoNum type="alphaLcPeriod"/>
            </a:pPr>
            <a:r>
              <a:rPr lang="en-US" sz="2200"/>
              <a:t>Digital presence - continued digital communications strategy</a:t>
            </a:r>
            <a:endParaRPr sz="22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a:t> </a:t>
            </a:r>
            <a:endParaRPr/>
          </a:p>
        </p:txBody>
      </p:sp>
      <p:sp>
        <p:nvSpPr>
          <p:cNvPr id="218" name="Google Shape;218;p26"/>
          <p:cNvSpPr/>
          <p:nvPr/>
        </p:nvSpPr>
        <p:spPr>
          <a:xfrm>
            <a:off x="304800" y="460700"/>
            <a:ext cx="4939200" cy="11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Proposed Brand</a:t>
            </a:r>
            <a:endParaRPr b="1" sz="3400">
              <a:latin typeface="Times New Roman"/>
              <a:ea typeface="Times New Roman"/>
              <a:cs typeface="Times New Roman"/>
              <a:sym typeface="Times New Roman"/>
            </a:endParaRPr>
          </a:p>
          <a:p>
            <a:pPr indent="0" lvl="0" marL="0" marR="0" rtl="0" algn="l">
              <a:spcBef>
                <a:spcPts val="0"/>
              </a:spcBef>
              <a:spcAft>
                <a:spcPts val="0"/>
              </a:spcAft>
              <a:buNone/>
            </a:pPr>
            <a:r>
              <a:rPr b="1" lang="en-US" sz="3400">
                <a:latin typeface="Times New Roman"/>
                <a:ea typeface="Times New Roman"/>
                <a:cs typeface="Times New Roman"/>
                <a:sym typeface="Times New Roman"/>
              </a:rPr>
              <a:t>Revitilization Strategies</a:t>
            </a:r>
            <a:endParaRPr b="1" sz="3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p:nvPr/>
        </p:nvSpPr>
        <p:spPr>
          <a:xfrm>
            <a:off x="2636700" y="2616900"/>
            <a:ext cx="3870600" cy="110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chemeClr val="dk1"/>
                </a:solidFill>
                <a:latin typeface="Times New Roman"/>
                <a:ea typeface="Times New Roman"/>
                <a:cs typeface="Times New Roman"/>
                <a:sym typeface="Times New Roman"/>
              </a:rPr>
              <a:t>Questions?</a:t>
            </a:r>
            <a:endParaRPr sz="6000">
              <a:solidFill>
                <a:schemeClr val="dk1"/>
              </a:solidFill>
              <a:latin typeface="Times New Roman"/>
              <a:ea typeface="Times New Roman"/>
              <a:cs typeface="Times New Roman"/>
              <a:sym typeface="Times New Roman"/>
            </a:endParaRPr>
          </a:p>
        </p:txBody>
      </p:sp>
      <p:sp>
        <p:nvSpPr>
          <p:cNvPr id="224" name="Google Shape;224;p27"/>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15</a:t>
            </a:r>
            <a:endParaRPr/>
          </a:p>
        </p:txBody>
      </p:sp>
      <p:pic>
        <p:nvPicPr>
          <p:cNvPr id="225" name="Google Shape;225;p27"/>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idx="11" type="ftr"/>
          </p:nvPr>
        </p:nvSpPr>
        <p:spPr>
          <a:xfrm>
            <a:off x="304800" y="6324600"/>
            <a:ext cx="4191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16 Final Slide</a:t>
            </a:r>
            <a:endParaRPr/>
          </a:p>
        </p:txBody>
      </p:sp>
      <p:sp>
        <p:nvSpPr>
          <p:cNvPr id="231" name="Google Shape;231;p28"/>
          <p:cNvSpPr txBox="1"/>
          <p:nvPr/>
        </p:nvSpPr>
        <p:spPr>
          <a:xfrm>
            <a:off x="143100" y="1231600"/>
            <a:ext cx="8857800" cy="4906200"/>
          </a:xfrm>
          <a:prstGeom prst="rect">
            <a:avLst/>
          </a:prstGeom>
          <a:noFill/>
          <a:ln>
            <a:noFill/>
          </a:ln>
        </p:spPr>
        <p:txBody>
          <a:bodyPr anchorCtr="0" anchor="t" bIns="91425" lIns="91425" spcFirstLastPara="1" rIns="91425" wrap="square" tIns="91425">
            <a:noAutofit/>
          </a:bodyPr>
          <a:lstStyle/>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Chapman, Mary, and Sara Rush. “7 Key Consumer Types.” Restaurant Business, vol. 115, no. 1, Jan. 2016, pp. 66–76. EBSCOhost,</a:t>
            </a:r>
            <a:r>
              <a:rPr lang="en-US" sz="1100">
                <a:solidFill>
                  <a:schemeClr val="dk1"/>
                </a:solidFill>
                <a:uFill>
                  <a:noFill/>
                </a:uFill>
                <a:hlinkClick r:id="rId3"/>
              </a:rPr>
              <a:t> </a:t>
            </a:r>
            <a:r>
              <a:rPr lang="en-US" sz="1100" u="sng">
                <a:solidFill>
                  <a:schemeClr val="hlink"/>
                </a:solidFill>
                <a:hlinkClick r:id="rId4"/>
              </a:rPr>
              <a:t>login.proxy.libraries.rutgers.edu/login?url=http://search.ebscohost.com/login.aspx?direct=true&amp;db=b9h&amp;AN=112187532&amp;site=ehost-live</a:t>
            </a:r>
            <a:endParaRPr sz="11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 Cheng, A. “How Wendy's Learned To Stop Worrying And Love Its Twitter Roasts Of McDonald's.” Forbes. Forbes.com. 8 Oct 2018.</a:t>
            </a:r>
            <a:r>
              <a:rPr lang="en-US" sz="1100">
                <a:solidFill>
                  <a:schemeClr val="dk1"/>
                </a:solidFill>
                <a:uFill>
                  <a:noFill/>
                </a:uFill>
                <a:hlinkClick r:id="rId5"/>
              </a:rPr>
              <a:t> </a:t>
            </a:r>
            <a:r>
              <a:rPr lang="en-US" sz="1100" u="sng">
                <a:solidFill>
                  <a:schemeClr val="hlink"/>
                </a:solidFill>
                <a:hlinkClick r:id="rId6"/>
              </a:rPr>
              <a:t>https://www.forbes.com/sites/andriacheng/2018/10/08/wendys-twitter-roasts-have-become-the-envy-of-marketers-heres-how-it-does-it/#5662da95fea4</a:t>
            </a:r>
            <a:r>
              <a:rPr lang="en-US" sz="1100">
                <a:solidFill>
                  <a:schemeClr val="dk1"/>
                </a:solidFill>
              </a:rPr>
              <a:t>. Accessed 3 Dec. 2018.</a:t>
            </a:r>
            <a:endParaRPr sz="11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Hyland, Rachel, “IBISWorld Industry Report 72221a: Fast Food Restaurants in the US.” IBISWorld. October 2018. Web. 2 Dec 2018.</a:t>
            </a:r>
            <a:endParaRPr sz="11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MacArthur, Kate. “Burger Titans Take Cue from Wal-Mart.” Advertising Age, vol. 73, no. 7, Feb. 2002, pp. 4–21. EBSCOhost,</a:t>
            </a:r>
            <a:r>
              <a:rPr lang="en-US" sz="1100">
                <a:solidFill>
                  <a:schemeClr val="dk1"/>
                </a:solidFill>
                <a:uFill>
                  <a:noFill/>
                </a:uFill>
                <a:hlinkClick r:id="rId7"/>
              </a:rPr>
              <a:t> </a:t>
            </a:r>
            <a:r>
              <a:rPr lang="en-US" sz="1100" u="sng">
                <a:solidFill>
                  <a:schemeClr val="hlink"/>
                </a:solidFill>
                <a:hlinkClick r:id="rId8"/>
              </a:rPr>
              <a:t>login.proxy.libraries.rutgers.edu/login?url=http://search.ebscohost.com/login.aspx?direct=true&amp;db=buh&amp;AN=6132446&amp;site=ehost-live</a:t>
            </a:r>
            <a:r>
              <a:rPr lang="en-US"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NewsWire. “McDonald's Ditches Frozen Beef in Bid to Boost Sales.” MarketLine,</a:t>
            </a:r>
            <a:br>
              <a:rPr lang="en-US" sz="1100">
                <a:solidFill>
                  <a:schemeClr val="dk1"/>
                </a:solidFill>
              </a:rPr>
            </a:br>
            <a:r>
              <a:rPr lang="en-US" sz="1100">
                <a:solidFill>
                  <a:schemeClr val="dk1"/>
                </a:solidFill>
              </a:rPr>
              <a:t>www.marketlineinfo.com, 2 Aug. 2018, advantage.marketline.com.proxy.libraries.rutgers.edu/Product?ptype=Company</a:t>
            </a:r>
            <a:br>
              <a:rPr lang="en-US" sz="1100">
                <a:solidFill>
                  <a:schemeClr val="dk1"/>
                </a:solidFill>
              </a:rPr>
            </a:br>
            <a:r>
              <a:rPr lang="en-US" sz="1100">
                <a:solidFill>
                  <a:schemeClr val="dk1"/>
                </a:solidFill>
              </a:rPr>
              <a:t>News&amp;pid=4EB65624-435E-4160-874E-F9FC9ADCF17B.</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Smithson, Nathaniel. “Wendy's Marketing Mix (4Ps) Analysis.” Institute, 7 Feb. 2017, panmore.com/wendys-marketing-mix-4ps-analysis.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Topper, Amanda. “Burger Trends - US - April 2018.” Mintel Group Ltd, Apr. 2018, academic.mintel.com.proxy.libraries.rutgers.edu/display/860379/#.</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Wendy’s International, LLC. “Second Quarter 2018 Conference Call.” Wendy's Investor Relations, 8 Aug. 2018, www.wendys.com/sites/default/files/2018-08/2018 2Q CC vF_2-up for web.pdf.</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“Wendy’s International, LLC.” Wendy’s International, LLC MarketLine Company Profile, Nov. 2017, pp. 1–14. EBSCOhost,</a:t>
            </a:r>
            <a:r>
              <a:rPr lang="en-US" sz="1100">
                <a:solidFill>
                  <a:schemeClr val="dk1"/>
                </a:solidFill>
                <a:uFill>
                  <a:noFill/>
                </a:uFill>
                <a:hlinkClick r:id="rId9"/>
              </a:rPr>
              <a:t> </a:t>
            </a:r>
            <a:r>
              <a:rPr lang="en-US" sz="1100" u="sng">
                <a:solidFill>
                  <a:schemeClr val="hlink"/>
                </a:solidFill>
                <a:hlinkClick r:id="rId10"/>
              </a:rPr>
              <a:t>login.proxy.libraries.rutgers.edu/login?url=http://search.ebscohost.com/login.aspx?direct=true&amp;db=buh&amp;AN=129823343&amp;site=ehost-liv</a:t>
            </a:r>
            <a:r>
              <a:rPr lang="en-US" sz="1100" u="sng">
                <a:solidFill>
                  <a:schemeClr val="hlink"/>
                </a:solidFill>
                <a:hlinkClick r:id="rId11"/>
              </a:rPr>
              <a:t>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279400" lvl="0" marL="292100" rtl="0" algn="l">
              <a:lnSpc>
                <a:spcPct val="115000"/>
              </a:lnSpc>
              <a:spcBef>
                <a:spcPts val="0"/>
              </a:spcBef>
              <a:spcAft>
                <a:spcPts val="0"/>
              </a:spcAft>
              <a:buClr>
                <a:schemeClr val="dk1"/>
              </a:buClr>
              <a:buSzPts val="1100"/>
              <a:buFont typeface="Arial"/>
              <a:buNone/>
            </a:pPr>
            <a:r>
              <a:rPr lang="en-US" sz="1100">
                <a:solidFill>
                  <a:schemeClr val="dk1"/>
                </a:solidFill>
              </a:rPr>
              <a:t>“The Wendy’s Company SWOT Analysis.” Wendy’s Company SWOT Analysis, July 2018, pp. 1–8. EBSCOhost,</a:t>
            </a:r>
            <a:r>
              <a:rPr lang="en-US" sz="1100">
                <a:solidFill>
                  <a:schemeClr val="dk1"/>
                </a:solidFill>
                <a:uFill>
                  <a:noFill/>
                </a:uFill>
                <a:hlinkClick r:id="rId12"/>
              </a:rPr>
              <a:t> </a:t>
            </a:r>
            <a:r>
              <a:rPr lang="en-US" sz="1100" u="sng">
                <a:solidFill>
                  <a:schemeClr val="hlink"/>
                </a:solidFill>
                <a:hlinkClick r:id="rId13"/>
              </a:rPr>
              <a:t>login.proxy.libraries.rutgers.edu/login?url=http://search.ebscohost.com/login.aspx?direct=true&amp;db=buh&amp;AN=131228274&amp;site=ehost-live</a:t>
            </a:r>
            <a:endParaRPr sz="1000">
              <a:solidFill>
                <a:srgbClr val="333333"/>
              </a:solidFill>
              <a:highlight>
                <a:srgbClr val="F5F5F5"/>
              </a:highlight>
            </a:endParaRPr>
          </a:p>
        </p:txBody>
      </p:sp>
      <p:sp>
        <p:nvSpPr>
          <p:cNvPr id="232" name="Google Shape;232;p28"/>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Sources</a:t>
            </a:r>
            <a:endParaRPr sz="3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solidFill>
                  <a:schemeClr val="dk1"/>
                </a:solidFill>
                <a:latin typeface="Times New Roman"/>
                <a:ea typeface="Times New Roman"/>
                <a:cs typeface="Times New Roman"/>
                <a:sym typeface="Times New Roman"/>
              </a:rPr>
              <a:t>Executive Overview</a:t>
            </a:r>
            <a:endParaRPr i="1" sz="3400">
              <a:solidFill>
                <a:schemeClr val="dk1"/>
              </a:solidFill>
              <a:latin typeface="Times New Roman"/>
              <a:ea typeface="Times New Roman"/>
              <a:cs typeface="Times New Roman"/>
              <a:sym typeface="Times New Roman"/>
            </a:endParaRPr>
          </a:p>
        </p:txBody>
      </p:sp>
      <p:sp>
        <p:nvSpPr>
          <p:cNvPr id="98" name="Google Shape;98;p14"/>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a:t>
            </a:r>
            <a:r>
              <a:rPr lang="en-US">
                <a:latin typeface="Times New Roman"/>
                <a:ea typeface="Times New Roman"/>
                <a:cs typeface="Times New Roman"/>
                <a:sym typeface="Times New Roman"/>
              </a:rPr>
              <a:t>		Slide 2</a:t>
            </a:r>
            <a:endParaRPr/>
          </a:p>
        </p:txBody>
      </p:sp>
      <p:pic>
        <p:nvPicPr>
          <p:cNvPr id="99" name="Google Shape;99;p14"/>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00" name="Google Shape;100;p14"/>
          <p:cNvSpPr txBox="1"/>
          <p:nvPr/>
        </p:nvSpPr>
        <p:spPr>
          <a:xfrm>
            <a:off x="304800" y="1987175"/>
            <a:ext cx="8303700" cy="3481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AutoNum type="arabicParenR"/>
            </a:pPr>
            <a:r>
              <a:rPr lang="en-US" sz="2400">
                <a:solidFill>
                  <a:schemeClr val="dk1"/>
                </a:solidFill>
              </a:rPr>
              <a:t>About Wendy’s</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arenR"/>
            </a:pPr>
            <a:r>
              <a:rPr lang="en-US" sz="2400">
                <a:solidFill>
                  <a:schemeClr val="dk1"/>
                </a:solidFill>
              </a:rPr>
              <a:t>Marketing Environment</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arenR"/>
            </a:pPr>
            <a:r>
              <a:rPr lang="en-US" sz="2400">
                <a:solidFill>
                  <a:schemeClr val="dk1"/>
                </a:solidFill>
              </a:rPr>
              <a:t>Brand Positioning</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arenR"/>
            </a:pPr>
            <a:r>
              <a:rPr lang="en-US" sz="2400">
                <a:solidFill>
                  <a:schemeClr val="dk1"/>
                </a:solidFill>
              </a:rPr>
              <a:t>Proposed Brand </a:t>
            </a:r>
            <a:r>
              <a:rPr lang="en-US" sz="2400">
                <a:solidFill>
                  <a:schemeClr val="dk1"/>
                </a:solidFill>
              </a:rPr>
              <a:t>Revitalization</a:t>
            </a:r>
            <a:r>
              <a:rPr lang="en-US" sz="2400">
                <a:solidFill>
                  <a:schemeClr val="dk1"/>
                </a:solidFill>
              </a:rPr>
              <a:t> Strategies</a:t>
            </a:r>
            <a:endParaRPr sz="24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b="1" sz="2000">
              <a:highlight>
                <a:srgbClr val="FFFF00"/>
              </a:highlight>
            </a:endParaRPr>
          </a:p>
        </p:txBody>
      </p:sp>
      <p:pic>
        <p:nvPicPr>
          <p:cNvPr id="101" name="Google Shape;101;p14"/>
          <p:cNvPicPr preferRelativeResize="0"/>
          <p:nvPr/>
        </p:nvPicPr>
        <p:blipFill>
          <a:blip r:embed="rId4">
            <a:alphaModFix/>
          </a:blip>
          <a:stretch>
            <a:fillRect/>
          </a:stretch>
        </p:blipFill>
        <p:spPr>
          <a:xfrm>
            <a:off x="5462238" y="942838"/>
            <a:ext cx="2686050" cy="22245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p:nvPr/>
        </p:nvSpPr>
        <p:spPr>
          <a:xfrm>
            <a:off x="304800" y="460700"/>
            <a:ext cx="38658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About Wendy’s</a:t>
            </a:r>
            <a:endParaRPr sz="3400">
              <a:latin typeface="Times New Roman"/>
              <a:ea typeface="Times New Roman"/>
              <a:cs typeface="Times New Roman"/>
              <a:sym typeface="Times New Roman"/>
            </a:endParaRPr>
          </a:p>
        </p:txBody>
      </p:sp>
      <p:sp>
        <p:nvSpPr>
          <p:cNvPr id="107" name="Google Shape;107;p15"/>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3</a:t>
            </a:r>
            <a:endParaRPr/>
          </a:p>
        </p:txBody>
      </p:sp>
      <p:pic>
        <p:nvPicPr>
          <p:cNvPr id="108" name="Google Shape;108;p15"/>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09" name="Google Shape;109;p15"/>
          <p:cNvSpPr txBox="1"/>
          <p:nvPr/>
        </p:nvSpPr>
        <p:spPr>
          <a:xfrm>
            <a:off x="304800" y="1818600"/>
            <a:ext cx="8303700" cy="4345500"/>
          </a:xfrm>
          <a:prstGeom prst="rect">
            <a:avLst/>
          </a:prstGeom>
          <a:noFill/>
          <a:ln>
            <a:noFill/>
          </a:ln>
        </p:spPr>
        <p:txBody>
          <a:bodyPr anchorCtr="0" anchor="t" bIns="91425" lIns="91425" spcFirstLastPara="1" rIns="91425" wrap="square" tIns="91425">
            <a:noAutofit/>
          </a:bodyPr>
          <a:lstStyle/>
          <a:p>
            <a:pPr indent="-355600" lvl="0" marL="457200" rtl="0" algn="l">
              <a:lnSpc>
                <a:spcPct val="135000"/>
              </a:lnSpc>
              <a:spcBef>
                <a:spcPts val="0"/>
              </a:spcBef>
              <a:spcAft>
                <a:spcPts val="0"/>
              </a:spcAft>
              <a:buClr>
                <a:schemeClr val="dk1"/>
              </a:buClr>
              <a:buSzPts val="2000"/>
              <a:buChar char="●"/>
            </a:pPr>
            <a:r>
              <a:rPr lang="en-US" sz="2000">
                <a:solidFill>
                  <a:schemeClr val="dk1"/>
                </a:solidFill>
              </a:rPr>
              <a:t>Quick-service hamburger restaurant</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Founded in 1969</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Operating in US, Canada, and abroad</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Headquartered in Dublin, Ohio</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6,500+ restaurants, ~90.0% based in the US </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12,100 employees</a:t>
            </a:r>
            <a:endParaRPr sz="2000">
              <a:solidFill>
                <a:schemeClr val="dk1"/>
              </a:solidFill>
            </a:endParaRPr>
          </a:p>
          <a:p>
            <a:pPr indent="-355600" lvl="0" marL="457200" rtl="0" algn="l">
              <a:lnSpc>
                <a:spcPct val="135000"/>
              </a:lnSpc>
              <a:spcBef>
                <a:spcPts val="0"/>
              </a:spcBef>
              <a:spcAft>
                <a:spcPts val="0"/>
              </a:spcAft>
              <a:buClr>
                <a:schemeClr val="dk1"/>
              </a:buClr>
              <a:buSzPts val="2000"/>
              <a:buChar char="●"/>
            </a:pPr>
            <a:r>
              <a:rPr lang="en-US" sz="2000">
                <a:solidFill>
                  <a:schemeClr val="dk1"/>
                </a:solidFill>
              </a:rPr>
              <a:t>2017 financials:</a:t>
            </a:r>
            <a:endParaRPr sz="2000">
              <a:solidFill>
                <a:schemeClr val="dk1"/>
              </a:solidFill>
            </a:endParaRPr>
          </a:p>
          <a:p>
            <a:pPr indent="-355600" lvl="1" marL="914400" rtl="0" algn="l">
              <a:lnSpc>
                <a:spcPct val="135000"/>
              </a:lnSpc>
              <a:spcBef>
                <a:spcPts val="0"/>
              </a:spcBef>
              <a:spcAft>
                <a:spcPts val="0"/>
              </a:spcAft>
              <a:buClr>
                <a:schemeClr val="dk1"/>
              </a:buClr>
              <a:buSzPts val="2000"/>
              <a:buChar char="○"/>
            </a:pPr>
            <a:r>
              <a:rPr lang="en-US" sz="2000">
                <a:solidFill>
                  <a:schemeClr val="dk1"/>
                </a:solidFill>
              </a:rPr>
              <a:t>Revenue $1.223 billion</a:t>
            </a:r>
            <a:endParaRPr sz="2000">
              <a:solidFill>
                <a:schemeClr val="dk1"/>
              </a:solidFill>
            </a:endParaRPr>
          </a:p>
          <a:p>
            <a:pPr indent="-355600" lvl="1" marL="914400" rtl="0" algn="l">
              <a:lnSpc>
                <a:spcPct val="135000"/>
              </a:lnSpc>
              <a:spcBef>
                <a:spcPts val="0"/>
              </a:spcBef>
              <a:spcAft>
                <a:spcPts val="0"/>
              </a:spcAft>
              <a:buClr>
                <a:schemeClr val="dk1"/>
              </a:buClr>
              <a:buSzPts val="2000"/>
              <a:buChar char="○"/>
            </a:pPr>
            <a:r>
              <a:rPr lang="en-US" sz="2000">
                <a:solidFill>
                  <a:schemeClr val="dk1"/>
                </a:solidFill>
              </a:rPr>
              <a:t>Operating margin 17.6%</a:t>
            </a:r>
            <a:endParaRPr sz="2000">
              <a:solidFill>
                <a:schemeClr val="dk1"/>
              </a:solidFill>
            </a:endParaRPr>
          </a:p>
          <a:p>
            <a:pPr indent="-355600" lvl="1" marL="914400" rtl="0" algn="l">
              <a:lnSpc>
                <a:spcPct val="135000"/>
              </a:lnSpc>
              <a:spcBef>
                <a:spcPts val="0"/>
              </a:spcBef>
              <a:spcAft>
                <a:spcPts val="0"/>
              </a:spcAft>
              <a:buClr>
                <a:schemeClr val="dk1"/>
              </a:buClr>
              <a:buSzPts val="2000"/>
              <a:buChar char="○"/>
            </a:pPr>
            <a:r>
              <a:rPr lang="en-US" sz="2000">
                <a:solidFill>
                  <a:schemeClr val="dk1"/>
                </a:solidFill>
              </a:rPr>
              <a:t>Net margin 15.9%</a:t>
            </a:r>
            <a:endParaRPr sz="2000">
              <a:solidFill>
                <a:schemeClr val="dk1"/>
              </a:solidFill>
            </a:endParaRPr>
          </a:p>
          <a:p>
            <a:pPr indent="0" lvl="0" marL="457200" rtl="0" algn="l">
              <a:lnSpc>
                <a:spcPct val="115000"/>
              </a:lnSpc>
              <a:spcBef>
                <a:spcPts val="0"/>
              </a:spcBef>
              <a:spcAft>
                <a:spcPts val="0"/>
              </a:spcAft>
              <a:buNone/>
            </a:pPr>
            <a:r>
              <a:t/>
            </a:r>
            <a:endParaRPr b="1" sz="2000">
              <a:highlight>
                <a:srgbClr val="FFFF00"/>
              </a:highlight>
            </a:endParaRPr>
          </a:p>
        </p:txBody>
      </p:sp>
      <p:pic>
        <p:nvPicPr>
          <p:cNvPr id="110" name="Google Shape;110;p15"/>
          <p:cNvPicPr preferRelativeResize="0"/>
          <p:nvPr/>
        </p:nvPicPr>
        <p:blipFill rotWithShape="1">
          <a:blip r:embed="rId4">
            <a:alphaModFix/>
          </a:blip>
          <a:srcRect b="1864" l="15217" r="50159" t="0"/>
          <a:stretch/>
        </p:blipFill>
        <p:spPr>
          <a:xfrm>
            <a:off x="6498225" y="769925"/>
            <a:ext cx="1776279" cy="2811463"/>
          </a:xfrm>
          <a:prstGeom prst="rect">
            <a:avLst/>
          </a:prstGeom>
          <a:noFill/>
          <a:ln>
            <a:noFill/>
          </a:ln>
        </p:spPr>
      </p:pic>
      <p:sp>
        <p:nvSpPr>
          <p:cNvPr id="111" name="Google Shape;111;p15"/>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At-A-Glance</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4</a:t>
            </a:r>
            <a:endParaRPr/>
          </a:p>
        </p:txBody>
      </p:sp>
      <p:pic>
        <p:nvPicPr>
          <p:cNvPr id="117" name="Google Shape;117;p16"/>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18" name="Google Shape;118;p16"/>
          <p:cNvSpPr txBox="1"/>
          <p:nvPr/>
        </p:nvSpPr>
        <p:spPr>
          <a:xfrm>
            <a:off x="304800" y="1818600"/>
            <a:ext cx="8303700" cy="34812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35000"/>
              </a:lnSpc>
              <a:spcBef>
                <a:spcPts val="0"/>
              </a:spcBef>
              <a:spcAft>
                <a:spcPts val="0"/>
              </a:spcAft>
              <a:buClr>
                <a:schemeClr val="dk1"/>
              </a:buClr>
              <a:buSzPts val="2100"/>
              <a:buFont typeface="Arial"/>
              <a:buChar char="●"/>
            </a:pPr>
            <a:r>
              <a:rPr lang="en-US" sz="2100">
                <a:solidFill>
                  <a:schemeClr val="dk1"/>
                </a:solidFill>
              </a:rPr>
              <a:t>Hamburgers, cheeseburgers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Chicken sandwiches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Chicken nuggets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Chili</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Baked potatoes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Salads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French fries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Frostys</a:t>
            </a:r>
            <a:endParaRPr sz="2100">
              <a:solidFill>
                <a:schemeClr val="dk1"/>
              </a:solidFill>
            </a:endParaRPr>
          </a:p>
          <a:p>
            <a:pPr indent="-361950" lvl="0" marL="457200" marR="0" rtl="0" algn="l">
              <a:lnSpc>
                <a:spcPct val="135000"/>
              </a:lnSpc>
              <a:spcBef>
                <a:spcPts val="0"/>
              </a:spcBef>
              <a:spcAft>
                <a:spcPts val="0"/>
              </a:spcAft>
              <a:buClr>
                <a:schemeClr val="dk1"/>
              </a:buClr>
              <a:buSzPts val="2100"/>
              <a:buChar char="●"/>
            </a:pPr>
            <a:r>
              <a:rPr lang="en-US" sz="2100">
                <a:solidFill>
                  <a:schemeClr val="dk1"/>
                </a:solidFill>
              </a:rPr>
              <a:t>Kids meals</a:t>
            </a:r>
            <a:endParaRPr sz="2100">
              <a:solidFill>
                <a:schemeClr val="dk1"/>
              </a:solidFill>
            </a:endParaRPr>
          </a:p>
          <a:p>
            <a:pPr indent="0" lvl="0" marL="457200" rtl="0" algn="l">
              <a:lnSpc>
                <a:spcPct val="115000"/>
              </a:lnSpc>
              <a:spcBef>
                <a:spcPts val="0"/>
              </a:spcBef>
              <a:spcAft>
                <a:spcPts val="0"/>
              </a:spcAft>
              <a:buNone/>
            </a:pPr>
            <a:r>
              <a:t/>
            </a:r>
            <a:endParaRPr b="1" sz="2000">
              <a:highlight>
                <a:srgbClr val="FFFF00"/>
              </a:highlight>
            </a:endParaRPr>
          </a:p>
        </p:txBody>
      </p:sp>
      <p:pic>
        <p:nvPicPr>
          <p:cNvPr id="119" name="Google Shape;119;p16"/>
          <p:cNvPicPr preferRelativeResize="0"/>
          <p:nvPr/>
        </p:nvPicPr>
        <p:blipFill>
          <a:blip r:embed="rId4">
            <a:alphaModFix/>
          </a:blip>
          <a:stretch>
            <a:fillRect/>
          </a:stretch>
        </p:blipFill>
        <p:spPr>
          <a:xfrm>
            <a:off x="3856800" y="2732163"/>
            <a:ext cx="4564279" cy="2254971"/>
          </a:xfrm>
          <a:prstGeom prst="rect">
            <a:avLst/>
          </a:prstGeom>
          <a:noFill/>
          <a:ln cap="flat" cmpd="sng" w="9525">
            <a:solidFill>
              <a:schemeClr val="dk2"/>
            </a:solidFill>
            <a:prstDash val="solid"/>
            <a:round/>
            <a:headEnd len="sm" w="sm" type="none"/>
            <a:tailEnd len="sm" w="sm" type="none"/>
          </a:ln>
        </p:spPr>
      </p:pic>
      <p:sp>
        <p:nvSpPr>
          <p:cNvPr id="120" name="Google Shape;120;p16"/>
          <p:cNvSpPr/>
          <p:nvPr/>
        </p:nvSpPr>
        <p:spPr>
          <a:xfrm>
            <a:off x="304800" y="460700"/>
            <a:ext cx="38658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About Wendy’s</a:t>
            </a:r>
            <a:endParaRPr sz="3400">
              <a:latin typeface="Times New Roman"/>
              <a:ea typeface="Times New Roman"/>
              <a:cs typeface="Times New Roman"/>
              <a:sym typeface="Times New Roman"/>
            </a:endParaRPr>
          </a:p>
        </p:txBody>
      </p:sp>
      <p:sp>
        <p:nvSpPr>
          <p:cNvPr id="121" name="Google Shape;121;p16"/>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Products</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5</a:t>
            </a:r>
            <a:endParaRPr/>
          </a:p>
        </p:txBody>
      </p:sp>
      <p:graphicFrame>
        <p:nvGraphicFramePr>
          <p:cNvPr id="127" name="Google Shape;127;p17"/>
          <p:cNvGraphicFramePr/>
          <p:nvPr/>
        </p:nvGraphicFramePr>
        <p:xfrm>
          <a:off x="304800" y="1748250"/>
          <a:ext cx="3000000" cy="3000000"/>
        </p:xfrm>
        <a:graphic>
          <a:graphicData uri="http://schemas.openxmlformats.org/drawingml/2006/table">
            <a:tbl>
              <a:tblPr>
                <a:noFill/>
                <a:tableStyleId>{3E390E52-6693-429B-BF0B-7C85C4831E3D}</a:tableStyleId>
              </a:tblPr>
              <a:tblGrid>
                <a:gridCol w="4173150"/>
                <a:gridCol w="4173125"/>
              </a:tblGrid>
              <a:tr h="2168050">
                <a:tc>
                  <a:txBody>
                    <a:bodyPr>
                      <a:noAutofit/>
                    </a:bodyPr>
                    <a:lstStyle/>
                    <a:p>
                      <a:pPr indent="0" lvl="0" marL="0" rtl="0" algn="ctr">
                        <a:spcBef>
                          <a:spcPts val="0"/>
                        </a:spcBef>
                        <a:spcAft>
                          <a:spcPts val="0"/>
                        </a:spcAft>
                        <a:buNone/>
                      </a:pPr>
                      <a:r>
                        <a:rPr b="1" lang="en-US" sz="1800"/>
                        <a:t>POLITICAL</a:t>
                      </a:r>
                      <a:endParaRPr b="1" sz="1800"/>
                    </a:p>
                    <a:p>
                      <a:pPr indent="-342900" lvl="0" marL="457200" rtl="0" algn="l">
                        <a:spcBef>
                          <a:spcPts val="0"/>
                        </a:spcBef>
                        <a:spcAft>
                          <a:spcPts val="0"/>
                        </a:spcAft>
                        <a:buSzPts val="1800"/>
                        <a:buChar char="●"/>
                      </a:pPr>
                      <a:r>
                        <a:rPr lang="en-US" sz="1800"/>
                        <a:t>Trade wars and political unrest may negatively affect economy</a:t>
                      </a:r>
                      <a:endParaRPr sz="1800"/>
                    </a:p>
                  </a:txBody>
                  <a:tcPr marT="91425" marB="91425" marR="91425" marL="91425" anchor="ctr">
                    <a:solidFill>
                      <a:srgbClr val="E6B8AF"/>
                    </a:solidFill>
                  </a:tcPr>
                </a:tc>
                <a:tc>
                  <a:txBody>
                    <a:bodyPr>
                      <a:noAutofit/>
                    </a:bodyPr>
                    <a:lstStyle/>
                    <a:p>
                      <a:pPr indent="0" lvl="0" marL="0" rtl="0" algn="ctr">
                        <a:spcBef>
                          <a:spcPts val="0"/>
                        </a:spcBef>
                        <a:spcAft>
                          <a:spcPts val="0"/>
                        </a:spcAft>
                        <a:buNone/>
                      </a:pPr>
                      <a:r>
                        <a:rPr b="1" lang="en-US" sz="1800"/>
                        <a:t>ECONOMICAL</a:t>
                      </a:r>
                      <a:endParaRPr b="1" sz="1800"/>
                    </a:p>
                    <a:p>
                      <a:pPr indent="-342900" lvl="0" marL="457200" rtl="0" algn="l">
                        <a:spcBef>
                          <a:spcPts val="0"/>
                        </a:spcBef>
                        <a:spcAft>
                          <a:spcPts val="0"/>
                        </a:spcAft>
                        <a:buSzPts val="1800"/>
                        <a:buChar char="●"/>
                      </a:pPr>
                      <a:r>
                        <a:rPr lang="en-US" sz="1800">
                          <a:solidFill>
                            <a:schemeClr val="dk1"/>
                          </a:solidFill>
                        </a:rPr>
                        <a:t>US economy is healthy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Consumer spending is up</a:t>
                      </a:r>
                      <a:endParaRPr sz="1800">
                        <a:solidFill>
                          <a:schemeClr val="dk1"/>
                        </a:solidFill>
                      </a:endParaRPr>
                    </a:p>
                    <a:p>
                      <a:pPr indent="-342900" lvl="0" marL="457200" rtl="0" algn="l">
                        <a:spcBef>
                          <a:spcPts val="0"/>
                        </a:spcBef>
                        <a:spcAft>
                          <a:spcPts val="0"/>
                        </a:spcAft>
                        <a:buSzPts val="1800"/>
                        <a:buChar char="●"/>
                      </a:pPr>
                      <a:r>
                        <a:rPr lang="en-US" sz="1800"/>
                        <a:t>Globalization offers opportunities to breach new geographic markets</a:t>
                      </a:r>
                      <a:endParaRPr sz="1800"/>
                    </a:p>
                  </a:txBody>
                  <a:tcPr marT="91425" marB="91425" marR="91425" marL="91425" anchor="ctr">
                    <a:solidFill>
                      <a:srgbClr val="F4CCCC"/>
                    </a:solidFill>
                  </a:tcPr>
                </a:tc>
              </a:tr>
              <a:tr h="1942575">
                <a:tc>
                  <a:txBody>
                    <a:bodyPr>
                      <a:noAutofit/>
                    </a:bodyPr>
                    <a:lstStyle/>
                    <a:p>
                      <a:pPr indent="0" lvl="0" marL="0" rtl="0" algn="ctr">
                        <a:spcBef>
                          <a:spcPts val="0"/>
                        </a:spcBef>
                        <a:spcAft>
                          <a:spcPts val="0"/>
                        </a:spcAft>
                        <a:buNone/>
                      </a:pPr>
                      <a:r>
                        <a:rPr b="1" lang="en-US" sz="1800"/>
                        <a:t>SOCIAL</a:t>
                      </a:r>
                      <a:endParaRPr b="1" sz="1800"/>
                    </a:p>
                    <a:p>
                      <a:pPr indent="-342900" lvl="0" marL="457200" rtl="0" algn="l">
                        <a:spcBef>
                          <a:spcPts val="0"/>
                        </a:spcBef>
                        <a:spcAft>
                          <a:spcPts val="0"/>
                        </a:spcAft>
                        <a:buSzPts val="1800"/>
                        <a:buChar char="●"/>
                      </a:pPr>
                      <a:r>
                        <a:rPr lang="en-US" sz="1800"/>
                        <a:t>Continued focus on healthy eating</a:t>
                      </a:r>
                      <a:endParaRPr sz="1800"/>
                    </a:p>
                    <a:p>
                      <a:pPr indent="-342900" lvl="0" marL="457200" rtl="0" algn="l">
                        <a:spcBef>
                          <a:spcPts val="0"/>
                        </a:spcBef>
                        <a:spcAft>
                          <a:spcPts val="0"/>
                        </a:spcAft>
                        <a:buSzPts val="1800"/>
                        <a:buChar char="●"/>
                      </a:pPr>
                      <a:r>
                        <a:rPr lang="en-US" sz="1800">
                          <a:solidFill>
                            <a:schemeClr val="dk1"/>
                          </a:solidFill>
                        </a:rPr>
                        <a:t>Willingness to pay more for quality</a:t>
                      </a:r>
                      <a:endParaRPr sz="1800">
                        <a:solidFill>
                          <a:schemeClr val="dk1"/>
                        </a:solidFill>
                      </a:endParaRPr>
                    </a:p>
                    <a:p>
                      <a:pPr indent="-342900" lvl="0" marL="457200" rtl="0" algn="l">
                        <a:spcBef>
                          <a:spcPts val="0"/>
                        </a:spcBef>
                        <a:spcAft>
                          <a:spcPts val="0"/>
                        </a:spcAft>
                        <a:buSzPts val="1800"/>
                        <a:buChar char="●"/>
                      </a:pPr>
                      <a:r>
                        <a:rPr lang="en-US" sz="1800"/>
                        <a:t>Trends in “fast casual” over “fast food”</a:t>
                      </a:r>
                      <a:endParaRPr sz="1800"/>
                    </a:p>
                    <a:p>
                      <a:pPr indent="-342900" lvl="0" marL="457200" rtl="0" algn="l">
                        <a:spcBef>
                          <a:spcPts val="0"/>
                        </a:spcBef>
                        <a:spcAft>
                          <a:spcPts val="0"/>
                        </a:spcAft>
                        <a:buSzPts val="1800"/>
                        <a:buChar char="●"/>
                      </a:pPr>
                      <a:r>
                        <a:rPr lang="en-US" sz="1800"/>
                        <a:t>Busier lifestyles, heightened desire for convenience</a:t>
                      </a:r>
                      <a:endParaRPr sz="1800"/>
                    </a:p>
                  </a:txBody>
                  <a:tcPr marT="91425" marB="91425" marR="91425" marL="91425" anchor="ctr">
                    <a:solidFill>
                      <a:srgbClr val="FCE5CD"/>
                    </a:solidFill>
                  </a:tcPr>
                </a:tc>
                <a:tc>
                  <a:txBody>
                    <a:bodyPr>
                      <a:noAutofit/>
                    </a:bodyPr>
                    <a:lstStyle/>
                    <a:p>
                      <a:pPr indent="0" lvl="0" marL="0" rtl="0" algn="ctr">
                        <a:spcBef>
                          <a:spcPts val="0"/>
                        </a:spcBef>
                        <a:spcAft>
                          <a:spcPts val="0"/>
                        </a:spcAft>
                        <a:buNone/>
                      </a:pPr>
                      <a:r>
                        <a:rPr b="1" lang="en-US" sz="1800"/>
                        <a:t>TECHNOLOGICAL</a:t>
                      </a:r>
                      <a:endParaRPr b="1" sz="1800"/>
                    </a:p>
                    <a:p>
                      <a:pPr indent="-342900" lvl="0" marL="457200" rtl="0" algn="l">
                        <a:spcBef>
                          <a:spcPts val="0"/>
                        </a:spcBef>
                        <a:spcAft>
                          <a:spcPts val="0"/>
                        </a:spcAft>
                        <a:buSzPts val="1800"/>
                        <a:buChar char="●"/>
                      </a:pPr>
                      <a:r>
                        <a:rPr lang="en-US" sz="1800"/>
                        <a:t>Online food ordering continues to trend</a:t>
                      </a:r>
                      <a:endParaRPr sz="1800"/>
                    </a:p>
                    <a:p>
                      <a:pPr indent="-342900" lvl="0" marL="457200" rtl="0" algn="l">
                        <a:spcBef>
                          <a:spcPts val="0"/>
                        </a:spcBef>
                        <a:spcAft>
                          <a:spcPts val="0"/>
                        </a:spcAft>
                        <a:buSzPts val="1800"/>
                        <a:buChar char="●"/>
                      </a:pPr>
                      <a:r>
                        <a:rPr lang="en-US" sz="1800"/>
                        <a:t>In-restaurant technology for ordering expanding</a:t>
                      </a:r>
                      <a:endParaRPr sz="1800"/>
                    </a:p>
                  </a:txBody>
                  <a:tcPr marT="91425" marB="91425" marR="91425" marL="91425" anchor="ctr">
                    <a:solidFill>
                      <a:srgbClr val="FFF2CC"/>
                    </a:solidFill>
                  </a:tcPr>
                </a:tc>
              </a:tr>
            </a:tbl>
          </a:graphicData>
        </a:graphic>
      </p:graphicFrame>
      <p:sp>
        <p:nvSpPr>
          <p:cNvPr id="128" name="Google Shape;128;p17"/>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Marketing Environment</a:t>
            </a:r>
            <a:endParaRPr sz="3400">
              <a:latin typeface="Times New Roman"/>
              <a:ea typeface="Times New Roman"/>
              <a:cs typeface="Times New Roman"/>
              <a:sym typeface="Times New Roman"/>
            </a:endParaRPr>
          </a:p>
        </p:txBody>
      </p:sp>
      <p:sp>
        <p:nvSpPr>
          <p:cNvPr id="129" name="Google Shape;129;p17"/>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PEST Analysis</a:t>
            </a:r>
            <a:endParaRPr i="1" sz="2800">
              <a:solidFill>
                <a:schemeClr val="dk1"/>
              </a:solidFill>
              <a:latin typeface="Times New Roman"/>
              <a:ea typeface="Times New Roman"/>
              <a:cs typeface="Times New Roman"/>
              <a:sym typeface="Times New Roman"/>
            </a:endParaRPr>
          </a:p>
        </p:txBody>
      </p:sp>
      <p:pic>
        <p:nvPicPr>
          <p:cNvPr id="130" name="Google Shape;130;p17"/>
          <p:cNvPicPr preferRelativeResize="0"/>
          <p:nvPr/>
        </p:nvPicPr>
        <p:blipFill rotWithShape="1">
          <a:blip r:embed="rId3">
            <a:alphaModFix/>
          </a:blip>
          <a:srcRect b="-3842" l="0" r="0" t="0"/>
          <a:stretch/>
        </p:blipFill>
        <p:spPr>
          <a:xfrm>
            <a:off x="7213325" y="318575"/>
            <a:ext cx="1626224" cy="1259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6</a:t>
            </a:r>
            <a:endParaRPr/>
          </a:p>
        </p:txBody>
      </p:sp>
      <p:pic>
        <p:nvPicPr>
          <p:cNvPr id="136" name="Google Shape;136;p18"/>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37" name="Google Shape;137;p18"/>
          <p:cNvSpPr txBox="1"/>
          <p:nvPr/>
        </p:nvSpPr>
        <p:spPr>
          <a:xfrm>
            <a:off x="304800" y="2407400"/>
            <a:ext cx="8357400" cy="35709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US" sz="2200"/>
              <a:t>I</a:t>
            </a:r>
            <a:r>
              <a:rPr b="1" lang="en-US" sz="2200"/>
              <a:t>nvolvement:</a:t>
            </a:r>
            <a:r>
              <a:rPr lang="en-US" sz="2200"/>
              <a:t> Low to low-medium</a:t>
            </a:r>
            <a:endParaRPr sz="2200"/>
          </a:p>
          <a:p>
            <a:pPr indent="-368300" lvl="0" marL="457200" rtl="0" algn="l">
              <a:lnSpc>
                <a:spcPct val="150000"/>
              </a:lnSpc>
              <a:spcBef>
                <a:spcPts val="0"/>
              </a:spcBef>
              <a:spcAft>
                <a:spcPts val="0"/>
              </a:spcAft>
              <a:buSzPts val="2200"/>
              <a:buChar char="❖"/>
            </a:pPr>
            <a:r>
              <a:rPr b="1" lang="en-US" sz="2200"/>
              <a:t>D</a:t>
            </a:r>
            <a:r>
              <a:rPr b="1" lang="en-US" sz="2200"/>
              <a:t>ecision-making:</a:t>
            </a:r>
            <a:r>
              <a:rPr lang="en-US" sz="2200"/>
              <a:t> Informed passive </a:t>
            </a:r>
            <a:endParaRPr sz="2200"/>
          </a:p>
          <a:p>
            <a:pPr indent="-368300" lvl="0" marL="457200" rtl="0" algn="l">
              <a:lnSpc>
                <a:spcPct val="150000"/>
              </a:lnSpc>
              <a:spcBef>
                <a:spcPts val="0"/>
              </a:spcBef>
              <a:spcAft>
                <a:spcPts val="0"/>
              </a:spcAft>
              <a:buSzPts val="2200"/>
              <a:buChar char="❖"/>
            </a:pPr>
            <a:r>
              <a:rPr b="1" lang="en-US" sz="2200"/>
              <a:t>Drivers:</a:t>
            </a:r>
            <a:r>
              <a:rPr lang="en-US" sz="2200"/>
              <a:t> Brand perception, motivation, attitudes</a:t>
            </a:r>
            <a:endParaRPr sz="2200"/>
          </a:p>
          <a:p>
            <a:pPr indent="-368300" lvl="0" marL="457200" rtl="0" algn="l">
              <a:lnSpc>
                <a:spcPct val="150000"/>
              </a:lnSpc>
              <a:spcBef>
                <a:spcPts val="0"/>
              </a:spcBef>
              <a:spcAft>
                <a:spcPts val="0"/>
              </a:spcAft>
              <a:buSzPts val="2200"/>
              <a:buChar char="❖"/>
            </a:pPr>
            <a:r>
              <a:rPr b="1" lang="en-US" sz="2200">
                <a:solidFill>
                  <a:schemeClr val="dk1"/>
                </a:solidFill>
              </a:rPr>
              <a:t>Transaction: </a:t>
            </a:r>
            <a:r>
              <a:rPr lang="en-US" sz="2200">
                <a:solidFill>
                  <a:schemeClr val="dk1"/>
                </a:solidFill>
              </a:rPr>
              <a:t>Repeated</a:t>
            </a:r>
            <a:endParaRPr sz="2200">
              <a:solidFill>
                <a:schemeClr val="dk1"/>
              </a:solidFill>
            </a:endParaRPr>
          </a:p>
          <a:p>
            <a:pPr indent="-368300" lvl="0" marL="457200" rtl="0" algn="l">
              <a:lnSpc>
                <a:spcPct val="150000"/>
              </a:lnSpc>
              <a:spcBef>
                <a:spcPts val="0"/>
              </a:spcBef>
              <a:spcAft>
                <a:spcPts val="0"/>
              </a:spcAft>
              <a:buSzPts val="2200"/>
              <a:buChar char="❖"/>
            </a:pPr>
            <a:r>
              <a:rPr b="1" lang="en-US" sz="2200">
                <a:solidFill>
                  <a:schemeClr val="dk1"/>
                </a:solidFill>
              </a:rPr>
              <a:t>P</a:t>
            </a:r>
            <a:r>
              <a:rPr b="1" lang="en-US" sz="2200">
                <a:solidFill>
                  <a:schemeClr val="dk1"/>
                </a:solidFill>
              </a:rPr>
              <a:t>roduct classification: </a:t>
            </a:r>
            <a:r>
              <a:rPr lang="en-US" sz="2200">
                <a:solidFill>
                  <a:schemeClr val="dk1"/>
                </a:solidFill>
              </a:rPr>
              <a:t>Closer to convenience</a:t>
            </a:r>
            <a:endParaRPr sz="2200"/>
          </a:p>
        </p:txBody>
      </p:sp>
      <p:sp>
        <p:nvSpPr>
          <p:cNvPr id="138" name="Google Shape;138;p18"/>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Marketing Environment</a:t>
            </a:r>
            <a:endParaRPr sz="3400">
              <a:latin typeface="Times New Roman"/>
              <a:ea typeface="Times New Roman"/>
              <a:cs typeface="Times New Roman"/>
              <a:sym typeface="Times New Roman"/>
            </a:endParaRPr>
          </a:p>
        </p:txBody>
      </p:sp>
      <p:sp>
        <p:nvSpPr>
          <p:cNvPr id="139" name="Google Shape;139;p18"/>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Fast Food Consumer Market</a:t>
            </a:r>
            <a:endParaRPr i="1" sz="2800">
              <a:solidFill>
                <a:schemeClr val="dk1"/>
              </a:solidFill>
              <a:latin typeface="Times New Roman"/>
              <a:ea typeface="Times New Roman"/>
              <a:cs typeface="Times New Roman"/>
              <a:sym typeface="Times New Roman"/>
            </a:endParaRPr>
          </a:p>
        </p:txBody>
      </p:sp>
      <p:pic>
        <p:nvPicPr>
          <p:cNvPr id="140" name="Google Shape;140;p18"/>
          <p:cNvPicPr preferRelativeResize="0"/>
          <p:nvPr/>
        </p:nvPicPr>
        <p:blipFill>
          <a:blip r:embed="rId4">
            <a:alphaModFix/>
          </a:blip>
          <a:stretch>
            <a:fillRect/>
          </a:stretch>
        </p:blipFill>
        <p:spPr>
          <a:xfrm>
            <a:off x="6096000" y="659150"/>
            <a:ext cx="2286000" cy="21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7</a:t>
            </a:r>
            <a:endParaRPr/>
          </a:p>
        </p:txBody>
      </p:sp>
      <p:pic>
        <p:nvPicPr>
          <p:cNvPr id="146" name="Google Shape;146;p19"/>
          <p:cNvPicPr preferRelativeResize="0"/>
          <p:nvPr/>
        </p:nvPicPr>
        <p:blipFill rotWithShape="1">
          <a:blip r:embed="rId3">
            <a:alphaModFix/>
          </a:blip>
          <a:srcRect b="-3842" l="0" r="0" t="0"/>
          <a:stretch/>
        </p:blipFill>
        <p:spPr>
          <a:xfrm>
            <a:off x="7248875" y="253750"/>
            <a:ext cx="1626224" cy="1259876"/>
          </a:xfrm>
          <a:prstGeom prst="rect">
            <a:avLst/>
          </a:prstGeom>
          <a:noFill/>
          <a:ln>
            <a:noFill/>
          </a:ln>
        </p:spPr>
      </p:pic>
      <p:graphicFrame>
        <p:nvGraphicFramePr>
          <p:cNvPr id="147" name="Google Shape;147;p19"/>
          <p:cNvGraphicFramePr/>
          <p:nvPr/>
        </p:nvGraphicFramePr>
        <p:xfrm>
          <a:off x="286850" y="1738350"/>
          <a:ext cx="3000000" cy="3000000"/>
        </p:xfrm>
        <a:graphic>
          <a:graphicData uri="http://schemas.openxmlformats.org/drawingml/2006/table">
            <a:tbl>
              <a:tblPr>
                <a:noFill/>
                <a:tableStyleId>{3E390E52-6693-429B-BF0B-7C85C4831E3D}</a:tableStyleId>
              </a:tblPr>
              <a:tblGrid>
                <a:gridCol w="4267200"/>
                <a:gridCol w="4303100"/>
              </a:tblGrid>
              <a:tr h="2269325">
                <a:tc>
                  <a:txBody>
                    <a:bodyPr>
                      <a:noAutofit/>
                    </a:bodyPr>
                    <a:lstStyle/>
                    <a:p>
                      <a:pPr indent="0" lvl="0" marL="0" rtl="0" algn="ctr">
                        <a:spcBef>
                          <a:spcPts val="0"/>
                        </a:spcBef>
                        <a:spcAft>
                          <a:spcPts val="0"/>
                        </a:spcAft>
                        <a:buNone/>
                      </a:pPr>
                      <a:r>
                        <a:rPr b="1" lang="en-US" sz="1700"/>
                        <a:t>STRENGTHS</a:t>
                      </a:r>
                      <a:endParaRPr b="1" sz="1700"/>
                    </a:p>
                    <a:p>
                      <a:pPr indent="-336550" lvl="0" marL="457200" rtl="0" algn="l">
                        <a:spcBef>
                          <a:spcPts val="0"/>
                        </a:spcBef>
                        <a:spcAft>
                          <a:spcPts val="0"/>
                        </a:spcAft>
                        <a:buSzPts val="1700"/>
                        <a:buChar char="●"/>
                      </a:pPr>
                      <a:r>
                        <a:rPr lang="en-US" sz="1700"/>
                        <a:t>Brand and market presence</a:t>
                      </a:r>
                      <a:endParaRPr sz="1700"/>
                    </a:p>
                    <a:p>
                      <a:pPr indent="-336550" lvl="0" marL="457200" rtl="0" algn="l">
                        <a:spcBef>
                          <a:spcPts val="0"/>
                        </a:spcBef>
                        <a:spcAft>
                          <a:spcPts val="0"/>
                        </a:spcAft>
                        <a:buSzPts val="1700"/>
                        <a:buChar char="●"/>
                      </a:pPr>
                      <a:r>
                        <a:rPr lang="en-US" sz="1700"/>
                        <a:t>Menu offerings</a:t>
                      </a:r>
                      <a:endParaRPr sz="1700"/>
                    </a:p>
                    <a:p>
                      <a:pPr indent="-336550" lvl="0" marL="457200" rtl="0" algn="l">
                        <a:spcBef>
                          <a:spcPts val="0"/>
                        </a:spcBef>
                        <a:spcAft>
                          <a:spcPts val="0"/>
                        </a:spcAft>
                        <a:buSzPts val="1700"/>
                        <a:buChar char="●"/>
                      </a:pPr>
                      <a:r>
                        <a:rPr lang="en-US" sz="1700"/>
                        <a:t>Focus on quality</a:t>
                      </a:r>
                      <a:endParaRPr sz="1700"/>
                    </a:p>
                  </a:txBody>
                  <a:tcPr marT="91425" marB="91425" marR="91425" marL="91425" anchor="ctr">
                    <a:solidFill>
                      <a:srgbClr val="F9CB9C"/>
                    </a:solidFill>
                  </a:tcPr>
                </a:tc>
                <a:tc>
                  <a:txBody>
                    <a:bodyPr>
                      <a:noAutofit/>
                    </a:bodyPr>
                    <a:lstStyle/>
                    <a:p>
                      <a:pPr indent="0" lvl="0" marL="0" rtl="0" algn="ctr">
                        <a:spcBef>
                          <a:spcPts val="0"/>
                        </a:spcBef>
                        <a:spcAft>
                          <a:spcPts val="0"/>
                        </a:spcAft>
                        <a:buClr>
                          <a:schemeClr val="dk1"/>
                        </a:buClr>
                        <a:buSzPts val="1100"/>
                        <a:buFont typeface="Arial"/>
                        <a:buNone/>
                      </a:pPr>
                      <a:r>
                        <a:rPr b="1" lang="en-US" sz="1700">
                          <a:solidFill>
                            <a:schemeClr val="dk1"/>
                          </a:solidFill>
                        </a:rPr>
                        <a:t>OPPORTUNITIES</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Consumer desire for convenience and quality</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“Waaaay more than fast food.”</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Consumer spending</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New products</a:t>
                      </a:r>
                      <a:endParaRPr sz="1700">
                        <a:solidFill>
                          <a:schemeClr val="dk1"/>
                        </a:solidFill>
                      </a:endParaRPr>
                    </a:p>
                  </a:txBody>
                  <a:tcPr marT="91425" marB="91425" marR="91425" marL="91425" anchor="ctr">
                    <a:solidFill>
                      <a:srgbClr val="FFF2CC"/>
                    </a:solidFill>
                  </a:tcPr>
                </a:tc>
              </a:tr>
              <a:tr h="2134825">
                <a:tc>
                  <a:txBody>
                    <a:bodyPr>
                      <a:noAutofit/>
                    </a:bodyPr>
                    <a:lstStyle/>
                    <a:p>
                      <a:pPr indent="0" lvl="0" marL="0" rtl="0" algn="ctr">
                        <a:spcBef>
                          <a:spcPts val="0"/>
                        </a:spcBef>
                        <a:spcAft>
                          <a:spcPts val="0"/>
                        </a:spcAft>
                        <a:buNone/>
                      </a:pPr>
                      <a:r>
                        <a:rPr b="1" lang="en-US" sz="1700"/>
                        <a:t>WEAKNESSES</a:t>
                      </a:r>
                      <a:endParaRPr b="1" sz="1700"/>
                    </a:p>
                    <a:p>
                      <a:pPr indent="-336550" lvl="0" marL="457200" rtl="0" algn="l">
                        <a:spcBef>
                          <a:spcPts val="0"/>
                        </a:spcBef>
                        <a:spcAft>
                          <a:spcPts val="0"/>
                        </a:spcAft>
                        <a:buSzPts val="1700"/>
                        <a:buChar char="●"/>
                      </a:pPr>
                      <a:r>
                        <a:rPr lang="en-US" sz="1700"/>
                        <a:t>Liquidity</a:t>
                      </a:r>
                      <a:endParaRPr sz="1700"/>
                    </a:p>
                    <a:p>
                      <a:pPr indent="-336550" lvl="0" marL="457200" rtl="0" algn="l">
                        <a:spcBef>
                          <a:spcPts val="0"/>
                        </a:spcBef>
                        <a:spcAft>
                          <a:spcPts val="0"/>
                        </a:spcAft>
                        <a:buSzPts val="1700"/>
                        <a:buChar char="●"/>
                      </a:pPr>
                      <a:r>
                        <a:rPr lang="en-US" sz="1700">
                          <a:solidFill>
                            <a:schemeClr val="dk1"/>
                          </a:solidFill>
                        </a:rPr>
                        <a:t>Rising labor costs</a:t>
                      </a:r>
                      <a:endParaRPr sz="1700"/>
                    </a:p>
                    <a:p>
                      <a:pPr indent="-336550" lvl="0" marL="457200" rtl="0" algn="l">
                        <a:spcBef>
                          <a:spcPts val="0"/>
                        </a:spcBef>
                        <a:spcAft>
                          <a:spcPts val="0"/>
                        </a:spcAft>
                        <a:buSzPts val="1700"/>
                        <a:buChar char="●"/>
                      </a:pPr>
                      <a:r>
                        <a:rPr lang="en-US" sz="1700"/>
                        <a:t>Over-reliance on limited time offers (LTOs)</a:t>
                      </a:r>
                      <a:endParaRPr sz="1700"/>
                    </a:p>
                  </a:txBody>
                  <a:tcPr marT="91425" marB="91425" marR="91425" marL="91425" anchor="ctr">
                    <a:solidFill>
                      <a:srgbClr val="FCE5CD"/>
                    </a:solidFill>
                  </a:tcPr>
                </a:tc>
                <a:tc>
                  <a:txBody>
                    <a:bodyPr>
                      <a:noAutofit/>
                    </a:bodyPr>
                    <a:lstStyle/>
                    <a:p>
                      <a:pPr indent="0" lvl="0" marL="0" rtl="0" algn="ctr">
                        <a:spcBef>
                          <a:spcPts val="0"/>
                        </a:spcBef>
                        <a:spcAft>
                          <a:spcPts val="0"/>
                        </a:spcAft>
                        <a:buNone/>
                      </a:pPr>
                      <a:r>
                        <a:rPr b="1" lang="en-US" sz="1700"/>
                        <a:t>THREATS</a:t>
                      </a:r>
                      <a:endParaRPr b="1" sz="1700"/>
                    </a:p>
                    <a:p>
                      <a:pPr indent="-336550" lvl="0" marL="457200" marR="0" rtl="0" algn="l">
                        <a:lnSpc>
                          <a:spcPct val="100000"/>
                        </a:lnSpc>
                        <a:spcBef>
                          <a:spcPts val="0"/>
                        </a:spcBef>
                        <a:spcAft>
                          <a:spcPts val="0"/>
                        </a:spcAft>
                        <a:buSzPts val="1700"/>
                        <a:buChar char="●"/>
                      </a:pPr>
                      <a:r>
                        <a:rPr lang="en-US" sz="1700"/>
                        <a:t>Intense competition</a:t>
                      </a:r>
                      <a:endParaRPr sz="1700"/>
                    </a:p>
                    <a:p>
                      <a:pPr indent="-336550" lvl="0" marL="457200" marR="0" rtl="0" algn="l">
                        <a:lnSpc>
                          <a:spcPct val="100000"/>
                        </a:lnSpc>
                        <a:spcBef>
                          <a:spcPts val="0"/>
                        </a:spcBef>
                        <a:spcAft>
                          <a:spcPts val="0"/>
                        </a:spcAft>
                        <a:buSzPts val="1700"/>
                        <a:buChar char="●"/>
                      </a:pPr>
                      <a:r>
                        <a:rPr lang="en-US" sz="1700"/>
                        <a:t>Low margin (competitive pricing)</a:t>
                      </a:r>
                      <a:endParaRPr sz="1700"/>
                    </a:p>
                    <a:p>
                      <a:pPr indent="-336550" lvl="0" marL="457200" marR="0" rtl="0" algn="l">
                        <a:lnSpc>
                          <a:spcPct val="100000"/>
                        </a:lnSpc>
                        <a:spcBef>
                          <a:spcPts val="0"/>
                        </a:spcBef>
                        <a:spcAft>
                          <a:spcPts val="0"/>
                        </a:spcAft>
                        <a:buSzPts val="1700"/>
                        <a:buChar char="●"/>
                      </a:pPr>
                      <a:r>
                        <a:rPr lang="en-US" sz="1700"/>
                        <a:t>Rejection of junk food</a:t>
                      </a:r>
                      <a:endParaRPr sz="1700"/>
                    </a:p>
                    <a:p>
                      <a:pPr indent="-336550" lvl="0" marL="457200" marR="0" rtl="0" algn="l">
                        <a:lnSpc>
                          <a:spcPct val="100000"/>
                        </a:lnSpc>
                        <a:spcBef>
                          <a:spcPts val="0"/>
                        </a:spcBef>
                        <a:spcAft>
                          <a:spcPts val="0"/>
                        </a:spcAft>
                        <a:buSzPts val="1700"/>
                        <a:buChar char="●"/>
                      </a:pPr>
                      <a:r>
                        <a:rPr lang="en-US" sz="1700"/>
                        <a:t>Meal prep</a:t>
                      </a:r>
                      <a:r>
                        <a:rPr lang="en-US" sz="1700"/>
                        <a:t> companies</a:t>
                      </a:r>
                      <a:endParaRPr sz="1700"/>
                    </a:p>
                    <a:p>
                      <a:pPr indent="-336550" lvl="0" marL="457200" marR="0" rtl="0" algn="l">
                        <a:lnSpc>
                          <a:spcPct val="100000"/>
                        </a:lnSpc>
                        <a:spcBef>
                          <a:spcPts val="0"/>
                        </a:spcBef>
                        <a:spcAft>
                          <a:spcPts val="0"/>
                        </a:spcAft>
                        <a:buSzPts val="1700"/>
                        <a:buChar char="●"/>
                      </a:pPr>
                      <a:r>
                        <a:rPr lang="en-US" sz="1700"/>
                        <a:t>Rising labor costs</a:t>
                      </a:r>
                      <a:endParaRPr sz="1700"/>
                    </a:p>
                  </a:txBody>
                  <a:tcPr marT="91425" marB="91425" marR="91425" marL="91425" anchor="ctr">
                    <a:solidFill>
                      <a:srgbClr val="FFE599"/>
                    </a:solidFill>
                  </a:tcPr>
                </a:tc>
              </a:tr>
            </a:tbl>
          </a:graphicData>
        </a:graphic>
      </p:graphicFrame>
      <p:sp>
        <p:nvSpPr>
          <p:cNvPr id="148" name="Google Shape;148;p19"/>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Marketing Environment</a:t>
            </a:r>
            <a:endParaRPr sz="3400">
              <a:latin typeface="Times New Roman"/>
              <a:ea typeface="Times New Roman"/>
              <a:cs typeface="Times New Roman"/>
              <a:sym typeface="Times New Roman"/>
            </a:endParaRPr>
          </a:p>
        </p:txBody>
      </p:sp>
      <p:sp>
        <p:nvSpPr>
          <p:cNvPr id="149" name="Google Shape;149;p19"/>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SWOT </a:t>
            </a:r>
            <a:r>
              <a:rPr b="1" lang="en-US" sz="2800">
                <a:solidFill>
                  <a:schemeClr val="dk1"/>
                </a:solidFill>
                <a:latin typeface="Times New Roman"/>
                <a:ea typeface="Times New Roman"/>
                <a:cs typeface="Times New Roman"/>
                <a:sym typeface="Times New Roman"/>
              </a:rPr>
              <a:t>Analysis</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8</a:t>
            </a:r>
            <a:endParaRPr/>
          </a:p>
        </p:txBody>
      </p:sp>
      <p:pic>
        <p:nvPicPr>
          <p:cNvPr id="155" name="Google Shape;155;p20"/>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56" name="Google Shape;156;p20"/>
          <p:cNvSpPr txBox="1"/>
          <p:nvPr/>
        </p:nvSpPr>
        <p:spPr>
          <a:xfrm>
            <a:off x="405025" y="1748238"/>
            <a:ext cx="8208300" cy="4227900"/>
          </a:xfrm>
          <a:prstGeom prst="rect">
            <a:avLst/>
          </a:prstGeom>
          <a:noFill/>
          <a:ln>
            <a:noFill/>
          </a:ln>
        </p:spPr>
        <p:txBody>
          <a:bodyPr anchorCtr="0" anchor="t" bIns="91425" lIns="91425" spcFirstLastPara="1" rIns="91425" wrap="square" tIns="91425">
            <a:noAutofit/>
          </a:bodyPr>
          <a:lstStyle/>
          <a:p>
            <a:pPr indent="-339725" lvl="0" marL="457200" rtl="0" algn="l">
              <a:spcBef>
                <a:spcPts val="0"/>
              </a:spcBef>
              <a:spcAft>
                <a:spcPts val="0"/>
              </a:spcAft>
              <a:buClr>
                <a:schemeClr val="dk1"/>
              </a:buClr>
              <a:buSzPts val="1750"/>
              <a:buChar char="❖"/>
            </a:pPr>
            <a:r>
              <a:rPr b="1" lang="en-US" sz="1750">
                <a:solidFill>
                  <a:schemeClr val="dk1"/>
                </a:solidFill>
              </a:rPr>
              <a:t>Marketing Mix:</a:t>
            </a:r>
            <a:endParaRPr b="1" sz="1750">
              <a:solidFill>
                <a:schemeClr val="dk1"/>
              </a:solidFill>
            </a:endParaRPr>
          </a:p>
          <a:p>
            <a:pPr indent="-339725" lvl="1" marL="914400" rtl="0" algn="l">
              <a:spcBef>
                <a:spcPts val="0"/>
              </a:spcBef>
              <a:spcAft>
                <a:spcPts val="0"/>
              </a:spcAft>
              <a:buClr>
                <a:schemeClr val="dk1"/>
              </a:buClr>
              <a:buSzPts val="1750"/>
              <a:buChar char="➢"/>
            </a:pPr>
            <a:r>
              <a:rPr b="1" lang="en-US" sz="1750">
                <a:solidFill>
                  <a:schemeClr val="dk1"/>
                </a:solidFill>
              </a:rPr>
              <a:t>Product</a:t>
            </a:r>
            <a:r>
              <a:rPr lang="en-US" sz="1750">
                <a:solidFill>
                  <a:schemeClr val="dk1"/>
                </a:solidFill>
              </a:rPr>
              <a:t>:  Fast food with a focus on quality</a:t>
            </a:r>
            <a:endParaRPr sz="1750">
              <a:solidFill>
                <a:schemeClr val="dk1"/>
              </a:solidFill>
            </a:endParaRPr>
          </a:p>
          <a:p>
            <a:pPr indent="-339725" lvl="1" marL="914400" rtl="0" algn="l">
              <a:spcBef>
                <a:spcPts val="0"/>
              </a:spcBef>
              <a:spcAft>
                <a:spcPts val="0"/>
              </a:spcAft>
              <a:buClr>
                <a:schemeClr val="dk1"/>
              </a:buClr>
              <a:buSzPts val="1750"/>
              <a:buChar char="➢"/>
            </a:pPr>
            <a:r>
              <a:rPr b="1" lang="en-US" sz="1750">
                <a:solidFill>
                  <a:schemeClr val="dk1"/>
                </a:solidFill>
              </a:rPr>
              <a:t>Price</a:t>
            </a:r>
            <a:r>
              <a:rPr lang="en-US" sz="1750">
                <a:solidFill>
                  <a:schemeClr val="dk1"/>
                </a:solidFill>
              </a:rPr>
              <a:t>:  Competitive, heavy use of price promotions </a:t>
            </a:r>
            <a:endParaRPr sz="1750">
              <a:solidFill>
                <a:schemeClr val="dk1"/>
              </a:solidFill>
            </a:endParaRPr>
          </a:p>
          <a:p>
            <a:pPr indent="-339725" lvl="1" marL="914400" rtl="0" algn="l">
              <a:spcBef>
                <a:spcPts val="0"/>
              </a:spcBef>
              <a:spcAft>
                <a:spcPts val="0"/>
              </a:spcAft>
              <a:buClr>
                <a:schemeClr val="dk1"/>
              </a:buClr>
              <a:buSzPts val="1750"/>
              <a:buChar char="➢"/>
            </a:pPr>
            <a:r>
              <a:rPr b="1" lang="en-US" sz="1750">
                <a:solidFill>
                  <a:schemeClr val="dk1"/>
                </a:solidFill>
              </a:rPr>
              <a:t>Promotion</a:t>
            </a:r>
            <a:r>
              <a:rPr lang="en-US" sz="1750">
                <a:solidFill>
                  <a:schemeClr val="dk1"/>
                </a:solidFill>
              </a:rPr>
              <a:t>:  Digital (Twitter), TV (commercials), outdoor, personal selling (in restaurant)</a:t>
            </a:r>
            <a:endParaRPr sz="1750">
              <a:solidFill>
                <a:schemeClr val="dk1"/>
              </a:solidFill>
            </a:endParaRPr>
          </a:p>
          <a:p>
            <a:pPr indent="-339725" lvl="1" marL="914400" rtl="0" algn="l">
              <a:spcBef>
                <a:spcPts val="0"/>
              </a:spcBef>
              <a:spcAft>
                <a:spcPts val="0"/>
              </a:spcAft>
              <a:buClr>
                <a:schemeClr val="dk1"/>
              </a:buClr>
              <a:buSzPts val="1750"/>
              <a:buChar char="➢"/>
            </a:pPr>
            <a:r>
              <a:rPr b="1" lang="en-US" sz="1750">
                <a:solidFill>
                  <a:schemeClr val="dk1"/>
                </a:solidFill>
              </a:rPr>
              <a:t>Place</a:t>
            </a:r>
            <a:r>
              <a:rPr lang="en-US" sz="1750">
                <a:solidFill>
                  <a:schemeClr val="dk1"/>
                </a:solidFill>
              </a:rPr>
              <a:t>:  Restaurants primarily</a:t>
            </a:r>
            <a:endParaRPr sz="1750">
              <a:solidFill>
                <a:schemeClr val="dk1"/>
              </a:solidFill>
            </a:endParaRPr>
          </a:p>
          <a:p>
            <a:pPr indent="0" lvl="0" marL="0" rtl="0" algn="l">
              <a:spcBef>
                <a:spcPts val="0"/>
              </a:spcBef>
              <a:spcAft>
                <a:spcPts val="0"/>
              </a:spcAft>
              <a:buNone/>
            </a:pPr>
            <a:r>
              <a:t/>
            </a:r>
            <a:endParaRPr sz="1750">
              <a:solidFill>
                <a:schemeClr val="dk1"/>
              </a:solidFill>
            </a:endParaRPr>
          </a:p>
          <a:p>
            <a:pPr indent="-339725" lvl="0" marL="457200" rtl="0" algn="l">
              <a:spcBef>
                <a:spcPts val="0"/>
              </a:spcBef>
              <a:spcAft>
                <a:spcPts val="0"/>
              </a:spcAft>
              <a:buSzPts val="1750"/>
              <a:buChar char="❖"/>
            </a:pPr>
            <a:r>
              <a:rPr b="1" lang="en-US" sz="1750"/>
              <a:t>Competitive Strategy:</a:t>
            </a:r>
            <a:r>
              <a:rPr lang="en-US" sz="1750"/>
              <a:t> Differentiation (</a:t>
            </a:r>
            <a:r>
              <a:rPr lang="en-US" sz="1750">
                <a:solidFill>
                  <a:schemeClr val="dk1"/>
                </a:solidFill>
              </a:rPr>
              <a:t>“It’s waaaay better than fast food. It’s Wendy’s.”)</a:t>
            </a:r>
            <a:endParaRPr sz="1750"/>
          </a:p>
          <a:p>
            <a:pPr indent="0" lvl="0" marL="457200" rtl="0" algn="l">
              <a:spcBef>
                <a:spcPts val="0"/>
              </a:spcBef>
              <a:spcAft>
                <a:spcPts val="0"/>
              </a:spcAft>
              <a:buNone/>
            </a:pPr>
            <a:r>
              <a:t/>
            </a:r>
            <a:endParaRPr sz="1750"/>
          </a:p>
          <a:p>
            <a:pPr indent="-339725" lvl="0" marL="457200" rtl="0" algn="l">
              <a:spcBef>
                <a:spcPts val="0"/>
              </a:spcBef>
              <a:spcAft>
                <a:spcPts val="0"/>
              </a:spcAft>
              <a:buSzPts val="1750"/>
              <a:buChar char="❖"/>
            </a:pPr>
            <a:r>
              <a:rPr b="1" lang="en-US" sz="1750"/>
              <a:t>Core Competency: </a:t>
            </a:r>
            <a:r>
              <a:rPr lang="en-US" sz="1750"/>
              <a:t>Fresh meat, never frozen</a:t>
            </a:r>
            <a:endParaRPr sz="1750"/>
          </a:p>
          <a:p>
            <a:pPr indent="0" lvl="0" marL="457200" rtl="0" algn="l">
              <a:spcBef>
                <a:spcPts val="0"/>
              </a:spcBef>
              <a:spcAft>
                <a:spcPts val="0"/>
              </a:spcAft>
              <a:buNone/>
            </a:pPr>
            <a:r>
              <a:t/>
            </a:r>
            <a:endParaRPr sz="1750"/>
          </a:p>
          <a:p>
            <a:pPr indent="-339725" lvl="0" marL="457200" rtl="0" algn="l">
              <a:spcBef>
                <a:spcPts val="0"/>
              </a:spcBef>
              <a:spcAft>
                <a:spcPts val="0"/>
              </a:spcAft>
              <a:buSzPts val="1750"/>
              <a:buChar char="❖"/>
            </a:pPr>
            <a:r>
              <a:rPr b="1" lang="en-US" sz="1750"/>
              <a:t>Customer Segmentation:</a:t>
            </a:r>
            <a:r>
              <a:rPr lang="en-US" sz="1750"/>
              <a:t> Demographic and Behavioral</a:t>
            </a:r>
            <a:endParaRPr sz="1750"/>
          </a:p>
          <a:p>
            <a:pPr indent="-339725" lvl="0" marL="914400" rtl="0" algn="l">
              <a:spcBef>
                <a:spcPts val="0"/>
              </a:spcBef>
              <a:spcAft>
                <a:spcPts val="0"/>
              </a:spcAft>
              <a:buSzPts val="1750"/>
              <a:buChar char="➢"/>
            </a:pPr>
            <a:r>
              <a:rPr lang="en-US" sz="1750"/>
              <a:t>Millenials and Gen X</a:t>
            </a:r>
            <a:endParaRPr sz="1750"/>
          </a:p>
          <a:p>
            <a:pPr indent="-339725" lvl="0" marL="914400" rtl="0" algn="l">
              <a:spcBef>
                <a:spcPts val="0"/>
              </a:spcBef>
              <a:spcAft>
                <a:spcPts val="0"/>
              </a:spcAft>
              <a:buSzPts val="1750"/>
              <a:buChar char="➢"/>
            </a:pPr>
            <a:r>
              <a:rPr lang="en-US" sz="1750"/>
              <a:t>Busy lifestyles, health- and cost-conscious, family-orientation</a:t>
            </a:r>
            <a:endParaRPr sz="1750"/>
          </a:p>
          <a:p>
            <a:pPr indent="0" lvl="0" marL="914400" rtl="0" algn="l">
              <a:spcBef>
                <a:spcPts val="0"/>
              </a:spcBef>
              <a:spcAft>
                <a:spcPts val="0"/>
              </a:spcAft>
              <a:buNone/>
            </a:pPr>
            <a:r>
              <a:t/>
            </a:r>
            <a:endParaRPr sz="2000"/>
          </a:p>
        </p:txBody>
      </p:sp>
      <p:sp>
        <p:nvSpPr>
          <p:cNvPr id="157" name="Google Shape;157;p20"/>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Brand Positioning</a:t>
            </a:r>
            <a:endParaRPr sz="3400">
              <a:latin typeface="Times New Roman"/>
              <a:ea typeface="Times New Roman"/>
              <a:cs typeface="Times New Roman"/>
              <a:sym typeface="Times New Roman"/>
            </a:endParaRPr>
          </a:p>
        </p:txBody>
      </p:sp>
      <p:sp>
        <p:nvSpPr>
          <p:cNvPr id="158" name="Google Shape;158;p20"/>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Current Segmentation</a:t>
            </a:r>
            <a:endParaRPr i="1" sz="2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idx="11" type="ftr"/>
          </p:nvPr>
        </p:nvSpPr>
        <p:spPr>
          <a:xfrm>
            <a:off x="304800" y="6324600"/>
            <a:ext cx="35520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latin typeface="Times New Roman"/>
                <a:ea typeface="Times New Roman"/>
                <a:cs typeface="Times New Roman"/>
                <a:sym typeface="Times New Roman"/>
              </a:rPr>
              <a:t>Marketing Management Fall </a:t>
            </a:r>
            <a:r>
              <a:rPr b="0" i="0" lang="en-US" sz="1200" u="none" cap="none" strike="noStrike">
                <a:solidFill>
                  <a:srgbClr val="888888"/>
                </a:solidFill>
                <a:latin typeface="Times New Roman"/>
                <a:ea typeface="Times New Roman"/>
                <a:cs typeface="Times New Roman"/>
                <a:sym typeface="Times New Roman"/>
              </a:rPr>
              <a:t>2018		Slide 9</a:t>
            </a:r>
            <a:endParaRPr/>
          </a:p>
        </p:txBody>
      </p:sp>
      <p:pic>
        <p:nvPicPr>
          <p:cNvPr id="164" name="Google Shape;164;p21"/>
          <p:cNvPicPr preferRelativeResize="0"/>
          <p:nvPr/>
        </p:nvPicPr>
        <p:blipFill rotWithShape="1">
          <a:blip r:embed="rId3">
            <a:alphaModFix/>
          </a:blip>
          <a:srcRect b="-3842" l="0" r="0" t="0"/>
          <a:stretch/>
        </p:blipFill>
        <p:spPr>
          <a:xfrm>
            <a:off x="7248875" y="5429825"/>
            <a:ext cx="1626224" cy="1259876"/>
          </a:xfrm>
          <a:prstGeom prst="rect">
            <a:avLst/>
          </a:prstGeom>
          <a:noFill/>
          <a:ln>
            <a:noFill/>
          </a:ln>
        </p:spPr>
      </p:pic>
      <p:sp>
        <p:nvSpPr>
          <p:cNvPr id="165" name="Google Shape;165;p21"/>
          <p:cNvSpPr txBox="1"/>
          <p:nvPr/>
        </p:nvSpPr>
        <p:spPr>
          <a:xfrm>
            <a:off x="396100" y="2049553"/>
            <a:ext cx="8208300" cy="3279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US" sz="2400"/>
              <a:t>Stand alone restaurants</a:t>
            </a:r>
            <a:endParaRPr sz="2400"/>
          </a:p>
          <a:p>
            <a:pPr indent="-381000" lvl="0" marL="457200" rtl="0" algn="l">
              <a:lnSpc>
                <a:spcPct val="150000"/>
              </a:lnSpc>
              <a:spcBef>
                <a:spcPts val="0"/>
              </a:spcBef>
              <a:spcAft>
                <a:spcPts val="0"/>
              </a:spcAft>
              <a:buSzPts val="2400"/>
              <a:buChar char="●"/>
            </a:pPr>
            <a:r>
              <a:rPr lang="en-US" sz="2400"/>
              <a:t>Locations in malls and</a:t>
            </a:r>
            <a:endParaRPr sz="2400"/>
          </a:p>
          <a:p>
            <a:pPr indent="0" lvl="0" marL="457200" rtl="0" algn="l">
              <a:lnSpc>
                <a:spcPct val="150000"/>
              </a:lnSpc>
              <a:spcBef>
                <a:spcPts val="0"/>
              </a:spcBef>
              <a:spcAft>
                <a:spcPts val="0"/>
              </a:spcAft>
              <a:buNone/>
            </a:pPr>
            <a:r>
              <a:rPr lang="en-US" sz="2400"/>
              <a:t>shopping areas</a:t>
            </a:r>
            <a:endParaRPr sz="2400"/>
          </a:p>
          <a:p>
            <a:pPr indent="-381000" lvl="0" marL="457200" rtl="0" algn="l">
              <a:lnSpc>
                <a:spcPct val="150000"/>
              </a:lnSpc>
              <a:spcBef>
                <a:spcPts val="0"/>
              </a:spcBef>
              <a:spcAft>
                <a:spcPts val="0"/>
              </a:spcAft>
              <a:buSzPts val="2400"/>
              <a:buChar char="●"/>
            </a:pPr>
            <a:r>
              <a:rPr lang="en-US" sz="2400"/>
              <a:t>Web site</a:t>
            </a:r>
            <a:endParaRPr sz="2400"/>
          </a:p>
          <a:p>
            <a:pPr indent="-381000" lvl="0" marL="457200" rtl="0" algn="l">
              <a:lnSpc>
                <a:spcPct val="150000"/>
              </a:lnSpc>
              <a:spcBef>
                <a:spcPts val="0"/>
              </a:spcBef>
              <a:spcAft>
                <a:spcPts val="0"/>
              </a:spcAft>
              <a:buSzPts val="2400"/>
              <a:buChar char="●"/>
            </a:pPr>
            <a:r>
              <a:rPr lang="en-US" sz="2400"/>
              <a:t>Mobile app</a:t>
            </a:r>
            <a:endParaRPr sz="2400"/>
          </a:p>
          <a:p>
            <a:pPr indent="-381000" lvl="0" marL="457200" rtl="0" algn="l">
              <a:lnSpc>
                <a:spcPct val="110000"/>
              </a:lnSpc>
              <a:spcBef>
                <a:spcPts val="0"/>
              </a:spcBef>
              <a:spcAft>
                <a:spcPts val="0"/>
              </a:spcAft>
              <a:buSzPts val="2400"/>
              <a:buChar char="●"/>
            </a:pPr>
            <a:r>
              <a:rPr lang="en-US" sz="2400">
                <a:solidFill>
                  <a:srgbClr val="333333"/>
                </a:solidFill>
              </a:rPr>
              <a:t>Self-serve kiosks </a:t>
            </a:r>
            <a:endParaRPr sz="2400">
              <a:solidFill>
                <a:srgbClr val="333333"/>
              </a:solidFill>
            </a:endParaRPr>
          </a:p>
          <a:p>
            <a:pPr indent="0" lvl="0" marL="457200" rtl="0" algn="l">
              <a:lnSpc>
                <a:spcPct val="150000"/>
              </a:lnSpc>
              <a:spcBef>
                <a:spcPts val="800"/>
              </a:spcBef>
              <a:spcAft>
                <a:spcPts val="0"/>
              </a:spcAft>
              <a:buNone/>
            </a:pPr>
            <a:r>
              <a:t/>
            </a:r>
            <a:endParaRPr sz="2400"/>
          </a:p>
          <a:p>
            <a:pPr indent="0" lvl="0" marL="0" rtl="0" algn="l">
              <a:spcBef>
                <a:spcPts val="0"/>
              </a:spcBef>
              <a:spcAft>
                <a:spcPts val="0"/>
              </a:spcAft>
              <a:buNone/>
            </a:pPr>
            <a:r>
              <a:t/>
            </a:r>
            <a:endParaRPr b="1" sz="2400"/>
          </a:p>
        </p:txBody>
      </p:sp>
      <p:sp>
        <p:nvSpPr>
          <p:cNvPr id="166" name="Google Shape;166;p21"/>
          <p:cNvSpPr/>
          <p:nvPr/>
        </p:nvSpPr>
        <p:spPr>
          <a:xfrm>
            <a:off x="304800" y="460700"/>
            <a:ext cx="4939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Brand Positioning</a:t>
            </a:r>
            <a:endParaRPr sz="3400">
              <a:latin typeface="Times New Roman"/>
              <a:ea typeface="Times New Roman"/>
              <a:cs typeface="Times New Roman"/>
              <a:sym typeface="Times New Roman"/>
            </a:endParaRPr>
          </a:p>
        </p:txBody>
      </p:sp>
      <p:sp>
        <p:nvSpPr>
          <p:cNvPr id="167" name="Google Shape;167;p21"/>
          <p:cNvSpPr/>
          <p:nvPr/>
        </p:nvSpPr>
        <p:spPr>
          <a:xfrm>
            <a:off x="304800" y="1104480"/>
            <a:ext cx="80772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Current Distribution Strategies</a:t>
            </a:r>
            <a:endParaRPr i="1" sz="2800">
              <a:solidFill>
                <a:schemeClr val="dk1"/>
              </a:solidFill>
              <a:latin typeface="Times New Roman"/>
              <a:ea typeface="Times New Roman"/>
              <a:cs typeface="Times New Roman"/>
              <a:sym typeface="Times New Roman"/>
            </a:endParaRPr>
          </a:p>
        </p:txBody>
      </p:sp>
      <p:pic>
        <p:nvPicPr>
          <p:cNvPr id="168" name="Google Shape;168;p21"/>
          <p:cNvPicPr preferRelativeResize="0"/>
          <p:nvPr/>
        </p:nvPicPr>
        <p:blipFill rotWithShape="1">
          <a:blip r:embed="rId4">
            <a:alphaModFix/>
          </a:blip>
          <a:srcRect b="734" l="0" r="1903" t="0"/>
          <a:stretch/>
        </p:blipFill>
        <p:spPr>
          <a:xfrm>
            <a:off x="4777350" y="2147100"/>
            <a:ext cx="3173425" cy="277293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